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64" r:id="rId2"/>
  </p:sldMasterIdLst>
  <p:notesMasterIdLst>
    <p:notesMasterId r:id="rId25"/>
  </p:notesMasterIdLst>
  <p:sldIdLst>
    <p:sldId id="1080" r:id="rId3"/>
    <p:sldId id="1083" r:id="rId4"/>
    <p:sldId id="1084" r:id="rId5"/>
    <p:sldId id="1116" r:id="rId6"/>
    <p:sldId id="1091" r:id="rId7"/>
    <p:sldId id="1092" r:id="rId8"/>
    <p:sldId id="1093" r:id="rId9"/>
    <p:sldId id="1094" r:id="rId10"/>
    <p:sldId id="1095" r:id="rId11"/>
    <p:sldId id="1096" r:id="rId12"/>
    <p:sldId id="1097" r:id="rId13"/>
    <p:sldId id="1098" r:id="rId14"/>
    <p:sldId id="1099" r:id="rId15"/>
    <p:sldId id="1100" r:id="rId16"/>
    <p:sldId id="1101" r:id="rId17"/>
    <p:sldId id="704" r:id="rId18"/>
    <p:sldId id="705" r:id="rId19"/>
    <p:sldId id="710" r:id="rId20"/>
    <p:sldId id="711" r:id="rId21"/>
    <p:sldId id="1117" r:id="rId22"/>
    <p:sldId id="1118" r:id="rId23"/>
    <p:sldId id="71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660"/>
  </p:normalViewPr>
  <p:slideViewPr>
    <p:cSldViewPr snapToGrid="0">
      <p:cViewPr varScale="1">
        <p:scale>
          <a:sx n="70" d="100"/>
          <a:sy n="70" d="100"/>
        </p:scale>
        <p:origin x="33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32949-6F37-4373-8923-C938E61E61FE}" type="datetimeFigureOut">
              <a:rPr lang="en-US" smtClean="0"/>
              <a:t>9/17/2022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2A148-B6FD-4690-BFD2-8ACA5A2DBA9A}" type="slidenum">
              <a:rPr lang="en-US" smtClean="0"/>
              <a:t>‹#›</a:t>
            </a:fld>
            <a:endParaRPr lang="en-US"/>
          </a:p>
        </p:txBody>
      </p:sp>
    </p:spTree>
    <p:extLst>
      <p:ext uri="{BB962C8B-B14F-4D97-AF65-F5344CB8AC3E}">
        <p14:creationId xmlns:p14="http://schemas.microsoft.com/office/powerpoint/2010/main" val="306996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16749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87004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4105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58135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05933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32581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9369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6378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4943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769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568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40813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4349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35472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99934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29397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78973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79030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85378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13886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9/17/2022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2579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9/17/2022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5083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9/17/2022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956374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rang chiếu Tiêu đề">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ctrTitle"/>
          </p:nvPr>
        </p:nvSpPr>
        <p:spPr>
          <a:xfrm>
            <a:off x="4265611" y="1752600"/>
            <a:ext cx="6858002" cy="1828800"/>
          </a:xfrm>
        </p:spPr>
        <p:txBody>
          <a:bodyPr rtlCol="0" anchor="b">
            <a:normAutofit/>
          </a:bodyPr>
          <a:lstStyle>
            <a:lvl1pPr algn="l" rtl="0">
              <a:defRPr sz="5400"/>
            </a:lvl1pPr>
          </a:lstStyle>
          <a:p>
            <a:pPr rtl="0"/>
            <a:r>
              <a:rPr lang="en-US" smtClean="0"/>
              <a:t>Click to edit Master title style</a:t>
            </a:r>
            <a:endParaRPr lang="vi-VN" dirty="0"/>
          </a:p>
        </p:txBody>
      </p:sp>
      <p:sp>
        <p:nvSpPr>
          <p:cNvPr id="3" name="Phụ đề 2"/>
          <p:cNvSpPr>
            <a:spLocks noGrp="1"/>
          </p:cNvSpPr>
          <p:nvPr>
            <p:ph type="subTitle" idx="1" hasCustomPrompt="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r>
              <a:rPr lang="vi-VN" dirty="0"/>
              <a:t>Bấm &amp; sửa kiểu phụ đề của Bản chính</a:t>
            </a:r>
          </a:p>
        </p:txBody>
      </p:sp>
    </p:spTree>
    <p:extLst>
      <p:ext uri="{BB962C8B-B14F-4D97-AF65-F5344CB8AC3E}">
        <p14:creationId xmlns:p14="http://schemas.microsoft.com/office/powerpoint/2010/main" val="106690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en-US" smtClean="0"/>
              <a:t>Click to edit Master title style</a:t>
            </a:r>
            <a:endParaRPr lang="vi-VN" dirty="0"/>
          </a:p>
        </p:txBody>
      </p:sp>
      <p:sp>
        <p:nvSpPr>
          <p:cNvPr id="3" name="Chỗ dành sẵn cho Nội dung 2"/>
          <p:cNvSpPr>
            <a:spLocks noGrp="1"/>
          </p:cNvSpPr>
          <p:nvPr>
            <p:ph idx="1"/>
          </p:nvPr>
        </p:nvSpPr>
        <p:spPr/>
        <p:txBody>
          <a:bodyPr rtlCol="0"/>
          <a:lstStyle/>
          <a:p>
            <a:pPr lvl="0" rtl="0"/>
            <a:r>
              <a:rPr lang="en-US" smtClean="0"/>
              <a:t>Edit Master text styles</a:t>
            </a:r>
          </a:p>
          <a:p>
            <a:pPr lvl="1" rtl="0"/>
            <a:r>
              <a:rPr lang="en-US" smtClean="0"/>
              <a:t>Second level</a:t>
            </a:r>
          </a:p>
          <a:p>
            <a:pPr lvl="2" rtl="0"/>
            <a:r>
              <a:rPr lang="en-US" smtClean="0"/>
              <a:t>Third level</a:t>
            </a:r>
          </a:p>
          <a:p>
            <a:pPr lvl="3" rtl="0"/>
            <a:r>
              <a:rPr lang="en-US" smtClean="0"/>
              <a:t>Fourth level</a:t>
            </a:r>
          </a:p>
          <a:p>
            <a:pPr lvl="4" rtl="0"/>
            <a:r>
              <a:rPr lang="en-US" smtClean="0"/>
              <a:t>Fifth level</a:t>
            </a:r>
            <a:endParaRPr lang="vi-VN" dirty="0"/>
          </a:p>
        </p:txBody>
      </p:sp>
      <p:sp>
        <p:nvSpPr>
          <p:cNvPr id="6" name="Chỗ dành sẵn cho Số Trang chiếu 5"/>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5" name="Chỗ dành sẵn cho Chân trang 4"/>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4" name="Chỗ dành sẵn cho Ngày tháng 3"/>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1B1E00-A00D-477D-997B-00E3F6554555}"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8149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êu đề của Mụ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en-US" smtClean="0"/>
              <a:t>Click to edit Master title style</a:t>
            </a:r>
            <a:endParaRPr lang="vi-VN" dirty="0"/>
          </a:p>
        </p:txBody>
      </p:sp>
      <p:sp>
        <p:nvSpPr>
          <p:cNvPr id="3" name="Chỗ dành sẵn cho Văn bản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en-US" smtClean="0"/>
              <a:t>Edit Master text styles</a:t>
            </a:r>
          </a:p>
        </p:txBody>
      </p:sp>
    </p:spTree>
    <p:extLst>
      <p:ext uri="{BB962C8B-B14F-4D97-AF65-F5344CB8AC3E}">
        <p14:creationId xmlns:p14="http://schemas.microsoft.com/office/powerpoint/2010/main" val="2250066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en-US" smtClean="0"/>
              <a:t>Click to edit Master title style</a:t>
            </a:r>
            <a:endParaRPr lang="vi-VN" dirty="0"/>
          </a:p>
        </p:txBody>
      </p:sp>
      <p:sp>
        <p:nvSpPr>
          <p:cNvPr id="3" name="Chỗ dành sẵn cho Nội dung 2"/>
          <p:cNvSpPr>
            <a:spLocks noGrp="1"/>
          </p:cNvSpPr>
          <p:nvPr>
            <p:ph sz="half" idx="1"/>
          </p:nvPr>
        </p:nvSpPr>
        <p:spPr>
          <a:xfrm>
            <a:off x="1065212" y="1825625"/>
            <a:ext cx="4954588" cy="4187952"/>
          </a:xfrm>
        </p:spPr>
        <p:txBody>
          <a:bodyPr rtlCol="0"/>
          <a:lstStyle/>
          <a:p>
            <a:pPr lvl="0" rtl="0"/>
            <a:r>
              <a:rPr lang="en-US" smtClean="0"/>
              <a:t>Edit Master text styles</a:t>
            </a:r>
          </a:p>
          <a:p>
            <a:pPr lvl="1" rtl="0"/>
            <a:r>
              <a:rPr lang="en-US" smtClean="0"/>
              <a:t>Second level</a:t>
            </a:r>
          </a:p>
          <a:p>
            <a:pPr lvl="2" rtl="0"/>
            <a:r>
              <a:rPr lang="en-US" smtClean="0"/>
              <a:t>Third level</a:t>
            </a:r>
          </a:p>
          <a:p>
            <a:pPr lvl="3" rtl="0"/>
            <a:r>
              <a:rPr lang="en-US" smtClean="0"/>
              <a:t>Fourth level</a:t>
            </a:r>
          </a:p>
          <a:p>
            <a:pPr lvl="4" rtl="0"/>
            <a:r>
              <a:rPr lang="en-US" smtClean="0"/>
              <a:t>Fifth level</a:t>
            </a:r>
            <a:endParaRPr lang="vi-VN" dirty="0"/>
          </a:p>
        </p:txBody>
      </p:sp>
      <p:sp>
        <p:nvSpPr>
          <p:cNvPr id="4" name="Chỗ dành sẵn cho Nội dung 3"/>
          <p:cNvSpPr>
            <a:spLocks noGrp="1"/>
          </p:cNvSpPr>
          <p:nvPr>
            <p:ph sz="half" idx="2"/>
          </p:nvPr>
        </p:nvSpPr>
        <p:spPr>
          <a:xfrm>
            <a:off x="6172200" y="1825625"/>
            <a:ext cx="4951414" cy="4187952"/>
          </a:xfrm>
        </p:spPr>
        <p:txBody>
          <a:bodyPr rtlCol="0"/>
          <a:lstStyle/>
          <a:p>
            <a:pPr lvl="0" rtl="0"/>
            <a:r>
              <a:rPr lang="en-US" smtClean="0"/>
              <a:t>Edit Master text styles</a:t>
            </a:r>
          </a:p>
          <a:p>
            <a:pPr lvl="1" rtl="0"/>
            <a:r>
              <a:rPr lang="en-US" smtClean="0"/>
              <a:t>Second level</a:t>
            </a:r>
          </a:p>
          <a:p>
            <a:pPr lvl="2" rtl="0"/>
            <a:r>
              <a:rPr lang="en-US" smtClean="0"/>
              <a:t>Third level</a:t>
            </a:r>
          </a:p>
          <a:p>
            <a:pPr lvl="3" rtl="0"/>
            <a:r>
              <a:rPr lang="en-US" smtClean="0"/>
              <a:t>Fourth level</a:t>
            </a:r>
          </a:p>
          <a:p>
            <a:pPr lvl="4" rtl="0"/>
            <a:r>
              <a:rPr lang="en-US" smtClean="0"/>
              <a:t>Fifth level</a:t>
            </a:r>
            <a:endParaRPr lang="vi-VN" dirty="0"/>
          </a:p>
        </p:txBody>
      </p:sp>
      <p:sp>
        <p:nvSpPr>
          <p:cNvPr id="7" name="Chỗ dành sẵn cho Số Trang chiếu 6"/>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6" name="Chỗ dành sẵn cho Chân trang 5"/>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5" name="Chỗ dành sẵn cho Ngày tháng 4"/>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85AB0D1-2462-483C-8BB5-3975EB8E9484}"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43220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en-US" smtClean="0"/>
              <a:t>Click to edit Master title style</a:t>
            </a:r>
            <a:endParaRPr lang="vi-VN" dirty="0"/>
          </a:p>
        </p:txBody>
      </p:sp>
      <p:sp>
        <p:nvSpPr>
          <p:cNvPr id="3" name="Chỗ dành sẵn cho Văn bản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n-US" smtClean="0"/>
              <a:t>Edit Master text styles</a:t>
            </a:r>
          </a:p>
        </p:txBody>
      </p:sp>
      <p:sp>
        <p:nvSpPr>
          <p:cNvPr id="4" name="Chỗ dành sẵn cho Nội dung 3"/>
          <p:cNvSpPr>
            <a:spLocks noGrp="1"/>
          </p:cNvSpPr>
          <p:nvPr>
            <p:ph sz="half" idx="2"/>
          </p:nvPr>
        </p:nvSpPr>
        <p:spPr>
          <a:xfrm>
            <a:off x="1069848" y="2505075"/>
            <a:ext cx="4956048" cy="3476625"/>
          </a:xfrm>
        </p:spPr>
        <p:txBody>
          <a:bodyPr rtlCol="0"/>
          <a:lstStyle/>
          <a:p>
            <a:pPr lvl="0" rtl="0"/>
            <a:r>
              <a:rPr lang="en-US" smtClean="0"/>
              <a:t>Edit Master text styles</a:t>
            </a:r>
          </a:p>
          <a:p>
            <a:pPr lvl="1" rtl="0"/>
            <a:r>
              <a:rPr lang="en-US" smtClean="0"/>
              <a:t>Second level</a:t>
            </a:r>
          </a:p>
          <a:p>
            <a:pPr lvl="2" rtl="0"/>
            <a:r>
              <a:rPr lang="en-US" smtClean="0"/>
              <a:t>Third level</a:t>
            </a:r>
          </a:p>
          <a:p>
            <a:pPr lvl="3" rtl="0"/>
            <a:r>
              <a:rPr lang="en-US" smtClean="0"/>
              <a:t>Fourth level</a:t>
            </a:r>
          </a:p>
          <a:p>
            <a:pPr lvl="4" rtl="0"/>
            <a:r>
              <a:rPr lang="en-US" smtClean="0"/>
              <a:t>Fifth level</a:t>
            </a:r>
            <a:endParaRPr lang="vi-VN" dirty="0"/>
          </a:p>
        </p:txBody>
      </p:sp>
      <p:sp>
        <p:nvSpPr>
          <p:cNvPr id="5" name="Chỗ dành sẵn cho Văn bản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n-US" smtClean="0"/>
              <a:t>Edit Master text styles</a:t>
            </a:r>
          </a:p>
        </p:txBody>
      </p:sp>
      <p:sp>
        <p:nvSpPr>
          <p:cNvPr id="6" name="Chỗ dành sẵn cho Nội dung 5"/>
          <p:cNvSpPr>
            <a:spLocks noGrp="1"/>
          </p:cNvSpPr>
          <p:nvPr>
            <p:ph sz="quarter" idx="4"/>
          </p:nvPr>
        </p:nvSpPr>
        <p:spPr>
          <a:xfrm>
            <a:off x="6172200" y="2505075"/>
            <a:ext cx="4956048" cy="3476625"/>
          </a:xfrm>
        </p:spPr>
        <p:txBody>
          <a:bodyPr rtlCol="0"/>
          <a:lstStyle/>
          <a:p>
            <a:pPr lvl="0" rtl="0"/>
            <a:r>
              <a:rPr lang="en-US" smtClean="0"/>
              <a:t>Edit Master text styles</a:t>
            </a:r>
          </a:p>
          <a:p>
            <a:pPr lvl="1" rtl="0"/>
            <a:r>
              <a:rPr lang="en-US" smtClean="0"/>
              <a:t>Second level</a:t>
            </a:r>
          </a:p>
          <a:p>
            <a:pPr lvl="2" rtl="0"/>
            <a:r>
              <a:rPr lang="en-US" smtClean="0"/>
              <a:t>Third level</a:t>
            </a:r>
          </a:p>
          <a:p>
            <a:pPr lvl="3" rtl="0"/>
            <a:r>
              <a:rPr lang="en-US" smtClean="0"/>
              <a:t>Fourth level</a:t>
            </a:r>
          </a:p>
          <a:p>
            <a:pPr lvl="4" rtl="0"/>
            <a:r>
              <a:rPr lang="en-US" smtClean="0"/>
              <a:t>Fifth level</a:t>
            </a:r>
            <a:endParaRPr lang="vi-VN" dirty="0"/>
          </a:p>
        </p:txBody>
      </p:sp>
      <p:sp>
        <p:nvSpPr>
          <p:cNvPr id="9" name="Chỗ dành sẵn cho Số Trang chiếu 8"/>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8" name="Chỗ dành sẵn cho Chân trang 7"/>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7" name="Chỗ dành sẵn cho Ngày tháng 6"/>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16A3A8-CD18-494E-BA21-4E8A1D2D52BA}"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66473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en-US" smtClean="0"/>
              <a:t>Click to edit Master title style</a:t>
            </a:r>
            <a:endParaRPr lang="vi-VN" dirty="0"/>
          </a:p>
        </p:txBody>
      </p:sp>
      <p:sp>
        <p:nvSpPr>
          <p:cNvPr id="5" name="Chỗ dành sẵn cho Số Trang chiếu 4"/>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4" name="Chỗ dành sẵn cho Chân trang 3"/>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3" name="Chỗ dành sẵn cho Ngày tháng 2"/>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DC5D5F0-49C4-47A7-8393-C3318058F3BC}"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57812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4" name="Chỗ dành sẵn cho Số Trang chiếu 3"/>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3" name="Chỗ dành sẵn cho Chân trang 2"/>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2" name="Chỗ dành sẵn cho Ngày tháng 1"/>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5C8CFF3-1CDF-49E3-8638-3726A6CAAC00}"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19611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ai Ảnh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1065212" y="304799"/>
            <a:ext cx="10058402" cy="1216152"/>
          </a:xfrm>
        </p:spPr>
        <p:txBody>
          <a:bodyPr rtlCol="0"/>
          <a:lstStyle>
            <a:lvl1pPr algn="l" rtl="0">
              <a:defRPr/>
            </a:lvl1pPr>
          </a:lstStyle>
          <a:p>
            <a:pPr rtl="0"/>
            <a:r>
              <a:rPr lang="en-US" smtClean="0"/>
              <a:t>Click to edit Master title style</a:t>
            </a:r>
            <a:endParaRPr lang="vi-VN" dirty="0"/>
          </a:p>
        </p:txBody>
      </p:sp>
      <p:grpSp>
        <p:nvGrpSpPr>
          <p:cNvPr id="9" name="Nhóm 8"/>
          <p:cNvGrpSpPr/>
          <p:nvPr/>
        </p:nvGrpSpPr>
        <p:grpSpPr>
          <a:xfrm>
            <a:off x="1052422" y="1733550"/>
            <a:ext cx="4360503" cy="3050038"/>
            <a:chOff x="895350" y="3313113"/>
            <a:chExt cx="3613151" cy="2790825"/>
          </a:xfrm>
          <a:solidFill>
            <a:schemeClr val="tx1">
              <a:lumMod val="50000"/>
            </a:schemeClr>
          </a:solidFill>
        </p:grpSpPr>
        <p:sp>
          <p:nvSpPr>
            <p:cNvPr id="10"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1"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2"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3"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4"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5"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6"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7"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8"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9"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20"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21"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grpSp>
      <p:sp>
        <p:nvSpPr>
          <p:cNvPr id="36" name="Chỗ dành sẵn cho Ảnh 33" descr="Chỗ dành sẵn trống để thêm một hình ảnh. Bấm vào chỗ dành sẵn, rồi chọn hình ảnh mà bạn muốn thêm."/>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en-US" smtClean="0"/>
              <a:t>Click icon to add picture</a:t>
            </a:r>
            <a:endParaRPr lang="vi-VN" dirty="0"/>
          </a:p>
        </p:txBody>
      </p:sp>
      <p:sp>
        <p:nvSpPr>
          <p:cNvPr id="39" name="Chỗ dành sẵn cho Văn bản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n-US" smtClean="0"/>
              <a:t>Edit Master text styles</a:t>
            </a:r>
          </a:p>
        </p:txBody>
      </p:sp>
      <p:grpSp>
        <p:nvGrpSpPr>
          <p:cNvPr id="22" name="Nhóm 21"/>
          <p:cNvGrpSpPr/>
          <p:nvPr/>
        </p:nvGrpSpPr>
        <p:grpSpPr>
          <a:xfrm>
            <a:off x="6763111" y="1733550"/>
            <a:ext cx="4360503" cy="3050038"/>
            <a:chOff x="895350" y="3313113"/>
            <a:chExt cx="3613151" cy="2790825"/>
          </a:xfrm>
          <a:solidFill>
            <a:schemeClr val="tx1">
              <a:lumMod val="50000"/>
            </a:schemeClr>
          </a:solidFill>
        </p:grpSpPr>
        <p:sp>
          <p:nvSpPr>
            <p:cNvPr id="23"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24"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25"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26"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27"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28"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29"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30"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31"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32"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33"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34"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grpSp>
      <p:sp>
        <p:nvSpPr>
          <p:cNvPr id="37" name="Chỗ dành sẵn cho Ảnh 33" descr="Chỗ dành sẵn trống để thêm một hình ảnh. Bấm vào chỗ dành sẵn, rồi chọn hình ảnh mà bạn muốn thêm."/>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en-US" smtClean="0"/>
              <a:t>Click icon to add picture</a:t>
            </a:r>
            <a:endParaRPr lang="vi-VN" dirty="0"/>
          </a:p>
        </p:txBody>
      </p:sp>
      <p:sp>
        <p:nvSpPr>
          <p:cNvPr id="40" name="Chỗ dành sẵn cho Văn bản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n-US" smtClean="0"/>
              <a:t>Edit Master text styles</a:t>
            </a:r>
          </a:p>
        </p:txBody>
      </p:sp>
      <p:sp>
        <p:nvSpPr>
          <p:cNvPr id="8" name="Chỗ dành sẵn cho Số Trang chiếu 7"/>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7" name="Chỗ dành sẵn cho Chân trang 6"/>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6" name="Chỗ dành sẵn cho Ngày tháng 5"/>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D0CE1C-2702-4A01-872D-16D51A5359DB}"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48820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9/17/2022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258429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 Ảnh có Chú thích">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en-US" smtClean="0"/>
              <a:t>Click to edit Master title style</a:t>
            </a:r>
            <a:endParaRPr lang="vi-VN" dirty="0"/>
          </a:p>
        </p:txBody>
      </p:sp>
      <p:grpSp>
        <p:nvGrpSpPr>
          <p:cNvPr id="52" name="Nhóm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54"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55"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56"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57"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58"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59"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60"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61"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62"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63"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64"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grpSp>
      <p:sp>
        <p:nvSpPr>
          <p:cNvPr id="79" name="Chỗ dành sẵn cho Ảnh 33" descr="Chỗ dành sẵn trống để thêm một hình ảnh. Bấm vào chỗ dành sẵn, rồi chọn hình ảnh mà bạn muốn thêm."/>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en-US" smtClean="0"/>
              <a:t>Click icon to add picture</a:t>
            </a:r>
            <a:endParaRPr lang="vi-VN" dirty="0"/>
          </a:p>
        </p:txBody>
      </p:sp>
      <p:sp>
        <p:nvSpPr>
          <p:cNvPr id="81" name="Chỗ dành sẵn cho Văn bản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n-US" smtClean="0"/>
              <a:t>Edit Master text styles</a:t>
            </a:r>
          </a:p>
        </p:txBody>
      </p:sp>
      <p:grpSp>
        <p:nvGrpSpPr>
          <p:cNvPr id="84" name="Nhóm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86"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87"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88"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89"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0"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1"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2"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3"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4"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5"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6"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grpSp>
      <p:sp>
        <p:nvSpPr>
          <p:cNvPr id="78" name="Chỗ dành sẵn cho Ảnh 33" descr="Chỗ dành sẵn trống để thêm một hình ảnh. Bấm vào chỗ dành sẵn, rồi chọn hình ảnh mà bạn muốn thêm."/>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en-US" smtClean="0"/>
              <a:t>Click icon to add picture</a:t>
            </a:r>
            <a:endParaRPr lang="vi-VN" dirty="0"/>
          </a:p>
        </p:txBody>
      </p:sp>
      <p:sp>
        <p:nvSpPr>
          <p:cNvPr id="82" name="Chỗ dành sẵn cho Văn bản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n-US" smtClean="0"/>
              <a:t>Edit Master text styles</a:t>
            </a:r>
          </a:p>
        </p:txBody>
      </p:sp>
      <p:grpSp>
        <p:nvGrpSpPr>
          <p:cNvPr id="97" name="Nhóm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9"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0"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1"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2"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3"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4"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5"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6"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7"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8"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9"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grpSp>
      <p:sp>
        <p:nvSpPr>
          <p:cNvPr id="80" name="Chỗ dành sẵn cho Ảnh 33" descr="Chỗ dành sẵn trống để thêm một hình ảnh. Bấm vào chỗ dành sẵn, rồi chọn hình ảnh mà bạn muốn thêm."/>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en-US" smtClean="0"/>
              <a:t>Click icon to add picture</a:t>
            </a:r>
            <a:endParaRPr lang="vi-VN" dirty="0"/>
          </a:p>
        </p:txBody>
      </p:sp>
      <p:sp>
        <p:nvSpPr>
          <p:cNvPr id="83" name="Chỗ dành sẵn cho Văn bản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n-US" smtClean="0"/>
              <a:t>Edit Master text styles</a:t>
            </a:r>
          </a:p>
        </p:txBody>
      </p:sp>
      <p:sp>
        <p:nvSpPr>
          <p:cNvPr id="8" name="Chỗ dành sẵn cho Số Trang chiếu 7"/>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7" name="Chỗ dành sẵn cho Chân trang 6"/>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6" name="Chỗ dành sẵn cho Ngày tháng 5"/>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03B2062-D8F8-46C3-A13F-A2368F91A522}"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26597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a Ảnh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9066214" y="421594"/>
            <a:ext cx="2286000" cy="1885508"/>
          </a:xfrm>
        </p:spPr>
        <p:txBody>
          <a:bodyPr rtlCol="0">
            <a:normAutofit/>
          </a:bodyPr>
          <a:lstStyle>
            <a:lvl1pPr algn="l" rtl="0">
              <a:defRPr sz="2400"/>
            </a:lvl1pPr>
          </a:lstStyle>
          <a:p>
            <a:pPr rtl="0"/>
            <a:r>
              <a:rPr lang="en-US" smtClean="0"/>
              <a:t>Click to edit Master title style</a:t>
            </a:r>
            <a:endParaRPr lang="vi-VN" dirty="0"/>
          </a:p>
        </p:txBody>
      </p:sp>
      <p:grpSp>
        <p:nvGrpSpPr>
          <p:cNvPr id="84" name="Nhóm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86"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87"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88"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89"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0"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1"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2"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3"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4"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5"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6"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grpSp>
      <p:sp>
        <p:nvSpPr>
          <p:cNvPr id="97" name="Chỗ dành sẵn cho Ảnh 33" descr="Chỗ dành sẵn trống để thêm một hình ảnh. Bấm vào chỗ dành sẵn, rồi chọn hình ảnh mà bạn muốn thêm."/>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en-US" smtClean="0"/>
              <a:t>Click icon to add picture</a:t>
            </a:r>
            <a:endParaRPr lang="vi-VN" dirty="0"/>
          </a:p>
        </p:txBody>
      </p:sp>
      <p:grpSp>
        <p:nvGrpSpPr>
          <p:cNvPr id="98" name="Nhóm 97"/>
          <p:cNvGrpSpPr/>
          <p:nvPr/>
        </p:nvGrpSpPr>
        <p:grpSpPr>
          <a:xfrm>
            <a:off x="5322489" y="319177"/>
            <a:ext cx="3389607" cy="2710838"/>
            <a:chOff x="895350" y="3313113"/>
            <a:chExt cx="3613151" cy="2790825"/>
          </a:xfrm>
          <a:solidFill>
            <a:schemeClr val="tx1">
              <a:lumMod val="50000"/>
            </a:schemeClr>
          </a:solidFill>
        </p:grpSpPr>
        <p:sp>
          <p:nvSpPr>
            <p:cNvPr id="99"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0"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1"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2"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3"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4"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5"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6"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7"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8"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9"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10"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grpSp>
      <p:sp>
        <p:nvSpPr>
          <p:cNvPr id="111" name="Chỗ dành sẵn cho Ảnh 33" descr="Chỗ dành sẵn trống để thêm một hình ảnh. Bấm vào chỗ dành sẵn, rồi chọn hình ảnh mà bạn muốn thêm."/>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en-US" smtClean="0"/>
              <a:t>Click icon to add picture</a:t>
            </a:r>
            <a:endParaRPr lang="vi-VN" dirty="0"/>
          </a:p>
        </p:txBody>
      </p:sp>
      <p:grpSp>
        <p:nvGrpSpPr>
          <p:cNvPr id="112" name="Nhóm 111"/>
          <p:cNvGrpSpPr/>
          <p:nvPr/>
        </p:nvGrpSpPr>
        <p:grpSpPr>
          <a:xfrm>
            <a:off x="5322489" y="3245640"/>
            <a:ext cx="3389607" cy="2710838"/>
            <a:chOff x="895350" y="3313113"/>
            <a:chExt cx="3613151" cy="2790825"/>
          </a:xfrm>
          <a:solidFill>
            <a:schemeClr val="tx1">
              <a:lumMod val="50000"/>
            </a:schemeClr>
          </a:solidFill>
        </p:grpSpPr>
        <p:sp>
          <p:nvSpPr>
            <p:cNvPr id="113"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14"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15"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16"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17"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18"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19"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20"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21"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22"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23"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24"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grpSp>
      <p:sp>
        <p:nvSpPr>
          <p:cNvPr id="125" name="Chỗ dành sẵn cho Ảnh 33" descr="Chỗ dành sẵn trống để thêm một hình ảnh. Bấm vào chỗ dành sẵn, rồi chọn hình ảnh mà bạn muốn thêm."/>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en-US" smtClean="0"/>
              <a:t>Click icon to add picture</a:t>
            </a:r>
            <a:endParaRPr lang="vi-VN" dirty="0"/>
          </a:p>
        </p:txBody>
      </p:sp>
      <p:sp>
        <p:nvSpPr>
          <p:cNvPr id="126" name="Chỗ dành sẵn cho Văn bản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n-US" smtClean="0"/>
              <a:t>Edit Master text styles</a:t>
            </a:r>
          </a:p>
        </p:txBody>
      </p:sp>
      <p:sp>
        <p:nvSpPr>
          <p:cNvPr id="8" name="Chỗ dành sẵn cho Số Trang chiếu 7"/>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7" name="Chỗ dành sẵn cho Chân trang 6"/>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6" name="Chỗ dành sẵn cho Ngày tháng 5"/>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FA4A2AB-6C7F-472B-AF69-6C017576AABF}"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305576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en-US" smtClean="0"/>
              <a:t>Click to edit Master title style</a:t>
            </a:r>
            <a:endParaRPr lang="vi-VN" dirty="0"/>
          </a:p>
        </p:txBody>
      </p:sp>
      <p:sp>
        <p:nvSpPr>
          <p:cNvPr id="3" name="Chỗ dành sẵn cho Nội dung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en-US" smtClean="0"/>
              <a:t>Edit Master text styles</a:t>
            </a:r>
          </a:p>
          <a:p>
            <a:pPr lvl="1" rtl="0"/>
            <a:r>
              <a:rPr lang="en-US" smtClean="0"/>
              <a:t>Second level</a:t>
            </a:r>
          </a:p>
          <a:p>
            <a:pPr lvl="2" rtl="0"/>
            <a:r>
              <a:rPr lang="en-US" smtClean="0"/>
              <a:t>Third level</a:t>
            </a:r>
          </a:p>
          <a:p>
            <a:pPr lvl="3" rtl="0"/>
            <a:r>
              <a:rPr lang="en-US" smtClean="0"/>
              <a:t>Fourth level</a:t>
            </a:r>
          </a:p>
          <a:p>
            <a:pPr lvl="4" rtl="0"/>
            <a:r>
              <a:rPr lang="en-US" smtClean="0"/>
              <a:t>Fifth level</a:t>
            </a:r>
            <a:endParaRPr lang="vi-VN" dirty="0"/>
          </a:p>
        </p:txBody>
      </p:sp>
      <p:sp>
        <p:nvSpPr>
          <p:cNvPr id="4" name="Chỗ dành sẵn cho Văn bản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n-US" smtClean="0"/>
              <a:t>Edit Master text styles</a:t>
            </a:r>
          </a:p>
        </p:txBody>
      </p:sp>
      <p:sp>
        <p:nvSpPr>
          <p:cNvPr id="7" name="Chỗ dành sẵn cho Số Trang chiếu 6"/>
          <p:cNvSpPr>
            <a:spLocks noGrp="1"/>
          </p:cNvSpPr>
          <p:nvPr>
            <p:ph type="sldNum" sz="quarter" idx="12"/>
          </p:nvPr>
        </p:nvSpPr>
        <p:spPr>
          <a:xfrm>
            <a:off x="1065213" y="6019801"/>
            <a:ext cx="762000" cy="228600"/>
          </a:xfrm>
        </p:spPr>
        <p:txBody>
          <a:bodyPr rtlCol="0"/>
          <a:lstStyle>
            <a:lvl1pPr algn="l" rt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6" name="Chỗ dành sẵn cho Chân trang 5"/>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5" name="Chỗ dành sẵn cho Ngày tháng 4"/>
          <p:cNvSpPr>
            <a:spLocks noGrp="1"/>
          </p:cNvSpPr>
          <p:nvPr>
            <p:ph type="dt" sz="half" idx="10"/>
          </p:nvPr>
        </p:nvSpPr>
        <p:spPr>
          <a:xfrm>
            <a:off x="8075611" y="6019801"/>
            <a:ext cx="1396260" cy="228600"/>
          </a:xfrm>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A2E48D0-087A-4BF8-AAAB-C1C90194064A}"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500334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en-US" smtClean="0"/>
              <a:t>Click to edit Master title style</a:t>
            </a:r>
            <a:endParaRPr lang="vi-VN" dirty="0"/>
          </a:p>
        </p:txBody>
      </p:sp>
      <p:grpSp>
        <p:nvGrpSpPr>
          <p:cNvPr id="8" name="Nhóm 7"/>
          <p:cNvGrpSpPr/>
          <p:nvPr/>
        </p:nvGrpSpPr>
        <p:grpSpPr>
          <a:xfrm>
            <a:off x="595546" y="781398"/>
            <a:ext cx="6433398" cy="5053665"/>
            <a:chOff x="5162444" y="781398"/>
            <a:chExt cx="6433398" cy="5053665"/>
          </a:xfrm>
        </p:grpSpPr>
        <p:sp>
          <p:nvSpPr>
            <p:cNvPr id="9" name="Hình tự do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 name="Hình tự do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grpSp>
          <p:nvGrpSpPr>
            <p:cNvPr id="11" name="Nhóm 10"/>
            <p:cNvGrpSpPr/>
            <p:nvPr/>
          </p:nvGrpSpPr>
          <p:grpSpPr>
            <a:xfrm>
              <a:off x="5814205" y="859113"/>
              <a:ext cx="5129146" cy="4880471"/>
              <a:chOff x="7856559" y="859113"/>
              <a:chExt cx="3086791" cy="4880471"/>
            </a:xfrm>
          </p:grpSpPr>
          <p:sp>
            <p:nvSpPr>
              <p:cNvPr id="20" name="Hình tự do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21" name="Hình tự do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grpSp>
        <p:sp>
          <p:nvSpPr>
            <p:cNvPr id="12" name="Hình tự do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3" name="Hình tự do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4" name="Hình tự do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5" name="Hình tự do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6" name="Hình tự do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7" name="Hình tự do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8" name="Hình tự do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9" name="Hình tự do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grpSp>
      <p:sp>
        <p:nvSpPr>
          <p:cNvPr id="3" name="Chỗ dành sẵn cho Ảnh 2" descr="Chỗ dành sẵn trống để thêm một hình ảnh. Bấm vào chỗ dành sẵn, rồi chọn hình ảnh mà bạn muốn thêm."/>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n-US" smtClean="0"/>
              <a:t>Click icon to add picture</a:t>
            </a:r>
            <a:endParaRPr lang="vi-VN" dirty="0"/>
          </a:p>
        </p:txBody>
      </p:sp>
      <p:sp>
        <p:nvSpPr>
          <p:cNvPr id="4" name="Chỗ dành sẵn cho Văn bản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n-US" smtClean="0"/>
              <a:t>Edit Master text styles</a:t>
            </a:r>
          </a:p>
        </p:txBody>
      </p:sp>
      <p:sp>
        <p:nvSpPr>
          <p:cNvPr id="7" name="Chỗ dành sẵn cho Số Trang chiếu 6"/>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6" name="Chỗ dành sẵn cho Chân trang 5"/>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5" name="Chỗ dành sẵn cho Ngày tháng 4"/>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BFE7C45-16DF-4049-8DC4-8120F138473E}"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720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en-US" smtClean="0"/>
              <a:t>Click to edit Master title style</a:t>
            </a:r>
            <a:endParaRPr lang="vi-VN" dirty="0"/>
          </a:p>
        </p:txBody>
      </p:sp>
      <p:sp>
        <p:nvSpPr>
          <p:cNvPr id="3" name="Chỗ dành sẵn cho Văn bản Dọc 2"/>
          <p:cNvSpPr>
            <a:spLocks noGrp="1"/>
          </p:cNvSpPr>
          <p:nvPr>
            <p:ph type="body" orient="vert" idx="1"/>
          </p:nvPr>
        </p:nvSpPr>
        <p:spPr/>
        <p:txBody>
          <a:bodyPr vert="eaVert" rtlCol="0"/>
          <a:lstStyle/>
          <a:p>
            <a:pPr lvl="0" rtl="0"/>
            <a:r>
              <a:rPr lang="en-US" smtClean="0"/>
              <a:t>Edit Master text styles</a:t>
            </a:r>
          </a:p>
          <a:p>
            <a:pPr lvl="1" rtl="0"/>
            <a:r>
              <a:rPr lang="en-US" smtClean="0"/>
              <a:t>Second level</a:t>
            </a:r>
          </a:p>
          <a:p>
            <a:pPr lvl="2" rtl="0"/>
            <a:r>
              <a:rPr lang="en-US" smtClean="0"/>
              <a:t>Third level</a:t>
            </a:r>
          </a:p>
          <a:p>
            <a:pPr lvl="3" rtl="0"/>
            <a:r>
              <a:rPr lang="en-US" smtClean="0"/>
              <a:t>Fourth level</a:t>
            </a:r>
          </a:p>
          <a:p>
            <a:pPr lvl="4" rtl="0"/>
            <a:r>
              <a:rPr lang="en-US" smtClean="0"/>
              <a:t>Fifth level</a:t>
            </a:r>
            <a:endParaRPr lang="vi-VN" dirty="0"/>
          </a:p>
        </p:txBody>
      </p:sp>
      <p:sp>
        <p:nvSpPr>
          <p:cNvPr id="6" name="Chỗ dành sẵn cho Số Trang chiếu 5"/>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5" name="Chỗ dành sẵn cho Chân trang 4"/>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4" name="Chỗ dành sẵn cho Ngày tháng 3"/>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66CBC2F-6647-4016-BEA2-2137B0076152}"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034956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1_Tiêu đề và Văn bản Dọ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9624268" y="304800"/>
            <a:ext cx="1729531" cy="5676900"/>
          </a:xfrm>
        </p:spPr>
        <p:txBody>
          <a:bodyPr vert="eaVert" rtlCol="0"/>
          <a:lstStyle>
            <a:lvl1pPr rtl="0">
              <a:defRPr/>
            </a:lvl1pPr>
          </a:lstStyle>
          <a:p>
            <a:pPr rtl="0"/>
            <a:r>
              <a:rPr lang="en-US" smtClean="0"/>
              <a:t>Click to edit Master title style</a:t>
            </a:r>
            <a:endParaRPr lang="vi-VN" dirty="0"/>
          </a:p>
        </p:txBody>
      </p:sp>
      <p:sp>
        <p:nvSpPr>
          <p:cNvPr id="3" name="Chỗ dành sẵn cho Văn bản Dọc 2"/>
          <p:cNvSpPr>
            <a:spLocks noGrp="1"/>
          </p:cNvSpPr>
          <p:nvPr>
            <p:ph type="body" orient="vert" idx="1"/>
          </p:nvPr>
        </p:nvSpPr>
        <p:spPr>
          <a:xfrm>
            <a:off x="838199" y="304800"/>
            <a:ext cx="8633671" cy="5676900"/>
          </a:xfrm>
        </p:spPr>
        <p:txBody>
          <a:bodyPr vert="eaVert" rtlCol="0"/>
          <a:lstStyle/>
          <a:p>
            <a:pPr lvl="0" rtl="0"/>
            <a:r>
              <a:rPr lang="en-US" smtClean="0"/>
              <a:t>Edit Master text styles</a:t>
            </a:r>
          </a:p>
          <a:p>
            <a:pPr lvl="1" rtl="0"/>
            <a:r>
              <a:rPr lang="en-US" smtClean="0"/>
              <a:t>Second level</a:t>
            </a:r>
          </a:p>
          <a:p>
            <a:pPr lvl="2" rtl="0"/>
            <a:r>
              <a:rPr lang="en-US" smtClean="0"/>
              <a:t>Third level</a:t>
            </a:r>
          </a:p>
          <a:p>
            <a:pPr lvl="3" rtl="0"/>
            <a:r>
              <a:rPr lang="en-US" smtClean="0"/>
              <a:t>Fourth level</a:t>
            </a:r>
          </a:p>
          <a:p>
            <a:pPr lvl="4" rtl="0"/>
            <a:r>
              <a:rPr lang="en-US" smtClean="0"/>
              <a:t>Fifth level</a:t>
            </a:r>
            <a:endParaRPr lang="vi-VN" dirty="0"/>
          </a:p>
        </p:txBody>
      </p:sp>
      <p:sp>
        <p:nvSpPr>
          <p:cNvPr id="6" name="Chỗ dành sẵn cho Số Trang chiếu 5"/>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5" name="Chỗ dành sẵn cho Chân trang 4"/>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4" name="Chỗ dành sẵn cho Ngày tháng 3"/>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422DF57-9F71-4148-A138-924C835A57AF}"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4033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998770-F393-4B4F-B3D4-7B26E33AAB39}" type="datetimeFigureOut">
              <a:rPr lang="en-US" smtClean="0"/>
              <a:t>9/17/2022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021695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998770-F393-4B4F-B3D4-7B26E33AAB39}" type="datetimeFigureOut">
              <a:rPr lang="en-US" smtClean="0"/>
              <a:t>9/17/2022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661803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998770-F393-4B4F-B3D4-7B26E33AAB39}" type="datetimeFigureOut">
              <a:rPr lang="en-US" smtClean="0"/>
              <a:t>9/17/2022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773904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998770-F393-4B4F-B3D4-7B26E33AAB39}" type="datetimeFigureOut">
              <a:rPr lang="en-US" smtClean="0"/>
              <a:t>9/17/2022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93180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98770-F393-4B4F-B3D4-7B26E33AAB39}" type="datetimeFigureOut">
              <a:rPr lang="en-US" smtClean="0"/>
              <a:t>9/17/2022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89245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9/17/2022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39647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9/17/2022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16933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98770-F393-4B4F-B3D4-7B26E33AAB39}" type="datetimeFigureOut">
              <a:rPr lang="en-US" smtClean="0"/>
              <a:t>9/17/2022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F733F-C1F6-44B3-B2C6-83F1FE04E706}" type="slidenum">
              <a:rPr lang="en-US" smtClean="0"/>
              <a:t>‹#›</a:t>
            </a:fld>
            <a:endParaRPr lang="en-US"/>
          </a:p>
        </p:txBody>
      </p:sp>
    </p:spTree>
    <p:extLst>
      <p:ext uri="{BB962C8B-B14F-4D97-AF65-F5344CB8AC3E}">
        <p14:creationId xmlns:p14="http://schemas.microsoft.com/office/powerpoint/2010/main" val="247290262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Chỗ dành sẵn cho Tiêu đề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vi-VN" dirty="0"/>
              <a:t>Bấm để sửa kiểu tiêu đề Bản cái</a:t>
            </a:r>
          </a:p>
        </p:txBody>
      </p:sp>
      <p:sp>
        <p:nvSpPr>
          <p:cNvPr id="3" name="Chỗ dành sẵn cho Văn bản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vi-VN" dirty="0" err="1"/>
              <a:t>Chỉnh</a:t>
            </a:r>
            <a:r>
              <a:rPr lang="vi-VN" dirty="0"/>
              <a:t> sửa </a:t>
            </a:r>
            <a:r>
              <a:rPr lang="vi-VN" dirty="0" err="1"/>
              <a:t>kiểu</a:t>
            </a:r>
            <a:r>
              <a:rPr lang="vi-VN" dirty="0"/>
              <a:t> văn bản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bốn</a:t>
            </a:r>
          </a:p>
          <a:p>
            <a:pPr lvl="4" rtl="0"/>
            <a:r>
              <a:rPr lang="vi-VN" dirty="0" err="1"/>
              <a:t>Mức</a:t>
            </a:r>
            <a:r>
              <a:rPr lang="vi-VN" dirty="0"/>
              <a:t> năm</a:t>
            </a:r>
          </a:p>
        </p:txBody>
      </p:sp>
      <p:sp>
        <p:nvSpPr>
          <p:cNvPr id="6" name="Chỗ dành sẵn cho Số Trang chiếu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5" name="Chỗ dành sẵn cho Chân trang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4" name="Chỗ dành sẵn cho Ngày tháng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7D914FD-5CA8-45C1-915F-680DA1912D0A}"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406293566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Arial" panose="020B0604020202020204" pitchFamily="34" charset="0"/>
          <a:ea typeface="Tahoma" panose="020B0604030504040204" pitchFamily="34" charset="0"/>
          <a:cs typeface="Arial" panose="020B0604020202020204" pitchFamily="34" charset="0"/>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Arial" panose="020B0604020202020204" pitchFamily="34" charset="0"/>
          <a:ea typeface="Tahoma" panose="020B0604030504040204" pitchFamily="34" charset="0"/>
          <a:cs typeface="Arial" panose="020B0604020202020204" pitchFamily="34" charset="0"/>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Arial" panose="020B0604020202020204" pitchFamily="34" charset="0"/>
          <a:ea typeface="Tahoma" panose="020B0604030504040204" pitchFamily="34" charset="0"/>
          <a:cs typeface="Arial" panose="020B0604020202020204" pitchFamily="34" charset="0"/>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Arial" panose="020B0604020202020204" pitchFamily="34" charset="0"/>
          <a:ea typeface="Tahoma" panose="020B0604030504040204" pitchFamily="34" charset="0"/>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rial" panose="020B0604020202020204" pitchFamily="34" charset="0"/>
          <a:ea typeface="Tahoma" panose="020B0604030504040204" pitchFamily="34" charset="0"/>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rial" panose="020B0604020202020204" pitchFamily="34" charset="0"/>
          <a:ea typeface="Tahom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1150961" y="2421032"/>
            <a:ext cx="9671714" cy="2015936"/>
          </a:xfrm>
          <a:prstGeom prst="rect">
            <a:avLst/>
          </a:prstGeom>
        </p:spPr>
        <p:txBody>
          <a:bodyPr wrap="square">
            <a:spAutoFit/>
          </a:bodyPr>
          <a:lstStyle/>
          <a:p>
            <a:pPr marR="91440" algn="ctr">
              <a:lnSpc>
                <a:spcPct val="115000"/>
              </a:lnSpc>
              <a:spcBef>
                <a:spcPts val="600"/>
              </a:spcBef>
              <a:spcAft>
                <a:spcPts val="600"/>
              </a:spcAft>
            </a:pPr>
            <a:r>
              <a:rPr lang="da-DK" sz="40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HOẠT ĐỘNG LUYỆN TẬP: </a:t>
            </a:r>
            <a:endParaRPr lang="da-DK" sz="4000" b="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R="91440" algn="ctr">
              <a:lnSpc>
                <a:spcPct val="115000"/>
              </a:lnSpc>
              <a:spcBef>
                <a:spcPts val="600"/>
              </a:spcBef>
              <a:spcAft>
                <a:spcPts val="600"/>
              </a:spcAft>
            </a:pPr>
            <a:r>
              <a:rPr lang="da-DK" sz="60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LUYỆN </a:t>
            </a:r>
            <a:r>
              <a:rPr lang="da-DK" sz="60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TỔNG </a:t>
            </a:r>
            <a:r>
              <a:rPr lang="da-DK" sz="60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HỢP</a:t>
            </a:r>
            <a:endParaRPr lang="en-US" sz="6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6301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354842" y="1173707"/>
            <a:ext cx="11423176" cy="4694829"/>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3200" b="1" i="0" u="none" strike="noStrike" kern="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3200" b="0" i="0" u="none" strike="noStrike" kern="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17419871"/>
              </p:ext>
            </p:extLst>
          </p:nvPr>
        </p:nvGraphicFramePr>
        <p:xfrm>
          <a:off x="846849" y="1972614"/>
          <a:ext cx="10058400" cy="487680"/>
        </p:xfrm>
        <a:graphic>
          <a:graphicData uri="http://schemas.openxmlformats.org/drawingml/2006/table">
            <a:tbl>
              <a:tblPr/>
              <a:tblGrid>
                <a:gridCol w="10058400">
                  <a:extLst>
                    <a:ext uri="{9D8B030D-6E8A-4147-A177-3AD203B41FA5}">
                      <a16:colId xmlns:a16="http://schemas.microsoft.com/office/drawing/2014/main" val="3367674772"/>
                    </a:ext>
                  </a:extLst>
                </a:gridCol>
              </a:tblGrid>
              <a:tr h="0">
                <a:tc>
                  <a:txBody>
                    <a:bodyPr/>
                    <a:lstStyle/>
                    <a:p>
                      <a:pPr algn="l">
                        <a:spcAft>
                          <a:spcPts val="0"/>
                        </a:spcAft>
                      </a:pPr>
                      <a:r>
                        <a:rPr lang="en-US" sz="3200" b="1">
                          <a:solidFill>
                            <a:srgbClr val="0D0D0D"/>
                          </a:solidFill>
                          <a:effectLst/>
                          <a:latin typeface="Times New Roman" panose="02020603050405020304" pitchFamily="18" charset="0"/>
                          <a:ea typeface="Times New Roman" panose="02020603050405020304" pitchFamily="18" charset="0"/>
                        </a:rPr>
                        <a:t>Câu 6. </a:t>
                      </a:r>
                      <a:r>
                        <a:rPr lang="en-US" sz="3200">
                          <a:solidFill>
                            <a:srgbClr val="0D0D0D"/>
                          </a:solidFill>
                          <a:effectLst/>
                          <a:latin typeface="Times New Roman" panose="02020603050405020304" pitchFamily="18" charset="0"/>
                          <a:ea typeface="Times New Roman" panose="02020603050405020304" pitchFamily="18" charset="0"/>
                        </a:rPr>
                        <a:t>Xác định câu thơ có từ in đậm là số từ.</a:t>
                      </a:r>
                      <a:endParaRPr lang="en-US" sz="3200">
                        <a:effectLst/>
                        <a:latin typeface="Times New Roman" panose="02020603050405020304" pitchFamily="18" charset="0"/>
                        <a:ea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115203277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822791740"/>
              </p:ext>
            </p:extLst>
          </p:nvPr>
        </p:nvGraphicFramePr>
        <p:xfrm>
          <a:off x="846505" y="2821108"/>
          <a:ext cx="10439850" cy="2187620"/>
        </p:xfrm>
        <a:graphic>
          <a:graphicData uri="http://schemas.openxmlformats.org/drawingml/2006/table">
            <a:tbl>
              <a:tblPr firstRow="1" firstCol="1" bandRow="1"/>
              <a:tblGrid>
                <a:gridCol w="5219395">
                  <a:extLst>
                    <a:ext uri="{9D8B030D-6E8A-4147-A177-3AD203B41FA5}">
                      <a16:colId xmlns:a16="http://schemas.microsoft.com/office/drawing/2014/main" val="2395742595"/>
                    </a:ext>
                  </a:extLst>
                </a:gridCol>
                <a:gridCol w="5220455">
                  <a:extLst>
                    <a:ext uri="{9D8B030D-6E8A-4147-A177-3AD203B41FA5}">
                      <a16:colId xmlns:a16="http://schemas.microsoft.com/office/drawing/2014/main" val="915863754"/>
                    </a:ext>
                  </a:extLst>
                </a:gridCol>
              </a:tblGrid>
              <a:tr h="1093810">
                <a:tc>
                  <a:txBody>
                    <a:bodyPr/>
                    <a:lstStyle/>
                    <a:p>
                      <a:pPr>
                        <a:lnSpc>
                          <a:spcPct val="150000"/>
                        </a:lnSpc>
                        <a:spcAft>
                          <a:spcPts val="0"/>
                        </a:spcAft>
                      </a:pPr>
                      <a:r>
                        <a:rPr lang="en-US" sz="28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Hằng </a:t>
                      </a:r>
                      <a:r>
                        <a:rPr lang="en-US" sz="2800" b="1"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mùa nhãn chín.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Năm </a:t>
                      </a:r>
                      <a:r>
                        <a:rPr lang="en-US" sz="28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nay mùa nhãn đến.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532827381"/>
                  </a:ext>
                </a:extLst>
              </a:tr>
              <a:tr h="1093810">
                <a:tc>
                  <a:txBody>
                    <a:bodyPr/>
                    <a:lstStyle/>
                    <a:p>
                      <a:pPr>
                        <a:lnSpc>
                          <a:spcPct val="150000"/>
                        </a:lnSpc>
                        <a:spcAft>
                          <a:spcPts val="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28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Mấy </a:t>
                      </a:r>
                      <a:r>
                        <a:rPr lang="en-US" sz="2800" b="1"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ngàn</a:t>
                      </a:r>
                      <a:r>
                        <a:rPr lang="en-US" sz="28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ngày bom qua.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Tay với </a:t>
                      </a:r>
                      <a:r>
                        <a:rPr lang="en-US" sz="2800" b="1"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 </a:t>
                      </a:r>
                      <a:r>
                        <a:rPr lang="en-US" sz="28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chùm xa.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584947936"/>
                  </a:ext>
                </a:extLst>
              </a:tr>
            </a:tbl>
          </a:graphicData>
        </a:graphic>
      </p:graphicFrame>
    </p:spTree>
    <p:extLst>
      <p:ext uri="{BB962C8B-B14F-4D97-AF65-F5344CB8AC3E}">
        <p14:creationId xmlns:p14="http://schemas.microsoft.com/office/powerpoint/2010/main" val="182267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354842" y="1187355"/>
            <a:ext cx="11423176" cy="4462818"/>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3200" b="1" i="0" u="none" strike="noStrike" kern="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3200" b="0" i="0" u="none" strike="noStrike" kern="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907009586"/>
              </p:ext>
            </p:extLst>
          </p:nvPr>
        </p:nvGraphicFramePr>
        <p:xfrm>
          <a:off x="603397" y="1708700"/>
          <a:ext cx="10926066" cy="1931670"/>
        </p:xfrm>
        <a:graphic>
          <a:graphicData uri="http://schemas.openxmlformats.org/drawingml/2006/table">
            <a:tbl>
              <a:tblPr firstRow="1" firstCol="1" bandRow="1"/>
              <a:tblGrid>
                <a:gridCol w="10926066">
                  <a:extLst>
                    <a:ext uri="{9D8B030D-6E8A-4147-A177-3AD203B41FA5}">
                      <a16:colId xmlns:a16="http://schemas.microsoft.com/office/drawing/2014/main" val="3482577359"/>
                    </a:ext>
                  </a:extLst>
                </a:gridCol>
              </a:tblGrid>
              <a:tr h="0">
                <a:tc>
                  <a:txBody>
                    <a:bodyPr/>
                    <a:lstStyle/>
                    <a:p>
                      <a:pPr algn="l">
                        <a:lnSpc>
                          <a:spcPct val="150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rPr>
                        <a:t>Câu 7. </a:t>
                      </a:r>
                      <a:r>
                        <a:rPr lang="en-US" sz="3200">
                          <a:solidFill>
                            <a:srgbClr val="0D0D0D"/>
                          </a:solidFill>
                          <a:effectLst/>
                          <a:latin typeface="Times New Roman" panose="02020603050405020304" pitchFamily="18" charset="0"/>
                          <a:ea typeface="Times New Roman" panose="02020603050405020304" pitchFamily="18" charset="0"/>
                        </a:rPr>
                        <a:t>Ý nào nói đúng nhất ý nghĩa của từ láy “thoăn thoắt”?</a:t>
                      </a:r>
                      <a:endParaRPr lang="en-US" sz="3200">
                        <a:effectLst/>
                        <a:latin typeface="Times New Roman" panose="02020603050405020304" pitchFamily="18" charset="0"/>
                        <a:ea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3253478644"/>
                  </a:ext>
                </a:extLst>
              </a:tr>
              <a:tr h="0">
                <a:tc>
                  <a:txBody>
                    <a:bodyPr/>
                    <a:lstStyle/>
                    <a:p>
                      <a:pPr algn="l">
                        <a:lnSpc>
                          <a:spcPct val="150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Hành động nhanh nhẹn của người anh.</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923929420"/>
                  </a:ext>
                </a:extLst>
              </a:tr>
              <a:tr h="0">
                <a:tc>
                  <a:txBody>
                    <a:bodyPr/>
                    <a:lstStyle/>
                    <a:p>
                      <a:pPr algn="l">
                        <a:lnSpc>
                          <a:spcPct val="150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Hình dáng nhỏ nhắn của anh.</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29489701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786966553"/>
              </p:ext>
            </p:extLst>
          </p:nvPr>
        </p:nvGraphicFramePr>
        <p:xfrm>
          <a:off x="603397" y="3695386"/>
          <a:ext cx="10472795" cy="1287780"/>
        </p:xfrm>
        <a:graphic>
          <a:graphicData uri="http://schemas.openxmlformats.org/drawingml/2006/table">
            <a:tbl>
              <a:tblPr firstRow="1" firstCol="1" bandRow="1"/>
              <a:tblGrid>
                <a:gridCol w="10472795">
                  <a:extLst>
                    <a:ext uri="{9D8B030D-6E8A-4147-A177-3AD203B41FA5}">
                      <a16:colId xmlns:a16="http://schemas.microsoft.com/office/drawing/2014/main" val="2943317862"/>
                    </a:ext>
                  </a:extLst>
                </a:gridCol>
              </a:tblGrid>
              <a:tr h="0">
                <a:tc>
                  <a:txBody>
                    <a:bodyPr/>
                    <a:lstStyle/>
                    <a:p>
                      <a:pPr>
                        <a:lnSpc>
                          <a:spcPct val="150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Giọng nói nhỏ nhẹ của anh.</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771418197"/>
                  </a:ext>
                </a:extLst>
              </a:tr>
              <a:tr h="0">
                <a:tc>
                  <a:txBody>
                    <a:bodyPr/>
                    <a:lstStyle/>
                    <a:p>
                      <a:pPr>
                        <a:lnSpc>
                          <a:spcPct val="150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Âm thanh nhỏ nhẹ của chim chóc trong vườn.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110160346"/>
                  </a:ext>
                </a:extLst>
              </a:tr>
            </a:tbl>
          </a:graphicData>
        </a:graphic>
      </p:graphicFrame>
    </p:spTree>
    <p:extLst>
      <p:ext uri="{BB962C8B-B14F-4D97-AF65-F5344CB8AC3E}">
        <p14:creationId xmlns:p14="http://schemas.microsoft.com/office/powerpoint/2010/main" val="331985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354842" y="1501254"/>
            <a:ext cx="11423176" cy="3179928"/>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3200" b="1" i="0" u="none" strike="noStrike" kern="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3200" b="0" i="0" u="none" strike="noStrike" kern="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853558" y="2152514"/>
            <a:ext cx="6997428" cy="584775"/>
          </a:xfrm>
          <a:prstGeom prst="rect">
            <a:avLst/>
          </a:prstGeom>
        </p:spPr>
        <p:txBody>
          <a:bodyPr wrap="none">
            <a:spAutoFit/>
          </a:bodyPr>
          <a:lstStyle/>
          <a:p>
            <a:r>
              <a:rPr lang="en-US" sz="3200" b="1">
                <a:solidFill>
                  <a:srgbClr val="0D0D0D"/>
                </a:solidFill>
                <a:latin typeface="Times New Roman" panose="02020603050405020304" pitchFamily="18" charset="0"/>
                <a:ea typeface="Times New Roman" panose="02020603050405020304" pitchFamily="18" charset="0"/>
              </a:rPr>
              <a:t>Câu 8. </a:t>
            </a:r>
            <a:r>
              <a:rPr lang="en-US" sz="3200">
                <a:solidFill>
                  <a:srgbClr val="0D0D0D"/>
                </a:solidFill>
                <a:latin typeface="Times New Roman" panose="02020603050405020304" pitchFamily="18" charset="0"/>
                <a:ea typeface="Times New Roman" panose="02020603050405020304" pitchFamily="18" charset="0"/>
              </a:rPr>
              <a:t>Khổ 2 của bài thơ có mấy phó từ?</a:t>
            </a:r>
            <a:endParaRPr lang="en-US" sz="3200"/>
          </a:p>
        </p:txBody>
      </p:sp>
      <p:graphicFrame>
        <p:nvGraphicFramePr>
          <p:cNvPr id="5" name="Table 4"/>
          <p:cNvGraphicFramePr>
            <a:graphicFrameLocks noGrp="1"/>
          </p:cNvGraphicFramePr>
          <p:nvPr>
            <p:extLst>
              <p:ext uri="{D42A27DB-BD31-4B8C-83A1-F6EECF244321}">
                <p14:modId xmlns:p14="http://schemas.microsoft.com/office/powerpoint/2010/main" val="2811713361"/>
              </p:ext>
            </p:extLst>
          </p:nvPr>
        </p:nvGraphicFramePr>
        <p:xfrm>
          <a:off x="976388" y="2996195"/>
          <a:ext cx="10665152" cy="487680"/>
        </p:xfrm>
        <a:graphic>
          <a:graphicData uri="http://schemas.openxmlformats.org/drawingml/2006/table">
            <a:tbl>
              <a:tblPr firstRow="1" firstCol="1" bandRow="1"/>
              <a:tblGrid>
                <a:gridCol w="2398388">
                  <a:extLst>
                    <a:ext uri="{9D8B030D-6E8A-4147-A177-3AD203B41FA5}">
                      <a16:colId xmlns:a16="http://schemas.microsoft.com/office/drawing/2014/main" val="1465730312"/>
                    </a:ext>
                  </a:extLst>
                </a:gridCol>
                <a:gridCol w="2252262">
                  <a:extLst>
                    <a:ext uri="{9D8B030D-6E8A-4147-A177-3AD203B41FA5}">
                      <a16:colId xmlns:a16="http://schemas.microsoft.com/office/drawing/2014/main" val="4181448537"/>
                    </a:ext>
                  </a:extLst>
                </a:gridCol>
                <a:gridCol w="2555104">
                  <a:extLst>
                    <a:ext uri="{9D8B030D-6E8A-4147-A177-3AD203B41FA5}">
                      <a16:colId xmlns:a16="http://schemas.microsoft.com/office/drawing/2014/main" val="2079624993"/>
                    </a:ext>
                  </a:extLst>
                </a:gridCol>
                <a:gridCol w="3459398">
                  <a:extLst>
                    <a:ext uri="{9D8B030D-6E8A-4147-A177-3AD203B41FA5}">
                      <a16:colId xmlns:a16="http://schemas.microsoft.com/office/drawing/2014/main" val="1800325162"/>
                    </a:ext>
                  </a:extLst>
                </a:gridCol>
              </a:tblGrid>
              <a:tr h="0">
                <a:tc>
                  <a:txBody>
                    <a:bodyPr/>
                    <a:lstStyle/>
                    <a:p>
                      <a:pPr algn="l">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Một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l">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Hai</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l">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Ba</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l">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Bốn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909972414"/>
                  </a:ext>
                </a:extLst>
              </a:tr>
            </a:tbl>
          </a:graphicData>
        </a:graphic>
      </p:graphicFrame>
    </p:spTree>
    <p:extLst>
      <p:ext uri="{BB962C8B-B14F-4D97-AF65-F5344CB8AC3E}">
        <p14:creationId xmlns:p14="http://schemas.microsoft.com/office/powerpoint/2010/main" val="76210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354842" y="1337482"/>
            <a:ext cx="11423176" cy="4121622"/>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3200" b="1" i="0" u="none" strike="noStrike" kern="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3200" b="0" i="0" u="none" strike="noStrike" kern="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681140721"/>
              </p:ext>
            </p:extLst>
          </p:nvPr>
        </p:nvGraphicFramePr>
        <p:xfrm>
          <a:off x="683074" y="1781545"/>
          <a:ext cx="11094943" cy="1375410"/>
        </p:xfrm>
        <a:graphic>
          <a:graphicData uri="http://schemas.openxmlformats.org/drawingml/2006/table">
            <a:tbl>
              <a:tblPr/>
              <a:tblGrid>
                <a:gridCol w="11094943">
                  <a:extLst>
                    <a:ext uri="{9D8B030D-6E8A-4147-A177-3AD203B41FA5}">
                      <a16:colId xmlns:a16="http://schemas.microsoft.com/office/drawing/2014/main" val="59653461"/>
                    </a:ext>
                  </a:extLst>
                </a:gridCol>
              </a:tblGrid>
              <a:tr h="0">
                <a:tc>
                  <a:txBody>
                    <a:bodyPr/>
                    <a:lstStyle/>
                    <a:p>
                      <a:pPr algn="just">
                        <a:lnSpc>
                          <a:spcPct val="150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rPr>
                        <a:t>Câu 9.</a:t>
                      </a:r>
                      <a:r>
                        <a:rPr lang="en-US" sz="3200">
                          <a:solidFill>
                            <a:srgbClr val="0D0D0D"/>
                          </a:solidFill>
                          <a:effectLst/>
                          <a:latin typeface="Times New Roman" panose="02020603050405020304" pitchFamily="18" charset="0"/>
                          <a:ea typeface="Times New Roman" panose="02020603050405020304" pitchFamily="18" charset="0"/>
                        </a:rPr>
                        <a:t> Câu nào trong bài thơ trực tiếp nói đến hương nhãn? Chia sẻ hình ảnh thơ mà em thích và lí giải vì sao em thích hình ảnh đó.</a:t>
                      </a:r>
                      <a:endParaRPr lang="en-US" sz="3200">
                        <a:effectLst/>
                        <a:latin typeface="Times New Roman" panose="02020603050405020304" pitchFamily="18" charset="0"/>
                        <a:ea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3612543843"/>
                  </a:ext>
                </a:extLst>
              </a:tr>
            </a:tbl>
          </a:graphicData>
        </a:graphic>
      </p:graphicFrame>
      <p:sp>
        <p:nvSpPr>
          <p:cNvPr id="7" name="Rectangle 6"/>
          <p:cNvSpPr/>
          <p:nvPr/>
        </p:nvSpPr>
        <p:spPr>
          <a:xfrm>
            <a:off x="840023" y="3367942"/>
            <a:ext cx="10781044" cy="1508105"/>
          </a:xfrm>
          <a:prstGeom prst="rect">
            <a:avLst/>
          </a:prstGeom>
        </p:spPr>
        <p:txBody>
          <a:bodyPr wrap="square">
            <a:spAutoFit/>
          </a:bodyPr>
          <a:lstStyle/>
          <a:p>
            <a:pPr>
              <a:lnSpc>
                <a:spcPct val="150000"/>
              </a:lnSpc>
            </a:pPr>
            <a:r>
              <a:rPr lang="en-US" sz="3200" b="1">
                <a:solidFill>
                  <a:srgbClr val="0D0D0D"/>
                </a:solidFill>
                <a:latin typeface="Times New Roman" panose="02020603050405020304" pitchFamily="18" charset="0"/>
                <a:ea typeface="Times New Roman" panose="02020603050405020304" pitchFamily="18" charset="0"/>
              </a:rPr>
              <a:t>Câu 10</a:t>
            </a:r>
            <a:r>
              <a:rPr lang="en-US" sz="3200">
                <a:solidFill>
                  <a:srgbClr val="0D0D0D"/>
                </a:solidFill>
                <a:latin typeface="Times New Roman" panose="02020603050405020304" pitchFamily="18" charset="0"/>
                <a:ea typeface="Times New Roman" panose="02020603050405020304" pitchFamily="18" charset="0"/>
              </a:rPr>
              <a:t>. Bài thơ cho em thấy nét đặc sắc nghệ thuật nào của thơ Trần Đăng Khoa?</a:t>
            </a:r>
            <a:endParaRPr lang="en-US" sz="3200"/>
          </a:p>
        </p:txBody>
      </p:sp>
    </p:spTree>
    <p:extLst>
      <p:ext uri="{BB962C8B-B14F-4D97-AF65-F5344CB8AC3E}">
        <p14:creationId xmlns:p14="http://schemas.microsoft.com/office/powerpoint/2010/main" val="241729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354842" y="1364777"/>
            <a:ext cx="11423176" cy="3753134"/>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3200" b="1" i="0" u="none" strike="noStrike" kern="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3200" b="0" i="0" u="none" strike="noStrike" kern="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354842" y="2418634"/>
            <a:ext cx="11423176" cy="613245"/>
          </a:xfrm>
          <a:prstGeom prst="rect">
            <a:avLst/>
          </a:prstGeom>
        </p:spPr>
        <p:txBody>
          <a:bodyPr wrap="square">
            <a:spAutoFit/>
          </a:bodyPr>
          <a:lstStyle/>
          <a:p>
            <a:pPr>
              <a:lnSpc>
                <a:spcPct val="115000"/>
              </a:lnSpc>
              <a:spcBef>
                <a:spcPts val="600"/>
              </a:spcBef>
              <a:spcAft>
                <a:spcPts val="600"/>
              </a:spcAft>
            </a:pP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PHẦN II. VIẾT (4,0 điểm</a:t>
            </a:r>
            <a:r>
              <a:rPr lang="en-US" sz="32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874064" y="3436567"/>
            <a:ext cx="8530925" cy="584775"/>
          </a:xfrm>
          <a:prstGeom prst="rect">
            <a:avLst/>
          </a:prstGeom>
        </p:spPr>
        <p:txBody>
          <a:bodyPr wrap="none">
            <a:spAutoFit/>
          </a:bodyPr>
          <a:lstStyle/>
          <a:p>
            <a:r>
              <a:rPr lang="vi-VN" sz="3200">
                <a:solidFill>
                  <a:srgbClr val="0D0D0D"/>
                </a:solidFill>
                <a:latin typeface="Times New Roman" panose="02020603050405020304" pitchFamily="18" charset="0"/>
                <a:ea typeface="Times New Roman" panose="02020603050405020304" pitchFamily="18" charset="0"/>
              </a:rPr>
              <a:t>Viết một bài văn biểu cảm về cha hoặc mẹ của em.</a:t>
            </a:r>
            <a:endParaRPr lang="en-US" sz="3200"/>
          </a:p>
        </p:txBody>
      </p:sp>
    </p:spTree>
    <p:extLst>
      <p:ext uri="{BB962C8B-B14F-4D97-AF65-F5344CB8AC3E}">
        <p14:creationId xmlns:p14="http://schemas.microsoft.com/office/powerpoint/2010/main" val="147524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12456" y="488399"/>
            <a:ext cx="3943131" cy="523220"/>
          </a:xfrm>
          <a:prstGeom prst="rect">
            <a:avLst/>
          </a:prstGeom>
        </p:spPr>
        <p:txBody>
          <a:bodyPr wrap="none">
            <a:spAutoFit/>
          </a:bodyPr>
          <a:lstStyle/>
          <a:p>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ĐÁP ÁN HƯỚNG DẪN</a:t>
            </a:r>
            <a:endParaRPr lang="en-US" sz="2800">
              <a:latin typeface="Times New Roman" panose="02020603050405020304" pitchFamily="18" charset="0"/>
              <a:cs typeface="Times New Roman" panose="02020603050405020304" pitchFamily="18" charset="0"/>
            </a:endParaRPr>
          </a:p>
        </p:txBody>
      </p:sp>
      <p:sp>
        <p:nvSpPr>
          <p:cNvPr id="4" name="Rectangle 3"/>
          <p:cNvSpPr/>
          <p:nvPr/>
        </p:nvSpPr>
        <p:spPr>
          <a:xfrm>
            <a:off x="343466" y="2096917"/>
            <a:ext cx="5525872" cy="523220"/>
          </a:xfrm>
          <a:prstGeom prst="rect">
            <a:avLst/>
          </a:prstGeom>
        </p:spPr>
        <p:txBody>
          <a:bodyPr wrap="none">
            <a:spAutoFit/>
          </a:bodyPr>
          <a:lstStyle/>
          <a:p>
            <a:pPr>
              <a:spcAft>
                <a:spcPts val="0"/>
              </a:spcAft>
            </a:pPr>
            <a:r>
              <a:rPr lang="en-US" sz="2800" b="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Câu 1- 8: Mỗi câu đúng ( 0,5 điểm)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343466" y="1292658"/>
            <a:ext cx="7023191" cy="523220"/>
          </a:xfrm>
          <a:prstGeom prst="rect">
            <a:avLst/>
          </a:prstGeom>
        </p:spPr>
        <p:txBody>
          <a:bodyPr wrap="square">
            <a:spAutoFit/>
          </a:bodyPr>
          <a:lstStyle/>
          <a:p>
            <a:pPr marL="0" marR="0" lvl="0" indent="0" algn="l" defTabSz="457200" rtl="0" eaLnBrk="1" fontAlgn="auto" latinLnBrk="0" hangingPunct="1">
              <a:spcBef>
                <a:spcPts val="600"/>
              </a:spcBef>
              <a:spcAft>
                <a:spcPts val="600"/>
              </a:spcAft>
              <a:buClrTx/>
              <a:buSzTx/>
              <a:buFontTx/>
              <a:buNone/>
              <a:tabLst/>
              <a:defRPr/>
            </a:pPr>
            <a:r>
              <a:rPr kumimoji="0" lang="en-US" sz="2800" b="1" i="0" u="none" strike="noStrike" kern="1200" cap="none" spc="0" normalizeH="0" baseline="0" noProof="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 </a:t>
            </a: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 ĐỌC HIỂU </a:t>
            </a:r>
            <a:r>
              <a:rPr kumimoji="0" lang="en-US" sz="2800" b="1" i="0" u="none" strike="noStrike" kern="1200" cap="none" spc="0" normalizeH="0" baseline="0" noProof="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(6,0 </a:t>
            </a: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sz="2800" b="1" i="0" u="none" strike="noStrike" kern="1200" cap="none" spc="0" normalizeH="0" baseline="0" noProof="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220829727"/>
              </p:ext>
            </p:extLst>
          </p:nvPr>
        </p:nvGraphicFramePr>
        <p:xfrm>
          <a:off x="665031" y="3343703"/>
          <a:ext cx="11037979" cy="1842446"/>
        </p:xfrm>
        <a:graphic>
          <a:graphicData uri="http://schemas.openxmlformats.org/drawingml/2006/table">
            <a:tbl>
              <a:tblPr firstRow="1" firstCol="1" bandRow="1"/>
              <a:tblGrid>
                <a:gridCol w="1545906">
                  <a:extLst>
                    <a:ext uri="{9D8B030D-6E8A-4147-A177-3AD203B41FA5}">
                      <a16:colId xmlns:a16="http://schemas.microsoft.com/office/drawing/2014/main" val="3623065390"/>
                    </a:ext>
                  </a:extLst>
                </a:gridCol>
                <a:gridCol w="1214651">
                  <a:extLst>
                    <a:ext uri="{9D8B030D-6E8A-4147-A177-3AD203B41FA5}">
                      <a16:colId xmlns:a16="http://schemas.microsoft.com/office/drawing/2014/main" val="3127154227"/>
                    </a:ext>
                  </a:extLst>
                </a:gridCol>
                <a:gridCol w="1132764">
                  <a:extLst>
                    <a:ext uri="{9D8B030D-6E8A-4147-A177-3AD203B41FA5}">
                      <a16:colId xmlns:a16="http://schemas.microsoft.com/office/drawing/2014/main" val="4228467748"/>
                    </a:ext>
                  </a:extLst>
                </a:gridCol>
                <a:gridCol w="1187355">
                  <a:extLst>
                    <a:ext uri="{9D8B030D-6E8A-4147-A177-3AD203B41FA5}">
                      <a16:colId xmlns:a16="http://schemas.microsoft.com/office/drawing/2014/main" val="3540127440"/>
                    </a:ext>
                  </a:extLst>
                </a:gridCol>
                <a:gridCol w="1119117">
                  <a:extLst>
                    <a:ext uri="{9D8B030D-6E8A-4147-A177-3AD203B41FA5}">
                      <a16:colId xmlns:a16="http://schemas.microsoft.com/office/drawing/2014/main" val="956295691"/>
                    </a:ext>
                  </a:extLst>
                </a:gridCol>
                <a:gridCol w="1158449">
                  <a:extLst>
                    <a:ext uri="{9D8B030D-6E8A-4147-A177-3AD203B41FA5}">
                      <a16:colId xmlns:a16="http://schemas.microsoft.com/office/drawing/2014/main" val="320786000"/>
                    </a:ext>
                  </a:extLst>
                </a:gridCol>
                <a:gridCol w="1226579">
                  <a:extLst>
                    <a:ext uri="{9D8B030D-6E8A-4147-A177-3AD203B41FA5}">
                      <a16:colId xmlns:a16="http://schemas.microsoft.com/office/drawing/2014/main" val="1659084865"/>
                    </a:ext>
                  </a:extLst>
                </a:gridCol>
                <a:gridCol w="1226579">
                  <a:extLst>
                    <a:ext uri="{9D8B030D-6E8A-4147-A177-3AD203B41FA5}">
                      <a16:colId xmlns:a16="http://schemas.microsoft.com/office/drawing/2014/main" val="1804979644"/>
                    </a:ext>
                  </a:extLst>
                </a:gridCol>
                <a:gridCol w="1226579">
                  <a:extLst>
                    <a:ext uri="{9D8B030D-6E8A-4147-A177-3AD203B41FA5}">
                      <a16:colId xmlns:a16="http://schemas.microsoft.com/office/drawing/2014/main" val="2910805513"/>
                    </a:ext>
                  </a:extLst>
                </a:gridCol>
              </a:tblGrid>
              <a:tr h="596797">
                <a:tc>
                  <a:txBody>
                    <a:bodyPr/>
                    <a:lstStyle/>
                    <a:p>
                      <a:pPr algn="just">
                        <a:lnSpc>
                          <a:spcPct val="115000"/>
                        </a:lnSpc>
                        <a:spcAft>
                          <a:spcPts val="0"/>
                        </a:spcAft>
                        <a:tabLst>
                          <a:tab pos="57150" algn="l"/>
                        </a:tabLs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15000"/>
                        </a:lnSpc>
                        <a:spcAft>
                          <a:spcPts val="0"/>
                        </a:spcAft>
                        <a:tabLst>
                          <a:tab pos="57150" algn="l"/>
                        </a:tabLs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15000"/>
                        </a:lnSpc>
                        <a:spcAft>
                          <a:spcPts val="0"/>
                        </a:spcAft>
                        <a:tabLst>
                          <a:tab pos="57150" algn="l"/>
                        </a:tabLs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15000"/>
                        </a:lnSpc>
                        <a:spcAft>
                          <a:spcPts val="0"/>
                        </a:spcAft>
                        <a:tabLst>
                          <a:tab pos="57150" algn="l"/>
                        </a:tabLs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15000"/>
                        </a:lnSpc>
                        <a:spcAft>
                          <a:spcPts val="0"/>
                        </a:spcAft>
                        <a:tabLst>
                          <a:tab pos="57150" algn="l"/>
                        </a:tabLs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15000"/>
                        </a:lnSpc>
                        <a:spcAft>
                          <a:spcPts val="0"/>
                        </a:spcAft>
                        <a:tabLst>
                          <a:tab pos="57150" algn="l"/>
                        </a:tabLs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15000"/>
                        </a:lnSpc>
                        <a:spcAft>
                          <a:spcPts val="0"/>
                        </a:spcAft>
                        <a:tabLst>
                          <a:tab pos="57150" algn="l"/>
                        </a:tabLs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15000"/>
                        </a:lnSpc>
                        <a:spcAft>
                          <a:spcPts val="0"/>
                        </a:spcAft>
                        <a:tabLst>
                          <a:tab pos="57150" algn="l"/>
                        </a:tabLs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15000"/>
                        </a:lnSpc>
                        <a:spcAft>
                          <a:spcPts val="0"/>
                        </a:spcAft>
                        <a:tabLst>
                          <a:tab pos="57150" algn="l"/>
                        </a:tabLs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30330276"/>
                  </a:ext>
                </a:extLst>
              </a:tr>
              <a:tr h="1245649">
                <a:tc>
                  <a:txBody>
                    <a:bodyPr/>
                    <a:lstStyle/>
                    <a:p>
                      <a:pPr algn="just">
                        <a:lnSpc>
                          <a:spcPct val="115000"/>
                        </a:lnSpc>
                        <a:spcAft>
                          <a:spcPts val="0"/>
                        </a:spcAft>
                        <a:tabLst>
                          <a:tab pos="57150" algn="l"/>
                        </a:tabLs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Đáp án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tabLst>
                          <a:tab pos="57150" algn="l"/>
                        </a:tabLs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tabLst>
                          <a:tab pos="57150" algn="l"/>
                        </a:tabLs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tabLst>
                          <a:tab pos="57150" algn="l"/>
                        </a:tabLs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tabLst>
                          <a:tab pos="57150" algn="l"/>
                        </a:tabLs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tabLst>
                          <a:tab pos="57150" algn="l"/>
                        </a:tabLs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tabLst>
                          <a:tab pos="57150" algn="l"/>
                        </a:tabLs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tabLst>
                          <a:tab pos="57150" algn="l"/>
                        </a:tabLs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tabLst>
                          <a:tab pos="57150" algn="l"/>
                        </a:tabLs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788240691"/>
                  </a:ext>
                </a:extLst>
              </a:tr>
            </a:tbl>
          </a:graphicData>
        </a:graphic>
      </p:graphicFrame>
    </p:spTree>
    <p:extLst>
      <p:ext uri="{BB962C8B-B14F-4D97-AF65-F5344CB8AC3E}">
        <p14:creationId xmlns:p14="http://schemas.microsoft.com/office/powerpoint/2010/main" val="235139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C204245-526B-4CA7-B95E-B93A6BFED447}"/>
              </a:ext>
            </a:extLst>
          </p:cNvPr>
          <p:cNvGraphicFramePr>
            <a:graphicFrameLocks noGrp="1"/>
          </p:cNvGraphicFramePr>
          <p:nvPr>
            <p:extLst>
              <p:ext uri="{D42A27DB-BD31-4B8C-83A1-F6EECF244321}">
                <p14:modId xmlns:p14="http://schemas.microsoft.com/office/powerpoint/2010/main" val="191592906"/>
              </p:ext>
            </p:extLst>
          </p:nvPr>
        </p:nvGraphicFramePr>
        <p:xfrm>
          <a:off x="320615" y="584229"/>
          <a:ext cx="11610109" cy="5959244"/>
        </p:xfrm>
        <a:graphic>
          <a:graphicData uri="http://schemas.openxmlformats.org/drawingml/2006/table">
            <a:tbl>
              <a:tblPr firstRow="1" firstCol="1" bandRow="1">
                <a:tableStyleId>{5940675A-B579-460E-94D1-54222C63F5DA}</a:tableStyleId>
              </a:tblPr>
              <a:tblGrid>
                <a:gridCol w="910217">
                  <a:extLst>
                    <a:ext uri="{9D8B030D-6E8A-4147-A177-3AD203B41FA5}">
                      <a16:colId xmlns:a16="http://schemas.microsoft.com/office/drawing/2014/main" val="3228751901"/>
                    </a:ext>
                  </a:extLst>
                </a:gridCol>
                <a:gridCol w="890875">
                  <a:extLst>
                    <a:ext uri="{9D8B030D-6E8A-4147-A177-3AD203B41FA5}">
                      <a16:colId xmlns:a16="http://schemas.microsoft.com/office/drawing/2014/main" val="2265615486"/>
                    </a:ext>
                  </a:extLst>
                </a:gridCol>
                <a:gridCol w="8684200">
                  <a:extLst>
                    <a:ext uri="{9D8B030D-6E8A-4147-A177-3AD203B41FA5}">
                      <a16:colId xmlns:a16="http://schemas.microsoft.com/office/drawing/2014/main" val="3213179218"/>
                    </a:ext>
                  </a:extLst>
                </a:gridCol>
                <a:gridCol w="1124817">
                  <a:extLst>
                    <a:ext uri="{9D8B030D-6E8A-4147-A177-3AD203B41FA5}">
                      <a16:colId xmlns:a16="http://schemas.microsoft.com/office/drawing/2014/main" val="3978810540"/>
                    </a:ext>
                  </a:extLst>
                </a:gridCol>
              </a:tblGrid>
              <a:tr h="943268">
                <a:tc>
                  <a:txBody>
                    <a:bodyPr/>
                    <a:lstStyle/>
                    <a:p>
                      <a:pPr algn="ctr">
                        <a:lnSpc>
                          <a:spcPct val="115000"/>
                        </a:lnSpc>
                        <a:spcBef>
                          <a:spcPts val="200"/>
                        </a:spcBef>
                        <a:spcAft>
                          <a:spcPts val="100"/>
                        </a:spcAft>
                      </a:pPr>
                      <a:r>
                        <a:rPr lang="en-US" sz="3200" dirty="0" err="1">
                          <a:effectLst/>
                          <a:latin typeface="Times New Roman" panose="02020603050405020304" pitchFamily="18" charset="0"/>
                          <a:cs typeface="Times New Roman" panose="02020603050405020304" pitchFamily="18" charset="0"/>
                        </a:rPr>
                        <a:t>Phần</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15000"/>
                        </a:lnSpc>
                        <a:spcBef>
                          <a:spcPts val="200"/>
                        </a:spcBef>
                        <a:spcAft>
                          <a:spcPts val="100"/>
                        </a:spcAft>
                      </a:pPr>
                      <a:r>
                        <a:rPr lang="en-US" sz="3200" dirty="0" err="1">
                          <a:effectLst/>
                          <a:latin typeface="Times New Roman" panose="02020603050405020304" pitchFamily="18" charset="0"/>
                          <a:cs typeface="Times New Roman" panose="02020603050405020304" pitchFamily="18" charset="0"/>
                        </a:rPr>
                        <a:t>Câu</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15000"/>
                        </a:lnSpc>
                        <a:spcBef>
                          <a:spcPts val="200"/>
                        </a:spcBef>
                        <a:spcAft>
                          <a:spcPts val="100"/>
                        </a:spcAft>
                      </a:pPr>
                      <a:r>
                        <a:rPr lang="en-US" sz="3200" dirty="0" err="1">
                          <a:effectLst/>
                          <a:latin typeface="Times New Roman" panose="02020603050405020304" pitchFamily="18" charset="0"/>
                          <a:cs typeface="Times New Roman" panose="02020603050405020304" pitchFamily="18" charset="0"/>
                        </a:rPr>
                        <a:t>Nội</a:t>
                      </a:r>
                      <a:r>
                        <a:rPr lang="vi-VN" sz="3200" dirty="0">
                          <a:effectLst/>
                          <a:latin typeface="Times New Roman" panose="02020603050405020304" pitchFamily="18" charset="0"/>
                          <a:cs typeface="Times New Roman" panose="02020603050405020304" pitchFamily="18" charset="0"/>
                        </a:rPr>
                        <a:t> dung</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15000"/>
                        </a:lnSpc>
                        <a:spcBef>
                          <a:spcPts val="200"/>
                        </a:spcBef>
                        <a:spcAft>
                          <a:spcPts val="100"/>
                        </a:spcAft>
                      </a:pPr>
                      <a:r>
                        <a:rPr lang="en-US" sz="3200" dirty="0" err="1">
                          <a:effectLst/>
                          <a:latin typeface="Times New Roman" panose="02020603050405020304" pitchFamily="18" charset="0"/>
                          <a:cs typeface="Times New Roman" panose="02020603050405020304" pitchFamily="18" charset="0"/>
                        </a:rPr>
                        <a:t>Điểm</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extLst>
                  <a:ext uri="{0D108BD9-81ED-4DB2-BD59-A6C34878D82A}">
                    <a16:rowId xmlns:a16="http://schemas.microsoft.com/office/drawing/2014/main" val="2309817244"/>
                  </a:ext>
                </a:extLst>
              </a:tr>
              <a:tr h="748776">
                <a:tc>
                  <a:txBody>
                    <a:bodyPr/>
                    <a:lstStyle/>
                    <a:p>
                      <a:pPr algn="ctr">
                        <a:lnSpc>
                          <a:spcPct val="115000"/>
                        </a:lnSpc>
                        <a:spcBef>
                          <a:spcPts val="200"/>
                        </a:spcBef>
                        <a:spcAft>
                          <a:spcPts val="100"/>
                        </a:spcAft>
                      </a:pPr>
                      <a:r>
                        <a:rPr lang="en-US" sz="2800">
                          <a:effectLst/>
                          <a:latin typeface="Times New Roman" panose="02020603050405020304" pitchFamily="18" charset="0"/>
                          <a:cs typeface="Times New Roman" panose="02020603050405020304" pitchFamily="18" charset="0"/>
                        </a:rPr>
                        <a:t>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15000"/>
                        </a:lnSpc>
                        <a:spcBef>
                          <a:spcPts val="600"/>
                        </a:spcBef>
                        <a:spcAft>
                          <a:spcPts val="6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nSpc>
                          <a:spcPct val="115000"/>
                        </a:lnSpc>
                        <a:spcBef>
                          <a:spcPts val="600"/>
                        </a:spcBef>
                        <a:spcAft>
                          <a:spcPts val="600"/>
                        </a:spcAft>
                      </a:pPr>
                      <a:r>
                        <a:rPr lang="vi-VN"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 HIỂU</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lnSpc>
                          <a:spcPct val="115000"/>
                        </a:lnSpc>
                        <a:spcBef>
                          <a:spcPts val="600"/>
                        </a:spcBef>
                        <a:spcAft>
                          <a:spcPts val="6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6</a:t>
                      </a:r>
                      <a:r>
                        <a:rPr lang="en-SG" sz="3200" b="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787438717"/>
                  </a:ext>
                </a:extLst>
              </a:tr>
              <a:tr h="3988048">
                <a:tc>
                  <a:txBody>
                    <a:bodyPr/>
                    <a:lstStyle/>
                    <a:p>
                      <a:pPr>
                        <a:lnSpc>
                          <a:spcPct val="115000"/>
                        </a:lnSpc>
                        <a:spcBef>
                          <a:spcPts val="200"/>
                        </a:spcBef>
                        <a:spcAft>
                          <a:spcPts val="1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15000"/>
                        </a:lnSpc>
                        <a:spcBef>
                          <a:spcPts val="600"/>
                        </a:spcBef>
                        <a:spcAft>
                          <a:spcPts val="600"/>
                        </a:spcAft>
                      </a:pPr>
                      <a:r>
                        <a:rPr lang="en-SG" sz="2800" b="1">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spcAft>
                          <a:spcPts val="0"/>
                        </a:spcAft>
                      </a:pPr>
                      <a:r>
                        <a:rPr lang="en-US" sz="2800" b="1" smtClean="0">
                          <a:solidFill>
                            <a:srgbClr val="000000"/>
                          </a:solidFill>
                          <a:effectLst/>
                          <a:latin typeface="Times New Roman" panose="02020603050405020304" pitchFamily="18" charset="0"/>
                          <a:ea typeface="Times New Roman" panose="02020603050405020304" pitchFamily="18" charset="0"/>
                        </a:rPr>
                        <a:t>*HS chọn được những câu sau:</a:t>
                      </a:r>
                      <a:endParaRPr lang="en-US" sz="2400" smtClean="0">
                        <a:effectLst/>
                        <a:latin typeface="Times New Roman" panose="02020603050405020304" pitchFamily="18" charset="0"/>
                        <a:ea typeface="Times New Roman" panose="02020603050405020304" pitchFamily="18" charset="0"/>
                      </a:endParaRPr>
                    </a:p>
                    <a:p>
                      <a:pPr>
                        <a:spcAft>
                          <a:spcPts val="0"/>
                        </a:spcAft>
                      </a:pPr>
                      <a:r>
                        <a:rPr lang="en-US" sz="2800" i="1" smtClean="0">
                          <a:solidFill>
                            <a:srgbClr val="000000"/>
                          </a:solidFill>
                          <a:effectLst/>
                          <a:latin typeface="Times New Roman" panose="02020603050405020304" pitchFamily="18" charset="0"/>
                          <a:ea typeface="Times New Roman" panose="02020603050405020304" pitchFamily="18" charset="0"/>
                        </a:rPr>
                        <a:t>Hương nhãn thơm bay đầy</a:t>
                      </a:r>
                      <a:endParaRPr lang="en-US" sz="2400" smtClean="0">
                        <a:effectLst/>
                        <a:latin typeface="Times New Roman" panose="02020603050405020304" pitchFamily="18" charset="0"/>
                        <a:ea typeface="Times New Roman" panose="02020603050405020304" pitchFamily="18" charset="0"/>
                      </a:endParaRPr>
                    </a:p>
                    <a:p>
                      <a:pPr>
                        <a:spcAft>
                          <a:spcPts val="0"/>
                        </a:spcAft>
                      </a:pPr>
                      <a:r>
                        <a:rPr lang="en-US" sz="2800" i="1" smtClean="0">
                          <a:solidFill>
                            <a:srgbClr val="000000"/>
                          </a:solidFill>
                          <a:effectLst/>
                          <a:latin typeface="Times New Roman" panose="02020603050405020304" pitchFamily="18" charset="0"/>
                          <a:ea typeface="Times New Roman" panose="02020603050405020304" pitchFamily="18" charset="0"/>
                        </a:rPr>
                        <a:t>Đêm. Hương nhãn đặc lại</a:t>
                      </a:r>
                      <a:endParaRPr lang="en-US" sz="2400" smtClean="0">
                        <a:effectLst/>
                        <a:latin typeface="Times New Roman" panose="02020603050405020304" pitchFamily="18" charset="0"/>
                        <a:ea typeface="Times New Roman" panose="02020603050405020304" pitchFamily="18" charset="0"/>
                      </a:endParaRPr>
                    </a:p>
                    <a:p>
                      <a:pPr>
                        <a:spcAft>
                          <a:spcPts val="0"/>
                        </a:spcAft>
                      </a:pPr>
                      <a:r>
                        <a:rPr lang="en-US" sz="2800" i="1" smtClean="0">
                          <a:solidFill>
                            <a:srgbClr val="000000"/>
                          </a:solidFill>
                          <a:effectLst/>
                          <a:latin typeface="Times New Roman" panose="02020603050405020304" pitchFamily="18" charset="0"/>
                          <a:ea typeface="Times New Roman" panose="02020603050405020304" pitchFamily="18" charset="0"/>
                        </a:rPr>
                        <a:t>Thơm ngoài sân trong nhà</a:t>
                      </a:r>
                      <a:endParaRPr lang="en-US" sz="2400" smtClean="0">
                        <a:effectLst/>
                        <a:latin typeface="Times New Roman" panose="02020603050405020304" pitchFamily="18" charset="0"/>
                        <a:ea typeface="Times New Roman" panose="02020603050405020304" pitchFamily="18" charset="0"/>
                      </a:endParaRPr>
                    </a:p>
                    <a:p>
                      <a:pPr marL="342900" lvl="0" indent="-342900">
                        <a:spcAft>
                          <a:spcPts val="0"/>
                        </a:spcAft>
                        <a:buSzPts val="1400"/>
                        <a:buFont typeface="Times New Roman" panose="02020603050405020304" pitchFamily="18" charset="0"/>
                        <a:buChar char="-"/>
                      </a:pPr>
                      <a:r>
                        <a:rPr lang="en-US" sz="2800" smtClean="0">
                          <a:solidFill>
                            <a:srgbClr val="000000"/>
                          </a:solidFill>
                          <a:effectLst/>
                          <a:latin typeface="Times New Roman" panose="02020603050405020304" pitchFamily="18" charset="0"/>
                          <a:ea typeface="Times New Roman" panose="02020603050405020304" pitchFamily="18" charset="0"/>
                        </a:rPr>
                        <a:t>Chép chính xác, đầy đủ cho: 0,5đ;</a:t>
                      </a:r>
                      <a:endParaRPr lang="en-US" sz="2400" smtClean="0">
                        <a:effectLst/>
                        <a:latin typeface="Times New Roman" panose="02020603050405020304" pitchFamily="18" charset="0"/>
                        <a:ea typeface="Times New Roman" panose="02020603050405020304" pitchFamily="18" charset="0"/>
                      </a:endParaRPr>
                    </a:p>
                    <a:p>
                      <a:pPr marL="342900" lvl="0" indent="-342900">
                        <a:spcAft>
                          <a:spcPts val="0"/>
                        </a:spcAft>
                        <a:buSzPts val="1400"/>
                        <a:buFont typeface="Times New Roman" panose="02020603050405020304" pitchFamily="18" charset="0"/>
                        <a:buChar char="-"/>
                      </a:pPr>
                      <a:r>
                        <a:rPr lang="en-US" sz="2800" smtClean="0">
                          <a:solidFill>
                            <a:srgbClr val="000000"/>
                          </a:solidFill>
                          <a:effectLst/>
                          <a:latin typeface="Times New Roman" panose="02020603050405020304" pitchFamily="18" charset="0"/>
                          <a:ea typeface="Times New Roman" panose="02020603050405020304" pitchFamily="18" charset="0"/>
                        </a:rPr>
                        <a:t>Chép thiếu hoặc chưa chính xác cho: 0,25 đ.</a:t>
                      </a:r>
                      <a:endParaRPr lang="en-US" sz="2400" smtClean="0">
                        <a:effectLst/>
                        <a:latin typeface="Times New Roman" panose="02020603050405020304" pitchFamily="18" charset="0"/>
                        <a:ea typeface="Times New Roman" panose="02020603050405020304" pitchFamily="18" charset="0"/>
                      </a:endParaRPr>
                    </a:p>
                    <a:p>
                      <a:pPr algn="just">
                        <a:spcAft>
                          <a:spcPts val="0"/>
                        </a:spcAft>
                      </a:pPr>
                      <a:r>
                        <a:rPr lang="en-US" sz="2800" b="1" smtClean="0">
                          <a:solidFill>
                            <a:srgbClr val="000000"/>
                          </a:solidFill>
                          <a:effectLst/>
                          <a:latin typeface="Times New Roman" panose="02020603050405020304" pitchFamily="18" charset="0"/>
                          <a:ea typeface="Times New Roman" panose="02020603050405020304" pitchFamily="18" charset="0"/>
                        </a:rPr>
                        <a:t>*Câu hỏi mở:</a:t>
                      </a:r>
                      <a:endParaRPr lang="en-US" sz="2400" smtClean="0">
                        <a:effectLst/>
                        <a:latin typeface="Times New Roman" panose="02020603050405020304" pitchFamily="18" charset="0"/>
                        <a:ea typeface="Times New Roman" panose="02020603050405020304" pitchFamily="18" charset="0"/>
                      </a:endParaRPr>
                    </a:p>
                    <a:p>
                      <a:pPr algn="just">
                        <a:spcAft>
                          <a:spcPts val="0"/>
                        </a:spcAft>
                      </a:pPr>
                      <a:r>
                        <a:rPr lang="en-US" sz="2800" smtClean="0">
                          <a:solidFill>
                            <a:srgbClr val="000000"/>
                          </a:solidFill>
                          <a:effectLst/>
                          <a:latin typeface="Times New Roman" panose="02020603050405020304" pitchFamily="18" charset="0"/>
                          <a:ea typeface="Times New Roman" panose="02020603050405020304" pitchFamily="18" charset="0"/>
                        </a:rPr>
                        <a:t>- HS </a:t>
                      </a:r>
                      <a:r>
                        <a:rPr lang="en-US" sz="2800" smtClean="0">
                          <a:solidFill>
                            <a:srgbClr val="0D0D0D"/>
                          </a:solidFill>
                          <a:effectLst/>
                          <a:latin typeface="Times New Roman" panose="02020603050405020304" pitchFamily="18" charset="0"/>
                          <a:ea typeface="Times New Roman" panose="02020603050405020304" pitchFamily="18" charset="0"/>
                        </a:rPr>
                        <a:t>chia sẻ hình ảnh thơ mà mình thích: cho 0,25đ;</a:t>
                      </a:r>
                      <a:endParaRPr lang="en-US" sz="2400" smtClean="0">
                        <a:effectLst/>
                        <a:latin typeface="Times New Roman" panose="02020603050405020304" pitchFamily="18" charset="0"/>
                        <a:ea typeface="Times New Roman" panose="02020603050405020304" pitchFamily="18" charset="0"/>
                      </a:endParaRPr>
                    </a:p>
                    <a:p>
                      <a:pPr algn="just">
                        <a:spcAft>
                          <a:spcPts val="0"/>
                        </a:spcAft>
                      </a:pPr>
                      <a:r>
                        <a:rPr lang="en-US" sz="2800" smtClean="0">
                          <a:solidFill>
                            <a:srgbClr val="0D0D0D"/>
                          </a:solidFill>
                          <a:effectLst/>
                          <a:latin typeface="Times New Roman" panose="02020603050405020304" pitchFamily="18" charset="0"/>
                          <a:ea typeface="Times New Roman" panose="02020603050405020304" pitchFamily="18" charset="0"/>
                        </a:rPr>
                        <a:t>- HS lí giải vì sao mình thích: thuyết phục, hợp lí cho 0,25đ.</a:t>
                      </a:r>
                      <a:endParaRPr lang="en-US" sz="2400">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lnSpc>
                          <a:spcPct val="115000"/>
                        </a:lnSpc>
                        <a:spcBef>
                          <a:spcPts val="600"/>
                        </a:spcBef>
                        <a:spcAft>
                          <a:spcPts val="60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036551052"/>
                  </a:ext>
                </a:extLst>
              </a:tr>
            </a:tbl>
          </a:graphicData>
        </a:graphic>
      </p:graphicFrame>
    </p:spTree>
    <p:extLst>
      <p:ext uri="{BB962C8B-B14F-4D97-AF65-F5344CB8AC3E}">
        <p14:creationId xmlns:p14="http://schemas.microsoft.com/office/powerpoint/2010/main" val="409066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C204245-526B-4CA7-B95E-B93A6BFED447}"/>
              </a:ext>
            </a:extLst>
          </p:cNvPr>
          <p:cNvGraphicFramePr>
            <a:graphicFrameLocks noGrp="1"/>
          </p:cNvGraphicFramePr>
          <p:nvPr>
            <p:extLst>
              <p:ext uri="{D42A27DB-BD31-4B8C-83A1-F6EECF244321}">
                <p14:modId xmlns:p14="http://schemas.microsoft.com/office/powerpoint/2010/main" val="1296939026"/>
              </p:ext>
            </p:extLst>
          </p:nvPr>
        </p:nvGraphicFramePr>
        <p:xfrm>
          <a:off x="223428" y="485438"/>
          <a:ext cx="11691894" cy="6038191"/>
        </p:xfrm>
        <a:graphic>
          <a:graphicData uri="http://schemas.openxmlformats.org/drawingml/2006/table">
            <a:tbl>
              <a:tblPr firstRow="1" firstCol="1" bandRow="1">
                <a:tableStyleId>{5940675A-B579-460E-94D1-54222C63F5DA}</a:tableStyleId>
              </a:tblPr>
              <a:tblGrid>
                <a:gridCol w="909336">
                  <a:extLst>
                    <a:ext uri="{9D8B030D-6E8A-4147-A177-3AD203B41FA5}">
                      <a16:colId xmlns:a16="http://schemas.microsoft.com/office/drawing/2014/main" val="3228751901"/>
                    </a:ext>
                  </a:extLst>
                </a:gridCol>
                <a:gridCol w="873456">
                  <a:extLst>
                    <a:ext uri="{9D8B030D-6E8A-4147-A177-3AD203B41FA5}">
                      <a16:colId xmlns:a16="http://schemas.microsoft.com/office/drawing/2014/main" val="2265615486"/>
                    </a:ext>
                  </a:extLst>
                </a:gridCol>
                <a:gridCol w="8802807">
                  <a:extLst>
                    <a:ext uri="{9D8B030D-6E8A-4147-A177-3AD203B41FA5}">
                      <a16:colId xmlns:a16="http://schemas.microsoft.com/office/drawing/2014/main" val="3213179218"/>
                    </a:ext>
                  </a:extLst>
                </a:gridCol>
                <a:gridCol w="1106295">
                  <a:extLst>
                    <a:ext uri="{9D8B030D-6E8A-4147-A177-3AD203B41FA5}">
                      <a16:colId xmlns:a16="http://schemas.microsoft.com/office/drawing/2014/main" val="3978810540"/>
                    </a:ext>
                  </a:extLst>
                </a:gridCol>
              </a:tblGrid>
              <a:tr h="786791">
                <a:tc>
                  <a:txBody>
                    <a:bodyPr/>
                    <a:lstStyle/>
                    <a:p>
                      <a:pPr algn="ctr">
                        <a:lnSpc>
                          <a:spcPct val="115000"/>
                        </a:lnSpc>
                        <a:spcBef>
                          <a:spcPts val="200"/>
                        </a:spcBef>
                        <a:spcAft>
                          <a:spcPts val="100"/>
                        </a:spcAft>
                      </a:pPr>
                      <a:r>
                        <a:rPr lang="en-US" sz="2800">
                          <a:effectLst/>
                          <a:latin typeface="Times New Roman" panose="02020603050405020304" pitchFamily="18" charset="0"/>
                          <a:cs typeface="Times New Roman" panose="02020603050405020304" pitchFamily="18" charset="0"/>
                        </a:rPr>
                        <a:t>Phần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dirty="0" err="1">
                          <a:effectLst/>
                          <a:latin typeface="Times New Roman" panose="02020603050405020304" pitchFamily="18" charset="0"/>
                          <a:cs typeface="Times New Roman" panose="02020603050405020304" pitchFamily="18" charset="0"/>
                        </a:rPr>
                        <a:t>Câu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dirty="0" err="1">
                          <a:effectLst/>
                          <a:latin typeface="Times New Roman" panose="02020603050405020304" pitchFamily="18" charset="0"/>
                          <a:cs typeface="Times New Roman" panose="02020603050405020304" pitchFamily="18" charset="0"/>
                        </a:rPr>
                        <a:t>Nội</a:t>
                      </a:r>
                      <a:r>
                        <a:rPr lang="vi-VN" sz="2800" dirty="0">
                          <a:effectLst/>
                          <a:latin typeface="Times New Roman" panose="02020603050405020304" pitchFamily="18" charset="0"/>
                          <a:cs typeface="Times New Roman" panose="02020603050405020304" pitchFamily="18" charset="0"/>
                        </a:rPr>
                        <a:t> dung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a:effectLst/>
                          <a:latin typeface="Times New Roman" panose="02020603050405020304" pitchFamily="18" charset="0"/>
                          <a:cs typeface="Times New Roman" panose="02020603050405020304" pitchFamily="18" charset="0"/>
                        </a:rPr>
                        <a:t>Điểm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extLst>
                  <a:ext uri="{0D108BD9-81ED-4DB2-BD59-A6C34878D82A}">
                    <a16:rowId xmlns:a16="http://schemas.microsoft.com/office/drawing/2014/main" val="2309817244"/>
                  </a:ext>
                </a:extLst>
              </a:tr>
              <a:tr h="5251400">
                <a:tc>
                  <a:txBody>
                    <a:bodyPr/>
                    <a:lstStyle/>
                    <a:p>
                      <a:endParaRPr lang="en-US" sz="2800"/>
                    </a:p>
                  </a:txBody>
                  <a:tcPr/>
                </a:tc>
                <a:tc>
                  <a:txBody>
                    <a:bodyPr/>
                    <a:lstStyle/>
                    <a:p>
                      <a:pPr algn="ctr">
                        <a:lnSpc>
                          <a:spcPct val="115000"/>
                        </a:lnSpc>
                        <a:spcBef>
                          <a:spcPts val="600"/>
                        </a:spcBef>
                        <a:spcAft>
                          <a:spcPts val="600"/>
                        </a:spcAft>
                      </a:pPr>
                      <a:r>
                        <a:rPr lang="en-SG" sz="2800" b="1">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spcAft>
                          <a:spcPts val="0"/>
                        </a:spcAft>
                      </a:pPr>
                      <a:r>
                        <a:rPr lang="vi-VN" sz="28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Lời thơ năm chữ giản dị</a:t>
                      </a:r>
                      <a:r>
                        <a:rPr lang="en-US" sz="28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8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Hình ảnh gần gũi, thân quen</a:t>
                      </a:r>
                      <a:r>
                        <a:rPr lang="en-US" sz="28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8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Cảm xúc tự nhiên, chân thành</a:t>
                      </a:r>
                      <a:r>
                        <a:rPr lang="en-US" sz="28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smtClean="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vi-VN" sz="2800" smtClean="0">
                          <a:solidFill>
                            <a:srgbClr val="000000"/>
                          </a:solidFill>
                          <a:effectLst/>
                          <a:latin typeface="Times New Roman" panose="02020603050405020304" pitchFamily="18" charset="0"/>
                          <a:cs typeface="Times New Roman" panose="02020603050405020304" pitchFamily="18" charset="0"/>
                        </a:rPr>
                        <a:t>- Xây dựng hình ảnh thơ độc đáo</a:t>
                      </a:r>
                      <a:r>
                        <a:rPr lang="en-US" sz="2800" smtClean="0">
                          <a:solidFill>
                            <a:srgbClr val="000000"/>
                          </a:solidFill>
                          <a:effectLst/>
                          <a:latin typeface="Times New Roman" panose="02020603050405020304" pitchFamily="18" charset="0"/>
                          <a:cs typeface="Times New Roman" panose="02020603050405020304" pitchFamily="18" charset="0"/>
                        </a:rPr>
                        <a:t>;</a:t>
                      </a:r>
                      <a:endParaRPr lang="en-US" sz="2800" smtClean="0">
                        <a:effectLst/>
                        <a:latin typeface="Times New Roman" panose="02020603050405020304" pitchFamily="18" charset="0"/>
                        <a:cs typeface="Times New Roman" panose="02020603050405020304" pitchFamily="18" charset="0"/>
                      </a:endParaRPr>
                    </a:p>
                    <a:p>
                      <a:r>
                        <a:rPr lang="vi-VN" sz="2800" smtClean="0">
                          <a:solidFill>
                            <a:srgbClr val="000000"/>
                          </a:solidFill>
                          <a:effectLst/>
                          <a:latin typeface="Times New Roman" panose="02020603050405020304" pitchFamily="18" charset="0"/>
                          <a:cs typeface="Times New Roman" panose="02020603050405020304" pitchFamily="18" charset="0"/>
                        </a:rPr>
                        <a:t>- Kết hợp nhiều phương thức biểu đạt. </a:t>
                      </a:r>
                      <a:endParaRPr lang="en-US" sz="2800" smtClean="0">
                        <a:effectLst/>
                        <a:latin typeface="Times New Roman" panose="02020603050405020304" pitchFamily="18" charset="0"/>
                        <a:cs typeface="Times New Roman" panose="02020603050405020304" pitchFamily="18" charset="0"/>
                      </a:endParaRPr>
                    </a:p>
                    <a:p>
                      <a:r>
                        <a:rPr lang="en-US" sz="2800" b="1" smtClean="0">
                          <a:solidFill>
                            <a:srgbClr val="000000"/>
                          </a:solidFill>
                          <a:effectLst/>
                          <a:latin typeface="Times New Roman" panose="02020603050405020304" pitchFamily="18" charset="0"/>
                          <a:cs typeface="Times New Roman" panose="02020603050405020304" pitchFamily="18" charset="0"/>
                        </a:rPr>
                        <a:t>*Cách cho điểm:</a:t>
                      </a:r>
                      <a:endParaRPr lang="en-US" sz="2800" smtClean="0">
                        <a:effectLst/>
                        <a:latin typeface="Times New Roman" panose="02020603050405020304" pitchFamily="18" charset="0"/>
                        <a:cs typeface="Times New Roman" panose="02020603050405020304" pitchFamily="18" charset="0"/>
                      </a:endParaRPr>
                    </a:p>
                    <a:p>
                      <a:r>
                        <a:rPr lang="en-US" sz="2800" smtClean="0">
                          <a:solidFill>
                            <a:srgbClr val="000000"/>
                          </a:solidFill>
                          <a:effectLst/>
                          <a:latin typeface="Times New Roman" panose="02020603050405020304" pitchFamily="18" charset="0"/>
                          <a:cs typeface="Times New Roman" panose="02020603050405020304" pitchFamily="18" charset="0"/>
                        </a:rPr>
                        <a:t>- Điểm 1,0: nêu đủ từ 04 ý trở lên;</a:t>
                      </a:r>
                      <a:endParaRPr lang="en-US" sz="2800" smtClean="0">
                        <a:effectLst/>
                        <a:latin typeface="Times New Roman" panose="02020603050405020304" pitchFamily="18" charset="0"/>
                        <a:cs typeface="Times New Roman" panose="02020603050405020304" pitchFamily="18" charset="0"/>
                      </a:endParaRPr>
                    </a:p>
                    <a:p>
                      <a:r>
                        <a:rPr lang="en-US" sz="2800" smtClean="0">
                          <a:solidFill>
                            <a:srgbClr val="000000"/>
                          </a:solidFill>
                          <a:effectLst/>
                          <a:latin typeface="Times New Roman" panose="02020603050405020304" pitchFamily="18" charset="0"/>
                          <a:cs typeface="Times New Roman" panose="02020603050405020304" pitchFamily="18" charset="0"/>
                        </a:rPr>
                        <a:t>- Điểm 0,75: nêu đủ từ 03 ý trở lên;</a:t>
                      </a:r>
                      <a:endParaRPr lang="en-US" sz="2800" smtClean="0">
                        <a:effectLst/>
                        <a:latin typeface="Times New Roman" panose="02020603050405020304" pitchFamily="18" charset="0"/>
                        <a:cs typeface="Times New Roman" panose="02020603050405020304" pitchFamily="18" charset="0"/>
                      </a:endParaRPr>
                    </a:p>
                    <a:p>
                      <a:r>
                        <a:rPr lang="en-US" sz="2800" smtClean="0">
                          <a:solidFill>
                            <a:srgbClr val="000000"/>
                          </a:solidFill>
                          <a:effectLst/>
                          <a:latin typeface="Times New Roman" panose="02020603050405020304" pitchFamily="18" charset="0"/>
                          <a:cs typeface="Times New Roman" panose="02020603050405020304" pitchFamily="18" charset="0"/>
                        </a:rPr>
                        <a:t>- Điểm 0,5: nêu đủ từ 02 ý trở lên;</a:t>
                      </a:r>
                      <a:endParaRPr lang="en-US" sz="2800" smtClean="0">
                        <a:effectLst/>
                        <a:latin typeface="Times New Roman" panose="02020603050405020304" pitchFamily="18" charset="0"/>
                        <a:cs typeface="Times New Roman" panose="02020603050405020304" pitchFamily="18" charset="0"/>
                      </a:endParaRPr>
                    </a:p>
                    <a:p>
                      <a:r>
                        <a:rPr lang="en-US" sz="2800" smtClean="0">
                          <a:solidFill>
                            <a:srgbClr val="000000"/>
                          </a:solidFill>
                          <a:effectLst/>
                          <a:latin typeface="Times New Roman" panose="02020603050405020304" pitchFamily="18" charset="0"/>
                          <a:cs typeface="Times New Roman" panose="02020603050405020304" pitchFamily="18" charset="0"/>
                        </a:rPr>
                        <a:t>- Điểm 0,25: nêu đủ từ 01 ý trở lên;</a:t>
                      </a:r>
                      <a:endParaRPr lang="en-US" sz="2800" smtClean="0">
                        <a:effectLst/>
                        <a:latin typeface="Times New Roman" panose="02020603050405020304" pitchFamily="18" charset="0"/>
                        <a:cs typeface="Times New Roman" panose="02020603050405020304" pitchFamily="18" charset="0"/>
                      </a:endParaRPr>
                    </a:p>
                    <a:p>
                      <a:r>
                        <a:rPr lang="en-US" sz="2800" smtClean="0">
                          <a:solidFill>
                            <a:srgbClr val="000000"/>
                          </a:solidFill>
                          <a:effectLst/>
                          <a:latin typeface="Times New Roman" panose="02020603050405020304" pitchFamily="18" charset="0"/>
                          <a:cs typeface="Times New Roman" panose="02020603050405020304" pitchFamily="18" charset="0"/>
                        </a:rPr>
                        <a:t>- Điểm 0: Nêu sai hoặc không trả lời.</a:t>
                      </a:r>
                      <a:endParaRPr lang="en-US" sz="2800">
                        <a:effectLst/>
                        <a:latin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lnSpc>
                          <a:spcPct val="115000"/>
                        </a:lnSpc>
                        <a:spcBef>
                          <a:spcPts val="600"/>
                        </a:spcBef>
                        <a:spcAft>
                          <a:spcPts val="60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901005153"/>
                  </a:ext>
                </a:extLst>
              </a:tr>
            </a:tbl>
          </a:graphicData>
        </a:graphic>
      </p:graphicFrame>
    </p:spTree>
    <p:extLst>
      <p:ext uri="{BB962C8B-B14F-4D97-AF65-F5344CB8AC3E}">
        <p14:creationId xmlns:p14="http://schemas.microsoft.com/office/powerpoint/2010/main" val="33155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06855610"/>
              </p:ext>
            </p:extLst>
          </p:nvPr>
        </p:nvGraphicFramePr>
        <p:xfrm>
          <a:off x="655092" y="1897039"/>
          <a:ext cx="10972800" cy="3860497"/>
        </p:xfrm>
        <a:graphic>
          <a:graphicData uri="http://schemas.openxmlformats.org/drawingml/2006/table">
            <a:tbl>
              <a:tblPr firstRow="1" firstCol="1" bandRow="1"/>
              <a:tblGrid>
                <a:gridCol w="1586957">
                  <a:extLst>
                    <a:ext uri="{9D8B030D-6E8A-4147-A177-3AD203B41FA5}">
                      <a16:colId xmlns:a16="http://schemas.microsoft.com/office/drawing/2014/main" val="2569139148"/>
                    </a:ext>
                  </a:extLst>
                </a:gridCol>
                <a:gridCol w="7482169">
                  <a:extLst>
                    <a:ext uri="{9D8B030D-6E8A-4147-A177-3AD203B41FA5}">
                      <a16:colId xmlns:a16="http://schemas.microsoft.com/office/drawing/2014/main" val="2425746807"/>
                    </a:ext>
                  </a:extLst>
                </a:gridCol>
                <a:gridCol w="1903674">
                  <a:extLst>
                    <a:ext uri="{9D8B030D-6E8A-4147-A177-3AD203B41FA5}">
                      <a16:colId xmlns:a16="http://schemas.microsoft.com/office/drawing/2014/main" val="4236490318"/>
                    </a:ext>
                  </a:extLst>
                </a:gridCol>
              </a:tblGrid>
              <a:tr h="961712">
                <a:tc>
                  <a:txBody>
                    <a:bodyPr/>
                    <a:lstStyle/>
                    <a:p>
                      <a:pPr>
                        <a:spcAft>
                          <a:spcPts val="0"/>
                        </a:spcAft>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spcAft>
                          <a:spcPts val="0"/>
                        </a:spcAft>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Yêu cầu mức độ đạt được</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spcAft>
                          <a:spcPts val="0"/>
                        </a:spcAft>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Mức điểm</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40313846"/>
                  </a:ext>
                </a:extLst>
              </a:tr>
              <a:tr h="2885137">
                <a:tc gridSpan="3">
                  <a:txBody>
                    <a:bodyPr/>
                    <a:lstStyle/>
                    <a:p>
                      <a:pPr>
                        <a:spcAft>
                          <a:spcPts val="0"/>
                        </a:spcAft>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1. Yêu cầu chung:</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HS kết hợp được kiến thức và kĩ năng để viết bài văn biểu cảm. Bài viết phải có bố cục ba phần (mở bài, thân bài, kết bài) đầy đủ, rõ ràng; đúng kiểu bài biểu cảm; diễn đạt trôi chảy, bảo đảm tính liên kết; không mắc lỗi chính tả, từ ngữ, ngữ pháp.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97706896"/>
                  </a:ext>
                </a:extLst>
              </a:tr>
            </a:tbl>
          </a:graphicData>
        </a:graphic>
      </p:graphicFrame>
      <p:sp>
        <p:nvSpPr>
          <p:cNvPr id="3" name="Rectangle 2"/>
          <p:cNvSpPr/>
          <p:nvPr/>
        </p:nvSpPr>
        <p:spPr>
          <a:xfrm>
            <a:off x="655092" y="678555"/>
            <a:ext cx="4241610" cy="584775"/>
          </a:xfrm>
          <a:prstGeom prst="rect">
            <a:avLst/>
          </a:prstGeom>
        </p:spPr>
        <p:txBody>
          <a:bodyPr wrap="none">
            <a:spAutoFit/>
          </a:bodyPr>
          <a:lstStyle/>
          <a:p>
            <a:r>
              <a:rPr lang="en-US" sz="3200" b="1">
                <a:solidFill>
                  <a:srgbClr val="FF0000"/>
                </a:solidFill>
                <a:latin typeface="Times New Roman" panose="02020603050405020304" pitchFamily="18" charset="0"/>
                <a:cs typeface="Times New Roman" panose="02020603050405020304" pitchFamily="18" charset="0"/>
              </a:rPr>
              <a:t>Phần </a:t>
            </a:r>
            <a:r>
              <a:rPr lang="vi-VN" sz="3200" b="1">
                <a:solidFill>
                  <a:srgbClr val="FF0000"/>
                </a:solidFill>
                <a:latin typeface="Times New Roman" panose="02020603050405020304" pitchFamily="18" charset="0"/>
                <a:cs typeface="Times New Roman" panose="02020603050405020304" pitchFamily="18" charset="0"/>
              </a:rPr>
              <a:t>II. Viết </a:t>
            </a:r>
            <a:r>
              <a:rPr lang="vi-VN" sz="3200">
                <a:solidFill>
                  <a:srgbClr val="FF0000"/>
                </a:solidFill>
                <a:latin typeface="Times New Roman" panose="02020603050405020304" pitchFamily="18" charset="0"/>
                <a:cs typeface="Times New Roman" panose="02020603050405020304" pitchFamily="18" charset="0"/>
              </a:rPr>
              <a:t>(4</a:t>
            </a:r>
            <a:r>
              <a:rPr lang="en-US" sz="3200">
                <a:solidFill>
                  <a:srgbClr val="FF0000"/>
                </a:solidFill>
                <a:latin typeface="Times New Roman" panose="02020603050405020304" pitchFamily="18" charset="0"/>
                <a:cs typeface="Times New Roman" panose="02020603050405020304" pitchFamily="18" charset="0"/>
              </a:rPr>
              <a:t>,0</a:t>
            </a:r>
            <a:r>
              <a:rPr lang="vi-VN" sz="3200">
                <a:solidFill>
                  <a:srgbClr val="FF0000"/>
                </a:solidFill>
                <a:latin typeface="Times New Roman" panose="02020603050405020304" pitchFamily="18" charset="0"/>
                <a:cs typeface="Times New Roman" panose="02020603050405020304" pitchFamily="18" charset="0"/>
              </a:rPr>
              <a:t> điểm)</a:t>
            </a:r>
            <a:endParaRPr lang="en-US" sz="320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092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74114262"/>
              </p:ext>
            </p:extLst>
          </p:nvPr>
        </p:nvGraphicFramePr>
        <p:xfrm>
          <a:off x="600501" y="1037232"/>
          <a:ext cx="10904561" cy="4913191"/>
        </p:xfrm>
        <a:graphic>
          <a:graphicData uri="http://schemas.openxmlformats.org/drawingml/2006/table">
            <a:tbl>
              <a:tblPr firstRow="1" firstCol="1" bandRow="1"/>
              <a:tblGrid>
                <a:gridCol w="1577087">
                  <a:extLst>
                    <a:ext uri="{9D8B030D-6E8A-4147-A177-3AD203B41FA5}">
                      <a16:colId xmlns:a16="http://schemas.microsoft.com/office/drawing/2014/main" val="3592763435"/>
                    </a:ext>
                  </a:extLst>
                </a:gridCol>
                <a:gridCol w="7435639">
                  <a:extLst>
                    <a:ext uri="{9D8B030D-6E8A-4147-A177-3AD203B41FA5}">
                      <a16:colId xmlns:a16="http://schemas.microsoft.com/office/drawing/2014/main" val="1243666882"/>
                    </a:ext>
                  </a:extLst>
                </a:gridCol>
                <a:gridCol w="1891835">
                  <a:extLst>
                    <a:ext uri="{9D8B030D-6E8A-4147-A177-3AD203B41FA5}">
                      <a16:colId xmlns:a16="http://schemas.microsoft.com/office/drawing/2014/main" val="3299042800"/>
                    </a:ext>
                  </a:extLst>
                </a:gridCol>
              </a:tblGrid>
              <a:tr h="982638">
                <a:tc gridSpan="3">
                  <a:txBody>
                    <a:bodyPr/>
                    <a:lstStyle/>
                    <a:p>
                      <a:pPr>
                        <a:spcAft>
                          <a:spcPts val="0"/>
                        </a:spcAft>
                      </a:pPr>
                      <a:r>
                        <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 Yêu cầu cụ thể </a:t>
                      </a:r>
                      <a:endPar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867" marR="61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81305104"/>
                  </a:ext>
                </a:extLst>
              </a:tr>
              <a:tr h="982638">
                <a:tc gridSpan="2">
                  <a:txBody>
                    <a:bodyPr/>
                    <a:lstStyle/>
                    <a:p>
                      <a:pPr>
                        <a:spcAft>
                          <a:spcPts val="0"/>
                        </a:spcAft>
                      </a:pPr>
                      <a:r>
                        <a:rPr lang="en-US" sz="3200" i="1">
                          <a:effectLst/>
                          <a:latin typeface="Times New Roman" panose="02020603050405020304" pitchFamily="18" charset="0"/>
                          <a:ea typeface="Times New Roman" panose="02020603050405020304" pitchFamily="18" charset="0"/>
                          <a:cs typeface="Times New Roman" panose="02020603050405020304" pitchFamily="18" charset="0"/>
                        </a:rPr>
                        <a:t>2.1. Bố cục:</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Gồm 3 phần đầy đủ, rõ ràng.</a:t>
                      </a:r>
                    </a:p>
                  </a:txBody>
                  <a:tcPr marL="61867" marR="61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a:txBody>
                    <a:bodyPr/>
                    <a:lstStyle/>
                    <a:p>
                      <a:pPr>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0,5 </a:t>
                      </a:r>
                    </a:p>
                  </a:txBody>
                  <a:tcPr marL="61867" marR="61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94435724"/>
                  </a:ext>
                </a:extLst>
              </a:tr>
              <a:tr h="982638">
                <a:tc gridSpan="3">
                  <a:txBody>
                    <a:bodyPr/>
                    <a:lstStyle/>
                    <a:p>
                      <a:pPr>
                        <a:spcAft>
                          <a:spcPts val="0"/>
                        </a:spcAft>
                      </a:pPr>
                      <a:r>
                        <a:rPr lang="en-US" sz="3200" i="1">
                          <a:effectLst/>
                          <a:latin typeface="Times New Roman" panose="02020603050405020304" pitchFamily="18" charset="0"/>
                          <a:ea typeface="Times New Roman" panose="02020603050405020304" pitchFamily="18" charset="0"/>
                          <a:cs typeface="Times New Roman" panose="02020603050405020304" pitchFamily="18" charset="0"/>
                        </a:rPr>
                        <a:t>2.2. Nội dung bài viết có thể tiến hành theo bố cục sau:</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867" marR="61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71094104"/>
                  </a:ext>
                </a:extLst>
              </a:tr>
              <a:tr h="1965277">
                <a:tc>
                  <a:txBody>
                    <a:bodyPr/>
                    <a:lstStyle/>
                    <a:p>
                      <a:pPr>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MB:</a:t>
                      </a:r>
                    </a:p>
                  </a:txBody>
                  <a:tcPr marL="61867" marR="61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Giới thiệu khái quát về bố hoặc mẹ và bày tỏ tình cảm, ấn tượng ban đầu.</a:t>
                      </a:r>
                    </a:p>
                  </a:txBody>
                  <a:tcPr marL="61867" marR="61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0,25</a:t>
                      </a:r>
                    </a:p>
                  </a:txBody>
                  <a:tcPr marL="61867" marR="61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8919387"/>
                  </a:ext>
                </a:extLst>
              </a:tr>
            </a:tbl>
          </a:graphicData>
        </a:graphic>
      </p:graphicFrame>
    </p:spTree>
    <p:extLst>
      <p:ext uri="{BB962C8B-B14F-4D97-AF65-F5344CB8AC3E}">
        <p14:creationId xmlns:p14="http://schemas.microsoft.com/office/powerpoint/2010/main" val="281322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32139" y="249449"/>
            <a:ext cx="1872628" cy="523220"/>
          </a:xfrm>
          <a:prstGeom prst="rect">
            <a:avLst/>
          </a:prstGeom>
        </p:spPr>
        <p:txBody>
          <a:bodyPr wrap="none">
            <a:spAutoFit/>
          </a:bodyPr>
          <a:lstStyle/>
          <a:p>
            <a:pPr marL="457200" marR="0" lvl="0" indent="0" algn="ctr" defTabSz="457200" rtl="0" eaLnBrk="1" fontAlgn="auto" latinLnBrk="0" hangingPunct="1">
              <a:spcBef>
                <a:spcPts val="600"/>
              </a:spcBef>
              <a:spcAft>
                <a:spcPts val="600"/>
              </a:spcAft>
              <a:buClrTx/>
              <a:buSzTx/>
              <a:buFontTx/>
              <a:buNone/>
              <a:tabLst/>
              <a:defRPr/>
            </a:pPr>
            <a:r>
              <a:rPr kumimoji="0" lang="en-US" sz="2800" b="1" i="0" u="sng"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 BÀI</a:t>
            </a:r>
            <a:endParaRPr kumimoji="0" lang="en-US" sz="28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261579" y="772669"/>
            <a:ext cx="6180164" cy="523220"/>
          </a:xfrm>
          <a:prstGeom prst="rect">
            <a:avLst/>
          </a:prstGeom>
        </p:spPr>
        <p:txBody>
          <a:bodyPr wrap="square">
            <a:spAutoFit/>
          </a:bodyPr>
          <a:lstStyle/>
          <a:p>
            <a:pPr marL="0" marR="0" lvl="0" indent="0" algn="l" defTabSz="457200" rtl="0" eaLnBrk="1" fontAlgn="auto" latinLnBrk="0" hangingPunct="1">
              <a:spcBef>
                <a:spcPts val="600"/>
              </a:spcBef>
              <a:spcAft>
                <a:spcPts val="600"/>
              </a:spcAft>
              <a:buClrTx/>
              <a:buSzTx/>
              <a:buFontTx/>
              <a:buNone/>
              <a:tabLst/>
              <a:defRPr/>
            </a:pPr>
            <a:r>
              <a:rPr kumimoji="0" lang="en-US" sz="2800" b="1" i="0" u="none" strike="noStrike" kern="1200" cap="none" spc="0" normalizeH="0" baseline="0" noProof="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 </a:t>
            </a: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 ĐỌC HIỂU </a:t>
            </a:r>
            <a:r>
              <a:rPr kumimoji="0" lang="en-US" sz="2800" b="1" i="0" u="none" strike="noStrike" kern="1200" cap="none" spc="0" normalizeH="0" baseline="0" noProof="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(6,0 </a:t>
            </a: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sz="2800" b="1" i="0" u="none" strike="noStrike" kern="1200" cap="none" spc="0" normalizeH="0" baseline="0" noProof="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932369662"/>
              </p:ext>
            </p:extLst>
          </p:nvPr>
        </p:nvGraphicFramePr>
        <p:xfrm>
          <a:off x="3549959" y="2815114"/>
          <a:ext cx="8514662" cy="3840480"/>
        </p:xfrm>
        <a:graphic>
          <a:graphicData uri="http://schemas.openxmlformats.org/drawingml/2006/table">
            <a:tbl>
              <a:tblPr firstRow="1" firstCol="1" bandRow="1"/>
              <a:tblGrid>
                <a:gridCol w="4534469">
                  <a:extLst>
                    <a:ext uri="{9D8B030D-6E8A-4147-A177-3AD203B41FA5}">
                      <a16:colId xmlns:a16="http://schemas.microsoft.com/office/drawing/2014/main" val="3862897694"/>
                    </a:ext>
                  </a:extLst>
                </a:gridCol>
                <a:gridCol w="3980193">
                  <a:extLst>
                    <a:ext uri="{9D8B030D-6E8A-4147-A177-3AD203B41FA5}">
                      <a16:colId xmlns:a16="http://schemas.microsoft.com/office/drawing/2014/main" val="2077805570"/>
                    </a:ext>
                  </a:extLst>
                </a:gridCol>
              </a:tblGrid>
              <a:tr h="3173837">
                <a:tc>
                  <a:txBody>
                    <a:bodyPr/>
                    <a:lstStyle/>
                    <a:p>
                      <a:pPr marL="395288" indent="0" algn="just">
                        <a:spcAft>
                          <a:spcPts val="0"/>
                        </a:spcAft>
                      </a:pPr>
                      <a:r>
                        <a:rPr lang="en-US" sz="2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Hằng</a:t>
                      </a:r>
                      <a:r>
                        <a:rPr lang="en-US" sz="280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năm mùa nhãn chín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95288" indent="0" algn="just">
                        <a:spcAft>
                          <a:spcPts val="0"/>
                        </a:spcAft>
                      </a:pPr>
                      <a:r>
                        <a:rPr lang="en-US" sz="28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Anh em về thăm nhà</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95288" indent="0" algn="just">
                        <a:spcAft>
                          <a:spcPts val="0"/>
                        </a:spcAft>
                      </a:pPr>
                      <a:r>
                        <a:rPr lang="en-US" sz="28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Anh trèo lên thoăn thoắt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95288" indent="0" algn="just">
                        <a:spcAft>
                          <a:spcPts val="0"/>
                        </a:spcAft>
                      </a:pPr>
                      <a:r>
                        <a:rPr lang="en-US" sz="28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Tay với những chùm xa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95288" indent="0" algn="just">
                        <a:spcAft>
                          <a:spcPts val="0"/>
                        </a:spcAft>
                      </a:pPr>
                      <a:r>
                        <a:rPr lang="en-US" sz="28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95288" indent="0" algn="just">
                        <a:spcAft>
                          <a:spcPts val="0"/>
                        </a:spcAft>
                      </a:pPr>
                      <a:r>
                        <a:rPr lang="en-US" sz="28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Năm nay mùa nhãn đến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95288" indent="0" algn="just">
                        <a:spcAft>
                          <a:spcPts val="0"/>
                        </a:spcAft>
                      </a:pPr>
                      <a:r>
                        <a:rPr lang="en-US" sz="28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Anh chưa về thăm nhà</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95288" indent="0" algn="just">
                        <a:spcAft>
                          <a:spcPts val="0"/>
                        </a:spcAft>
                      </a:pPr>
                      <a:r>
                        <a:rPr lang="en-US" sz="28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Nhãn nhà ta bom giội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95288" indent="0" algn="just">
                        <a:spcAft>
                          <a:spcPts val="0"/>
                        </a:spcAft>
                      </a:pPr>
                      <a:r>
                        <a:rPr lang="en-US" sz="28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Vẫn dậy vàng </a:t>
                      </a:r>
                      <a:r>
                        <a:rPr lang="en-US" sz="28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sắc </a:t>
                      </a:r>
                      <a:r>
                        <a:rPr lang="en-US" sz="2800" i="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2" marR="59102" marT="0" marB="0">
                    <a:lnL>
                      <a:noFill/>
                    </a:lnL>
                    <a:lnR>
                      <a:noFill/>
                    </a:lnR>
                    <a:lnT>
                      <a:noFill/>
                    </a:lnT>
                    <a:lnB>
                      <a:noFill/>
                    </a:lnB>
                  </a:tcPr>
                </a:tc>
                <a:tc>
                  <a:txBody>
                    <a:bodyPr/>
                    <a:lstStyle/>
                    <a:p>
                      <a:pPr algn="l">
                        <a:spcAft>
                          <a:spcPts val="0"/>
                        </a:spcAft>
                      </a:pPr>
                      <a:r>
                        <a:rPr lang="en-US" sz="2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2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2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2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2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2" marR="59102" marT="0" marB="0">
                    <a:lnL>
                      <a:noFill/>
                    </a:lnL>
                    <a:lnR>
                      <a:noFill/>
                    </a:lnR>
                    <a:lnT>
                      <a:noFill/>
                    </a:lnT>
                    <a:lnB>
                      <a:noFill/>
                    </a:lnB>
                  </a:tcPr>
                </a:tc>
                <a:extLst>
                  <a:ext uri="{0D108BD9-81ED-4DB2-BD59-A6C34878D82A}">
                    <a16:rowId xmlns:a16="http://schemas.microsoft.com/office/drawing/2014/main" val="2858352427"/>
                  </a:ext>
                </a:extLst>
              </a:tr>
            </a:tbl>
          </a:graphicData>
        </a:graphic>
      </p:graphicFrame>
      <p:sp>
        <p:nvSpPr>
          <p:cNvPr id="8" name="Rectangle 7"/>
          <p:cNvSpPr/>
          <p:nvPr/>
        </p:nvSpPr>
        <p:spPr>
          <a:xfrm>
            <a:off x="4453028" y="1907209"/>
            <a:ext cx="2630848" cy="523220"/>
          </a:xfrm>
          <a:prstGeom prst="rect">
            <a:avLst/>
          </a:prstGeom>
        </p:spPr>
        <p:txBody>
          <a:bodyPr wrap="none">
            <a:spAutoFit/>
          </a:bodyPr>
          <a:lstStyle/>
          <a:p>
            <a:pPr algn="ctr">
              <a:spcAft>
                <a:spcPts val="0"/>
              </a:spcAft>
            </a:pPr>
            <a:r>
              <a:rPr lang="en-US" sz="2800">
                <a:solidFill>
                  <a:srgbClr val="00B050"/>
                </a:solidFill>
                <a:latin typeface="Times New Roman" panose="02020603050405020304" pitchFamily="18" charset="0"/>
                <a:cs typeface="Times New Roman" panose="02020603050405020304" pitchFamily="18" charset="0"/>
              </a:rPr>
              <a:t>HƯƠNG NHÃN</a:t>
            </a:r>
            <a:endPar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p:cNvSpPr/>
          <p:nvPr/>
        </p:nvSpPr>
        <p:spPr>
          <a:xfrm>
            <a:off x="6441743" y="2326034"/>
            <a:ext cx="2584554" cy="523220"/>
          </a:xfrm>
          <a:prstGeom prst="rect">
            <a:avLst/>
          </a:prstGeom>
        </p:spPr>
        <p:txBody>
          <a:bodyPr wrap="none">
            <a:spAutoFit/>
          </a:bodyPr>
          <a:lstStyle/>
          <a:p>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Trần Đăng Khoa</a:t>
            </a:r>
            <a:endParaRPr lang="en-US" sz="2800">
              <a:latin typeface="Times New Roman" panose="02020603050405020304" pitchFamily="18" charset="0"/>
              <a:cs typeface="Times New Roman" panose="02020603050405020304" pitchFamily="18" charset="0"/>
            </a:endParaRPr>
          </a:p>
        </p:txBody>
      </p:sp>
      <p:sp>
        <p:nvSpPr>
          <p:cNvPr id="10" name="Rectangle 9"/>
          <p:cNvSpPr/>
          <p:nvPr/>
        </p:nvSpPr>
        <p:spPr>
          <a:xfrm>
            <a:off x="114868" y="1331452"/>
            <a:ext cx="11307169" cy="523220"/>
          </a:xfrm>
          <a:prstGeom prst="rect">
            <a:avLst/>
          </a:prstGeom>
        </p:spPr>
        <p:txBody>
          <a:bodyPr wrap="square">
            <a:spAutoFit/>
          </a:bodyPr>
          <a:lstStyle/>
          <a:p>
            <a:pPr>
              <a:spcAft>
                <a:spcPts val="0"/>
              </a:spcAft>
            </a:pPr>
            <a:r>
              <a:rPr lang="vi-VN"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Đọc bài thơ sau và trả lời câu hỏi</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9618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par>
                                <p:cTn id="26" presetID="6" presetClass="entr" presetSubtype="16"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ircle(in)">
                                      <p:cBhvr>
                                        <p:cTn id="2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74049506"/>
              </p:ext>
            </p:extLst>
          </p:nvPr>
        </p:nvGraphicFramePr>
        <p:xfrm>
          <a:off x="655092" y="1105471"/>
          <a:ext cx="10904561" cy="4876800"/>
        </p:xfrm>
        <a:graphic>
          <a:graphicData uri="http://schemas.openxmlformats.org/drawingml/2006/table">
            <a:tbl>
              <a:tblPr firstRow="1" firstCol="1" bandRow="1"/>
              <a:tblGrid>
                <a:gridCol w="1577087">
                  <a:extLst>
                    <a:ext uri="{9D8B030D-6E8A-4147-A177-3AD203B41FA5}">
                      <a16:colId xmlns:a16="http://schemas.microsoft.com/office/drawing/2014/main" val="3592763435"/>
                    </a:ext>
                  </a:extLst>
                </a:gridCol>
                <a:gridCol w="7435639">
                  <a:extLst>
                    <a:ext uri="{9D8B030D-6E8A-4147-A177-3AD203B41FA5}">
                      <a16:colId xmlns:a16="http://schemas.microsoft.com/office/drawing/2014/main" val="1243666882"/>
                    </a:ext>
                  </a:extLst>
                </a:gridCol>
                <a:gridCol w="1891835">
                  <a:extLst>
                    <a:ext uri="{9D8B030D-6E8A-4147-A177-3AD203B41FA5}">
                      <a16:colId xmlns:a16="http://schemas.microsoft.com/office/drawing/2014/main" val="3299042800"/>
                    </a:ext>
                  </a:extLst>
                </a:gridCol>
              </a:tblGrid>
              <a:tr h="1576168">
                <a:tc>
                  <a:txBody>
                    <a:bodyPr/>
                    <a:lstStyle/>
                    <a:p>
                      <a:pPr>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TB: </a:t>
                      </a:r>
                    </a:p>
                    <a:p>
                      <a:pPr>
                        <a:spcAft>
                          <a:spcPts val="0"/>
                        </a:spcAft>
                        <a:tabLst>
                          <a:tab pos="381000" algn="l"/>
                        </a:tabLst>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867" marR="61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spcAft>
                          <a:spcPts val="0"/>
                        </a:spcAft>
                        <a:tabLst>
                          <a:tab pos="381000" algn="l"/>
                        </a:tabLs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Lần lượt bày tỏ những cảm xúc, suy nghĩ về bố hoặc mẹ. Có thể nêu cảm xúc hướng tới các ý sau:</a:t>
                      </a:r>
                    </a:p>
                    <a:p>
                      <a:pPr algn="just">
                        <a:spcAft>
                          <a:spcPts val="0"/>
                        </a:spcAft>
                        <a:tabLst>
                          <a:tab pos="381000" algn="l"/>
                        </a:tabLst>
                      </a:pPr>
                      <a:r>
                        <a:rPr lang="en-US" sz="3200" i="1">
                          <a:effectLst/>
                          <a:latin typeface="Times New Roman" panose="02020603050405020304" pitchFamily="18" charset="0"/>
                          <a:ea typeface="Times New Roman" panose="02020603050405020304" pitchFamily="18" charset="0"/>
                          <a:cs typeface="Times New Roman" panose="02020603050405020304" pitchFamily="18" charset="0"/>
                        </a:rPr>
                        <a:t>+ Cảm nghĩ về ngoại hình;</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381000" algn="l"/>
                        </a:tabLst>
                      </a:pPr>
                      <a:r>
                        <a:rPr lang="en-US" sz="3200" i="1">
                          <a:effectLst/>
                          <a:latin typeface="Times New Roman" panose="02020603050405020304" pitchFamily="18" charset="0"/>
                          <a:ea typeface="Times New Roman" panose="02020603050405020304" pitchFamily="18" charset="0"/>
                          <a:cs typeface="Times New Roman" panose="02020603050405020304" pitchFamily="18" charset="0"/>
                        </a:rPr>
                        <a:t>+ Vẻ đẹp tình cách (qua công việc, qua cách ứng xử với mọi người trong gia đình, hàng xóm,….</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381000" algn="l"/>
                        </a:tabLst>
                      </a:pPr>
                      <a:r>
                        <a:rPr lang="en-US" sz="3200" i="1">
                          <a:effectLst/>
                          <a:latin typeface="Times New Roman" panose="02020603050405020304" pitchFamily="18" charset="0"/>
                          <a:ea typeface="Times New Roman" panose="02020603050405020304" pitchFamily="18" charset="0"/>
                          <a:cs typeface="Times New Roman" panose="02020603050405020304" pitchFamily="18" charset="0"/>
                        </a:rPr>
                        <a:t>+ Kỉ niệm ấn tượng của bản thân với bố hoặc mẹ;</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381000" algn="l"/>
                        </a:tabLst>
                      </a:pPr>
                      <a:r>
                        <a:rPr lang="en-US" sz="3200" i="1">
                          <a:effectLst/>
                          <a:latin typeface="Times New Roman" panose="02020603050405020304" pitchFamily="18" charset="0"/>
                          <a:ea typeface="Times New Roman" panose="02020603050405020304" pitchFamily="18" charset="0"/>
                          <a:cs typeface="Times New Roman" panose="02020603050405020304" pitchFamily="18" charset="0"/>
                        </a:rPr>
                        <a:t>+ Tình cảm của bản thân,…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867" marR="61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spcAft>
                          <a:spcPts val="0"/>
                        </a:spcAft>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867" marR="61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15102463"/>
                  </a:ext>
                </a:extLst>
              </a:tr>
            </a:tbl>
          </a:graphicData>
        </a:graphic>
      </p:graphicFrame>
    </p:spTree>
    <p:extLst>
      <p:ext uri="{BB962C8B-B14F-4D97-AF65-F5344CB8AC3E}">
        <p14:creationId xmlns:p14="http://schemas.microsoft.com/office/powerpoint/2010/main" val="11089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28762657"/>
              </p:ext>
            </p:extLst>
          </p:nvPr>
        </p:nvGraphicFramePr>
        <p:xfrm>
          <a:off x="600501" y="873455"/>
          <a:ext cx="10904561" cy="5339006"/>
        </p:xfrm>
        <a:graphic>
          <a:graphicData uri="http://schemas.openxmlformats.org/drawingml/2006/table">
            <a:tbl>
              <a:tblPr firstRow="1" firstCol="1" bandRow="1"/>
              <a:tblGrid>
                <a:gridCol w="1910687">
                  <a:extLst>
                    <a:ext uri="{9D8B030D-6E8A-4147-A177-3AD203B41FA5}">
                      <a16:colId xmlns:a16="http://schemas.microsoft.com/office/drawing/2014/main" val="3592763435"/>
                    </a:ext>
                  </a:extLst>
                </a:gridCol>
                <a:gridCol w="7765576">
                  <a:extLst>
                    <a:ext uri="{9D8B030D-6E8A-4147-A177-3AD203B41FA5}">
                      <a16:colId xmlns:a16="http://schemas.microsoft.com/office/drawing/2014/main" val="1243666882"/>
                    </a:ext>
                  </a:extLst>
                </a:gridCol>
                <a:gridCol w="1228298">
                  <a:extLst>
                    <a:ext uri="{9D8B030D-6E8A-4147-A177-3AD203B41FA5}">
                      <a16:colId xmlns:a16="http://schemas.microsoft.com/office/drawing/2014/main" val="3299042800"/>
                    </a:ext>
                  </a:extLst>
                </a:gridCol>
              </a:tblGrid>
              <a:tr h="696037">
                <a:tc>
                  <a:txBody>
                    <a:bodyPr/>
                    <a:lstStyle/>
                    <a:p>
                      <a:pPr>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KB</a:t>
                      </a:r>
                    </a:p>
                  </a:txBody>
                  <a:tcPr marL="61867" marR="61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Nêu cảm nhận, lời hứa của bản thân với bố hoặc mẹ.</a:t>
                      </a:r>
                    </a:p>
                  </a:txBody>
                  <a:tcPr marL="61867" marR="61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0,25</a:t>
                      </a:r>
                    </a:p>
                  </a:txBody>
                  <a:tcPr marL="61867" marR="61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493105714"/>
                  </a:ext>
                </a:extLst>
              </a:tr>
              <a:tr h="1031771">
                <a:tc>
                  <a:txBody>
                    <a:bodyPr/>
                    <a:lstStyle/>
                    <a:p>
                      <a:pPr>
                        <a:spcAft>
                          <a:spcPts val="0"/>
                        </a:spcAft>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2.3. Xưng hô</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867" marR="61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Xác định được từ xưng hô, thống nhất trong quá trình biểu cảm.</a:t>
                      </a:r>
                    </a:p>
                  </a:txBody>
                  <a:tcPr marL="61867" marR="61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0,25 </a:t>
                      </a:r>
                    </a:p>
                  </a:txBody>
                  <a:tcPr marL="61867" marR="61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156013595"/>
                  </a:ext>
                </a:extLst>
              </a:tr>
              <a:tr h="1031771">
                <a:tc>
                  <a:txBody>
                    <a:bodyPr/>
                    <a:lstStyle/>
                    <a:p>
                      <a:pPr>
                        <a:spcAft>
                          <a:spcPts val="0"/>
                        </a:spcAft>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2.4. Kết hợp PTBĐ</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867" marR="61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Kết hợp giữa biểu cảm với yếu tố tự sự và miêu tả.</a:t>
                      </a:r>
                    </a:p>
                  </a:txBody>
                  <a:tcPr marL="61867" marR="61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0,25 </a:t>
                      </a:r>
                    </a:p>
                  </a:txBody>
                  <a:tcPr marL="61867" marR="61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409181615"/>
                  </a:ext>
                </a:extLst>
              </a:tr>
              <a:tr h="1031771">
                <a:tc>
                  <a:txBody>
                    <a:bodyPr/>
                    <a:lstStyle/>
                    <a:p>
                      <a:pPr>
                        <a:spcAft>
                          <a:spcPts val="0"/>
                        </a:spcAft>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2.5. Sáng tạo</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867" marR="61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Diễn đạt độc đáo và sáng tạo (dùng từ, đặt câu,…)</a:t>
                      </a:r>
                    </a:p>
                  </a:txBody>
                  <a:tcPr marL="61867" marR="61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0,25 </a:t>
                      </a:r>
                    </a:p>
                  </a:txBody>
                  <a:tcPr marL="61867" marR="61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32376983"/>
                  </a:ext>
                </a:extLst>
              </a:tr>
              <a:tr h="1547656">
                <a:tc>
                  <a:txBody>
                    <a:bodyPr/>
                    <a:lstStyle/>
                    <a:p>
                      <a:pPr>
                        <a:spcAft>
                          <a:spcPts val="0"/>
                        </a:spcAft>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2.6. Chữ viết, trình bày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867" marR="61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Không mắc lỗi chính tả, dùng từ, đặt câu; trình bày sạch đẹp. </a:t>
                      </a:r>
                    </a:p>
                    <a:p>
                      <a:pPr>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867" marR="61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0,25 </a:t>
                      </a:r>
                    </a:p>
                  </a:txBody>
                  <a:tcPr marL="61867" marR="61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6772232"/>
                  </a:ext>
                </a:extLst>
              </a:tr>
            </a:tbl>
          </a:graphicData>
        </a:graphic>
      </p:graphicFrame>
    </p:spTree>
    <p:extLst>
      <p:ext uri="{BB962C8B-B14F-4D97-AF65-F5344CB8AC3E}">
        <p14:creationId xmlns:p14="http://schemas.microsoft.com/office/powerpoint/2010/main" val="214357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457707" y="1801503"/>
            <a:ext cx="11364180" cy="3848669"/>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spcBef>
                <a:spcPct val="0"/>
              </a:spcBef>
              <a:spcAft>
                <a:spcPts val="80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546922" y="2421516"/>
            <a:ext cx="11438749" cy="2308324"/>
          </a:xfrm>
          <a:prstGeom prst="rect">
            <a:avLst/>
          </a:prstGeom>
        </p:spPr>
        <p:txBody>
          <a:bodyPr wrap="square">
            <a:spAutoFit/>
          </a:bodyPr>
          <a:lstStyle/>
          <a:p>
            <a:pPr indent="180340">
              <a:lnSpc>
                <a:spcPct val="150000"/>
              </a:lnSpc>
              <a:spcAft>
                <a:spcPts val="0"/>
              </a:spcAft>
            </a:pPr>
            <a:r>
              <a:rPr lang="pt-BR" sz="3200" smtClean="0">
                <a:solidFill>
                  <a:srgbClr val="0D0D0D"/>
                </a:solidFill>
                <a:latin typeface="Times New Roman" panose="02020603050405020304" pitchFamily="18" charset="0"/>
                <a:ea typeface="Times New Roman" panose="02020603050405020304" pitchFamily="18" charset="0"/>
              </a:rPr>
              <a:t>- </a:t>
            </a:r>
            <a:r>
              <a:rPr lang="pt-BR" sz="3200">
                <a:solidFill>
                  <a:srgbClr val="0D0D0D"/>
                </a:solidFill>
                <a:latin typeface="Times New Roman" panose="02020603050405020304" pitchFamily="18" charset="0"/>
                <a:ea typeface="Times New Roman" panose="02020603050405020304" pitchFamily="18" charset="0"/>
              </a:rPr>
              <a:t>Tìm đọc và tham khảo các tài liệu liên quan đến nội dung bài học.</a:t>
            </a:r>
            <a:endParaRPr lang="en-US" sz="2800">
              <a:latin typeface="Times New Roman" panose="02020603050405020304" pitchFamily="18" charset="0"/>
              <a:ea typeface="Times New Roman" panose="02020603050405020304" pitchFamily="18" charset="0"/>
            </a:endParaRPr>
          </a:p>
          <a:p>
            <a:pPr indent="180340">
              <a:lnSpc>
                <a:spcPct val="150000"/>
              </a:lnSpc>
              <a:spcAft>
                <a:spcPts val="0"/>
              </a:spcAft>
            </a:pPr>
            <a:r>
              <a:rPr lang="pt-BR" sz="3200">
                <a:solidFill>
                  <a:srgbClr val="0D0D0D"/>
                </a:solidFill>
                <a:latin typeface="Times New Roman" panose="02020603050405020304" pitchFamily="18" charset="0"/>
                <a:ea typeface="Times New Roman" panose="02020603050405020304" pitchFamily="18" charset="0"/>
              </a:rPr>
              <a:t>- Học bài ở nhà, ôn tập các nội dung đã học.</a:t>
            </a:r>
            <a:endParaRPr lang="en-US" sz="2800">
              <a:latin typeface="Times New Roman" panose="02020603050405020304" pitchFamily="18" charset="0"/>
              <a:ea typeface="Times New Roman" panose="02020603050405020304" pitchFamily="18" charset="0"/>
            </a:endParaRPr>
          </a:p>
          <a:p>
            <a:pPr indent="180340">
              <a:lnSpc>
                <a:spcPct val="150000"/>
              </a:lnSpc>
              <a:spcAft>
                <a:spcPts val="0"/>
              </a:spcAft>
            </a:pPr>
            <a:r>
              <a:rPr lang="pt-BR" sz="3200">
                <a:solidFill>
                  <a:srgbClr val="0D0D0D"/>
                </a:solidFill>
                <a:latin typeface="Times New Roman" panose="02020603050405020304" pitchFamily="18" charset="0"/>
                <a:ea typeface="Times New Roman" panose="02020603050405020304" pitchFamily="18" charset="0"/>
              </a:rPr>
              <a:t>- Làm hoàn chỉnh các đề bài.</a:t>
            </a:r>
            <a:endParaRPr lang="en-US" sz="2800">
              <a:effectLst/>
              <a:latin typeface="Times New Roman" panose="02020603050405020304" pitchFamily="18" charset="0"/>
              <a:ea typeface="Times New Roman" panose="02020603050405020304" pitchFamily="18" charset="0"/>
            </a:endParaRPr>
          </a:p>
        </p:txBody>
      </p:sp>
      <p:sp>
        <p:nvSpPr>
          <p:cNvPr id="6" name="Rectangle 5"/>
          <p:cNvSpPr/>
          <p:nvPr/>
        </p:nvSpPr>
        <p:spPr>
          <a:xfrm>
            <a:off x="3894342" y="444121"/>
            <a:ext cx="4490909" cy="830997"/>
          </a:xfrm>
          <a:prstGeom prst="rect">
            <a:avLst/>
          </a:prstGeom>
        </p:spPr>
        <p:txBody>
          <a:bodyPr wrap="none">
            <a:spAutoFit/>
          </a:bodyPr>
          <a:lstStyle/>
          <a:p>
            <a:pPr algn="ctr">
              <a:lnSpc>
                <a:spcPct val="150000"/>
              </a:lnSpc>
              <a:spcAft>
                <a:spcPts val="0"/>
              </a:spcAft>
            </a:pPr>
            <a:r>
              <a:rPr lang="en-US" sz="3200" b="1">
                <a:solidFill>
                  <a:srgbClr val="FF0000"/>
                </a:solidFill>
                <a:latin typeface="Times New Roman" panose="02020603050405020304" pitchFamily="18" charset="0"/>
                <a:ea typeface="Times New Roman" panose="02020603050405020304" pitchFamily="18" charset="0"/>
              </a:rPr>
              <a:t>HƯỚNG DẪN TỰ HỌC</a:t>
            </a:r>
            <a:endParaRPr lang="en-US" sz="320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0595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7378" y="1082933"/>
            <a:ext cx="6096000" cy="4401205"/>
          </a:xfrm>
          <a:prstGeom prst="rect">
            <a:avLst/>
          </a:prstGeom>
        </p:spPr>
        <p:txBody>
          <a:bodyPr>
            <a:spAutoFit/>
          </a:bodyPr>
          <a:lstStyle/>
          <a:p>
            <a:pPr algn="just">
              <a:spcAft>
                <a:spcPts val="0"/>
              </a:spcAft>
            </a:pP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Mấy ngàn ngày bom qua</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Nhãn vẫn về đúng vụ</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Cùi nhãn vừa vào sữa</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Vỏ thẫm vàng nắng pha</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i="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i="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Em </a:t>
            </a: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ngồi bên bàn học</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Hương nhãn thơm bay đầy</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Ve kêu rung trời sao</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 trời sao ban ngày</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p:cNvSpPr/>
          <p:nvPr/>
        </p:nvSpPr>
        <p:spPr>
          <a:xfrm>
            <a:off x="6096106" y="782682"/>
            <a:ext cx="6446185" cy="433965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9A5315"/>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Vườn xanh biếc tiếng chim</a:t>
            </a:r>
            <a:endParaRPr kumimoji="0" lang="en-US" sz="2800" b="0" i="0" u="none" strike="noStrike" kern="1200" cap="none" spc="0" normalizeH="0" baseline="0" noProof="0">
              <a:ln>
                <a:noFill/>
              </a:ln>
              <a:solidFill>
                <a:srgbClr val="9A5315"/>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Dơi chiều khua chạng vạng</a:t>
            </a:r>
            <a:endParaRPr kumimoji="0" lang="en-US" sz="2800" b="0" i="0" u="none" strike="noStrike" kern="1200" cap="none" spc="0" normalizeH="0" baseline="0" noProof="0">
              <a:ln>
                <a:noFill/>
              </a:ln>
              <a:solidFill>
                <a:srgbClr val="9A5315"/>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Ai dắt ông trăng vàng</a:t>
            </a:r>
            <a:endParaRPr kumimoji="0" lang="en-US" sz="2800" b="0" i="0" u="none" strike="noStrike" kern="1200" cap="none" spc="0" normalizeH="0" baseline="0" noProof="0">
              <a:ln>
                <a:noFill/>
              </a:ln>
              <a:solidFill>
                <a:srgbClr val="9A5315"/>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Thả chơi trong lùm nhãn</a:t>
            </a:r>
            <a:endParaRPr kumimoji="0" lang="en-US" sz="2800" b="0" i="0" u="none" strike="noStrike" kern="1200" cap="none" spc="0" normalizeH="0" baseline="0" noProof="0">
              <a:ln>
                <a:noFill/>
              </a:ln>
              <a:solidFill>
                <a:srgbClr val="9A5315"/>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0" i="0" u="none" strike="noStrike" kern="1200" cap="none" spc="0" normalizeH="0" baseline="0" noProof="0">
              <a:ln>
                <a:noFill/>
              </a:ln>
              <a:solidFill>
                <a:srgbClr val="9A5315"/>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Đêm. Hương nhãn đặc lại</a:t>
            </a:r>
            <a:endParaRPr kumimoji="0" lang="en-US" sz="2800" b="0" i="0" u="none" strike="noStrike" kern="1200" cap="none" spc="0" normalizeH="0" baseline="0" noProof="0">
              <a:ln>
                <a:noFill/>
              </a:ln>
              <a:solidFill>
                <a:srgbClr val="9A5315"/>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Thơm ngoài sân trong nhà</a:t>
            </a:r>
            <a:endParaRPr kumimoji="0" lang="en-US" sz="2800" b="0" i="0" u="none" strike="noStrike" kern="1200" cap="none" spc="0" normalizeH="0" baseline="0" noProof="0">
              <a:ln>
                <a:noFill/>
              </a:ln>
              <a:solidFill>
                <a:srgbClr val="9A5315"/>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 em nằm thao thức</a:t>
            </a:r>
            <a:endParaRPr kumimoji="0" lang="en-US" sz="2800" b="0" i="0" u="none" strike="noStrike" kern="1200" cap="none" spc="0" normalizeH="0" baseline="0" noProof="0">
              <a:ln>
                <a:noFill/>
              </a:ln>
              <a:solidFill>
                <a:srgbClr val="9A5315"/>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 anh đang đi xa</a:t>
            </a:r>
            <a:r>
              <a:rPr kumimoji="0" lang="en-US" sz="2800" b="0" i="1"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a:ln>
                <a:noFill/>
              </a:ln>
              <a:solidFill>
                <a:srgbClr val="9A5315"/>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p:cNvSpPr/>
          <p:nvPr/>
        </p:nvSpPr>
        <p:spPr>
          <a:xfrm>
            <a:off x="3176002" y="5422583"/>
            <a:ext cx="8752140" cy="523220"/>
          </a:xfrm>
          <a:prstGeom prst="rect">
            <a:avLst/>
          </a:prstGeom>
        </p:spPr>
        <p:txBody>
          <a:bodyPr wrap="none">
            <a:spAutoFit/>
          </a:bodyPr>
          <a:lstStyle/>
          <a:p>
            <a:pPr lvl="0">
              <a:defRPr/>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Góc sân- khoảng trời</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NXB văn hóa thông tin, 2006, tr.60)</a:t>
            </a:r>
            <a:endParaRPr lang="en-US" sz="2800">
              <a:solidFill>
                <a:srgbClr val="9A531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686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043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354842" y="2511189"/>
            <a:ext cx="11423176" cy="3357348"/>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3200" b="1" i="0" u="none" strike="noStrike" kern="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3200" b="0" i="0" u="none" strike="noStrike" kern="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627799" y="2875657"/>
            <a:ext cx="11150219" cy="2628412"/>
          </a:xfrm>
          <a:prstGeom prst="rect">
            <a:avLst/>
          </a:prstGeom>
        </p:spPr>
        <p:txBody>
          <a:bodyPr wrap="square">
            <a:spAutoFit/>
          </a:bodyPr>
          <a:lstStyle/>
          <a:p>
            <a:pPr algn="just">
              <a:lnSpc>
                <a:spcPct val="115000"/>
              </a:lnSpc>
              <a:spcAft>
                <a:spcPts val="0"/>
              </a:spcAft>
              <a:tabLst>
                <a:tab pos="57150" algn="l"/>
              </a:tabLst>
            </a:pPr>
            <a:r>
              <a:rPr lang="en-US" sz="3200" b="1">
                <a:solidFill>
                  <a:srgbClr val="0D0D0D"/>
                </a:solidFill>
                <a:latin typeface="Times New Roman" panose="02020603050405020304" pitchFamily="18" charset="0"/>
                <a:ea typeface="Times New Roman" panose="02020603050405020304" pitchFamily="18" charset="0"/>
              </a:rPr>
              <a:t>Câu 1. </a:t>
            </a:r>
            <a:r>
              <a:rPr lang="en-US" sz="3200">
                <a:solidFill>
                  <a:srgbClr val="0D0D0D"/>
                </a:solidFill>
                <a:latin typeface="Times New Roman" panose="02020603050405020304" pitchFamily="18" charset="0"/>
                <a:ea typeface="Times New Roman" panose="02020603050405020304" pitchFamily="18" charset="0"/>
              </a:rPr>
              <a:t>Bài thơ trên được viết theo thể thơ </a:t>
            </a:r>
            <a:r>
              <a:rPr lang="en-US" sz="3200">
                <a:solidFill>
                  <a:srgbClr val="0D0D0D"/>
                </a:solidFill>
                <a:latin typeface="Times New Roman" panose="02020603050405020304" pitchFamily="18" charset="0"/>
                <a:ea typeface="Times New Roman" panose="02020603050405020304" pitchFamily="18" charset="0"/>
              </a:rPr>
              <a:t>nào</a:t>
            </a:r>
            <a:r>
              <a:rPr lang="en-US" sz="3200" smtClean="0">
                <a:solidFill>
                  <a:srgbClr val="0D0D0D"/>
                </a:solidFill>
                <a:latin typeface="Times New Roman" panose="02020603050405020304" pitchFamily="18" charset="0"/>
                <a:ea typeface="Times New Roman" panose="02020603050405020304" pitchFamily="18" charset="0"/>
              </a:rPr>
              <a:t>?</a:t>
            </a:r>
          </a:p>
          <a:p>
            <a:pPr fontAlgn="t"/>
            <a:r>
              <a:rPr lang="en-US" sz="32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 Tự do</a:t>
            </a:r>
            <a:endParaRPr lang="en-US" sz="4000">
              <a:latin typeface="Arial" panose="020B0604020202020204" pitchFamily="34" charset="0"/>
            </a:endParaRPr>
          </a:p>
          <a:p>
            <a:pPr fontAlgn="t"/>
            <a:r>
              <a:rPr lang="en-US" sz="32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 Lục bát</a:t>
            </a:r>
            <a:endParaRPr lang="en-US" sz="4000">
              <a:latin typeface="Arial" panose="020B0604020202020204" pitchFamily="34" charset="0"/>
            </a:endParaRPr>
          </a:p>
          <a:p>
            <a:pPr fontAlgn="t"/>
            <a:r>
              <a:rPr lang="en-US" sz="32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 Bốn chữ</a:t>
            </a:r>
            <a:endParaRPr lang="en-US" sz="4000">
              <a:latin typeface="Arial" panose="020B0604020202020204" pitchFamily="34" charset="0"/>
            </a:endParaRPr>
          </a:p>
          <a:p>
            <a:pPr fontAlgn="t"/>
            <a:r>
              <a:rPr lang="en-US" sz="32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32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Năm </a:t>
            </a:r>
            <a:r>
              <a:rPr lang="en-US" sz="320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chữ</a:t>
            </a:r>
            <a:endParaRPr lang="en-US" sz="4000">
              <a:latin typeface="Arial" panose="020B0604020202020204" pitchFamily="34" charset="0"/>
            </a:endParaRPr>
          </a:p>
        </p:txBody>
      </p:sp>
      <p:sp>
        <p:nvSpPr>
          <p:cNvPr id="4" name="Rectangle 3"/>
          <p:cNvSpPr/>
          <p:nvPr/>
        </p:nvSpPr>
        <p:spPr>
          <a:xfrm>
            <a:off x="354842" y="438187"/>
            <a:ext cx="11150219" cy="1745863"/>
          </a:xfrm>
          <a:prstGeom prst="rect">
            <a:avLst/>
          </a:prstGeom>
        </p:spPr>
        <p:txBody>
          <a:bodyPr wrap="square">
            <a:spAutoFit/>
          </a:bodyPr>
          <a:lstStyle/>
          <a:p>
            <a:pPr algn="just">
              <a:lnSpc>
                <a:spcPct val="115000"/>
              </a:lnSpc>
              <a:spcAft>
                <a:spcPts val="1000"/>
              </a:spcAft>
            </a:pPr>
            <a:r>
              <a:rPr lang="vi-VN" sz="3200" b="1"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Ghi lại chữ cái đứng trước phương án trả lời mà em lựa chọn cho các câu hỏi từ câu 1 đến câu 8 vào bài làm. Với câu 9, 10 các em tự viết phần trả lời vào bài.</a:t>
            </a:r>
            <a:endPar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34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354842" y="1173708"/>
            <a:ext cx="11423176" cy="4026090"/>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3200" b="1" i="0" u="none" strike="noStrike" kern="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3200" b="0" i="0" u="none" strike="noStrike" kern="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665553494"/>
              </p:ext>
            </p:extLst>
          </p:nvPr>
        </p:nvGraphicFramePr>
        <p:xfrm>
          <a:off x="464024" y="2169994"/>
          <a:ext cx="11191163" cy="2243917"/>
        </p:xfrm>
        <a:graphic>
          <a:graphicData uri="http://schemas.openxmlformats.org/drawingml/2006/table">
            <a:tbl>
              <a:tblPr firstRow="1" firstCol="1" bandRow="1"/>
              <a:tblGrid>
                <a:gridCol w="2516678">
                  <a:extLst>
                    <a:ext uri="{9D8B030D-6E8A-4147-A177-3AD203B41FA5}">
                      <a16:colId xmlns:a16="http://schemas.microsoft.com/office/drawing/2014/main" val="1321697056"/>
                    </a:ext>
                  </a:extLst>
                </a:gridCol>
                <a:gridCol w="2363344">
                  <a:extLst>
                    <a:ext uri="{9D8B030D-6E8A-4147-A177-3AD203B41FA5}">
                      <a16:colId xmlns:a16="http://schemas.microsoft.com/office/drawing/2014/main" val="2805962261"/>
                    </a:ext>
                  </a:extLst>
                </a:gridCol>
                <a:gridCol w="2681123">
                  <a:extLst>
                    <a:ext uri="{9D8B030D-6E8A-4147-A177-3AD203B41FA5}">
                      <a16:colId xmlns:a16="http://schemas.microsoft.com/office/drawing/2014/main" val="1818697559"/>
                    </a:ext>
                  </a:extLst>
                </a:gridCol>
                <a:gridCol w="3630018">
                  <a:extLst>
                    <a:ext uri="{9D8B030D-6E8A-4147-A177-3AD203B41FA5}">
                      <a16:colId xmlns:a16="http://schemas.microsoft.com/office/drawing/2014/main" val="536864314"/>
                    </a:ext>
                  </a:extLst>
                </a:gridCol>
              </a:tblGrid>
              <a:tr h="747972">
                <a:tc gridSpan="4">
                  <a:txBody>
                    <a:bodyPr/>
                    <a:lstStyle/>
                    <a:p>
                      <a:pPr algn="l">
                        <a:lnSpc>
                          <a:spcPct val="150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 2. </a:t>
                      </a: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 vật bộc lộ cảm xúc trong bài thơ là ai?</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35151220"/>
                  </a:ext>
                </a:extLst>
              </a:tr>
              <a:tr h="1495945">
                <a:tc>
                  <a:txBody>
                    <a:bodyPr/>
                    <a:lstStyle/>
                    <a:p>
                      <a:pPr algn="l">
                        <a:lnSpc>
                          <a:spcPct val="150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Người anh</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l">
                        <a:lnSpc>
                          <a:spcPct val="150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Người mẹ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l">
                        <a:lnSpc>
                          <a:spcPct val="150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Người em</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l">
                        <a:lnSpc>
                          <a:spcPct val="150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Người giấu mặt</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368698559"/>
                  </a:ext>
                </a:extLst>
              </a:tr>
            </a:tbl>
          </a:graphicData>
        </a:graphic>
      </p:graphicFrame>
    </p:spTree>
    <p:extLst>
      <p:ext uri="{BB962C8B-B14F-4D97-AF65-F5344CB8AC3E}">
        <p14:creationId xmlns:p14="http://schemas.microsoft.com/office/powerpoint/2010/main" val="343911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354842" y="1596788"/>
            <a:ext cx="11423176" cy="3370997"/>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188381301"/>
              </p:ext>
            </p:extLst>
          </p:nvPr>
        </p:nvGraphicFramePr>
        <p:xfrm>
          <a:off x="955343" y="2429300"/>
          <a:ext cx="10822675" cy="1651210"/>
        </p:xfrm>
        <a:graphic>
          <a:graphicData uri="http://schemas.openxmlformats.org/drawingml/2006/table">
            <a:tbl>
              <a:tblPr firstRow="1" firstCol="1" bandRow="1"/>
              <a:tblGrid>
                <a:gridCol w="4899546">
                  <a:extLst>
                    <a:ext uri="{9D8B030D-6E8A-4147-A177-3AD203B41FA5}">
                      <a16:colId xmlns:a16="http://schemas.microsoft.com/office/drawing/2014/main" val="707644805"/>
                    </a:ext>
                  </a:extLst>
                </a:gridCol>
                <a:gridCol w="3043451">
                  <a:extLst>
                    <a:ext uri="{9D8B030D-6E8A-4147-A177-3AD203B41FA5}">
                      <a16:colId xmlns:a16="http://schemas.microsoft.com/office/drawing/2014/main" val="3046015228"/>
                    </a:ext>
                  </a:extLst>
                </a:gridCol>
                <a:gridCol w="2565779">
                  <a:extLst>
                    <a:ext uri="{9D8B030D-6E8A-4147-A177-3AD203B41FA5}">
                      <a16:colId xmlns:a16="http://schemas.microsoft.com/office/drawing/2014/main" val="2939943558"/>
                    </a:ext>
                  </a:extLst>
                </a:gridCol>
                <a:gridCol w="313899">
                  <a:extLst>
                    <a:ext uri="{9D8B030D-6E8A-4147-A177-3AD203B41FA5}">
                      <a16:colId xmlns:a16="http://schemas.microsoft.com/office/drawing/2014/main" val="3784698784"/>
                    </a:ext>
                  </a:extLst>
                </a:gridCol>
              </a:tblGrid>
              <a:tr h="825605">
                <a:tc gridSpan="4">
                  <a:txBody>
                    <a:bodyPr/>
                    <a:lstStyle/>
                    <a:p>
                      <a:pPr algn="l">
                        <a:spcAft>
                          <a:spcPts val="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 3. </a:t>
                      </a: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 xúc đó chủ yếu hướng về đối tượng nào?</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30021253"/>
                  </a:ext>
                </a:extLst>
              </a:tr>
              <a:tr h="825605">
                <a:tc>
                  <a:txBody>
                    <a:bodyPr/>
                    <a:lstStyle/>
                    <a:p>
                      <a:pPr algn="l" defTabSz="1111250">
                        <a:spcAft>
                          <a:spcPts val="0"/>
                        </a:spcAft>
                      </a:pPr>
                      <a:r>
                        <a:rPr lang="en-US" sz="280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a:t>
                      </a: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Hương </a:t>
                      </a: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nhãn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l">
                        <a:spcAft>
                          <a:spcPts val="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 </a:t>
                      </a: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Người mẹ</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l">
                        <a:spcAft>
                          <a:spcPts val="0"/>
                        </a:spcAft>
                      </a:pPr>
                      <a:r>
                        <a:rPr lang="en-US" sz="280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Cả ba A, B, 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l">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2925357292"/>
                  </a:ext>
                </a:extLst>
              </a:tr>
            </a:tbl>
          </a:graphicData>
        </a:graphic>
      </p:graphicFrame>
      <p:sp>
        <p:nvSpPr>
          <p:cNvPr id="5" name="Rectangle 4"/>
          <p:cNvSpPr/>
          <p:nvPr/>
        </p:nvSpPr>
        <p:spPr>
          <a:xfrm>
            <a:off x="1050878" y="3182062"/>
            <a:ext cx="2153154" cy="523220"/>
          </a:xfrm>
          <a:prstGeom prst="rect">
            <a:avLst/>
          </a:prstGeom>
        </p:spPr>
        <p:txBody>
          <a:bodyPr wrap="none">
            <a:spAutoFit/>
          </a:bodyPr>
          <a:lstStyle/>
          <a:p>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 Người anh</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534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354842" y="1433016"/>
            <a:ext cx="11505062" cy="3916906"/>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endParaRPr>
          </a:p>
        </p:txBody>
      </p:sp>
      <p:sp>
        <p:nvSpPr>
          <p:cNvPr id="9" name="Rectangle 8"/>
          <p:cNvSpPr/>
          <p:nvPr/>
        </p:nvSpPr>
        <p:spPr>
          <a:xfrm>
            <a:off x="554125" y="1983862"/>
            <a:ext cx="9366667" cy="523220"/>
          </a:xfrm>
          <a:prstGeom prst="rect">
            <a:avLst/>
          </a:prstGeom>
        </p:spPr>
        <p:txBody>
          <a:bodyPr wrap="none">
            <a:spAutoFit/>
          </a:bodyPr>
          <a:lstStyle/>
          <a:p>
            <a:pPr lvl="0" defTabSz="914400"/>
            <a:r>
              <a:rPr lang="en-US" sz="2800">
                <a:solidFill>
                  <a:schemeClr val="tx2"/>
                </a:solidFill>
                <a:latin typeface="Times New Roman" panose="02020603050405020304" pitchFamily="18" charset="0"/>
                <a:cs typeface="Times New Roman" panose="02020603050405020304" pitchFamily="18" charset="0"/>
              </a:rPr>
              <a:t>Câu 4. Ý nào nói đầy đủ nhất phương thức biểu đạt của bài thơ?</a:t>
            </a:r>
            <a:endPar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643994910"/>
              </p:ext>
            </p:extLst>
          </p:nvPr>
        </p:nvGraphicFramePr>
        <p:xfrm>
          <a:off x="734040" y="2413025"/>
          <a:ext cx="9006835" cy="1843532"/>
        </p:xfrm>
        <a:graphic>
          <a:graphicData uri="http://schemas.openxmlformats.org/drawingml/2006/table">
            <a:tbl>
              <a:tblPr/>
              <a:tblGrid>
                <a:gridCol w="9006835">
                  <a:extLst>
                    <a:ext uri="{9D8B030D-6E8A-4147-A177-3AD203B41FA5}">
                      <a16:colId xmlns:a16="http://schemas.microsoft.com/office/drawing/2014/main" val="148688855"/>
                    </a:ext>
                  </a:extLst>
                </a:gridCol>
              </a:tblGrid>
              <a:tr h="0">
                <a:tc>
                  <a:txBody>
                    <a:bodyPr/>
                    <a:lstStyle/>
                    <a:p>
                      <a:pPr algn="l">
                        <a:lnSpc>
                          <a:spcPct val="150000"/>
                        </a:lnSpc>
                        <a:spcAft>
                          <a:spcPts val="0"/>
                        </a:spcAft>
                      </a:pPr>
                      <a:r>
                        <a:rPr lang="en-US" sz="2800">
                          <a:solidFill>
                            <a:srgbClr val="0D0D0D"/>
                          </a:solidFill>
                          <a:effectLst/>
                          <a:latin typeface="Times New Roman" panose="02020603050405020304" pitchFamily="18" charset="0"/>
                          <a:ea typeface="Times New Roman" panose="02020603050405020304" pitchFamily="18" charset="0"/>
                        </a:rPr>
                        <a:t>A. Biểu cảm kết hợp tự sự và miêu tả.</a:t>
                      </a:r>
                      <a:endParaRPr lang="en-US" sz="2800">
                        <a:effectLst/>
                        <a:latin typeface="Times New Roman" panose="02020603050405020304" pitchFamily="18" charset="0"/>
                        <a:ea typeface="Times New Roman" panose="02020603050405020304" pitchFamily="18" charset="0"/>
                      </a:endParaRPr>
                    </a:p>
                    <a:p>
                      <a:pPr algn="l">
                        <a:lnSpc>
                          <a:spcPct val="150000"/>
                        </a:lnSpc>
                        <a:spcAft>
                          <a:spcPts val="0"/>
                        </a:spcAft>
                      </a:pPr>
                      <a:r>
                        <a:rPr lang="en-US" sz="2800">
                          <a:solidFill>
                            <a:srgbClr val="0D0D0D"/>
                          </a:solidFill>
                          <a:effectLst/>
                          <a:latin typeface="Times New Roman" panose="02020603050405020304" pitchFamily="18" charset="0"/>
                          <a:ea typeface="Times New Roman" panose="02020603050405020304" pitchFamily="18" charset="0"/>
                        </a:rPr>
                        <a:t>B. Tự sự kết hợp miêu tả, nghị luận.</a:t>
                      </a:r>
                      <a:endParaRPr lang="en-US" sz="2800">
                        <a:effectLst/>
                        <a:latin typeface="Times New Roman" panose="02020603050405020304" pitchFamily="18" charset="0"/>
                        <a:ea typeface="Times New Roman" panose="02020603050405020304" pitchFamily="18" charset="0"/>
                      </a:endParaRPr>
                    </a:p>
                    <a:p>
                      <a:pPr algn="l">
                        <a:lnSpc>
                          <a:spcPct val="150000"/>
                        </a:lnSpc>
                        <a:spcAft>
                          <a:spcPts val="0"/>
                        </a:spcAft>
                      </a:pPr>
                      <a:r>
                        <a:rPr lang="en-US" sz="2800">
                          <a:solidFill>
                            <a:srgbClr val="0D0D0D"/>
                          </a:solidFill>
                          <a:effectLst/>
                          <a:latin typeface="Times New Roman" panose="02020603050405020304" pitchFamily="18" charset="0"/>
                          <a:ea typeface="Times New Roman" panose="02020603050405020304" pitchFamily="18" charset="0"/>
                        </a:rPr>
                        <a:t>C. Miêu tả kết hợp tự sự,  nghị luận.</a:t>
                      </a:r>
                      <a:endParaRPr lang="en-US" sz="2800">
                        <a:effectLst/>
                        <a:latin typeface="Times New Roman" panose="02020603050405020304" pitchFamily="18" charset="0"/>
                        <a:ea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1661868400"/>
                  </a:ext>
                </a:extLst>
              </a:tr>
            </a:tbl>
          </a:graphicData>
        </a:graphic>
      </p:graphicFrame>
      <p:sp>
        <p:nvSpPr>
          <p:cNvPr id="13" name="Rectangle 12"/>
          <p:cNvSpPr/>
          <p:nvPr/>
        </p:nvSpPr>
        <p:spPr>
          <a:xfrm>
            <a:off x="734040" y="4424110"/>
            <a:ext cx="5766259" cy="523220"/>
          </a:xfrm>
          <a:prstGeom prst="rect">
            <a:avLst/>
          </a:prstGeom>
        </p:spPr>
        <p:txBody>
          <a:bodyPr wrap="none">
            <a:spAutoFit/>
          </a:bodyPr>
          <a:lstStyle/>
          <a:p>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 Tự sự kết hợp miêu tả, thuyết minh.</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790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354842" y="1405719"/>
            <a:ext cx="11423176" cy="4080681"/>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endParaRPr>
          </a:p>
        </p:txBody>
      </p:sp>
      <p:sp>
        <p:nvSpPr>
          <p:cNvPr id="6" name="Rectangle 5"/>
          <p:cNvSpPr/>
          <p:nvPr/>
        </p:nvSpPr>
        <p:spPr>
          <a:xfrm>
            <a:off x="767169" y="2075569"/>
            <a:ext cx="10836323" cy="954107"/>
          </a:xfrm>
          <a:prstGeom prst="rect">
            <a:avLst/>
          </a:prstGeom>
        </p:spPr>
        <p:txBody>
          <a:bodyPr wrap="square">
            <a:spAutoFit/>
          </a:bodyPr>
          <a:lstStyle/>
          <a:p>
            <a:pPr lvl="0" defTabSz="914400"/>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 5. </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Dòng nào nói đúng nhất về đặc điểm gieo vần trong hai khổ đầu của bài thơ?</a:t>
            </a:r>
            <a:endParaRPr lang="en-US" sz="2800">
              <a:solidFill>
                <a:srgbClr val="9A5315"/>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330203990"/>
              </p:ext>
            </p:extLst>
          </p:nvPr>
        </p:nvGraphicFramePr>
        <p:xfrm>
          <a:off x="1179498" y="3396888"/>
          <a:ext cx="10011666" cy="1280160"/>
        </p:xfrm>
        <a:graphic>
          <a:graphicData uri="http://schemas.openxmlformats.org/drawingml/2006/table">
            <a:tbl>
              <a:tblPr firstRow="1" firstCol="1" bandRow="1"/>
              <a:tblGrid>
                <a:gridCol w="5005325">
                  <a:extLst>
                    <a:ext uri="{9D8B030D-6E8A-4147-A177-3AD203B41FA5}">
                      <a16:colId xmlns:a16="http://schemas.microsoft.com/office/drawing/2014/main" val="2110421329"/>
                    </a:ext>
                  </a:extLst>
                </a:gridCol>
                <a:gridCol w="5006341">
                  <a:extLst>
                    <a:ext uri="{9D8B030D-6E8A-4147-A177-3AD203B41FA5}">
                      <a16:colId xmlns:a16="http://schemas.microsoft.com/office/drawing/2014/main" val="655201526"/>
                    </a:ext>
                  </a:extLst>
                </a:gridCol>
              </a:tblGrid>
              <a:tr h="0">
                <a:tc>
                  <a:txBody>
                    <a:bodyPr/>
                    <a:lstStyle/>
                    <a:p>
                      <a:pPr>
                        <a:lnSpc>
                          <a:spcPct val="150000"/>
                        </a:lnSpc>
                        <a:spcAft>
                          <a:spcPts val="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Vần chân, liền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50000"/>
                        </a:lnSpc>
                        <a:spcAft>
                          <a:spcPts val="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Vần chân, cách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606849673"/>
                  </a:ext>
                </a:extLst>
              </a:tr>
              <a:tr h="0">
                <a:tc>
                  <a:txBody>
                    <a:bodyPr/>
                    <a:lstStyle/>
                    <a:p>
                      <a:pPr>
                        <a:lnSpc>
                          <a:spcPct val="150000"/>
                        </a:lnSpc>
                        <a:spcAft>
                          <a:spcPts val="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Vần lưng, liền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50000"/>
                        </a:lnSpc>
                        <a:spcAft>
                          <a:spcPts val="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Vần lưng, cách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310160539"/>
                  </a:ext>
                </a:extLst>
              </a:tr>
            </a:tbl>
          </a:graphicData>
        </a:graphic>
      </p:graphicFrame>
    </p:spTree>
    <p:extLst>
      <p:ext uri="{BB962C8B-B14F-4D97-AF65-F5344CB8AC3E}">
        <p14:creationId xmlns:p14="http://schemas.microsoft.com/office/powerpoint/2010/main" val="292168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inh họa Thiên nhiê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59_TF03431377" id="{2C514971-1104-44BE-8A82-52E651B19D0B}" vid="{C4421EC6-96FF-4A5E-B3D4-F2DC0555C66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1207</TotalTime>
  <Words>1247</Words>
  <PresentationFormat>Widescreen</PresentationFormat>
  <Paragraphs>201</Paragraphs>
  <Slides>22</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Calibri</vt:lpstr>
      <vt:lpstr>Calibri Light</vt:lpstr>
      <vt:lpstr>Segoe Print</vt:lpstr>
      <vt:lpstr>Tahoma</vt:lpstr>
      <vt:lpstr>Times New Roman</vt:lpstr>
      <vt:lpstr>Office Theme</vt:lpstr>
      <vt:lpstr>Minh họa Thiên nhiên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2022-06-02T15:23:58Z</dcterms:created>
  <dcterms:modified xsi:type="dcterms:W3CDTF">2022-09-17T07:52:00Z</dcterms:modified>
</cp:coreProperties>
</file>