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8" r:id="rId2"/>
    <p:sldId id="266" r:id="rId3"/>
    <p:sldId id="267" r:id="rId4"/>
    <p:sldId id="283" r:id="rId5"/>
    <p:sldId id="259" r:id="rId6"/>
    <p:sldId id="280" r:id="rId7"/>
    <p:sldId id="260" r:id="rId8"/>
    <p:sldId id="279" r:id="rId9"/>
    <p:sldId id="282" r:id="rId10"/>
    <p:sldId id="281" r:id="rId11"/>
    <p:sldId id="284" r:id="rId12"/>
    <p:sldId id="290" r:id="rId13"/>
    <p:sldId id="295" r:id="rId14"/>
    <p:sldId id="296" r:id="rId15"/>
    <p:sldId id="297" r:id="rId16"/>
    <p:sldId id="291" r:id="rId17"/>
    <p:sldId id="288" r:id="rId18"/>
    <p:sldId id="292" r:id="rId19"/>
    <p:sldId id="293" r:id="rId20"/>
    <p:sldId id="294" r:id="rId21"/>
    <p:sldId id="287" r:id="rId22"/>
    <p:sldId id="265" r:id="rId23"/>
    <p:sldId id="270" r:id="rId24"/>
    <p:sldId id="289" r:id="rId25"/>
    <p:sldId id="271" r:id="rId26"/>
    <p:sldId id="272" r:id="rId27"/>
    <p:sldId id="273" r:id="rId28"/>
    <p:sldId id="275" r:id="rId29"/>
    <p:sldId id="27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883" autoAdjust="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184F5-4AC5-4A65-A77D-4DCA308BF738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3D1B9-EF54-47F4-AA98-CBDE9774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5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3D1B9-EF54-47F4-AA98-CBDE977469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649441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496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270926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</a:rPr>
              <a:t>Unit 5</a:t>
            </a:r>
            <a:r>
              <a:rPr lang="en-US" b="1">
                <a:solidFill>
                  <a:prstClr val="white"/>
                </a:solidFill>
              </a:rPr>
              <a:t>: </a:t>
            </a:r>
            <a:r>
              <a:rPr lang="en-US" b="1">
                <a:solidFill>
                  <a:schemeClr val="bg1"/>
                </a:solidFill>
              </a:rPr>
              <a:t>FOOD AND DRINKS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7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85684" y="0"/>
            <a:ext cx="121482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</a:t>
            </a:r>
            <a:r>
              <a:rPr lang="en-US" b="1" baseline="0" dirty="0">
                <a:solidFill>
                  <a:prstClr val="white"/>
                </a:solidFill>
              </a:rPr>
              <a:t> 1.2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33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eduhome.com.vn/DHALesson?idGrade=10&amp;idSubject=1&amp;idSeries=118&amp;idTheme=1067&amp;IdLevel=3&amp;idThemeServer=81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5: Food and Drinks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1.2: Grammar </a:t>
            </a:r>
            <a:endParaRPr lang="en-US" sz="3200" dirty="0">
              <a:solidFill>
                <a:prstClr val="black"/>
              </a:solidFill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Page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874751336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283" y="346363"/>
            <a:ext cx="9144000" cy="609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621486" y="552140"/>
            <a:ext cx="357051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713229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35357B-2DB7-49A4-B3E8-D1993637F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96" y="2262387"/>
            <a:ext cx="10826004" cy="25058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4641" y="564939"/>
            <a:ext cx="10442715" cy="152481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chemeClr val="accent6"/>
                </a:solidFill>
              </a:rPr>
              <a:t>Game time.</a:t>
            </a:r>
          </a:p>
          <a:p>
            <a:r>
              <a:rPr lang="en-US" sz="3600" i="1" dirty="0">
                <a:solidFill>
                  <a:schemeClr val="accent1"/>
                </a:solidFill>
              </a:rPr>
              <a:t>Students are divided into 2 teams and try to slap the correct words and explain why.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A980018-518C-43E5-A617-88A1E35BE455}"/>
              </a:ext>
            </a:extLst>
          </p:cNvPr>
          <p:cNvSpPr/>
          <p:nvPr/>
        </p:nvSpPr>
        <p:spPr>
          <a:xfrm>
            <a:off x="2410571" y="3306629"/>
            <a:ext cx="571167" cy="386504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CF37C9-7E6F-4AAC-AC1E-B85AB1A9173C}"/>
              </a:ext>
            </a:extLst>
          </p:cNvPr>
          <p:cNvSpPr/>
          <p:nvPr/>
        </p:nvSpPr>
        <p:spPr>
          <a:xfrm>
            <a:off x="2565950" y="3836465"/>
            <a:ext cx="571168" cy="386504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1F5B487-58E3-4299-92E8-0D1351E6C873}"/>
              </a:ext>
            </a:extLst>
          </p:cNvPr>
          <p:cNvSpPr/>
          <p:nvPr/>
        </p:nvSpPr>
        <p:spPr>
          <a:xfrm>
            <a:off x="8190048" y="2820561"/>
            <a:ext cx="571168" cy="371061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D9ADE0A-961C-4C2F-BF48-512848E9BFAC}"/>
              </a:ext>
            </a:extLst>
          </p:cNvPr>
          <p:cNvSpPr/>
          <p:nvPr/>
        </p:nvSpPr>
        <p:spPr>
          <a:xfrm>
            <a:off x="9054883" y="3306629"/>
            <a:ext cx="726546" cy="386504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52CF856-6050-4FCD-BF4C-F0CE4B99D339}"/>
              </a:ext>
            </a:extLst>
          </p:cNvPr>
          <p:cNvSpPr/>
          <p:nvPr/>
        </p:nvSpPr>
        <p:spPr>
          <a:xfrm>
            <a:off x="7533819" y="3821023"/>
            <a:ext cx="571168" cy="386503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34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w many eggs do we need?">
            <a:extLst>
              <a:ext uri="{FF2B5EF4-FFF2-40B4-BE49-F238E27FC236}">
                <a16:creationId xmlns:a16="http://schemas.microsoft.com/office/drawing/2014/main" id="{2F06CEEF-CCC1-47CB-8078-2B7F5D065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52" y="1503337"/>
            <a:ext cx="10772801" cy="51299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4578492-5AF1-407A-BF71-E146E37BDD83}"/>
              </a:ext>
            </a:extLst>
          </p:cNvPr>
          <p:cNvSpPr/>
          <p:nvPr/>
        </p:nvSpPr>
        <p:spPr>
          <a:xfrm>
            <a:off x="232475" y="333214"/>
            <a:ext cx="11959525" cy="117012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i="1" dirty="0">
                <a:solidFill>
                  <a:schemeClr val="accent1"/>
                </a:solidFill>
              </a:rPr>
              <a:t>Suppose that you (Student A) and your mom (Student B) are at the supermarket for food. Ask and answer about the ingredients you need. </a:t>
            </a:r>
          </a:p>
        </p:txBody>
      </p:sp>
    </p:spTree>
    <p:extLst>
      <p:ext uri="{BB962C8B-B14F-4D97-AF65-F5344CB8AC3E}">
        <p14:creationId xmlns:p14="http://schemas.microsoft.com/office/powerpoint/2010/main" val="1555395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1A9FCF-C6D3-4B55-8072-C83E0D5852F1}"/>
              </a:ext>
            </a:extLst>
          </p:cNvPr>
          <p:cNvSpPr/>
          <p:nvPr/>
        </p:nvSpPr>
        <p:spPr>
          <a:xfrm>
            <a:off x="557939" y="2810896"/>
            <a:ext cx="11258622" cy="3045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>
              <a:solidFill>
                <a:srgbClr val="002060"/>
              </a:solidFill>
            </a:endParaRPr>
          </a:p>
          <a:p>
            <a:endParaRPr lang="en-US" sz="3600" dirty="0">
              <a:solidFill>
                <a:srgbClr val="002060"/>
              </a:solidFill>
            </a:endParaRPr>
          </a:p>
          <a:p>
            <a:pPr defTabSz="573088"/>
            <a:r>
              <a:rPr lang="en-US" sz="4000" dirty="0">
                <a:solidFill>
                  <a:srgbClr val="002060"/>
                </a:solidFill>
              </a:rPr>
              <a:t>2. _____________________________________</a:t>
            </a:r>
            <a:br>
              <a:rPr lang="en-US" sz="4000" dirty="0">
                <a:solidFill>
                  <a:srgbClr val="002060"/>
                </a:solidFill>
              </a:rPr>
            </a:br>
            <a:r>
              <a:rPr lang="en-US" sz="4000" dirty="0">
                <a:solidFill>
                  <a:srgbClr val="002060"/>
                </a:solidFill>
              </a:rPr>
              <a:t>	We need 3 eggs. </a:t>
            </a:r>
          </a:p>
          <a:p>
            <a:pPr>
              <a:tabLst>
                <a:tab pos="635000" algn="l"/>
              </a:tabLst>
            </a:pPr>
            <a:r>
              <a:rPr lang="en-US" sz="4000" dirty="0">
                <a:solidFill>
                  <a:srgbClr val="002060"/>
                </a:solidFill>
              </a:rPr>
              <a:t>3. _____________________________________</a:t>
            </a:r>
            <a:br>
              <a:rPr lang="en-US" sz="4000" dirty="0"/>
            </a:br>
            <a:r>
              <a:rPr lang="en-US" sz="4000" dirty="0"/>
              <a:t>	</a:t>
            </a:r>
            <a:r>
              <a:rPr lang="en-US" sz="4000" dirty="0">
                <a:solidFill>
                  <a:srgbClr val="002060"/>
                </a:solidFill>
              </a:rPr>
              <a:t>We need 300 grams of flour. </a:t>
            </a:r>
            <a:br>
              <a:rPr lang="en-US" sz="4000" dirty="0">
                <a:solidFill>
                  <a:srgbClr val="002060"/>
                </a:solidFill>
              </a:rPr>
            </a:br>
            <a:br>
              <a:rPr lang="en-US" sz="3600" dirty="0">
                <a:solidFill>
                  <a:srgbClr val="002060"/>
                </a:solidFill>
              </a:rPr>
            </a:b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CFB260-3842-46E6-8EDC-FA0DAEE30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39" y="923974"/>
            <a:ext cx="11441122" cy="16004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5E08AA-713B-4C08-9936-8B71404AF0AF}"/>
              </a:ext>
            </a:extLst>
          </p:cNvPr>
          <p:cNvSpPr/>
          <p:nvPr/>
        </p:nvSpPr>
        <p:spPr>
          <a:xfrm>
            <a:off x="1177871" y="3119948"/>
            <a:ext cx="9345478" cy="618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FF0000"/>
                </a:solidFill>
              </a:rPr>
              <a:t>How many eggs do we need?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660CA4-59B4-47C1-8DFF-64DCC68A85C0}"/>
              </a:ext>
            </a:extLst>
          </p:cNvPr>
          <p:cNvSpPr/>
          <p:nvPr/>
        </p:nvSpPr>
        <p:spPr>
          <a:xfrm>
            <a:off x="1177871" y="4358679"/>
            <a:ext cx="6989736" cy="656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FF0000"/>
                </a:solidFill>
              </a:rPr>
              <a:t>How much flour do we need?</a:t>
            </a:r>
          </a:p>
        </p:txBody>
      </p:sp>
    </p:spTree>
    <p:extLst>
      <p:ext uri="{BB962C8B-B14F-4D97-AF65-F5344CB8AC3E}">
        <p14:creationId xmlns:p14="http://schemas.microsoft.com/office/powerpoint/2010/main" val="358418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FC1216-16BC-4304-98D8-F75EC50A5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76" y="1317357"/>
            <a:ext cx="11469701" cy="16099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0DB0B4-6036-48F4-8116-DCD913335A50}"/>
              </a:ext>
            </a:extLst>
          </p:cNvPr>
          <p:cNvSpPr/>
          <p:nvPr/>
        </p:nvSpPr>
        <p:spPr>
          <a:xfrm>
            <a:off x="650929" y="3130658"/>
            <a:ext cx="11003796" cy="28826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573088" algn="l"/>
              </a:tabLst>
            </a:pPr>
            <a:r>
              <a:rPr lang="en-US" sz="4000" dirty="0">
                <a:solidFill>
                  <a:srgbClr val="002060"/>
                </a:solidFill>
              </a:rPr>
              <a:t>4. </a:t>
            </a:r>
            <a:r>
              <a:rPr lang="en-US" sz="4400" dirty="0">
                <a:solidFill>
                  <a:srgbClr val="002060"/>
                </a:solidFill>
              </a:rPr>
              <a:t>________</a:t>
            </a:r>
            <a:r>
              <a:rPr lang="en-US" sz="4000" dirty="0">
                <a:solidFill>
                  <a:srgbClr val="002060"/>
                </a:solidFill>
              </a:rPr>
              <a:t>__________________________</a:t>
            </a:r>
            <a:br>
              <a:rPr lang="en-US" sz="4000" dirty="0">
                <a:solidFill>
                  <a:srgbClr val="002060"/>
                </a:solidFill>
              </a:rPr>
            </a:br>
            <a:r>
              <a:rPr lang="en-US" sz="4000" dirty="0">
                <a:solidFill>
                  <a:srgbClr val="002060"/>
                </a:solidFill>
              </a:rPr>
              <a:t>	We need 2 tablespoons of oil. </a:t>
            </a:r>
            <a:br>
              <a:rPr lang="en-US" sz="4000" dirty="0">
                <a:solidFill>
                  <a:srgbClr val="002060"/>
                </a:solidFill>
              </a:rPr>
            </a:b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C1EF87-7110-4D00-A386-677AA1F8DFA6}"/>
              </a:ext>
            </a:extLst>
          </p:cNvPr>
          <p:cNvSpPr/>
          <p:nvPr/>
        </p:nvSpPr>
        <p:spPr>
          <a:xfrm>
            <a:off x="1309426" y="3567224"/>
            <a:ext cx="7485682" cy="771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FF0000"/>
                </a:solidFill>
              </a:rPr>
              <a:t>How much oil do we need?</a:t>
            </a:r>
          </a:p>
        </p:txBody>
      </p:sp>
    </p:spTree>
    <p:extLst>
      <p:ext uri="{BB962C8B-B14F-4D97-AF65-F5344CB8AC3E}">
        <p14:creationId xmlns:p14="http://schemas.microsoft.com/office/powerpoint/2010/main" val="85244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66EC32-B8C9-4162-9436-D7741BE65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02" y="1357927"/>
            <a:ext cx="11431595" cy="16004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C5CAAF-C8AA-4104-9483-DEA7B6B4CCA6}"/>
              </a:ext>
            </a:extLst>
          </p:cNvPr>
          <p:cNvSpPr/>
          <p:nvPr/>
        </p:nvSpPr>
        <p:spPr>
          <a:xfrm>
            <a:off x="380202" y="3301139"/>
            <a:ext cx="11431595" cy="2789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2060"/>
              </a:solidFill>
            </a:endParaRPr>
          </a:p>
          <a:p>
            <a:pPr defTabSz="511175"/>
            <a:r>
              <a:rPr lang="en-US" sz="4000" dirty="0">
                <a:solidFill>
                  <a:srgbClr val="002060"/>
                </a:solidFill>
              </a:rPr>
              <a:t>5. </a:t>
            </a:r>
            <a:r>
              <a:rPr lang="en-US" sz="4000" dirty="0">
                <a:solidFill>
                  <a:schemeClr val="tx1"/>
                </a:solidFill>
              </a:rPr>
              <a:t>___________________</a:t>
            </a:r>
            <a:r>
              <a:rPr lang="en-US" sz="4000" dirty="0">
                <a:solidFill>
                  <a:srgbClr val="002060"/>
                </a:solidFill>
              </a:rPr>
              <a:t>_________________</a:t>
            </a:r>
            <a:br>
              <a:rPr lang="en-US" sz="4000" dirty="0">
                <a:solidFill>
                  <a:srgbClr val="002060"/>
                </a:solidFill>
              </a:rPr>
            </a:br>
            <a:r>
              <a:rPr lang="en-US" sz="4000" dirty="0">
                <a:solidFill>
                  <a:srgbClr val="002060"/>
                </a:solidFill>
              </a:rPr>
              <a:t>	We need 6 lemons. </a:t>
            </a:r>
            <a:br>
              <a:rPr lang="en-US" sz="4000" dirty="0">
                <a:solidFill>
                  <a:srgbClr val="002060"/>
                </a:solidFill>
              </a:rPr>
            </a:br>
            <a:r>
              <a:rPr lang="en-US" sz="4000" dirty="0">
                <a:solidFill>
                  <a:srgbClr val="002060"/>
                </a:solidFill>
              </a:rPr>
              <a:t>6. ____________________________________</a:t>
            </a:r>
            <a:br>
              <a:rPr lang="en-US" sz="4000" dirty="0">
                <a:solidFill>
                  <a:srgbClr val="002060"/>
                </a:solidFill>
              </a:rPr>
            </a:br>
            <a:r>
              <a:rPr lang="en-US" sz="4000" dirty="0">
                <a:solidFill>
                  <a:srgbClr val="002060"/>
                </a:solidFill>
              </a:rPr>
              <a:t>	We need 3 teaspoons of sugar. </a:t>
            </a:r>
            <a:br>
              <a:rPr lang="en-US" sz="4000" dirty="0">
                <a:solidFill>
                  <a:srgbClr val="002060"/>
                </a:solidFill>
              </a:rPr>
            </a:b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151FB7-537B-4E93-9CFC-670D451D1450}"/>
              </a:ext>
            </a:extLst>
          </p:cNvPr>
          <p:cNvSpPr/>
          <p:nvPr/>
        </p:nvSpPr>
        <p:spPr>
          <a:xfrm>
            <a:off x="898902" y="3444949"/>
            <a:ext cx="7609668" cy="598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FF0000"/>
                </a:solidFill>
              </a:rPr>
              <a:t>How many lemons do we need?</a:t>
            </a:r>
            <a:endParaRPr lang="en-US" sz="4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13E99F-65B4-4165-B405-A2EA0788A0FF}"/>
              </a:ext>
            </a:extLst>
          </p:cNvPr>
          <p:cNvSpPr/>
          <p:nvPr/>
        </p:nvSpPr>
        <p:spPr>
          <a:xfrm>
            <a:off x="898902" y="4695986"/>
            <a:ext cx="6896745" cy="598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FF0000"/>
                </a:solidFill>
              </a:rPr>
              <a:t>How much sugar do we need?</a:t>
            </a:r>
          </a:p>
        </p:txBody>
      </p:sp>
    </p:spTree>
    <p:extLst>
      <p:ext uri="{BB962C8B-B14F-4D97-AF65-F5344CB8AC3E}">
        <p14:creationId xmlns:p14="http://schemas.microsoft.com/office/powerpoint/2010/main" val="69369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237819-90D3-4346-A569-73686B87DA71}"/>
              </a:ext>
            </a:extLst>
          </p:cNvPr>
          <p:cNvSpPr/>
          <p:nvPr/>
        </p:nvSpPr>
        <p:spPr>
          <a:xfrm>
            <a:off x="202223" y="624253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 p. 27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73BD16-582F-4296-BD3E-1431A9FFD735}"/>
              </a:ext>
            </a:extLst>
          </p:cNvPr>
          <p:cNvSpPr txBox="1"/>
          <p:nvPr/>
        </p:nvSpPr>
        <p:spPr>
          <a:xfrm>
            <a:off x="1913206" y="606613"/>
            <a:ext cx="10278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Work in pairs to fill in the blanks using </a:t>
            </a:r>
            <a:r>
              <a:rPr lang="en-US" sz="3600" i="1" dirty="0">
                <a:solidFill>
                  <a:schemeClr val="accent1"/>
                </a:solidFill>
              </a:rPr>
              <a:t>much or many</a:t>
            </a:r>
            <a:r>
              <a:rPr lang="en-US" sz="3600" dirty="0">
                <a:solidFill>
                  <a:schemeClr val="accent1"/>
                </a:solidFill>
              </a:rPr>
              <a:t>. Cross-check the answers with your friends.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1C7F65-D5A8-4421-8C08-7CDE4EA2D070}"/>
              </a:ext>
            </a:extLst>
          </p:cNvPr>
          <p:cNvSpPr/>
          <p:nvPr/>
        </p:nvSpPr>
        <p:spPr>
          <a:xfrm>
            <a:off x="3573194" y="3429000"/>
            <a:ext cx="1786597" cy="383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480C6-E361-41D8-92BC-8999EF7AA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4582"/>
            <a:ext cx="12192000" cy="442680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F6056E6-A06E-496F-8997-8F4D2F3BF8D7}"/>
              </a:ext>
            </a:extLst>
          </p:cNvPr>
          <p:cNvSpPr/>
          <p:nvPr/>
        </p:nvSpPr>
        <p:spPr>
          <a:xfrm>
            <a:off x="3658254" y="2691327"/>
            <a:ext cx="1897708" cy="670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much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052131-B9C7-40EC-99C2-3FA44F78275D}"/>
              </a:ext>
            </a:extLst>
          </p:cNvPr>
          <p:cNvSpPr/>
          <p:nvPr/>
        </p:nvSpPr>
        <p:spPr>
          <a:xfrm>
            <a:off x="3366590" y="3467971"/>
            <a:ext cx="1897708" cy="554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many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AAE5D9-99C9-4D33-8D57-10F34FD301DC}"/>
              </a:ext>
            </a:extLst>
          </p:cNvPr>
          <p:cNvSpPr/>
          <p:nvPr/>
        </p:nvSpPr>
        <p:spPr>
          <a:xfrm>
            <a:off x="2417736" y="4277033"/>
            <a:ext cx="1897708" cy="4029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many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BA9BCF-83A3-42E3-A047-4B9A1945A358}"/>
              </a:ext>
            </a:extLst>
          </p:cNvPr>
          <p:cNvSpPr/>
          <p:nvPr/>
        </p:nvSpPr>
        <p:spPr>
          <a:xfrm>
            <a:off x="2417736" y="4928461"/>
            <a:ext cx="1897708" cy="488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much</a:t>
            </a:r>
          </a:p>
        </p:txBody>
      </p:sp>
    </p:spTree>
    <p:extLst>
      <p:ext uri="{BB962C8B-B14F-4D97-AF65-F5344CB8AC3E}">
        <p14:creationId xmlns:p14="http://schemas.microsoft.com/office/powerpoint/2010/main" val="1961730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59289" y="1207695"/>
            <a:ext cx="9168254" cy="92545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chemeClr val="accent1"/>
                </a:solidFill>
              </a:rPr>
              <a:t>Come to the board to unscramble the sentences. </a:t>
            </a:r>
          </a:p>
        </p:txBody>
      </p:sp>
      <p:sp>
        <p:nvSpPr>
          <p:cNvPr id="9" name="Rectangle 8"/>
          <p:cNvSpPr/>
          <p:nvPr/>
        </p:nvSpPr>
        <p:spPr>
          <a:xfrm>
            <a:off x="732310" y="1324707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 p. 27</a:t>
            </a:r>
          </a:p>
        </p:txBody>
      </p:sp>
      <p:sp>
        <p:nvSpPr>
          <p:cNvPr id="16" name="Flowchart: Sequential Access Storage 15">
            <a:extLst>
              <a:ext uri="{FF2B5EF4-FFF2-40B4-BE49-F238E27FC236}">
                <a16:creationId xmlns:a16="http://schemas.microsoft.com/office/drawing/2014/main" id="{77B42DD4-5B5E-424E-859A-4CB3529788E8}"/>
              </a:ext>
            </a:extLst>
          </p:cNvPr>
          <p:cNvSpPr/>
          <p:nvPr/>
        </p:nvSpPr>
        <p:spPr>
          <a:xfrm>
            <a:off x="1219199" y="2782957"/>
            <a:ext cx="3863163" cy="2478156"/>
          </a:xfrm>
          <a:prstGeom prst="flowChartMagneticTap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do/ How/ need?/ we/ many/ onion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C63990-3492-4BDE-8918-6C696B33052E}"/>
              </a:ext>
            </a:extLst>
          </p:cNvPr>
          <p:cNvSpPr/>
          <p:nvPr/>
        </p:nvSpPr>
        <p:spPr>
          <a:xfrm>
            <a:off x="5964702" y="3291840"/>
            <a:ext cx="5535040" cy="9254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How many onions do we need? </a:t>
            </a:r>
            <a:endParaRPr lang="en-US" sz="32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CEBC36F-EC64-4A5F-8FB9-9C8B62D2668A}"/>
              </a:ext>
            </a:extLst>
          </p:cNvPr>
          <p:cNvCxnSpPr>
            <a:cxnSpLocks/>
          </p:cNvCxnSpPr>
          <p:nvPr/>
        </p:nvCxnSpPr>
        <p:spPr>
          <a:xfrm>
            <a:off x="6096000" y="4023360"/>
            <a:ext cx="51638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899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Sequential Access Storage 1">
            <a:extLst>
              <a:ext uri="{FF2B5EF4-FFF2-40B4-BE49-F238E27FC236}">
                <a16:creationId xmlns:a16="http://schemas.microsoft.com/office/drawing/2014/main" id="{455874B7-BA75-4B99-B8EA-C28CDB386B09}"/>
              </a:ext>
            </a:extLst>
          </p:cNvPr>
          <p:cNvSpPr/>
          <p:nvPr/>
        </p:nvSpPr>
        <p:spPr>
          <a:xfrm>
            <a:off x="1674055" y="1955409"/>
            <a:ext cx="2968283" cy="2588456"/>
          </a:xfrm>
          <a:prstGeom prst="flowChartMagneticTap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Sequential Access Storage 2">
            <a:extLst>
              <a:ext uri="{FF2B5EF4-FFF2-40B4-BE49-F238E27FC236}">
                <a16:creationId xmlns:a16="http://schemas.microsoft.com/office/drawing/2014/main" id="{D928CD08-A095-4C84-AFEF-AF33026285ED}"/>
              </a:ext>
            </a:extLst>
          </p:cNvPr>
          <p:cNvSpPr/>
          <p:nvPr/>
        </p:nvSpPr>
        <p:spPr>
          <a:xfrm>
            <a:off x="1463040" y="2180491"/>
            <a:ext cx="2864412" cy="2785404"/>
          </a:xfrm>
          <a:prstGeom prst="flowChartMagneticTap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is/ there?/ much/ How/ flour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C547F9-45C0-439B-A262-025B9F139753}"/>
              </a:ext>
            </a:extLst>
          </p:cNvPr>
          <p:cNvSpPr/>
          <p:nvPr/>
        </p:nvSpPr>
        <p:spPr>
          <a:xfrm>
            <a:off x="5148775" y="2686929"/>
            <a:ext cx="6161650" cy="1744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3DDA8-036D-4E9A-B64E-FDBC2C402681}"/>
              </a:ext>
            </a:extLst>
          </p:cNvPr>
          <p:cNvCxnSpPr>
            <a:cxnSpLocks/>
          </p:cNvCxnSpPr>
          <p:nvPr/>
        </p:nvCxnSpPr>
        <p:spPr>
          <a:xfrm>
            <a:off x="5458265" y="3882683"/>
            <a:ext cx="43609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B39A513-5334-4448-B6E6-4043EB063260}"/>
              </a:ext>
            </a:extLst>
          </p:cNvPr>
          <p:cNvSpPr txBox="1"/>
          <p:nvPr/>
        </p:nvSpPr>
        <p:spPr>
          <a:xfrm>
            <a:off x="5458266" y="3319978"/>
            <a:ext cx="4557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How much flour is there?</a:t>
            </a:r>
          </a:p>
        </p:txBody>
      </p:sp>
    </p:spTree>
    <p:extLst>
      <p:ext uri="{BB962C8B-B14F-4D97-AF65-F5344CB8AC3E}">
        <p14:creationId xmlns:p14="http://schemas.microsoft.com/office/powerpoint/2010/main" val="163233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Sequential Access Storage 1">
            <a:extLst>
              <a:ext uri="{FF2B5EF4-FFF2-40B4-BE49-F238E27FC236}">
                <a16:creationId xmlns:a16="http://schemas.microsoft.com/office/drawing/2014/main" id="{A76A2E4B-285A-4699-94EC-A21F55286DD9}"/>
              </a:ext>
            </a:extLst>
          </p:cNvPr>
          <p:cNvSpPr/>
          <p:nvPr/>
        </p:nvSpPr>
        <p:spPr>
          <a:xfrm>
            <a:off x="1209822" y="1953281"/>
            <a:ext cx="3330280" cy="2951435"/>
          </a:xfrm>
          <a:prstGeom prst="flowChartMagneticTap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don’t/ much/ coffee/ We/ have/ left.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142196-437D-4556-9E1C-38C3CB4258AC}"/>
              </a:ext>
            </a:extLst>
          </p:cNvPr>
          <p:cNvCxnSpPr/>
          <p:nvPr/>
        </p:nvCxnSpPr>
        <p:spPr>
          <a:xfrm>
            <a:off x="5795889" y="3742006"/>
            <a:ext cx="53457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9595F90-3AB8-4828-BBB8-3BC31E44E1DE}"/>
              </a:ext>
            </a:extLst>
          </p:cNvPr>
          <p:cNvSpPr/>
          <p:nvPr/>
        </p:nvSpPr>
        <p:spPr>
          <a:xfrm>
            <a:off x="5669280" y="3028073"/>
            <a:ext cx="5472332" cy="8018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We don’t have much coffee left.</a:t>
            </a:r>
          </a:p>
        </p:txBody>
      </p:sp>
    </p:spTree>
    <p:extLst>
      <p:ext uri="{BB962C8B-B14F-4D97-AF65-F5344CB8AC3E}">
        <p14:creationId xmlns:p14="http://schemas.microsoft.com/office/powerpoint/2010/main" val="184639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103" y="1774363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424103" y="4844354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Consolidation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012" y="3161524"/>
            <a:ext cx="3810330" cy="865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885" y="481293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65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Sequential Access Storage 1">
            <a:extLst>
              <a:ext uri="{FF2B5EF4-FFF2-40B4-BE49-F238E27FC236}">
                <a16:creationId xmlns:a16="http://schemas.microsoft.com/office/drawing/2014/main" id="{5988363F-6556-41B0-A7E1-221D58400953}"/>
              </a:ext>
            </a:extLst>
          </p:cNvPr>
          <p:cNvSpPr/>
          <p:nvPr/>
        </p:nvSpPr>
        <p:spPr>
          <a:xfrm>
            <a:off x="1041009" y="1983545"/>
            <a:ext cx="3559126" cy="2996418"/>
          </a:xfrm>
          <a:prstGeom prst="flowChartMagneticTap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many/ apples?/ Do/ need/ we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9EEC63C-F84D-48FB-A0AF-E903A48D9807}"/>
              </a:ext>
            </a:extLst>
          </p:cNvPr>
          <p:cNvCxnSpPr/>
          <p:nvPr/>
        </p:nvCxnSpPr>
        <p:spPr>
          <a:xfrm>
            <a:off x="5500468" y="4009292"/>
            <a:ext cx="53457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7B159F0-7069-4D1C-A81D-0FF9AB834D16}"/>
              </a:ext>
            </a:extLst>
          </p:cNvPr>
          <p:cNvSpPr txBox="1"/>
          <p:nvPr/>
        </p:nvSpPr>
        <p:spPr>
          <a:xfrm>
            <a:off x="5500468" y="3424517"/>
            <a:ext cx="5345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Do we need many apples?</a:t>
            </a:r>
          </a:p>
        </p:txBody>
      </p:sp>
    </p:spTree>
    <p:extLst>
      <p:ext uri="{BB962C8B-B14F-4D97-AF65-F5344CB8AC3E}">
        <p14:creationId xmlns:p14="http://schemas.microsoft.com/office/powerpoint/2010/main" val="49506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283" y="346363"/>
            <a:ext cx="9144000" cy="609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464669" y="552140"/>
            <a:ext cx="4727331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3679246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4930" y="1190742"/>
            <a:ext cx="6646223" cy="107721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tabLst>
                <a:tab pos="115888" algn="l"/>
                <a:tab pos="174625" algn="l"/>
              </a:tabLst>
            </a:pPr>
            <a:r>
              <a:rPr lang="en-US" sz="3200" i="1" dirty="0">
                <a:solidFill>
                  <a:schemeClr val="accent1"/>
                </a:solidFill>
              </a:rPr>
              <a:t>Work in pairs. Ask and answer about ingredients you have in your fridge.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78508D-1F88-42B2-A7E0-C7CED0090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49" y="2890591"/>
            <a:ext cx="7115733" cy="5384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1D91AF-471E-4DEC-9525-C6BFAF1BF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08" y="3964883"/>
            <a:ext cx="6073607" cy="785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D7BEBB-4CC7-4B05-BCFA-7F224B870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3590" y="1601848"/>
            <a:ext cx="4153480" cy="427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72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500942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19E730-4F72-461B-929A-29C8B2778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185" y="1625237"/>
            <a:ext cx="9389165" cy="475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6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4808" y="538330"/>
            <a:ext cx="11295783" cy="16312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chemeClr val="accent2"/>
                </a:solidFill>
              </a:rPr>
              <a:t>Role play. </a:t>
            </a:r>
            <a:r>
              <a:rPr lang="en-US" sz="3200" i="1" dirty="0">
                <a:solidFill>
                  <a:srgbClr val="0070C0"/>
                </a:solidFill>
              </a:rPr>
              <a:t>You (Student A) and your mom (Student B) are going to buy some ingredients to make food. Ask and answer about the ingredients you need.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1A9F10-7F46-4DD2-AE32-DAD1F0D9E3FD}"/>
              </a:ext>
            </a:extLst>
          </p:cNvPr>
          <p:cNvSpPr txBox="1"/>
          <p:nvPr/>
        </p:nvSpPr>
        <p:spPr>
          <a:xfrm>
            <a:off x="431409" y="2503241"/>
            <a:ext cx="1129578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>
                <a:solidFill>
                  <a:schemeClr val="accent1"/>
                </a:solidFill>
              </a:rPr>
              <a:t>: We are going to make a chocolate cake.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>
                <a:solidFill>
                  <a:schemeClr val="accent1"/>
                </a:solidFill>
              </a:rPr>
              <a:t>: Wow, that’s great mom. What ingredients do we need?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>
                <a:solidFill>
                  <a:schemeClr val="accent1"/>
                </a:solidFill>
              </a:rPr>
              <a:t>: We need 300 grams of flour. Anything else, you know?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>
                <a:solidFill>
                  <a:schemeClr val="accent1"/>
                </a:solidFill>
              </a:rPr>
              <a:t>: Umm, I think we need some milk. How much milk do we need?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>
                <a:solidFill>
                  <a:schemeClr val="accent1"/>
                </a:solidFill>
              </a:rPr>
              <a:t>: We need 200 milliliters of milk. And we need some eggs.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>
                <a:solidFill>
                  <a:schemeClr val="accent1"/>
                </a:solidFill>
              </a:rPr>
              <a:t>: How many eggs do we need?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>
                <a:solidFill>
                  <a:schemeClr val="accent1"/>
                </a:solidFill>
              </a:rPr>
              <a:t>: We need 3 eggs.</a:t>
            </a:r>
          </a:p>
          <a:p>
            <a:r>
              <a:rPr lang="en-US" sz="3200" dirty="0">
                <a:solidFill>
                  <a:schemeClr val="accent1"/>
                </a:solidFill>
              </a:rPr>
              <a:t>………………………………………….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1973491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" y="273132"/>
            <a:ext cx="9074332" cy="61870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41149815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3288" y="1739276"/>
            <a:ext cx="10126766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Grammar</a:t>
            </a:r>
          </a:p>
          <a:p>
            <a:r>
              <a:rPr lang="en-US" sz="3600" b="1" i="1" dirty="0">
                <a:solidFill>
                  <a:srgbClr val="0070C0"/>
                </a:solidFill>
              </a:rPr>
              <a:t>much</a:t>
            </a:r>
            <a:r>
              <a:rPr lang="en-US" sz="3600" i="1" dirty="0">
                <a:solidFill>
                  <a:srgbClr val="0070C0"/>
                </a:solidFill>
              </a:rPr>
              <a:t> + uncountable nouns</a:t>
            </a:r>
          </a:p>
          <a:p>
            <a:r>
              <a:rPr lang="en-US" sz="3600" b="1" i="1" dirty="0">
                <a:solidFill>
                  <a:srgbClr val="0070C0"/>
                </a:solidFill>
              </a:rPr>
              <a:t>many</a:t>
            </a:r>
            <a:r>
              <a:rPr lang="en-US" sz="3600" i="1" dirty="0">
                <a:solidFill>
                  <a:srgbClr val="0070C0"/>
                </a:solidFill>
              </a:rPr>
              <a:t> + countable nouns</a:t>
            </a:r>
          </a:p>
          <a:p>
            <a:r>
              <a:rPr lang="en-US" sz="3600" b="1" i="1" dirty="0">
                <a:solidFill>
                  <a:srgbClr val="0070C0"/>
                </a:solidFill>
              </a:rPr>
              <a:t>How much </a:t>
            </a:r>
            <a:r>
              <a:rPr lang="en-US" sz="3600" i="1" dirty="0">
                <a:solidFill>
                  <a:srgbClr val="0070C0"/>
                </a:solidFill>
              </a:rPr>
              <a:t>+ uncountable nouns?</a:t>
            </a:r>
          </a:p>
          <a:p>
            <a:r>
              <a:rPr lang="en-US" sz="3600" b="1" i="1" dirty="0">
                <a:solidFill>
                  <a:srgbClr val="0070C0"/>
                </a:solidFill>
              </a:rPr>
              <a:t>How many </a:t>
            </a:r>
            <a:r>
              <a:rPr lang="en-US" sz="3600" i="1" dirty="0">
                <a:solidFill>
                  <a:srgbClr val="0070C0"/>
                </a:solidFill>
              </a:rPr>
              <a:t>+ countable nouns?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We don’t have </a:t>
            </a:r>
            <a:r>
              <a:rPr lang="en-US" sz="3600" b="1" i="1" dirty="0">
                <a:solidFill>
                  <a:srgbClr val="0070C0"/>
                </a:solidFill>
              </a:rPr>
              <a:t>much</a:t>
            </a:r>
            <a:r>
              <a:rPr lang="en-US" sz="3600" i="1" dirty="0">
                <a:solidFill>
                  <a:srgbClr val="0070C0"/>
                </a:solidFill>
              </a:rPr>
              <a:t> + uncountable nouns.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We don’t have </a:t>
            </a:r>
            <a:r>
              <a:rPr lang="en-US" sz="3600" b="1" i="1" dirty="0">
                <a:solidFill>
                  <a:srgbClr val="0070C0"/>
                </a:solidFill>
              </a:rPr>
              <a:t>many</a:t>
            </a:r>
            <a:r>
              <a:rPr lang="en-US" sz="3600" i="1" dirty="0">
                <a:solidFill>
                  <a:srgbClr val="0070C0"/>
                </a:solidFill>
              </a:rPr>
              <a:t> + countable nouns.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19078"/>
      </p:ext>
    </p:extLst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1840" y="619157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6" name="Rectangle 5"/>
          <p:cNvSpPr/>
          <p:nvPr/>
        </p:nvSpPr>
        <p:spPr>
          <a:xfrm>
            <a:off x="350519" y="1833067"/>
            <a:ext cx="1149096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grammar point and make sentences using it.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27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Complete the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(page 29).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38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64282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011167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ask and answer about quantities and amounts, using </a:t>
            </a:r>
            <a:r>
              <a:rPr lang="en-US" sz="3600" b="1" i="1" dirty="0">
                <a:solidFill>
                  <a:srgbClr val="0070C0"/>
                </a:solidFill>
              </a:rPr>
              <a:t>much, many, how much, how many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646406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128588" y="552140"/>
            <a:ext cx="5023071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2266880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3934" y="372039"/>
            <a:ext cx="10426658" cy="2246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en-US" sz="2800" dirty="0">
                <a:solidFill>
                  <a:schemeClr val="accent1"/>
                </a:solidFill>
              </a:rPr>
              <a:t>Which ingredients do we need for ….? </a:t>
            </a:r>
          </a:p>
          <a:p>
            <a:pPr marL="457200" indent="-457200" algn="just">
              <a:buAutoNum type="arabicPeriod"/>
            </a:pPr>
            <a:r>
              <a:rPr lang="en-US" sz="2800" i="1" dirty="0">
                <a:solidFill>
                  <a:schemeClr val="accent1"/>
                </a:solidFill>
              </a:rPr>
              <a:t>some cakes</a:t>
            </a:r>
          </a:p>
          <a:p>
            <a:pPr marL="457200" indent="-457200" algn="just">
              <a:buAutoNum type="arabicPeriod"/>
            </a:pPr>
            <a:r>
              <a:rPr lang="en-US" sz="2800" i="1" dirty="0">
                <a:solidFill>
                  <a:schemeClr val="accent1"/>
                </a:solidFill>
              </a:rPr>
              <a:t>some noodles</a:t>
            </a:r>
          </a:p>
          <a:p>
            <a:pPr marL="457200" indent="-457200" algn="just">
              <a:buAutoNum type="arabicPeriod"/>
            </a:pPr>
            <a:r>
              <a:rPr lang="en-US" sz="2800" i="1" dirty="0">
                <a:solidFill>
                  <a:schemeClr val="accent1"/>
                </a:solidFill>
              </a:rPr>
              <a:t>fried beef</a:t>
            </a:r>
          </a:p>
          <a:p>
            <a:pPr marL="457200" indent="-457200" algn="just">
              <a:buAutoNum type="arabicPeriod"/>
            </a:pPr>
            <a:r>
              <a:rPr lang="en-US" sz="2800" i="1" dirty="0">
                <a:solidFill>
                  <a:schemeClr val="accent1"/>
                </a:solidFill>
              </a:rPr>
              <a:t>some lemonade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4464" y="2781605"/>
            <a:ext cx="2962486" cy="3418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Cakes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6739" y="3679887"/>
            <a:ext cx="2937933" cy="3979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Noodles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4463" y="4637147"/>
            <a:ext cx="2962486" cy="3418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Fried beef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3934" y="5595576"/>
            <a:ext cx="2998022" cy="3418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Lemonade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A767F49-4776-40D5-B593-56CB8ADD8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829" y="2507986"/>
            <a:ext cx="1187171" cy="10192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B1380B-B011-4832-A1E1-3F4FC441B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829" y="4364337"/>
            <a:ext cx="2473020" cy="8874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577809-6198-4E0B-8B80-9944B9BE6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829" y="5292778"/>
            <a:ext cx="2998022" cy="9474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8D5B8A-03A0-4682-80A6-460A4101D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8829" y="3577999"/>
            <a:ext cx="1438476" cy="6858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7782B78-EA6E-4230-BD98-B5884A93B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4574" y="3577999"/>
            <a:ext cx="876422" cy="6858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33416E-1437-4C07-B54A-93007FD429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9046" y="4431159"/>
            <a:ext cx="1571844" cy="67636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93D4EF-AC54-4289-BAA4-CCA575CD55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9046" y="5321012"/>
            <a:ext cx="2671466" cy="9373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C36841A-7062-4469-BEC2-0C660C154E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4574" y="2546570"/>
            <a:ext cx="2671465" cy="88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9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186258" y="4274478"/>
            <a:ext cx="7682669" cy="1817978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much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many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How much / How many…?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128588" y="552140"/>
            <a:ext cx="5023071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214422566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3435" y="715141"/>
            <a:ext cx="11945130" cy="116650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i="1" dirty="0">
                <a:solidFill>
                  <a:schemeClr val="accent1"/>
                </a:solidFill>
              </a:rPr>
              <a:t>Look at these sentences and guess the words.</a:t>
            </a:r>
          </a:p>
        </p:txBody>
      </p:sp>
      <p:sp>
        <p:nvSpPr>
          <p:cNvPr id="5" name="Rectangle 4"/>
          <p:cNvSpPr/>
          <p:nvPr/>
        </p:nvSpPr>
        <p:spPr>
          <a:xfrm>
            <a:off x="6128165" y="2755753"/>
            <a:ext cx="5759866" cy="21257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accent1"/>
              </a:solidFill>
            </a:endParaRPr>
          </a:p>
          <a:p>
            <a:r>
              <a:rPr lang="en-US" sz="2800" i="1" dirty="0">
                <a:solidFill>
                  <a:schemeClr val="accent1"/>
                </a:solidFill>
              </a:rPr>
              <a:t>We use </a:t>
            </a:r>
            <a:r>
              <a:rPr lang="en-US" sz="2800" b="1" i="1" dirty="0">
                <a:solidFill>
                  <a:schemeClr val="accent1"/>
                </a:solidFill>
              </a:rPr>
              <a:t>much</a:t>
            </a:r>
            <a:r>
              <a:rPr lang="en-US" sz="2800" i="1" dirty="0">
                <a:solidFill>
                  <a:schemeClr val="accent1"/>
                </a:solidFill>
              </a:rPr>
              <a:t> +</a:t>
            </a:r>
          </a:p>
          <a:p>
            <a:endParaRPr lang="en-US" sz="2800" i="1" dirty="0">
              <a:solidFill>
                <a:schemeClr val="accent1"/>
              </a:solidFill>
            </a:endParaRPr>
          </a:p>
          <a:p>
            <a:r>
              <a:rPr lang="en-US" sz="2800" i="1" dirty="0">
                <a:solidFill>
                  <a:schemeClr val="accent1"/>
                </a:solidFill>
              </a:rPr>
              <a:t>We use </a:t>
            </a:r>
            <a:r>
              <a:rPr lang="en-US" sz="2800" b="1" i="1" dirty="0">
                <a:solidFill>
                  <a:schemeClr val="accent1"/>
                </a:solidFill>
              </a:rPr>
              <a:t>many </a:t>
            </a:r>
            <a:r>
              <a:rPr lang="en-US" sz="2800" i="1" dirty="0">
                <a:solidFill>
                  <a:schemeClr val="accent1"/>
                </a:solidFill>
              </a:rPr>
              <a:t>+</a:t>
            </a:r>
          </a:p>
          <a:p>
            <a:endParaRPr lang="en-US" sz="2800" i="1" dirty="0">
              <a:solidFill>
                <a:schemeClr val="accent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54675" y="3099023"/>
            <a:ext cx="303474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Uncountable nouns</a:t>
            </a:r>
          </a:p>
        </p:txBody>
      </p:sp>
      <p:sp>
        <p:nvSpPr>
          <p:cNvPr id="7" name="Rectangle 6"/>
          <p:cNvSpPr/>
          <p:nvPr/>
        </p:nvSpPr>
        <p:spPr>
          <a:xfrm>
            <a:off x="8554675" y="3973133"/>
            <a:ext cx="270381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Countable nouns</a:t>
            </a:r>
          </a:p>
        </p:txBody>
      </p:sp>
      <p:sp>
        <p:nvSpPr>
          <p:cNvPr id="9" name="Rectangle 8"/>
          <p:cNvSpPr/>
          <p:nvPr/>
        </p:nvSpPr>
        <p:spPr>
          <a:xfrm>
            <a:off x="7553739" y="4956720"/>
            <a:ext cx="4334291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Saying about quantities and amounts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6144426" y="5263684"/>
            <a:ext cx="1307507" cy="280417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9462" y="2692046"/>
            <a:ext cx="5768411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endParaRPr lang="en-US" sz="2800" dirty="0">
              <a:solidFill>
                <a:schemeClr val="accent1"/>
              </a:solidFill>
            </a:endParaRPr>
          </a:p>
          <a:p>
            <a:r>
              <a:rPr lang="en-US" sz="2800" dirty="0">
                <a:solidFill>
                  <a:schemeClr val="accent1"/>
                </a:solidFill>
              </a:rPr>
              <a:t>How much sugar do we need?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How many eggs do we need?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We don’t have much milk left.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We don’t have many eggs left.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303968" y="3572729"/>
            <a:ext cx="148507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303967" y="3965512"/>
            <a:ext cx="148507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 flipV="1">
            <a:off x="1913545" y="3553106"/>
            <a:ext cx="667166" cy="521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 flipV="1">
            <a:off x="1913545" y="3965511"/>
            <a:ext cx="667166" cy="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56428F-436D-4467-94BE-EE746D1CE045}"/>
              </a:ext>
            </a:extLst>
          </p:cNvPr>
          <p:cNvCxnSpPr>
            <a:cxnSpLocks/>
          </p:cNvCxnSpPr>
          <p:nvPr/>
        </p:nvCxnSpPr>
        <p:spPr>
          <a:xfrm flipV="1">
            <a:off x="2503767" y="4403371"/>
            <a:ext cx="729080" cy="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523888-E274-48F2-8692-0987412A13B2}"/>
              </a:ext>
            </a:extLst>
          </p:cNvPr>
          <p:cNvCxnSpPr>
            <a:cxnSpLocks/>
          </p:cNvCxnSpPr>
          <p:nvPr/>
        </p:nvCxnSpPr>
        <p:spPr>
          <a:xfrm flipV="1">
            <a:off x="2503767" y="4868119"/>
            <a:ext cx="729080" cy="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0A72C25-23C6-4C77-A8EB-39AC13FB50BB}"/>
              </a:ext>
            </a:extLst>
          </p:cNvPr>
          <p:cNvCxnSpPr>
            <a:cxnSpLocks/>
          </p:cNvCxnSpPr>
          <p:nvPr/>
        </p:nvCxnSpPr>
        <p:spPr>
          <a:xfrm flipV="1">
            <a:off x="3280879" y="4403371"/>
            <a:ext cx="729080" cy="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FC1837A-7514-40D6-A349-7596D562D309}"/>
              </a:ext>
            </a:extLst>
          </p:cNvPr>
          <p:cNvCxnSpPr>
            <a:cxnSpLocks/>
          </p:cNvCxnSpPr>
          <p:nvPr/>
        </p:nvCxnSpPr>
        <p:spPr>
          <a:xfrm flipV="1">
            <a:off x="3280879" y="4868118"/>
            <a:ext cx="729080" cy="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22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6811" y="872629"/>
            <a:ext cx="5096141" cy="14376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accent1"/>
                </a:solidFill>
              </a:rPr>
              <a:t>Countable nouns: </a:t>
            </a:r>
            <a:r>
              <a:rPr lang="en-US" sz="4000" b="1" dirty="0">
                <a:solidFill>
                  <a:srgbClr val="FF0000"/>
                </a:solidFill>
              </a:rPr>
              <a:t>things you can count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6387548" y="872629"/>
            <a:ext cx="5509189" cy="14376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accent1"/>
                </a:solidFill>
              </a:rPr>
              <a:t>Uncountable nouns: </a:t>
            </a:r>
            <a:r>
              <a:rPr lang="en-US" sz="4000" b="1" dirty="0">
                <a:solidFill>
                  <a:srgbClr val="FF0000"/>
                </a:solidFill>
              </a:rPr>
              <a:t>things you can’t count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811" y="2782957"/>
            <a:ext cx="5096141" cy="33793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accent1"/>
                </a:solidFill>
              </a:rPr>
              <a:t>Point and count some classroom objects</a:t>
            </a:r>
            <a:r>
              <a:rPr lang="en-US" sz="4000" dirty="0">
                <a:solidFill>
                  <a:schemeClr val="accent1"/>
                </a:solidFill>
              </a:rPr>
              <a:t>:</a:t>
            </a:r>
          </a:p>
          <a:p>
            <a:endParaRPr lang="en-US" sz="1100" dirty="0">
              <a:solidFill>
                <a:schemeClr val="accent1"/>
              </a:solidFill>
            </a:endParaRPr>
          </a:p>
          <a:p>
            <a:r>
              <a:rPr lang="en-US" sz="4000" dirty="0">
                <a:solidFill>
                  <a:srgbClr val="FF0000"/>
                </a:solidFill>
              </a:rPr>
              <a:t>1 chair, 4 chairs</a:t>
            </a:r>
          </a:p>
          <a:p>
            <a:r>
              <a:rPr lang="en-US" sz="4000" dirty="0">
                <a:solidFill>
                  <a:srgbClr val="FF0000"/>
                </a:solidFill>
              </a:rPr>
              <a:t>3 pens, 10 pencils</a:t>
            </a:r>
          </a:p>
          <a:p>
            <a:r>
              <a:rPr lang="en-US" sz="4000" dirty="0">
                <a:solidFill>
                  <a:srgbClr val="FF0000"/>
                </a:solidFill>
              </a:rPr>
              <a:t>a board, 20 backpacks…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2A1E16-0A0C-494A-90CD-9244B5A591F9}"/>
              </a:ext>
            </a:extLst>
          </p:cNvPr>
          <p:cNvSpPr/>
          <p:nvPr/>
        </p:nvSpPr>
        <p:spPr>
          <a:xfrm>
            <a:off x="6387548" y="2776331"/>
            <a:ext cx="5509189" cy="33793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accent1"/>
                </a:solidFill>
              </a:rPr>
              <a:t>Can you count ………..?</a:t>
            </a:r>
          </a:p>
          <a:p>
            <a:r>
              <a:rPr lang="en-US" sz="4000" dirty="0">
                <a:solidFill>
                  <a:srgbClr val="FF0000"/>
                </a:solidFill>
              </a:rPr>
              <a:t>			    water</a:t>
            </a:r>
          </a:p>
          <a:p>
            <a:r>
              <a:rPr lang="en-US" sz="4000" dirty="0">
                <a:solidFill>
                  <a:srgbClr val="FF0000"/>
                </a:solidFill>
              </a:rPr>
              <a:t>			    rice</a:t>
            </a:r>
          </a:p>
          <a:p>
            <a:r>
              <a:rPr lang="en-US" sz="4000" dirty="0">
                <a:solidFill>
                  <a:srgbClr val="FF0000"/>
                </a:solidFill>
              </a:rPr>
              <a:t>			    time</a:t>
            </a:r>
          </a:p>
          <a:p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004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CCDCD3-D830-46FE-8223-B1C1EC88A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088" y="333421"/>
            <a:ext cx="11087790" cy="6166667"/>
          </a:xfrm>
          <a:prstGeom prst="rect">
            <a:avLst/>
          </a:prstGeom>
        </p:spPr>
      </p:pic>
      <p:pic>
        <p:nvPicPr>
          <p:cNvPr id="6" name="CD1-TRACK 50">
            <a:hlinkClick r:id="" action="ppaction://media"/>
            <a:extLst>
              <a:ext uri="{FF2B5EF4-FFF2-40B4-BE49-F238E27FC236}">
                <a16:creationId xmlns:a16="http://schemas.microsoft.com/office/drawing/2014/main" id="{DB5573B3-C78E-4273-9230-13E531C298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29" end="2607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52417"/>
            <a:ext cx="710184" cy="71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453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6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2629</TotalTime>
  <Words>713</Words>
  <Application>Microsoft Office PowerPoint</Application>
  <PresentationFormat>Widescreen</PresentationFormat>
  <Paragraphs>112</Paragraphs>
  <Slides>29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vaxalin@outlook.com.vn</cp:lastModifiedBy>
  <cp:revision>167</cp:revision>
  <dcterms:created xsi:type="dcterms:W3CDTF">2022-05-09T08:01:08Z</dcterms:created>
  <dcterms:modified xsi:type="dcterms:W3CDTF">2023-07-27T11:35:57Z</dcterms:modified>
</cp:coreProperties>
</file>