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2"/>
  </p:notesMasterIdLst>
  <p:sldIdLst>
    <p:sldId id="319" r:id="rId3"/>
    <p:sldId id="320" r:id="rId4"/>
    <p:sldId id="321" r:id="rId5"/>
    <p:sldId id="322" r:id="rId6"/>
    <p:sldId id="323" r:id="rId7"/>
    <p:sldId id="324" r:id="rId8"/>
    <p:sldId id="325" r:id="rId9"/>
    <p:sldId id="308" r:id="rId10"/>
    <p:sldId id="309" r:id="rId11"/>
    <p:sldId id="326" r:id="rId12"/>
    <p:sldId id="310" r:id="rId13"/>
    <p:sldId id="312" r:id="rId14"/>
    <p:sldId id="313" r:id="rId15"/>
    <p:sldId id="327" r:id="rId16"/>
    <p:sldId id="328" r:id="rId17"/>
    <p:sldId id="314" r:id="rId18"/>
    <p:sldId id="315" r:id="rId19"/>
    <p:sldId id="316" r:id="rId20"/>
    <p:sldId id="330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2" d="100"/>
          <a:sy n="32" d="100"/>
        </p:scale>
        <p:origin x="918" y="4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24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2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304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72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71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91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04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6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1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1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01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85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53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48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4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5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9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4293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I: MỆNH ĐỀ – TẬP HỢP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37354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311636" y="4446051"/>
              <a:ext cx="6641502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en-US" sz="6599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TẬP HỢP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133603" y="5796146"/>
            <a:ext cx="8134698" cy="907184"/>
            <a:chOff x="7459670" y="7086600"/>
            <a:chExt cx="8135640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50285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TẬP HỢP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133597" y="10766864"/>
            <a:ext cx="5829580" cy="929775"/>
            <a:chOff x="7459670" y="8524495"/>
            <a:chExt cx="5830255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419746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 HỢP CON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133601" y="12077661"/>
            <a:ext cx="8407208" cy="942109"/>
            <a:chOff x="7459670" y="9982200"/>
            <a:chExt cx="8408182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677539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 HỢP BẰNG NHAU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821027" y="708435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tử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821027" y="831185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821027" y="953935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rỗng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8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685801" y="2893360"/>
            <a:ext cx="22402800" cy="4225583"/>
            <a:chOff x="1175570" y="3048677"/>
            <a:chExt cx="22124988" cy="4049413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3564662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2775534" cy="766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kumimoji="0" lang="en-US" sz="4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7200" y="1427389"/>
            <a:ext cx="15923502" cy="1569660"/>
            <a:chOff x="-288924" y="1892299"/>
            <a:chExt cx="11208937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 SÁCH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GIÁO KHOA – TRANG 13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18609" y="7477783"/>
            <a:ext cx="22139230" cy="5120325"/>
            <a:chOff x="1220788" y="7162802"/>
            <a:chExt cx="22141792" cy="3416689"/>
          </a:xfrm>
        </p:grpSpPr>
        <p:sp>
          <p:nvSpPr>
            <p:cNvPr id="29" name="Rounded Rectangle 28"/>
            <p:cNvSpPr/>
            <p:nvPr/>
          </p:nvSpPr>
          <p:spPr>
            <a:xfrm>
              <a:off x="1239291" y="7246452"/>
              <a:ext cx="22123289" cy="33330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60"/>
            <p:cNvGrpSpPr/>
            <p:nvPr/>
          </p:nvGrpSpPr>
          <p:grpSpPr>
            <a:xfrm>
              <a:off x="1220788" y="7162802"/>
              <a:ext cx="3305491" cy="796092"/>
              <a:chOff x="1224542" y="6305970"/>
              <a:chExt cx="3305491" cy="845461"/>
            </a:xfrm>
          </p:grpSpPr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91562" y="6305970"/>
                <a:ext cx="2278188" cy="817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224542" y="6322801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1376940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74302" y="4267200"/>
                <a:ext cx="189379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tập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ℕ</m:t>
                            </m:r>
                          </m:e>
                        </m:d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&amp;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⋮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Hãy liệt kê các phần tử của tập hợp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302" y="4267200"/>
                <a:ext cx="18937998" cy="769441"/>
              </a:xfrm>
              <a:prstGeom prst="rect">
                <a:avLst/>
              </a:prstGeom>
              <a:blipFill>
                <a:blip r:embed="rId3"/>
                <a:stretch>
                  <a:fillRect l="-1287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57400" y="5257800"/>
                <a:ext cx="20078700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28448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Cho tập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Hãy xác định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cách chỉ ra một tính chất đặc trưng cho các phần tử của nó.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257800"/>
                <a:ext cx="20078700" cy="1649682"/>
              </a:xfrm>
              <a:prstGeom prst="rect">
                <a:avLst/>
              </a:prstGeom>
              <a:blipFill>
                <a:blip r:embed="rId4"/>
                <a:stretch>
                  <a:fillRect t="-5185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14526" y="8062507"/>
                <a:ext cx="9726252" cy="808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526" y="8062507"/>
                <a:ext cx="9726252" cy="808619"/>
              </a:xfrm>
              <a:prstGeom prst="rect">
                <a:avLst/>
              </a:prstGeom>
              <a:blipFill>
                <a:blip r:embed="rId5"/>
                <a:stretch>
                  <a:fillRect t="-10606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4526" y="9428105"/>
                <a:ext cx="9560566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526" y="9428105"/>
                <a:ext cx="9560566" cy="871008"/>
              </a:xfrm>
              <a:prstGeom prst="rect">
                <a:avLst/>
              </a:prstGeom>
              <a:blipFill>
                <a:blip r:embed="rId6"/>
                <a:stretch>
                  <a:fillRect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21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685801" y="2893360"/>
            <a:ext cx="22402800" cy="6326840"/>
            <a:chOff x="1175570" y="3048677"/>
            <a:chExt cx="22124988" cy="6063066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5578315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2775534" cy="766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84768"/>
            <a:ext cx="2361773" cy="804674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597729" y="4161360"/>
                <a:ext cx="21697731" cy="4690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hai tập hợp A và B dưới đây, tập hợp nào là tập con của tập hợp còn lại? Hai tập hợp A và B có bằng nhau không?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vi-VN" sz="4400" b="1" u="none" strike="noStrike" spc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tập hợp các hình vuông, B là tập hợp các hình thoi.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ℕ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 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𝒍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à ướ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𝒄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𝒄𝒉𝒖𝒏𝒈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𝒄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ủ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𝟐𝟒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𝒗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à 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𝟑𝟎</m:t>
                            </m:r>
                          </m:e>
                        </m:d>
                      </m:e>
                    </m:d>
                  </m:oMath>
                </a14:m>
                <a:endParaRPr lang="en-US" sz="4400" b="1" i="1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       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𝐁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𝐧</m:t>
                          </m:r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ℕ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  </m:t>
                              </m:r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𝐧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𝐥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à ướ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𝐜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𝐜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ủ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𝐚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29" y="4161360"/>
                <a:ext cx="21697731" cy="4690900"/>
              </a:xfrm>
              <a:prstGeom prst="rect">
                <a:avLst/>
              </a:prstGeom>
              <a:blipFill>
                <a:blip r:embed="rId3"/>
                <a:stretch>
                  <a:fillRect l="-1124" t="-3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788726" y="9328815"/>
            <a:ext cx="22139230" cy="3416293"/>
            <a:chOff x="1220788" y="7162802"/>
            <a:chExt cx="22141792" cy="3416689"/>
          </a:xfrm>
        </p:grpSpPr>
        <p:sp>
          <p:nvSpPr>
            <p:cNvPr id="29" name="Rounded Rectangle 28"/>
            <p:cNvSpPr/>
            <p:nvPr/>
          </p:nvSpPr>
          <p:spPr>
            <a:xfrm>
              <a:off x="1239291" y="8037490"/>
              <a:ext cx="22123289" cy="25420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0"/>
            <p:cNvGrpSpPr/>
            <p:nvPr/>
          </p:nvGrpSpPr>
          <p:grpSpPr>
            <a:xfrm>
              <a:off x="1220788" y="7162802"/>
              <a:ext cx="3305491" cy="796092"/>
              <a:chOff x="1224542" y="6305970"/>
              <a:chExt cx="3305491" cy="845461"/>
            </a:xfrm>
          </p:grpSpPr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91562" y="6305970"/>
                <a:ext cx="2278188" cy="817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224542" y="6322801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1376940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67038" y="10744200"/>
                <a:ext cx="21145262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  <a:tabLst>
                    <a:tab pos="630555" algn="l"/>
                  </a:tabLst>
                </a:pPr>
                <a:r>
                  <a:rPr lang="en-US" sz="44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 </a:t>
                </a:r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vuông là một hình thoi nên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𝐁</m:t>
                    </m:r>
                  </m:oMath>
                </a14:m>
                <a:r>
                  <a:rPr lang="vi-VN" sz="4400" b="1" u="none" strike="noStrike" spc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38" y="10744200"/>
                <a:ext cx="21145262" cy="977704"/>
              </a:xfrm>
              <a:prstGeom prst="rect">
                <a:avLst/>
              </a:prstGeom>
              <a:blipFill>
                <a:blip r:embed="rId4"/>
                <a:stretch>
                  <a:fillRect l="-1182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032656" y="1669859"/>
            <a:ext cx="12547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TẬP SÁCH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GIÁO KHOA – TRANG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35F8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685801" y="2893360"/>
            <a:ext cx="22402800" cy="4902341"/>
            <a:chOff x="1175570" y="3048677"/>
            <a:chExt cx="22124988" cy="4697956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4213205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2775534" cy="766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229027" y="1584768"/>
            <a:ext cx="2361773" cy="804674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597729" y="4161360"/>
                <a:ext cx="21697731" cy="3675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hai tập hợp A và B dưới đây, tập hợp nào là tập con của tập hợp còn lại? Hai tập hợp A và B có bằng nhau không?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ℕ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 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𝒍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à ướ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𝒄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𝒄𝒉𝒖𝒏𝒈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𝒄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ủ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𝟐𝟒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𝒗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à 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𝟑𝟎</m:t>
                            </m:r>
                          </m:e>
                        </m:d>
                      </m:e>
                    </m:d>
                  </m:oMath>
                </a14:m>
                <a:endParaRPr lang="en-US" sz="4400" b="1" i="1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       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𝐁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𝐧</m:t>
                          </m:r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ℕ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  </m:t>
                              </m:r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𝐧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𝐥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à ướ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𝐜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𝐜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ủ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𝐚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29" y="4161360"/>
                <a:ext cx="21697731" cy="3675237"/>
              </a:xfrm>
              <a:prstGeom prst="rect">
                <a:avLst/>
              </a:prstGeom>
              <a:blipFill>
                <a:blip r:embed="rId3"/>
                <a:stretch>
                  <a:fillRect l="-1124" t="-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685801" y="7795701"/>
            <a:ext cx="22139230" cy="5615499"/>
            <a:chOff x="1220788" y="7162802"/>
            <a:chExt cx="22141792" cy="5762553"/>
          </a:xfrm>
        </p:grpSpPr>
        <p:sp>
          <p:nvSpPr>
            <p:cNvPr id="29" name="Rounded Rectangle 28"/>
            <p:cNvSpPr/>
            <p:nvPr/>
          </p:nvSpPr>
          <p:spPr>
            <a:xfrm>
              <a:off x="1239291" y="8037490"/>
              <a:ext cx="22123289" cy="48878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0"/>
            <p:cNvGrpSpPr/>
            <p:nvPr/>
          </p:nvGrpSpPr>
          <p:grpSpPr>
            <a:xfrm>
              <a:off x="1220788" y="7162802"/>
              <a:ext cx="3305491" cy="796092"/>
              <a:chOff x="1224542" y="6305970"/>
              <a:chExt cx="3305491" cy="845461"/>
            </a:xfrm>
          </p:grpSpPr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91562" y="6305970"/>
                <a:ext cx="2278188" cy="817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224542" y="6322801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1376940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06240" y="8648065"/>
                <a:ext cx="2017736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4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vi-VN" sz="44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</a:t>
                </a:r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là ước của 6 là một ước chung của 24 và 30 nên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𝐀</m:t>
                    </m:r>
                  </m:oMath>
                </a14:m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40" y="8648065"/>
                <a:ext cx="20177360" cy="1107996"/>
              </a:xfrm>
              <a:prstGeom prst="rect">
                <a:avLst/>
              </a:prstGeom>
              <a:blipFill>
                <a:blip r:embed="rId4"/>
                <a:stretch>
                  <a:fillRect l="-1208" b="-13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57571" y="9584749"/>
                <a:ext cx="2099283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24 và 30 có ước chung lớn nhất là 6, do đó mỗi ước chung của 24 và 30 là một ước của 6, suy ra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𝐁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571" y="9584749"/>
                <a:ext cx="20992830" cy="2123658"/>
              </a:xfrm>
              <a:prstGeom prst="rect">
                <a:avLst/>
              </a:prstGeom>
              <a:blipFill>
                <a:blip r:embed="rId5"/>
                <a:stretch>
                  <a:fillRect r="-1190" b="-6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40025" y="10972800"/>
                <a:ext cx="6705490" cy="2169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vi-VN" sz="44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en-US" sz="44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𝑨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⊂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𝑩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𝑩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⊂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𝑨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025" y="10972800"/>
                <a:ext cx="6705490" cy="21691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624178" y="1677659"/>
            <a:ext cx="12547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TẬP SÁCH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GIÁO KHOA – TRANG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35F8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685801" y="2893360"/>
            <a:ext cx="22402800" cy="4902341"/>
            <a:chOff x="1175570" y="3048677"/>
            <a:chExt cx="22124988" cy="4697956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4213205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2775534" cy="766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0" y="1584768"/>
            <a:ext cx="1906871" cy="804674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1" y="7795701"/>
            <a:ext cx="22139230" cy="5615499"/>
            <a:chOff x="1220788" y="7162802"/>
            <a:chExt cx="22141792" cy="5762553"/>
          </a:xfrm>
        </p:grpSpPr>
        <p:sp>
          <p:nvSpPr>
            <p:cNvPr id="29" name="Rounded Rectangle 28"/>
            <p:cNvSpPr/>
            <p:nvPr/>
          </p:nvSpPr>
          <p:spPr>
            <a:xfrm>
              <a:off x="1239291" y="8037490"/>
              <a:ext cx="22123289" cy="48878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0"/>
            <p:cNvGrpSpPr/>
            <p:nvPr/>
          </p:nvGrpSpPr>
          <p:grpSpPr>
            <a:xfrm>
              <a:off x="1220788" y="7162802"/>
              <a:ext cx="3305491" cy="796092"/>
              <a:chOff x="1224542" y="6305970"/>
              <a:chExt cx="3305491" cy="845461"/>
            </a:xfrm>
          </p:grpSpPr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91562" y="6305970"/>
                <a:ext cx="2278188" cy="817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224542" y="6322801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1376940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93254" y="4263807"/>
                <a:ext cx="16161345" cy="2829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tất cả các tập con của tập hợp sau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54" y="4263807"/>
                <a:ext cx="16161345" cy="2829108"/>
              </a:xfrm>
              <a:prstGeom prst="rect">
                <a:avLst/>
              </a:prstGeom>
              <a:blipFill>
                <a:blip r:embed="rId3"/>
                <a:stretch>
                  <a:fillRect l="-1509" t="-4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62992" y="9228817"/>
                <a:ext cx="11237948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con của A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∅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992" y="9228817"/>
                <a:ext cx="11237948" cy="1107996"/>
              </a:xfrm>
              <a:prstGeom prst="rect">
                <a:avLst/>
              </a:prstGeom>
              <a:blipFill>
                <a:blip r:embed="rId4"/>
                <a:stretch>
                  <a:fillRect l="-2225" r="-1302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89103" y="10766010"/>
                <a:ext cx="19354819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vi-VN" sz="4400" b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</a:t>
                </a:r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con của B là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i="0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i="0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i="0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i="0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i="0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i="0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i="0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∅</m:t>
                    </m:r>
                  </m:oMath>
                </a14:m>
                <a:r>
                  <a:rPr lang="vi-VN" sz="4400" b="1" i="0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103" y="10766010"/>
                <a:ext cx="19354819" cy="1107996"/>
              </a:xfrm>
              <a:prstGeom prst="rect">
                <a:avLst/>
              </a:prstGeom>
              <a:blipFill>
                <a:blip r:embed="rId5"/>
                <a:stretch>
                  <a:fillRect l="-1291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024465" y="1548450"/>
            <a:ext cx="12547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TẬP SÁCH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GIÁO KHOA – TRANG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35F8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685801" y="2893360"/>
            <a:ext cx="22402800" cy="4074919"/>
            <a:chOff x="1175570" y="3048677"/>
            <a:chExt cx="22124988" cy="4697956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4213205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1835158" cy="766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304800" y="1572067"/>
            <a:ext cx="10447208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566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</a:t>
              </a:r>
              <a:r>
                <a:rPr kumimoji="0" 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 TRẮC NGHIỆM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8979" y="7266554"/>
            <a:ext cx="22139230" cy="5615499"/>
            <a:chOff x="1220788" y="7162802"/>
            <a:chExt cx="22141792" cy="5762553"/>
          </a:xfrm>
        </p:grpSpPr>
        <p:sp>
          <p:nvSpPr>
            <p:cNvPr id="29" name="Rounded Rectangle 28"/>
            <p:cNvSpPr/>
            <p:nvPr/>
          </p:nvSpPr>
          <p:spPr>
            <a:xfrm>
              <a:off x="1239291" y="7246452"/>
              <a:ext cx="22123289" cy="567890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60"/>
            <p:cNvGrpSpPr/>
            <p:nvPr/>
          </p:nvGrpSpPr>
          <p:grpSpPr>
            <a:xfrm>
              <a:off x="1220788" y="7162802"/>
              <a:ext cx="3305491" cy="796092"/>
              <a:chOff x="1224542" y="6305970"/>
              <a:chExt cx="3305491" cy="845461"/>
            </a:xfrm>
          </p:grpSpPr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91562" y="6305970"/>
                <a:ext cx="2278188" cy="817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224542" y="6322801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1376940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4052589" y="7918545"/>
            <a:ext cx="2984791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737360" algn="l"/>
              </a:tabLst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00FF00"/>
                </a:highlight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C.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69780" y="3575935"/>
                <a:ext cx="15262082" cy="2428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ℕ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|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Mệnh đề nào sau đây đúng?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780" y="3575935"/>
                <a:ext cx="15262082" cy="2428357"/>
              </a:xfrm>
              <a:prstGeom prst="rect">
                <a:avLst/>
              </a:prstGeom>
              <a:blipFill>
                <a:blip r:embed="rId3"/>
                <a:stretch>
                  <a:fillRect l="-1597" t="-3518" b="-8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89866" y="9502200"/>
                <a:ext cx="11506804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866" y="9502200"/>
                <a:ext cx="11506804" cy="871008"/>
              </a:xfrm>
              <a:prstGeom prst="rect">
                <a:avLst/>
              </a:prstGeom>
              <a:blipFill>
                <a:blip r:embed="rId4"/>
                <a:stretch>
                  <a:fillRect t="-9790" r="-1165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5544984" y="4947935"/>
            <a:ext cx="1066800" cy="979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46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685800" y="2561878"/>
            <a:ext cx="22402800" cy="3144952"/>
            <a:chOff x="1175570" y="3048677"/>
            <a:chExt cx="22124988" cy="4049413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3564662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3903662" cy="1154402"/>
              <a:chOff x="1175570" y="1834705"/>
              <a:chExt cx="3903662" cy="1154402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1835158" cy="1030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kumimoji="0" lang="en-US" sz="46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8" name="Group 27"/>
          <p:cNvGrpSpPr/>
          <p:nvPr/>
        </p:nvGrpSpPr>
        <p:grpSpPr>
          <a:xfrm>
            <a:off x="1067038" y="6414792"/>
            <a:ext cx="22293162" cy="6437790"/>
            <a:chOff x="1220788" y="7162802"/>
            <a:chExt cx="22295742" cy="3416688"/>
          </a:xfrm>
        </p:grpSpPr>
        <p:sp>
          <p:nvSpPr>
            <p:cNvPr id="29" name="Rounded Rectangle 28"/>
            <p:cNvSpPr/>
            <p:nvPr/>
          </p:nvSpPr>
          <p:spPr>
            <a:xfrm>
              <a:off x="1393241" y="7246451"/>
              <a:ext cx="22123289" cy="33330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60"/>
            <p:cNvGrpSpPr/>
            <p:nvPr/>
          </p:nvGrpSpPr>
          <p:grpSpPr>
            <a:xfrm>
              <a:off x="1220788" y="7162802"/>
              <a:ext cx="3305491" cy="796092"/>
              <a:chOff x="1224542" y="6305970"/>
              <a:chExt cx="3305491" cy="845461"/>
            </a:xfrm>
          </p:grpSpPr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91562" y="6305970"/>
                <a:ext cx="2278188" cy="817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224542" y="6322801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1376940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14349" y="3114299"/>
                <a:ext cx="17778989" cy="2428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hợp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hợp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hợp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rỗng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nl-NL" sz="4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|6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−7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+1=0</m:t>
                        </m:r>
                      </m:e>
                    </m:d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ℚ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+2=0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+3=0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49" y="3114299"/>
                <a:ext cx="17778989" cy="2428357"/>
              </a:xfrm>
              <a:prstGeom prst="rect">
                <a:avLst/>
              </a:prstGeom>
              <a:blipFill>
                <a:blip r:embed="rId3"/>
                <a:stretch>
                  <a:fillRect l="-1371" t="-3518" b="-8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569354" y="6704186"/>
            <a:ext cx="2686633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C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826655" y="6572404"/>
                <a:ext cx="66543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≠∅</m:t>
                    </m:r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655" y="6572404"/>
                <a:ext cx="6654322" cy="769441"/>
              </a:xfrm>
              <a:prstGeom prst="rect">
                <a:avLst/>
              </a:prstGeom>
              <a:blipFill>
                <a:blip r:embed="rId4"/>
                <a:stretch>
                  <a:fillRect t="-17460" r="-275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079656" y="7341845"/>
                <a:ext cx="9242787" cy="926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ℤ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|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={1}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≠∅</m:t>
                    </m:r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656" y="7341845"/>
                <a:ext cx="9242787" cy="926664"/>
              </a:xfrm>
              <a:prstGeom prst="rect">
                <a:avLst/>
              </a:prstGeom>
              <a:blipFill>
                <a:blip r:embed="rId5"/>
                <a:stretch>
                  <a:fillRect t="-658" r="-164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079656" y="8326618"/>
                <a:ext cx="9595447" cy="926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ℝ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={1; 3}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≠∅</m:t>
                    </m:r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656" y="8326618"/>
                <a:ext cx="9595447" cy="926664"/>
              </a:xfrm>
              <a:prstGeom prst="rect">
                <a:avLst/>
              </a:prstGeom>
              <a:blipFill>
                <a:blip r:embed="rId6"/>
                <a:stretch>
                  <a:fillRect t="-1316" r="-1652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198403" y="9276989"/>
            <a:ext cx="2288575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</a:pPr>
            <a:r>
              <a:rPr lang="fr-FR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fr-FR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931292" y="9037949"/>
                <a:ext cx="10125721" cy="2111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ℚ</m:t>
                            </m:r>
                          </m:e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ℚ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292" y="9037949"/>
                <a:ext cx="10125721" cy="2111860"/>
              </a:xfrm>
              <a:prstGeom prst="rect">
                <a:avLst/>
              </a:prstGeom>
              <a:blipFill>
                <a:blip r:embed="rId7"/>
                <a:stretch>
                  <a:fillRect r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649188" y="11718826"/>
                <a:ext cx="10015049" cy="926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Suy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ra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ℚ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188" y="11718826"/>
                <a:ext cx="10015049" cy="926664"/>
              </a:xfrm>
              <a:prstGeom prst="rect">
                <a:avLst/>
              </a:prstGeom>
              <a:blipFill>
                <a:blip r:embed="rId8"/>
                <a:stretch>
                  <a:fillRect t="-658" r="-1461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4953000" y="4572000"/>
            <a:ext cx="1188270" cy="1150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04800" y="1572067"/>
            <a:ext cx="10447208" cy="830901"/>
            <a:chOff x="-288924" y="1892299"/>
            <a:chExt cx="11208937" cy="830899"/>
          </a:xfrm>
        </p:grpSpPr>
        <p:sp>
          <p:nvSpPr>
            <p:cNvPr id="37" name="Rounded Rectangle 3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82675" y="1922269"/>
              <a:ext cx="5566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</a:t>
              </a:r>
              <a:r>
                <a:rPr kumimoji="0" 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 TRẮC NGHIỆM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4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685801" y="2893360"/>
            <a:ext cx="22402800" cy="4902341"/>
            <a:chOff x="1175570" y="3048677"/>
            <a:chExt cx="22124988" cy="4697956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4213205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2348090" cy="766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8" name="Group 27"/>
          <p:cNvGrpSpPr/>
          <p:nvPr/>
        </p:nvGrpSpPr>
        <p:grpSpPr>
          <a:xfrm>
            <a:off x="685801" y="7795701"/>
            <a:ext cx="22139230" cy="5615499"/>
            <a:chOff x="1220788" y="7162802"/>
            <a:chExt cx="22141792" cy="5762553"/>
          </a:xfrm>
        </p:grpSpPr>
        <p:sp>
          <p:nvSpPr>
            <p:cNvPr id="29" name="Rounded Rectangle 28"/>
            <p:cNvSpPr/>
            <p:nvPr/>
          </p:nvSpPr>
          <p:spPr>
            <a:xfrm>
              <a:off x="1239291" y="8037490"/>
              <a:ext cx="22123289" cy="48878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0"/>
            <p:cNvGrpSpPr/>
            <p:nvPr/>
          </p:nvGrpSpPr>
          <p:grpSpPr>
            <a:xfrm>
              <a:off x="1220788" y="7162802"/>
              <a:ext cx="3305491" cy="796092"/>
              <a:chOff x="1224542" y="6305970"/>
              <a:chExt cx="3305491" cy="845461"/>
            </a:xfrm>
          </p:grpSpPr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91562" y="6305970"/>
                <a:ext cx="2278188" cy="817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224542" y="6322801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1376940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57139" y="4112747"/>
                <a:ext cx="21269722" cy="177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tập hợp A. Trong các mệnh đề sau, mệnh đề nào sai?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∅⊂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smtClean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smtClean="0"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r>
                  <a:rPr lang="en-US" sz="4400"/>
                  <a:t> </a:t>
                </a:r>
                <a:r>
                  <a:rPr lang="en-US" sz="4400" smtClean="0"/>
                  <a:t>   	</a:t>
                </a:r>
                <a:r>
                  <a:rPr lang="en-US" sz="4400" b="1" smtClean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139" y="4112747"/>
                <a:ext cx="21269722" cy="1777923"/>
              </a:xfrm>
              <a:prstGeom prst="rect">
                <a:avLst/>
              </a:prstGeom>
              <a:blipFill>
                <a:blip r:embed="rId3"/>
                <a:stretch>
                  <a:fillRect l="-1146" t="-5842" b="-1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001160" y="9781326"/>
            <a:ext cx="2984791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C.</a:t>
            </a:r>
            <a:endParaRPr lang="en-US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192000" y="5001708"/>
            <a:ext cx="1066800" cy="979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04800" y="1572067"/>
            <a:ext cx="10447208" cy="830901"/>
            <a:chOff x="-288924" y="1892299"/>
            <a:chExt cx="11208937" cy="830899"/>
          </a:xfrm>
        </p:grpSpPr>
        <p:sp>
          <p:nvSpPr>
            <p:cNvPr id="40" name="Rounded Rectangle 3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2675" y="1922269"/>
              <a:ext cx="5566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</a:t>
              </a:r>
              <a:r>
                <a:rPr kumimoji="0" 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 TRẮC NGHIỆM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26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685801" y="2893360"/>
            <a:ext cx="22402800" cy="4902341"/>
            <a:chOff x="1175570" y="3048677"/>
            <a:chExt cx="22124988" cy="4697956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4213205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1835158" cy="766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8" name="Group 27"/>
          <p:cNvGrpSpPr/>
          <p:nvPr/>
        </p:nvGrpSpPr>
        <p:grpSpPr>
          <a:xfrm>
            <a:off x="685801" y="7795701"/>
            <a:ext cx="22139230" cy="5615499"/>
            <a:chOff x="1220788" y="7162802"/>
            <a:chExt cx="22141792" cy="5762553"/>
          </a:xfrm>
        </p:grpSpPr>
        <p:sp>
          <p:nvSpPr>
            <p:cNvPr id="29" name="Rounded Rectangle 28"/>
            <p:cNvSpPr/>
            <p:nvPr/>
          </p:nvSpPr>
          <p:spPr>
            <a:xfrm>
              <a:off x="1239291" y="8037490"/>
              <a:ext cx="22123289" cy="48878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0"/>
            <p:cNvGrpSpPr/>
            <p:nvPr/>
          </p:nvGrpSpPr>
          <p:grpSpPr>
            <a:xfrm>
              <a:off x="1220788" y="7162802"/>
              <a:ext cx="3305491" cy="796092"/>
              <a:chOff x="1224542" y="6305970"/>
              <a:chExt cx="3305491" cy="845461"/>
            </a:xfrm>
          </p:grpSpPr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91562" y="6305970"/>
                <a:ext cx="2278188" cy="817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224542" y="6322801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1376940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8" name="Oval 17"/>
          <p:cNvSpPr/>
          <p:nvPr/>
        </p:nvSpPr>
        <p:spPr>
          <a:xfrm>
            <a:off x="2090778" y="5343327"/>
            <a:ext cx="1066800" cy="979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46422" y="4181863"/>
                <a:ext cx="21178609" cy="1998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tập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𝑿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Hỏi tập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𝑿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bao nhiêu tập hợp con</a:t>
                </a:r>
                <a:r>
                  <a:rPr lang="en-US" sz="4400" b="1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50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smtClean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smtClean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smtClean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422" y="4181863"/>
                <a:ext cx="21178609" cy="1998881"/>
              </a:xfrm>
              <a:prstGeom prst="rect">
                <a:avLst/>
              </a:prstGeom>
              <a:blipFill>
                <a:blip r:embed="rId3"/>
                <a:stretch>
                  <a:fillRect l="-1151" b="-13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29702" y="9227630"/>
            <a:ext cx="1969189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4400" b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 tập con: 2</a:t>
            </a:r>
            <a:r>
              <a:rPr lang="en-US" sz="4400" b="1" baseline="3000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400" b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16. (Số tập con của tập có n phần tử là 2</a:t>
            </a:r>
            <a:r>
              <a:rPr lang="en-US" sz="4400" b="1" baseline="3000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4400" b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0721" y="10634307"/>
            <a:ext cx="2818079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</a:pPr>
            <a:r>
              <a:rPr lang="en-US" sz="4400" b="1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A</a:t>
            </a:r>
            <a:endParaRPr lang="en-US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04800" y="1572067"/>
            <a:ext cx="10447208" cy="830901"/>
            <a:chOff x="-288924" y="1892299"/>
            <a:chExt cx="11208937" cy="830899"/>
          </a:xfrm>
        </p:grpSpPr>
        <p:sp>
          <p:nvSpPr>
            <p:cNvPr id="36" name="Rounded Rectangle 3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2675" y="1922269"/>
              <a:ext cx="5566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</a:t>
              </a:r>
              <a:r>
                <a:rPr kumimoji="0" 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 TRẮC NGHIỆM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6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685801" y="2893360"/>
            <a:ext cx="22402800" cy="4902341"/>
            <a:chOff x="1175570" y="3048677"/>
            <a:chExt cx="22124988" cy="4697956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4213205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0" y="1958752"/>
                <a:ext cx="1835158" cy="766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8" name="Group 27"/>
          <p:cNvGrpSpPr/>
          <p:nvPr/>
        </p:nvGrpSpPr>
        <p:grpSpPr>
          <a:xfrm>
            <a:off x="685801" y="7795701"/>
            <a:ext cx="22139230" cy="5615499"/>
            <a:chOff x="1220788" y="7162802"/>
            <a:chExt cx="22141792" cy="5762553"/>
          </a:xfrm>
        </p:grpSpPr>
        <p:sp>
          <p:nvSpPr>
            <p:cNvPr id="29" name="Rounded Rectangle 28"/>
            <p:cNvSpPr/>
            <p:nvPr/>
          </p:nvSpPr>
          <p:spPr>
            <a:xfrm>
              <a:off x="1239291" y="8037490"/>
              <a:ext cx="22123289" cy="48878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0"/>
            <p:cNvGrpSpPr/>
            <p:nvPr/>
          </p:nvGrpSpPr>
          <p:grpSpPr>
            <a:xfrm>
              <a:off x="1220788" y="7162802"/>
              <a:ext cx="3305491" cy="796092"/>
              <a:chOff x="1224542" y="6305970"/>
              <a:chExt cx="3305491" cy="845461"/>
            </a:xfrm>
          </p:grpSpPr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91562" y="6305970"/>
                <a:ext cx="2278188" cy="817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224542" y="6322801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1376940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8" name="Oval 17"/>
          <p:cNvSpPr/>
          <p:nvPr/>
        </p:nvSpPr>
        <p:spPr>
          <a:xfrm>
            <a:off x="3795086" y="6145140"/>
            <a:ext cx="1066800" cy="979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42672" y="4289368"/>
                <a:ext cx="21682359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Cho tập hợp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Hỏi có bao nhiêu tập hợp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𝑿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thỏa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𝑿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?</a:t>
                </a:r>
                <a:endParaRPr lang="en-US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72" y="4289368"/>
                <a:ext cx="21682359" cy="1446550"/>
              </a:xfrm>
              <a:prstGeom prst="rect">
                <a:avLst/>
              </a:prstGeom>
              <a:blipFill>
                <a:blip r:embed="rId3"/>
                <a:stretch>
                  <a:fillRect l="-1125" t="-9283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73400" y="6112777"/>
                <a:ext cx="18477305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fr-FR" sz="4400" b="1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4400" b="1" smtClean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fr-FR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𝟕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fr-FR" sz="4400" b="1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4400" b="1" smtClean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fr-FR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fr-FR" sz="4400" b="1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4400" b="1" smtClean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fr-FR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400" y="6112777"/>
                <a:ext cx="18477305" cy="871008"/>
              </a:xfrm>
              <a:prstGeom prst="rect">
                <a:avLst/>
              </a:prstGeom>
              <a:blipFill>
                <a:blip r:embed="rId4"/>
                <a:stretch>
                  <a:fillRect t="-11888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5801" y="9217013"/>
                <a:ext cx="19524862" cy="1752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d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,</m:t>
                      </m:r>
                    </m:oMath>
                  </m:oMathPara>
                </a14:m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9217013"/>
                <a:ext cx="19524862" cy="1752275"/>
              </a:xfrm>
              <a:prstGeom prst="rect">
                <a:avLst/>
              </a:prstGeom>
              <a:blipFill>
                <a:blip r:embed="rId5"/>
                <a:stretch>
                  <a:fillRect b="-1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25984" y="11210356"/>
            <a:ext cx="2994409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 A.</a:t>
            </a:r>
            <a:endParaRPr lang="en-US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04800" y="1572067"/>
            <a:ext cx="10447208" cy="830901"/>
            <a:chOff x="-288924" y="1892299"/>
            <a:chExt cx="11208937" cy="830899"/>
          </a:xfrm>
        </p:grpSpPr>
        <p:sp>
          <p:nvSpPr>
            <p:cNvPr id="36" name="Rounded Rectangle 3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2675" y="1922269"/>
              <a:ext cx="5566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</a:t>
              </a:r>
              <a:r>
                <a:rPr kumimoji="0" 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 TRẮC NGHIỆM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2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60"/>
          <p:cNvGrpSpPr/>
          <p:nvPr/>
        </p:nvGrpSpPr>
        <p:grpSpPr>
          <a:xfrm>
            <a:off x="176382" y="3407771"/>
            <a:ext cx="8134698" cy="907184"/>
            <a:chOff x="7459670" y="7086600"/>
            <a:chExt cx="8135640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50285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TẬP HỢP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11470" y="6503019"/>
            <a:ext cx="5829580" cy="929775"/>
            <a:chOff x="7459670" y="8524495"/>
            <a:chExt cx="5830255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419746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 HỢP CON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11470" y="10413780"/>
            <a:ext cx="8407208" cy="942109"/>
            <a:chOff x="7459670" y="9982200"/>
            <a:chExt cx="8408182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677539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 HỢP BẰNG NHAU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8219980" y="1708307"/>
            <a:ext cx="7888274" cy="1041576"/>
            <a:chOff x="644526" y="2766774"/>
            <a:chExt cx="10253661" cy="830997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tử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332856" cy="7477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277844" y="3081917"/>
            <a:ext cx="8743466" cy="1188562"/>
            <a:chOff x="644527" y="2766774"/>
            <a:chExt cx="10253660" cy="830997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7" y="2823876"/>
              <a:ext cx="1096979" cy="66453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372384" y="4461958"/>
            <a:ext cx="5487675" cy="1062081"/>
            <a:chOff x="58968" y="2766774"/>
            <a:chExt cx="10839219" cy="830997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rỗng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58968" y="2823876"/>
              <a:ext cx="1854764" cy="71693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59574" y="1703877"/>
            <a:ext cx="6961968" cy="960328"/>
            <a:chOff x="13477876" y="4114800"/>
            <a:chExt cx="6962774" cy="960438"/>
          </a:xfrm>
        </p:grpSpPr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 100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16632779" y="2755043"/>
            <a:ext cx="25186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Liệt kê:</a:t>
            </a:r>
            <a:r>
              <a:rPr lang="vi-VN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16680249" y="3501038"/>
            <a:ext cx="6603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Nêu tính chất đặc trưng:</a:t>
            </a:r>
            <a:r>
              <a:rPr lang="vi-VN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665009" y="1743589"/>
            <a:ext cx="15272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endParaRPr lang="en-US" sz="4400" dirty="0"/>
          </a:p>
        </p:txBody>
      </p:sp>
      <p:sp>
        <p:nvSpPr>
          <p:cNvPr id="111" name="Rectangle 110"/>
          <p:cNvSpPr/>
          <p:nvPr/>
        </p:nvSpPr>
        <p:spPr>
          <a:xfrm>
            <a:off x="18132012" y="1671289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9798264" y="1735662"/>
            <a:ext cx="1505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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13722739" y="4461958"/>
                <a:ext cx="5334089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 =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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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nl-NL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nl-NL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x 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</a:t>
                </a:r>
                <a:r>
                  <a:rPr lang="nl-NL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</a:t>
                </a:r>
                <a:r>
                  <a:rPr lang="nl-NL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2739" y="4461958"/>
                <a:ext cx="5334089" cy="871008"/>
              </a:xfrm>
              <a:prstGeom prst="rect">
                <a:avLst/>
              </a:prstGeom>
              <a:blipFill>
                <a:blip r:embed="rId3"/>
                <a:stretch>
                  <a:fillRect t="-11189" r="-3771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254610" y="6176763"/>
                <a:ext cx="61198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(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610" y="6176763"/>
                <a:ext cx="611981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888013" y="6113149"/>
            <a:ext cx="3852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 smtClean="0"/>
              <a:t>nghĩa</a:t>
            </a:r>
            <a:r>
              <a:rPr lang="en-US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4812" y="7302014"/>
            <a:ext cx="3062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10668000" y="7315200"/>
            <a:ext cx="9130264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0000CC"/>
              </a:buClr>
              <a:buFont typeface="Symbol" panose="05050102010706020507" pitchFamily="18" charset="2"/>
              <a:buChar char=""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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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0668000" y="8208357"/>
            <a:ext cx="913026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0000CC"/>
              </a:buClr>
              <a:buFont typeface="Symbol" panose="05050102010706020507" pitchFamily="18" charset="2"/>
              <a:buChar char=""/>
            </a:pP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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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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 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0668000" y="9041113"/>
            <a:ext cx="4038599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0000CC"/>
              </a:buClr>
              <a:buFont typeface="Symbol" panose="05050102010706020507" pitchFamily="18" charset="2"/>
              <a:buChar char=""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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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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</a:p>
        </p:txBody>
      </p:sp>
      <p:sp>
        <p:nvSpPr>
          <p:cNvPr id="7" name="Rectangle 6"/>
          <p:cNvSpPr/>
          <p:nvPr/>
        </p:nvSpPr>
        <p:spPr>
          <a:xfrm>
            <a:off x="9813118" y="10485615"/>
            <a:ext cx="80938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= B 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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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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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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B)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156006" y="2309439"/>
            <a:ext cx="73594" cy="2934245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40561" y="6113149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6538006" y="2933155"/>
            <a:ext cx="34241" cy="1144188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0668000" y="7660668"/>
            <a:ext cx="0" cy="2016732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63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2" grpId="0"/>
      <p:bldP spid="111" grpId="0"/>
      <p:bldP spid="3" grpId="0"/>
      <p:bldP spid="112" grpId="0"/>
      <p:bldP spid="4" grpId="0"/>
      <p:bldP spid="5" grpId="0"/>
      <p:bldP spid="6" grpId="0"/>
      <p:bldP spid="114" grpId="0"/>
      <p:bldP spid="115" grpId="0"/>
      <p:bldP spid="11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811" y="1570441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TẬP HỢP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6502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tử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2940" y="6713119"/>
            <a:ext cx="22531605" cy="6317999"/>
            <a:chOff x="1076414" y="4088654"/>
            <a:chExt cx="22531605" cy="3812528"/>
          </a:xfrm>
        </p:grpSpPr>
        <p:sp>
          <p:nvSpPr>
            <p:cNvPr id="39" name="Rounded Rectangle 38"/>
            <p:cNvSpPr/>
            <p:nvPr/>
          </p:nvSpPr>
          <p:spPr>
            <a:xfrm>
              <a:off x="1739293" y="4418541"/>
              <a:ext cx="21868726" cy="3482641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088654"/>
              <a:ext cx="7788409" cy="886965"/>
              <a:chOff x="166396" y="8465841"/>
              <a:chExt cx="7788409" cy="88696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607607" y="8465841"/>
                <a:ext cx="7347198" cy="74674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82982" y="8465841"/>
                <a:ext cx="558358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niệm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984505" y="3460544"/>
            <a:ext cx="21948825" cy="3170752"/>
            <a:chOff x="1247058" y="3806052"/>
            <a:chExt cx="21948825" cy="3386403"/>
          </a:xfrm>
        </p:grpSpPr>
        <p:grpSp>
          <p:nvGrpSpPr>
            <p:cNvPr id="46" name="Group 45"/>
            <p:cNvGrpSpPr/>
            <p:nvPr/>
          </p:nvGrpSpPr>
          <p:grpSpPr>
            <a:xfrm>
              <a:off x="1247058" y="3841556"/>
              <a:ext cx="21948825" cy="3350899"/>
              <a:chOff x="1089403" y="2261131"/>
              <a:chExt cx="21948825" cy="335089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089403" y="2428921"/>
                <a:ext cx="21948825" cy="3183109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692" y="2261131"/>
                <a:ext cx="5629548" cy="969573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97413" y="3806052"/>
              <a:ext cx="537358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274853" y="3611021"/>
            <a:ext cx="9193222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800"/>
              </a:spcAft>
            </a:pPr>
            <a:r>
              <a:rPr lang="pl-PL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hợp các học sinh nam của lớp.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8804" y="4488329"/>
            <a:ext cx="9125319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800"/>
              </a:spcAft>
            </a:pPr>
            <a:r>
              <a:rPr lang="pl-PL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hợp các cây trong sân trường.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43106" y="5464490"/>
            <a:ext cx="10268837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800"/>
              </a:spcAft>
            </a:pPr>
            <a:r>
              <a:rPr lang="pl-PL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hợp các số tư nhiên là bội số của 3.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2146" y="7989621"/>
            <a:ext cx="1918470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80972" y="8930870"/>
            <a:ext cx="16739917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ký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A, B, C, …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43738" y="9872119"/>
            <a:ext cx="1865130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43512" y="10718119"/>
            <a:ext cx="9499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A(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A) 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6547731" y="11442936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8286673" y="11734800"/>
            <a:ext cx="11611640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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 (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A)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0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282161" y="4207517"/>
            <a:ext cx="21819676" cy="7509641"/>
            <a:chOff x="1270511" y="5867400"/>
            <a:chExt cx="21819676" cy="8308150"/>
          </a:xfrm>
        </p:grpSpPr>
        <p:sp>
          <p:nvSpPr>
            <p:cNvPr id="64" name="Rounded Rectangle 63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271087" y="1998843"/>
            <a:ext cx="21841827" cy="1992085"/>
            <a:chOff x="1268078" y="3405486"/>
            <a:chExt cx="21841827" cy="1992085"/>
          </a:xfrm>
        </p:grpSpPr>
        <p:sp>
          <p:nvSpPr>
            <p:cNvPr id="34" name="Rounded Rectangle 33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TextBox 64"/>
              <p:cNvSpPr txBox="1"/>
              <p:nvPr/>
            </p:nvSpPr>
            <p:spPr>
              <a:xfrm>
                <a:off x="2250671" y="3527166"/>
                <a:ext cx="168347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1" name="Freeform 40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2" name="Freeform 41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3" name="Freeform 42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" name="Freeform 47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" name="Freeform 52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" name="Freeform 54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" name="Freeform 57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sp>
        <p:nvSpPr>
          <p:cNvPr id="70" name="Rectangle 69"/>
          <p:cNvSpPr/>
          <p:nvPr/>
        </p:nvSpPr>
        <p:spPr>
          <a:xfrm>
            <a:off x="3962400" y="2420168"/>
            <a:ext cx="18704549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</a:pPr>
            <a:r>
              <a:rPr lang="vi-VN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vi-VN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là tập hợp các số tự nhiên là bội của 3 nhỏ hơn 30. Trong các số 9, 13, 21, 30 số nào không là phần tử của A.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638800" y="5220319"/>
            <a:ext cx="5730928" cy="806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</a:pPr>
            <a:r>
              <a:rPr lang="vi-VN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 thấy 9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A,</a:t>
            </a:r>
            <a:r>
              <a:rPr lang="vi-VN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5726321" y="6192089"/>
                <a:ext cx="6126229" cy="825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∉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vì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acc>
                      <m:accPr>
                        <m:chr m:val="̸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⋮</m:t>
                        </m:r>
                      </m:e>
                    </m:acc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321" y="6192089"/>
                <a:ext cx="6126229" cy="825995"/>
              </a:xfrm>
              <a:prstGeom prst="rect">
                <a:avLst/>
              </a:prstGeom>
              <a:blipFill>
                <a:blip r:embed="rId2"/>
                <a:stretch>
                  <a:fillRect t="-814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/>
              <p:cNvSpPr/>
              <p:nvPr/>
            </p:nvSpPr>
            <p:spPr>
              <a:xfrm>
                <a:off x="5057735" y="7361644"/>
                <a:ext cx="9583586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635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𝟑𝟎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∉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𝐯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ì 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𝐭𝐡𝐞𝐨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𝐠𝐢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ả 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𝐭𝐡𝐢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ế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𝐭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𝐛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é 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𝐡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ơ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𝐧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𝟑𝟎</m:t>
                      </m:r>
                    </m:oMath>
                  </m:oMathPara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35" y="7361644"/>
                <a:ext cx="9583586" cy="8710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03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7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811" y="1570441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TẬP HỢP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6502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11" y="3886200"/>
            <a:ext cx="21904826" cy="8915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893858" y="4166417"/>
            <a:ext cx="25186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Liệt kê:</a:t>
            </a:r>
            <a:r>
              <a:rPr lang="vi-VN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957608" y="4206923"/>
                <a:ext cx="18673792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 tất cả các phần tử của tập hợp vào giữa dấu 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{} </a:t>
                </a:r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các phần tử cách nhau bởi dấu “,” hoặc “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608" y="4206923"/>
                <a:ext cx="18673792" cy="1649682"/>
              </a:xfrm>
              <a:prstGeom prst="rect">
                <a:avLst/>
              </a:prstGeom>
              <a:blipFill>
                <a:blip r:embed="rId4"/>
                <a:stretch>
                  <a:fillRect t="-4797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450941" y="6025386"/>
                <a:ext cx="60441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VD:</a:t>
                </a:r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941" y="6025386"/>
                <a:ext cx="6044155" cy="769441"/>
              </a:xfrm>
              <a:prstGeom prst="rect">
                <a:avLst/>
              </a:prstGeom>
              <a:blipFill>
                <a:blip r:embed="rId5"/>
                <a:stretch>
                  <a:fillRect l="-4032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366928" y="6025386"/>
                <a:ext cx="53662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928" y="6025386"/>
                <a:ext cx="5366277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2087290" y="7120323"/>
            <a:ext cx="6603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Nêu tính chất đặc trưng:</a:t>
            </a:r>
            <a:r>
              <a:rPr lang="vi-VN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8176605" y="7118776"/>
            <a:ext cx="11246669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15000"/>
              </a:lnSpc>
              <a:spcAft>
                <a:spcPts val="0"/>
              </a:spcAft>
            </a:pPr>
            <a:r>
              <a:rPr lang="vi-VN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 ra tính chất đặc trưng của các phần tử.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214908" y="8375088"/>
                <a:ext cx="8245719" cy="837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VD</a:t>
                </a:r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908" y="8375088"/>
                <a:ext cx="8245719" cy="837858"/>
              </a:xfrm>
              <a:prstGeom prst="rect">
                <a:avLst/>
              </a:prstGeom>
              <a:blipFill>
                <a:blip r:embed="rId7"/>
                <a:stretch>
                  <a:fillRect l="-2956" t="-11679" b="-29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294504" y="8343900"/>
                <a:ext cx="4742067" cy="835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ℤ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⋮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4504" y="8343900"/>
                <a:ext cx="4742067" cy="835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1534341" y="9474546"/>
            <a:ext cx="11855234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>
              <a:lnSpc>
                <a:spcPct val="115000"/>
              </a:lnSpc>
              <a:spcAft>
                <a:spcPts val="0"/>
              </a:spcAft>
            </a:pPr>
            <a:r>
              <a:rPr lang="vi-VN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-Ta thường minh họa tập hợp bằng một đường cong khép kín gọi là biểu đồ Ven.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14865751" y="9251955"/>
            <a:ext cx="6341639" cy="298262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4080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1" grpId="0"/>
      <p:bldP spid="42" grpId="0"/>
      <p:bldP spid="44" grpId="0"/>
      <p:bldP spid="50" grpId="0"/>
      <p:bldP spid="51" grpId="0"/>
      <p:bldP spid="52" grpId="0"/>
      <p:bldP spid="53" grpId="0"/>
      <p:bldP spid="54" grpId="0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210127" y="4953000"/>
            <a:ext cx="21819676" cy="7509641"/>
            <a:chOff x="1270511" y="5867400"/>
            <a:chExt cx="21819676" cy="8308150"/>
          </a:xfrm>
        </p:grpSpPr>
        <p:sp>
          <p:nvSpPr>
            <p:cNvPr id="64" name="Rounded Rectangle 63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187976" y="1524000"/>
            <a:ext cx="21841827" cy="2885281"/>
            <a:chOff x="1268078" y="3405486"/>
            <a:chExt cx="21841827" cy="1992085"/>
          </a:xfrm>
        </p:grpSpPr>
        <p:sp>
          <p:nvSpPr>
            <p:cNvPr id="34" name="Rounded Rectangle 33"/>
            <p:cNvSpPr/>
            <p:nvPr/>
          </p:nvSpPr>
          <p:spPr>
            <a:xfrm>
              <a:off x="1268078" y="3617358"/>
              <a:ext cx="21841827" cy="17802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TextBox 64"/>
              <p:cNvSpPr txBox="1"/>
              <p:nvPr/>
            </p:nvSpPr>
            <p:spPr>
              <a:xfrm>
                <a:off x="2250671" y="3527166"/>
                <a:ext cx="168347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1" name="Freeform 40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2" name="Freeform 41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3" name="Freeform 42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" name="Freeform 47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3" name="Freeform 52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5" name="Freeform 54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8" name="Freeform 57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sp>
        <p:nvSpPr>
          <p:cNvPr id="2" name="Rectangle 1"/>
          <p:cNvSpPr/>
          <p:nvPr/>
        </p:nvSpPr>
        <p:spPr>
          <a:xfrm>
            <a:off x="4604357" y="2063006"/>
            <a:ext cx="170287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Xác định các tập hợp sau bằng cách nêu tính chất đặc trưng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08726" y="3022014"/>
                <a:ext cx="503182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 ; 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26" y="3022014"/>
                <a:ext cx="5031827" cy="754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78950" y="2828056"/>
                <a:ext cx="5832174" cy="1354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𝟐𝟕</m:t>
                              </m:r>
                            </m:den>
                          </m:f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𝟖𝟏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950" y="2828056"/>
                <a:ext cx="5832174" cy="13543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76624" y="6553200"/>
                <a:ext cx="474803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624" y="6553200"/>
                <a:ext cx="4748030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76624" y="7835248"/>
                <a:ext cx="8244436" cy="1653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, 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624" y="7835248"/>
                <a:ext cx="8244436" cy="16534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1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457822" y="4931979"/>
            <a:ext cx="21819676" cy="7509641"/>
            <a:chOff x="1270511" y="5867400"/>
            <a:chExt cx="21819676" cy="8308150"/>
          </a:xfrm>
        </p:grpSpPr>
        <p:sp>
          <p:nvSpPr>
            <p:cNvPr id="64" name="Rounded Rectangle 63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013453" y="1458119"/>
            <a:ext cx="21841827" cy="2885281"/>
            <a:chOff x="1268078" y="3405486"/>
            <a:chExt cx="21841827" cy="1992085"/>
          </a:xfrm>
        </p:grpSpPr>
        <p:sp>
          <p:nvSpPr>
            <p:cNvPr id="34" name="Rounded Rectangle 33"/>
            <p:cNvSpPr/>
            <p:nvPr/>
          </p:nvSpPr>
          <p:spPr>
            <a:xfrm>
              <a:off x="1268078" y="3617358"/>
              <a:ext cx="21841827" cy="17802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TextBox 64"/>
              <p:cNvSpPr txBox="1"/>
              <p:nvPr/>
            </p:nvSpPr>
            <p:spPr>
              <a:xfrm>
                <a:off x="2250671" y="3527166"/>
                <a:ext cx="168347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40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41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42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47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52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54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57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7" name="Rectangle 6"/>
          <p:cNvSpPr/>
          <p:nvPr/>
        </p:nvSpPr>
        <p:spPr>
          <a:xfrm>
            <a:off x="4439509" y="1905000"/>
            <a:ext cx="11457560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15000"/>
              </a:lnSpc>
              <a:spcAft>
                <a:spcPts val="800"/>
              </a:spcAft>
            </a:pPr>
            <a:r>
              <a:rPr lang="nl-NL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 kê các phần tử của các tập hợp sau đây.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0" y="3128798"/>
                <a:ext cx="11173315" cy="931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28798"/>
                <a:ext cx="11173315" cy="931152"/>
              </a:xfrm>
              <a:prstGeom prst="rect">
                <a:avLst/>
              </a:prstGeom>
              <a:blipFill>
                <a:blip r:embed="rId2"/>
                <a:stretch>
                  <a:fillRect t="-654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211932" y="3128798"/>
                <a:ext cx="10571868" cy="931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e>
                    </m:d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932" y="3128798"/>
                <a:ext cx="10571868" cy="931152"/>
              </a:xfrm>
              <a:prstGeom prst="rect">
                <a:avLst/>
              </a:prstGeom>
              <a:blipFill>
                <a:blip r:embed="rId3"/>
                <a:stretch>
                  <a:fillRect t="-654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348540" y="5926157"/>
            <a:ext cx="6543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a)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895987" y="5926156"/>
            <a:ext cx="1652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 có: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68298" y="5867400"/>
                <a:ext cx="6789679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298" y="5867400"/>
                <a:ext cx="6789679" cy="83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974362" y="5580113"/>
                <a:ext cx="5166414" cy="1564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362" y="5580113"/>
                <a:ext cx="5166414" cy="1564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140776" y="5643784"/>
                <a:ext cx="6586868" cy="1566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hoặc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0776" y="5643784"/>
                <a:ext cx="6586868" cy="15667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32421" y="7192381"/>
                <a:ext cx="6825779" cy="808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21" y="7192381"/>
                <a:ext cx="6825779" cy="808619"/>
              </a:xfrm>
              <a:prstGeom prst="rect">
                <a:avLst/>
              </a:prstGeom>
              <a:blipFill>
                <a:blip r:embed="rId7"/>
                <a:stretch>
                  <a:fillRect t="-10526" b="-35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362923" y="8610600"/>
            <a:ext cx="686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b)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35640" y="8609531"/>
                <a:ext cx="6144118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640" y="8609531"/>
                <a:ext cx="6144118" cy="8392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/>
          <p:cNvSpPr/>
          <p:nvPr/>
        </p:nvSpPr>
        <p:spPr>
          <a:xfrm>
            <a:off x="2081296" y="8686800"/>
            <a:ext cx="1652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 có: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909247" y="8417284"/>
                <a:ext cx="4423134" cy="1564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247" y="8417284"/>
                <a:ext cx="4423134" cy="1564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420610" y="7952833"/>
                <a:ext cx="3004540" cy="2715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610" y="7952833"/>
                <a:ext cx="3004540" cy="27151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78413" y="10545181"/>
                <a:ext cx="6743193" cy="808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indent="635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ℕ</m:t>
                    </m:r>
                  </m:oMath>
                </a14:m>
                <a:r>
                  <a:rPr lang="nl-NL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413" y="10545181"/>
                <a:ext cx="6743193" cy="808619"/>
              </a:xfrm>
              <a:prstGeom prst="rect">
                <a:avLst/>
              </a:prstGeom>
              <a:blipFill>
                <a:blip r:embed="rId11"/>
                <a:stretch>
                  <a:fillRect t="-10526" b="-35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52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01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811" y="1570441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TẬP HỢP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6502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rỗng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771" y="3810000"/>
            <a:ext cx="21904826" cy="8458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86713" y="4208113"/>
            <a:ext cx="3650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Tập hợp rỗng</a:t>
            </a:r>
            <a:r>
              <a:rPr lang="nl-NL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37071" y="4208113"/>
            <a:ext cx="33473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kí hiệu là </a:t>
            </a: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nl-NL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8629143" y="4215940"/>
            <a:ext cx="87976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là tập hợp không chứa phần tử nào.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1979465" y="5159121"/>
            <a:ext cx="2560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Như vậy: 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3733228" y="5147067"/>
            <a:ext cx="5386988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800"/>
              </a:spcAft>
            </a:pPr>
            <a:r>
              <a:rPr lang="nl-NL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 ≠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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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</a:t>
            </a:r>
            <a:r>
              <a:rPr lang="nl-NL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x: x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nl-NL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75098" y="6621959"/>
            <a:ext cx="11865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VD: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68369" y="6576356"/>
                <a:ext cx="19429631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Liệt kê các phần tử của các tập hợp sau đây.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369" y="6576356"/>
                <a:ext cx="19429631" cy="967444"/>
              </a:xfrm>
              <a:prstGeom prst="rect">
                <a:avLst/>
              </a:prstGeom>
              <a:blipFill>
                <a:blip r:embed="rId4"/>
                <a:stretch>
                  <a:fillRect t="-1258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9696551" y="7587192"/>
            <a:ext cx="2686633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ctr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668369" y="8347849"/>
                <a:ext cx="877830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vô nghiệm</a:t>
                </a:r>
                <a:endParaRPr lang="en-US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369" y="8347849"/>
                <a:ext cx="8778301" cy="784767"/>
              </a:xfrm>
              <a:prstGeom prst="rect">
                <a:avLst/>
              </a:prstGeom>
              <a:blipFill>
                <a:blip r:embed="rId5"/>
                <a:stretch>
                  <a:fillRect l="-2847" t="-14729" r="-194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886713" y="9415992"/>
                <a:ext cx="3913764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</a:t>
                </a:r>
                <a:r>
                  <a:rPr lang="nl-NL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713" y="9415992"/>
                <a:ext cx="3913764" cy="871008"/>
              </a:xfrm>
              <a:prstGeom prst="rect">
                <a:avLst/>
              </a:prstGeom>
              <a:blipFill>
                <a:blip r:embed="rId6"/>
                <a:stretch>
                  <a:fillRect t="-9790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8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 HỢP CON</a:t>
              </a:r>
              <a:endPara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2000" y="2832631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980126" y="6299854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311335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00235" y="4020278"/>
                <a:ext cx="21109218" cy="230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</a:t>
                </a: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235" y="4020278"/>
                <a:ext cx="21109218" cy="2303195"/>
              </a:xfrm>
              <a:prstGeom prst="rect">
                <a:avLst/>
              </a:prstGeom>
              <a:blipFill>
                <a:blip r:embed="rId3"/>
                <a:stretch>
                  <a:fillRect l="-58" t="-6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568386" y="7546611"/>
            <a:ext cx="12192000" cy="7562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0000CC"/>
              </a:buClr>
              <a:buFont typeface="Symbol" panose="05050102010706020507" pitchFamily="18" charset="2"/>
              <a:buChar char=""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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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68386" y="8439768"/>
            <a:ext cx="12192000" cy="6958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0000CC"/>
              </a:buClr>
              <a:buFont typeface="Symbol" panose="05050102010706020507" pitchFamily="18" charset="2"/>
              <a:buChar char=""/>
            </a:pP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A </a:t>
            </a: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</a:t>
            </a: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và B </a:t>
            </a: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</a:t>
            </a: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 thì A </a:t>
            </a: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</a:t>
            </a: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68386" y="9272524"/>
            <a:ext cx="3421129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0000CC"/>
              </a:buClr>
              <a:buFont typeface="Symbol" panose="05050102010706020507" pitchFamily="18" charset="2"/>
              <a:buChar char=""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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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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</a:p>
        </p:txBody>
      </p:sp>
      <p:grpSp>
        <p:nvGrpSpPr>
          <p:cNvPr id="41" name="Group 54"/>
          <p:cNvGrpSpPr/>
          <p:nvPr/>
        </p:nvGrpSpPr>
        <p:grpSpPr>
          <a:xfrm>
            <a:off x="1322973" y="10363795"/>
            <a:ext cx="21841827" cy="2818805"/>
            <a:chOff x="1268078" y="3405486"/>
            <a:chExt cx="21841827" cy="2818805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0"/>
              <a:ext cx="21841827" cy="243334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50671" y="3527166"/>
                <a:ext cx="185659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2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538775" y="11797536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các tập hợp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i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i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775" y="11797536"/>
                <a:ext cx="12192000" cy="769441"/>
              </a:xfrm>
              <a:prstGeom prst="rect">
                <a:avLst/>
              </a:prstGeom>
              <a:blipFill>
                <a:blip r:embed="rId4"/>
                <a:stretch>
                  <a:fillRect l="-2000" t="-16535" r="-1600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13720615" y="11810236"/>
                <a:ext cx="5562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 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𝐀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⊂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𝐁</m:t>
                      </m:r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0615" y="11810236"/>
                <a:ext cx="55626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80" descr="C:\Users\Admin\AppData\Local\Temp\geogebra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448" y="6744072"/>
            <a:ext cx="6508814" cy="3795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2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 HỢP BẰNG NHAU</a:t>
              </a:r>
              <a:endPara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2000" y="2832631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54"/>
          <p:cNvGrpSpPr/>
          <p:nvPr/>
        </p:nvGrpSpPr>
        <p:grpSpPr>
          <a:xfrm>
            <a:off x="1269230" y="7269742"/>
            <a:ext cx="21841827" cy="2818805"/>
            <a:chOff x="1268078" y="3405486"/>
            <a:chExt cx="21841827" cy="2818805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0"/>
              <a:ext cx="21841827" cy="243334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50671" y="3527166"/>
                <a:ext cx="185659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2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444708" y="4032849"/>
                <a:ext cx="1889760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⊂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𝐁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vi-VN" sz="4400" b="1" u="none" strike="noStrike" spc="0" dirty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⊂</m:t>
                    </m:r>
                    <m:r>
                      <a:rPr lang="vi-VN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𝐀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nói tập hợp A bằng tập hợp B và viết là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𝐁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708" y="4032849"/>
                <a:ext cx="18897600" cy="816827"/>
              </a:xfrm>
              <a:prstGeom prst="rect">
                <a:avLst/>
              </a:prstGeom>
              <a:blipFill rotWithShape="0">
                <a:blip r:embed="rId3"/>
                <a:stretch>
                  <a:fillRect l="-1323" t="-17910" b="-268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464345" y="5150968"/>
            <a:ext cx="10612201" cy="764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= B 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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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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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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B)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18700" y="8496951"/>
                <a:ext cx="1934405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∈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ℕ</m:t>
                            </m:r>
                          </m:e>
                        </m: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⋮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</m:e>
                        </m: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ℕ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≤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endParaRPr lang="en-US" b="1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700" y="8496951"/>
                <a:ext cx="19344057" cy="769441"/>
              </a:xfrm>
              <a:prstGeom prst="rect">
                <a:avLst/>
              </a:prstGeom>
              <a:blipFill>
                <a:blip r:embed="rId4"/>
                <a:stretch>
                  <a:fillRect l="-1292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312683" y="8496951"/>
                <a:ext cx="3779433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400" b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683" y="8496951"/>
                <a:ext cx="3779433" cy="816827"/>
              </a:xfrm>
              <a:prstGeom prst="rect">
                <a:avLst/>
              </a:prstGeom>
              <a:blipFill>
                <a:blip r:embed="rId5"/>
                <a:stretch>
                  <a:fillRect l="-6452" t="-17910" r="-5645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7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2250</TotalTime>
  <Words>1314</Words>
  <Application>Microsoft Office PowerPoint</Application>
  <PresentationFormat>Custom</PresentationFormat>
  <Paragraphs>238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DUONG</cp:lastModifiedBy>
  <cp:revision>126</cp:revision>
  <dcterms:created xsi:type="dcterms:W3CDTF">2013-08-31T11:42:51Z</dcterms:created>
  <dcterms:modified xsi:type="dcterms:W3CDTF">2021-08-28T08:39:47Z</dcterms:modified>
</cp:coreProperties>
</file>