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5"/>
  </p:notesMasterIdLst>
  <p:sldIdLst>
    <p:sldId id="271" r:id="rId2"/>
    <p:sldId id="323" r:id="rId3"/>
    <p:sldId id="324" r:id="rId4"/>
    <p:sldId id="316" r:id="rId5"/>
    <p:sldId id="358" r:id="rId6"/>
    <p:sldId id="359" r:id="rId7"/>
    <p:sldId id="356" r:id="rId8"/>
    <p:sldId id="311" r:id="rId9"/>
    <p:sldId id="355" r:id="rId10"/>
    <p:sldId id="354" r:id="rId11"/>
    <p:sldId id="325" r:id="rId12"/>
    <p:sldId id="317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0A4A5"/>
    <a:srgbClr val="FFFF99"/>
    <a:srgbClr val="E36427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47" autoAdjust="0"/>
    <p:restoredTop sz="94196" autoAdjust="0"/>
  </p:normalViewPr>
  <p:slideViewPr>
    <p:cSldViewPr snapToGrid="0" showGuides="1">
      <p:cViewPr varScale="1">
        <p:scale>
          <a:sx n="112" d="100"/>
          <a:sy n="112" d="100"/>
        </p:scale>
        <p:origin x="7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https://www.caylor-solutions.com/wp-content/uploads/2018/02/Gen-X_Y_Z-Infographic.pn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50735" y="1017136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FREE PRACTICE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5222" y="1762550"/>
            <a:ext cx="10900881" cy="1595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Work in pairs and come up with more ideas about generation differences.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Demonstrate your discussion in front of the class.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Tiếng Anh 11 Tập 1 - Unit 1 THE GENERATION GAP - SKILLS - 4 Read the text  carefully. Answer the following questions. | Sách Mềm">
            <a:extLst>
              <a:ext uri="{FF2B5EF4-FFF2-40B4-BE49-F238E27FC236}">
                <a16:creationId xmlns:a16="http://schemas.microsoft.com/office/drawing/2014/main" id="{1928DDF0-AF0B-1749-A76A-8A7CBB8E1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3499501"/>
            <a:ext cx="3414841" cy="322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eneration Gap | آیلتس تیم">
            <a:extLst>
              <a:ext uri="{FF2B5EF4-FFF2-40B4-BE49-F238E27FC236}">
                <a16:creationId xmlns:a16="http://schemas.microsoft.com/office/drawing/2014/main" id="{A723C15F-8B1A-8347-853D-C4E0A1DCA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283" y="3580694"/>
            <a:ext cx="4638392" cy="278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0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1951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How to start a conversation or discussion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Vocabulary to talk about different generations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Lesson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- Unit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www.tienganhglobalsuccess.vn</a:t>
            </a:r>
            <a:endParaRPr lang="en-US" sz="1600" b="1" i="1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SPEAKING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1954436" y="3913378"/>
            <a:ext cx="9277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Helvetica" pitchFamily="2" charset="0"/>
              </a:rPr>
              <a:t>Talking about different generations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4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The generation gap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ea typeface="Adobe Gothic Std B" panose="020B0800000000000000" pitchFamily="34" charset="-128"/>
              </a:rPr>
              <a:t>CONTROLLED PRACTICE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29898" y="3423459"/>
            <a:ext cx="2401772" cy="796526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ea typeface="Adobe Gothic Std B" panose="020B0800000000000000" pitchFamily="34" charset="-128"/>
              </a:rPr>
              <a:t>LESS- CONTROLLED PRACTICE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5916080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3" y="2177972"/>
            <a:ext cx="5916081" cy="9160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Brainstorming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1. </a:t>
            </a:r>
            <a:r>
              <a:rPr lang="x-none" dirty="0">
                <a:solidFill>
                  <a:schemeClr val="tx1"/>
                </a:solidFill>
                <a:ea typeface="Calibri" panose="020F0502020204030204" pitchFamily="34" charset="0"/>
              </a:rPr>
              <a:t>Put the sentences (A–D) in order to complete the </a:t>
            </a:r>
            <a:r>
              <a:rPr lang="x-none" dirty="0" smtClean="0">
                <a:solidFill>
                  <a:schemeClr val="tx1"/>
                </a:solidFill>
                <a:ea typeface="Calibri" panose="020F0502020204030204" pitchFamily="34" charset="0"/>
              </a:rPr>
              <a:t>conversation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361466"/>
            <a:ext cx="5916082" cy="9036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Task </a:t>
            </a:r>
            <a:r>
              <a:rPr lang="en-GB" dirty="0">
                <a:solidFill>
                  <a:schemeClr val="tx1"/>
                </a:solidFill>
              </a:rPr>
              <a:t>2. </a:t>
            </a:r>
            <a:r>
              <a:rPr lang="x-none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Talk about the different generations of your </a:t>
            </a:r>
            <a:r>
              <a:rPr lang="x-none" sz="18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family</a:t>
            </a:r>
            <a:r>
              <a:rPr lang="en-US" sz="18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.</a:t>
            </a:r>
            <a:endParaRPr lang="x-none" sz="18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Task 3. </a:t>
            </a:r>
            <a:r>
              <a:rPr lang="x-none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Discuss the </a:t>
            </a:r>
            <a:r>
              <a:rPr lang="x-none" sz="18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question</a:t>
            </a:r>
            <a:r>
              <a:rPr lang="en-US" sz="18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.</a:t>
            </a:r>
            <a:r>
              <a:rPr lang="x-none" sz="18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130784" y="2559985"/>
            <a:ext cx="935516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a typeface="Adobe Gothic Std B" panose="020B0800000000000000" pitchFamily="34" charset="-128"/>
              </a:rPr>
              <a:t>FREE PRACTICE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622841"/>
            <a:ext cx="5916078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821722"/>
            <a:ext cx="709996" cy="84234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594523"/>
            <a:ext cx="5916078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Further practice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SPEAKING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4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59074" y="92657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GUESSING GAME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C5BFF12-9C12-0249-86A5-ABFA1FEB6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0127" y="1714990"/>
            <a:ext cx="3065188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pic>
        <p:nvPicPr>
          <p:cNvPr id="1025" name="Picture 2" descr="5 Major Characteristics of Generation Z for Education Marketers - Caylor  Solutions">
            <a:extLst>
              <a:ext uri="{FF2B5EF4-FFF2-40B4-BE49-F238E27FC236}">
                <a16:creationId xmlns:a16="http://schemas.microsoft.com/office/drawing/2014/main" id="{0EBFCDFE-4DC0-5A4D-90D2-BB89EA901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38" y="924477"/>
            <a:ext cx="11045290" cy="58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CB33514-62E4-4249-BA6C-07A77A5DC8AD}"/>
              </a:ext>
            </a:extLst>
          </p:cNvPr>
          <p:cNvSpPr/>
          <p:nvPr/>
        </p:nvSpPr>
        <p:spPr>
          <a:xfrm>
            <a:off x="1042416" y="1714990"/>
            <a:ext cx="2487168" cy="258269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D9E7449-349C-B049-8AD4-31FAA8B9F67C}"/>
              </a:ext>
            </a:extLst>
          </p:cNvPr>
          <p:cNvSpPr/>
          <p:nvPr/>
        </p:nvSpPr>
        <p:spPr>
          <a:xfrm>
            <a:off x="4773499" y="1714990"/>
            <a:ext cx="2487168" cy="258269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CE5D8D9-1914-2449-AE6E-25BB4F350792}"/>
              </a:ext>
            </a:extLst>
          </p:cNvPr>
          <p:cNvSpPr/>
          <p:nvPr/>
        </p:nvSpPr>
        <p:spPr>
          <a:xfrm>
            <a:off x="8504582" y="1664458"/>
            <a:ext cx="2487168" cy="263322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6D833FF0-5805-2D48-B5ED-02CEB35A580D}"/>
              </a:ext>
            </a:extLst>
          </p:cNvPr>
          <p:cNvSpPr txBox="1"/>
          <p:nvPr/>
        </p:nvSpPr>
        <p:spPr>
          <a:xfrm>
            <a:off x="4098436" y="349127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BRAINSTORMING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7027A4C-9350-EF46-A654-0EB17ADBA229}"/>
              </a:ext>
            </a:extLst>
          </p:cNvPr>
          <p:cNvSpPr/>
          <p:nvPr/>
        </p:nvSpPr>
        <p:spPr>
          <a:xfrm>
            <a:off x="1406861" y="2082113"/>
            <a:ext cx="7319154" cy="42858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>
                <a:effectLst/>
              </a:rPr>
              <a:t>Suggested ideas: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</a:rPr>
              <a:t>• be open to new ways of thinking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</a:rPr>
              <a:t>• have fixed ideas about the world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</a:rPr>
              <a:t>• want to make their own decisions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</a:rPr>
              <a:t>• hold traditional views about many issues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</a:rPr>
              <a:t>• not want big changes in life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</a:rPr>
              <a:t>• be good at using electronic devices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E5F69B4-0CA4-0E4F-BF25-8A6DBEFAF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266" y="2618643"/>
            <a:ext cx="3924300" cy="289148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C5C2644-5F93-144A-9A2E-AF5EAB8B7976}"/>
              </a:ext>
            </a:extLst>
          </p:cNvPr>
          <p:cNvSpPr txBox="1"/>
          <p:nvPr/>
        </p:nvSpPr>
        <p:spPr>
          <a:xfrm>
            <a:off x="2394121" y="1224306"/>
            <a:ext cx="79731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28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Do these ideas relate to members of </a:t>
            </a:r>
            <a:r>
              <a:rPr lang="x-none" sz="28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your</a:t>
            </a:r>
            <a:r>
              <a:rPr lang="x-none" sz="28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family?</a:t>
            </a:r>
            <a:r>
              <a:rPr lang="x-none" sz="2800" b="1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endParaRPr lang="x-none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2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A3D735-A7D0-614F-A0D6-90CCEAD34C44}"/>
              </a:ext>
            </a:extLst>
          </p:cNvPr>
          <p:cNvSpPr txBox="1"/>
          <p:nvPr/>
        </p:nvSpPr>
        <p:spPr>
          <a:xfrm>
            <a:off x="494438" y="1188720"/>
            <a:ext cx="11447626" cy="4077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ts val="720"/>
              </a:spcBef>
              <a:spcAft>
                <a:spcPts val="480"/>
              </a:spcAft>
            </a:pPr>
            <a:r>
              <a:rPr lang="x-none" sz="28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Tips to start a conversation or </a:t>
            </a:r>
            <a:r>
              <a:rPr lang="x-none" sz="2800" b="1" dirty="0" smtClean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discussion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, you can</a:t>
            </a:r>
            <a:r>
              <a:rPr lang="x-none" sz="2800" b="1" dirty="0" smtClean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:</a:t>
            </a:r>
            <a:endParaRPr lang="x-none" sz="2800" dirty="0">
              <a:solidFill>
                <a:schemeClr val="accent1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algn="just"/>
            <a:r>
              <a:rPr lang="x-none" sz="2800" dirty="0" smtClean="0">
                <a:solidFill>
                  <a:srgbClr val="7030A0"/>
                </a:solidFill>
                <a:effectLst/>
                <a:ea typeface="Calibri" panose="020F0502020204030204" pitchFamily="34" charset="0"/>
              </a:rPr>
              <a:t>+ </a:t>
            </a:r>
            <a:r>
              <a:rPr lang="x-none" sz="2800" dirty="0">
                <a:solidFill>
                  <a:srgbClr val="7030A0"/>
                </a:solidFill>
                <a:effectLst/>
                <a:ea typeface="Calibri" panose="020F0502020204030204" pitchFamily="34" charset="0"/>
              </a:rPr>
              <a:t>present the topic.</a:t>
            </a:r>
            <a:endParaRPr lang="x-none" sz="2800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 algn="just"/>
            <a:r>
              <a:rPr lang="x-none" sz="2800" dirty="0">
                <a:solidFill>
                  <a:srgbClr val="EE4000"/>
                </a:solidFill>
                <a:effectLst/>
                <a:ea typeface="Calibri" panose="020F0502020204030204" pitchFamily="34" charset="0"/>
              </a:rPr>
              <a:t>Example: </a:t>
            </a:r>
            <a:r>
              <a:rPr lang="x-none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Let's talk about ...</a:t>
            </a:r>
            <a:endParaRPr lang="x-none" sz="28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x-none" sz="2800" dirty="0" smtClean="0">
                <a:solidFill>
                  <a:srgbClr val="7030A0"/>
                </a:solidFill>
                <a:effectLst/>
                <a:ea typeface="Calibri" panose="020F0502020204030204" pitchFamily="34" charset="0"/>
              </a:rPr>
              <a:t>+ </a:t>
            </a:r>
            <a:r>
              <a:rPr lang="x-none" sz="2800" dirty="0">
                <a:solidFill>
                  <a:srgbClr val="7030A0"/>
                </a:solidFill>
                <a:effectLst/>
                <a:ea typeface="Calibri" panose="020F0502020204030204" pitchFamily="34" charset="0"/>
              </a:rPr>
              <a:t>ask your partner for personal information related to the topic.</a:t>
            </a:r>
            <a:endParaRPr lang="x-none" sz="2800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 algn="just"/>
            <a:r>
              <a:rPr lang="x-none" sz="2800" dirty="0">
                <a:solidFill>
                  <a:srgbClr val="EE4000"/>
                </a:solidFill>
                <a:effectLst/>
                <a:ea typeface="Calibri" panose="020F0502020204030204" pitchFamily="34" charset="0"/>
              </a:rPr>
              <a:t>Example: </a:t>
            </a:r>
            <a:r>
              <a:rPr lang="x-none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Ly, do you live with your extended family?/ Ly, what kind of family do you have?</a:t>
            </a:r>
            <a:endParaRPr lang="x-none" sz="28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x-none" sz="2800" dirty="0" smtClean="0">
                <a:solidFill>
                  <a:srgbClr val="7030A0"/>
                </a:solidFill>
                <a:effectLst/>
                <a:ea typeface="Calibri" panose="020F0502020204030204" pitchFamily="34" charset="0"/>
              </a:rPr>
              <a:t>+ </a:t>
            </a:r>
            <a:r>
              <a:rPr lang="x-none" sz="2800" dirty="0">
                <a:solidFill>
                  <a:srgbClr val="7030A0"/>
                </a:solidFill>
                <a:effectLst/>
                <a:ea typeface="Calibri" panose="020F0502020204030204" pitchFamily="34" charset="0"/>
              </a:rPr>
              <a:t>ask for an opinion.</a:t>
            </a:r>
            <a:endParaRPr lang="x-none" sz="2800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 algn="just"/>
            <a:r>
              <a:rPr lang="x-none" sz="2800" dirty="0">
                <a:solidFill>
                  <a:srgbClr val="EE4000"/>
                </a:solidFill>
                <a:effectLst/>
                <a:ea typeface="Calibri" panose="020F0502020204030204" pitchFamily="34" charset="0"/>
              </a:rPr>
              <a:t>Example: </a:t>
            </a:r>
            <a:r>
              <a:rPr lang="x-none" sz="2800" dirty="0">
                <a:effectLst/>
                <a:ea typeface="Calibri" panose="020F0502020204030204" pitchFamily="34" charset="0"/>
              </a:rPr>
              <a:t>Ly, do you think there are any differences between the generations of your family?/ Ly, what do you think about your generation</a:t>
            </a:r>
            <a:r>
              <a:rPr lang="x-none" sz="2800" dirty="0" smtClean="0">
                <a:effectLst/>
                <a:ea typeface="Calibri" panose="020F0502020204030204" pitchFamily="34" charset="0"/>
              </a:rPr>
              <a:t>?</a:t>
            </a:r>
            <a:endParaRPr lang="x-none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833FF0-5805-2D48-B5ED-02CEB35A580D}"/>
              </a:ext>
            </a:extLst>
          </p:cNvPr>
          <p:cNvSpPr txBox="1"/>
          <p:nvPr/>
        </p:nvSpPr>
        <p:spPr>
          <a:xfrm>
            <a:off x="4259074" y="309633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GUESSING GAME</a:t>
            </a:r>
          </a:p>
        </p:txBody>
      </p:sp>
    </p:spTree>
    <p:extLst>
      <p:ext uri="{BB962C8B-B14F-4D97-AF65-F5344CB8AC3E}">
        <p14:creationId xmlns:p14="http://schemas.microsoft.com/office/powerpoint/2010/main" val="245899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56814" y="1011448"/>
            <a:ext cx="103900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Put the sentences (A–D) in order to complete the conversation. Then practise it in pairs.</a:t>
            </a:r>
            <a:r>
              <a:rPr lang="x-none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52030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CONTROLLED PRACTICE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CA8775D-8B6F-D54A-BAAF-09AFD3A8EC51}"/>
              </a:ext>
            </a:extLst>
          </p:cNvPr>
          <p:cNvSpPr/>
          <p:nvPr/>
        </p:nvSpPr>
        <p:spPr>
          <a:xfrm>
            <a:off x="234778" y="2083803"/>
            <a:ext cx="5778563" cy="45486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EE4000"/>
                </a:solidFill>
                <a:effectLst/>
              </a:rPr>
              <a:t>A. </a:t>
            </a:r>
            <a:r>
              <a:rPr lang="en-US" sz="2800" dirty="0">
                <a:effectLst/>
              </a:rPr>
              <a:t>Yes. My grandparents are over 60 now. They hold very traditional views about everything.</a:t>
            </a:r>
          </a:p>
          <a:p>
            <a:r>
              <a:rPr lang="en-US" sz="2800" dirty="0">
                <a:solidFill>
                  <a:srgbClr val="EE4000"/>
                </a:solidFill>
                <a:effectLst/>
              </a:rPr>
              <a:t>B. </a:t>
            </a:r>
            <a:r>
              <a:rPr lang="en-US" sz="2800" dirty="0">
                <a:effectLst/>
              </a:rPr>
              <a:t>I see. What about </a:t>
            </a:r>
            <a:r>
              <a:rPr lang="en-US" sz="2800" dirty="0" smtClean="0">
                <a:effectLst/>
              </a:rPr>
              <a:t>your parents</a:t>
            </a:r>
            <a:r>
              <a:rPr lang="en-US" sz="2800" dirty="0">
                <a:effectLst/>
              </a:rPr>
              <a:t>?</a:t>
            </a:r>
          </a:p>
          <a:p>
            <a:r>
              <a:rPr lang="en-US" sz="2800" dirty="0">
                <a:solidFill>
                  <a:srgbClr val="EE4000"/>
                </a:solidFill>
                <a:effectLst/>
              </a:rPr>
              <a:t>C. </a:t>
            </a:r>
            <a:r>
              <a:rPr lang="en-US" sz="2800" dirty="0">
                <a:effectLst/>
              </a:rPr>
              <a:t>Yes, I do. I live with my grandparents, my parents, and my younger sister.</a:t>
            </a:r>
          </a:p>
          <a:p>
            <a:r>
              <a:rPr lang="en-US" sz="2800" dirty="0">
                <a:solidFill>
                  <a:srgbClr val="EE4000"/>
                </a:solidFill>
                <a:effectLst/>
              </a:rPr>
              <a:t>D. </a:t>
            </a:r>
            <a:r>
              <a:rPr lang="en-US" sz="2800" dirty="0">
                <a:effectLst/>
              </a:rPr>
              <a:t>That's interesting. Have you noticed any differences between the generations?</a:t>
            </a:r>
          </a:p>
        </p:txBody>
      </p:sp>
      <p:sp>
        <p:nvSpPr>
          <p:cNvPr id="7" name="Terminator 6">
            <a:extLst>
              <a:ext uri="{FF2B5EF4-FFF2-40B4-BE49-F238E27FC236}">
                <a16:creationId xmlns:a16="http://schemas.microsoft.com/office/drawing/2014/main" id="{1CCE502F-F727-DE46-8E34-F6018BCD398C}"/>
              </a:ext>
            </a:extLst>
          </p:cNvPr>
          <p:cNvSpPr/>
          <p:nvPr/>
        </p:nvSpPr>
        <p:spPr>
          <a:xfrm>
            <a:off x="5697536" y="1776892"/>
            <a:ext cx="6448076" cy="4090087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effectLst/>
              </a:rPr>
              <a:t>Kevin:  Ly, do you live with your extended family?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</a:rPr>
              <a:t>Ly:       (1) 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_____</a:t>
            </a:r>
          </a:p>
          <a:p>
            <a:r>
              <a:rPr lang="en-US" sz="2400" dirty="0" smtClean="0">
                <a:solidFill>
                  <a:srgbClr val="000000"/>
                </a:solidFill>
                <a:effectLst/>
              </a:rPr>
              <a:t>Kevin</a:t>
            </a:r>
            <a:r>
              <a:rPr lang="en-US" sz="2400" dirty="0">
                <a:solidFill>
                  <a:srgbClr val="000000"/>
                </a:solidFill>
                <a:effectLst/>
              </a:rPr>
              <a:t>: (2) </a:t>
            </a:r>
            <a:r>
              <a:rPr lang="en-US" sz="2400" dirty="0" smtClean="0">
                <a:solidFill>
                  <a:srgbClr val="455B63"/>
                </a:solidFill>
                <a:effectLst/>
              </a:rPr>
              <a:t>_____</a:t>
            </a:r>
            <a:endParaRPr lang="en-US" sz="2400" dirty="0">
              <a:solidFill>
                <a:srgbClr val="455B63"/>
              </a:solidFill>
              <a:effectLst/>
            </a:endParaRPr>
          </a:p>
          <a:p>
            <a:r>
              <a:rPr lang="en-US" sz="2400" dirty="0">
                <a:solidFill>
                  <a:srgbClr val="000000"/>
                </a:solidFill>
                <a:effectLst/>
              </a:rPr>
              <a:t>Ly:       (3) </a:t>
            </a:r>
            <a:r>
              <a:rPr lang="en-US" sz="2400" dirty="0">
                <a:solidFill>
                  <a:srgbClr val="455B63"/>
                </a:solidFill>
              </a:rPr>
              <a:t>_____</a:t>
            </a:r>
            <a:endParaRPr lang="en-US" sz="2400" dirty="0">
              <a:solidFill>
                <a:srgbClr val="455B63"/>
              </a:solidFill>
              <a:effectLst/>
            </a:endParaRPr>
          </a:p>
          <a:p>
            <a:r>
              <a:rPr lang="en-US" sz="2400" dirty="0">
                <a:solidFill>
                  <a:srgbClr val="000000"/>
                </a:solidFill>
                <a:effectLst/>
              </a:rPr>
              <a:t>Kevin: (4) </a:t>
            </a:r>
            <a:r>
              <a:rPr lang="en-US" sz="2400" dirty="0">
                <a:solidFill>
                  <a:srgbClr val="455B63"/>
                </a:solidFill>
              </a:rPr>
              <a:t>_____</a:t>
            </a:r>
            <a:endParaRPr lang="en-US" sz="2400" dirty="0">
              <a:solidFill>
                <a:srgbClr val="455B63"/>
              </a:solidFill>
              <a:effectLst/>
            </a:endParaRPr>
          </a:p>
          <a:p>
            <a:r>
              <a:rPr lang="en-US" sz="2400" dirty="0">
                <a:effectLst/>
              </a:rPr>
              <a:t>Ly:       Well, they're only in their 40s. I think </a:t>
            </a:r>
            <a:r>
              <a:rPr lang="en-US" sz="2400" dirty="0" smtClean="0">
                <a:effectLst/>
              </a:rPr>
              <a:t>they're quite </a:t>
            </a:r>
            <a:r>
              <a:rPr lang="en-US" sz="2400" dirty="0">
                <a:effectLst/>
              </a:rPr>
              <a:t>open to new ways of thinking. </a:t>
            </a:r>
            <a:endParaRPr lang="en-US" sz="2400" dirty="0" smtClean="0">
              <a:effectLst/>
            </a:endParaRPr>
          </a:p>
          <a:p>
            <a:r>
              <a:rPr lang="en-US" sz="2400" dirty="0" smtClean="0">
                <a:effectLst/>
              </a:rPr>
              <a:t>I </a:t>
            </a:r>
            <a:r>
              <a:rPr lang="en-US" sz="2400" dirty="0">
                <a:effectLst/>
              </a:rPr>
              <a:t>can share lots of things with my parents.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6BE0C-A9C6-8B48-AD42-900C44D56027}"/>
              </a:ext>
            </a:extLst>
          </p:cNvPr>
          <p:cNvSpPr txBox="1"/>
          <p:nvPr/>
        </p:nvSpPr>
        <p:spPr>
          <a:xfrm>
            <a:off x="7467646" y="2849246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</a:rPr>
              <a:t>C</a:t>
            </a:r>
            <a:endParaRPr lang="x-none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51D53D-2272-C644-B269-3BB078C7E019}"/>
              </a:ext>
            </a:extLst>
          </p:cNvPr>
          <p:cNvSpPr txBox="1"/>
          <p:nvPr/>
        </p:nvSpPr>
        <p:spPr>
          <a:xfrm>
            <a:off x="7467646" y="3259611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</a:t>
            </a:r>
            <a:endParaRPr lang="x-none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633EEA-E28B-8B46-B92E-6F62C4D91F1F}"/>
              </a:ext>
            </a:extLst>
          </p:cNvPr>
          <p:cNvSpPr txBox="1"/>
          <p:nvPr/>
        </p:nvSpPr>
        <p:spPr>
          <a:xfrm>
            <a:off x="7456425" y="3625492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1B37DB-866E-D74E-8606-A47E8ABE0369}"/>
              </a:ext>
            </a:extLst>
          </p:cNvPr>
          <p:cNvSpPr txBox="1"/>
          <p:nvPr/>
        </p:nvSpPr>
        <p:spPr>
          <a:xfrm>
            <a:off x="7456425" y="3986213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</a:t>
            </a:r>
            <a:endParaRPr lang="x-non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07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06193" y="10353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365" y="9397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251211" y="939727"/>
            <a:ext cx="106180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Work in pairs. Talk about the different generations of your family. Use the model</a:t>
            </a:r>
            <a:r>
              <a:rPr lang="x-none" sz="2800" dirty="0">
                <a:ea typeface="Calibri" panose="020F0502020204030204" pitchFamily="34" charset="0"/>
              </a:rPr>
              <a:t> </a:t>
            </a:r>
            <a:r>
              <a:rPr lang="x-none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and tips in </a:t>
            </a:r>
            <a:r>
              <a:rPr lang="x-none" sz="2800" b="1" dirty="0">
                <a:solidFill>
                  <a:srgbClr val="00CD1A"/>
                </a:solidFill>
                <a:effectLst/>
                <a:ea typeface="Calibri" panose="020F0502020204030204" pitchFamily="34" charset="0"/>
              </a:rPr>
              <a:t>1</a:t>
            </a:r>
            <a:r>
              <a:rPr lang="x-none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and the ideas below to help you.</a:t>
            </a:r>
            <a:r>
              <a:rPr lang="x-none" sz="2800" dirty="0">
                <a:effectLst/>
                <a:ea typeface="Times New Roman" panose="02020603050405020304" pitchFamily="18" charset="0"/>
              </a:rPr>
              <a:t> </a:t>
            </a:r>
            <a:endParaRPr lang="en-US" sz="40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AF9A1A7-F079-AA44-B7BF-A724C73E38DC}"/>
              </a:ext>
            </a:extLst>
          </p:cNvPr>
          <p:cNvSpPr/>
          <p:nvPr/>
        </p:nvSpPr>
        <p:spPr>
          <a:xfrm>
            <a:off x="1406861" y="2082113"/>
            <a:ext cx="7319154" cy="42858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>
                <a:effectLst/>
              </a:rPr>
              <a:t>Suggested ideas: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</a:rPr>
              <a:t>• be open to new ways of thinking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</a:rPr>
              <a:t>• have fixed ideas about the world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</a:rPr>
              <a:t>• want to make their own decisions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</a:rPr>
              <a:t>• hold traditional views about many issues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</a:rPr>
              <a:t>• not want big changes in life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</a:rPr>
              <a:t>• be good at using electronic devices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1C8C75B-1306-3D48-9716-3A23F9C99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266" y="2618643"/>
            <a:ext cx="3924300" cy="28914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7" y="123935"/>
            <a:ext cx="68517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LESS CONTROLLED PRACTICE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124780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effectLst/>
              </a:rPr>
              <a:t>Discussion</a:t>
            </a:r>
            <a:endParaRPr lang="en-US" sz="2800" b="1" dirty="0"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F5F274-DA85-1C4F-A132-DFEF053BD771}"/>
              </a:ext>
            </a:extLst>
          </p:cNvPr>
          <p:cNvSpPr txBox="1"/>
          <p:nvPr/>
        </p:nvSpPr>
        <p:spPr>
          <a:xfrm>
            <a:off x="494437" y="1675344"/>
            <a:ext cx="116698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EE4000"/>
                </a:solidFill>
                <a:effectLst/>
              </a:rPr>
              <a:t>What are the most common generation </a:t>
            </a:r>
            <a:r>
              <a:rPr lang="en-US" sz="3600" dirty="0" smtClean="0">
                <a:solidFill>
                  <a:srgbClr val="EE4000"/>
                </a:solidFill>
                <a:effectLst/>
              </a:rPr>
              <a:t>gaps</a:t>
            </a:r>
          </a:p>
          <a:p>
            <a:pPr algn="ctr"/>
            <a:r>
              <a:rPr lang="en-US" sz="3600" dirty="0" smtClean="0">
                <a:solidFill>
                  <a:srgbClr val="EE4000"/>
                </a:solidFill>
                <a:effectLst/>
              </a:rPr>
              <a:t> </a:t>
            </a:r>
            <a:r>
              <a:rPr lang="en-US" sz="3600" dirty="0">
                <a:solidFill>
                  <a:srgbClr val="EE4000"/>
                </a:solidFill>
                <a:effectLst/>
              </a:rPr>
              <a:t>in your families?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7" y="123935"/>
            <a:ext cx="68517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LESS CONTROLLED PRACTICE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721" y="3000467"/>
            <a:ext cx="5648803" cy="355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2874</TotalTime>
  <Words>545</Words>
  <Application>Microsoft Office PowerPoint</Application>
  <PresentationFormat>Widescreen</PresentationFormat>
  <Paragraphs>92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Adobe Gothic Std B</vt:lpstr>
      <vt:lpstr>Montserrat Medium</vt:lpstr>
      <vt:lpstr>Arial</vt:lpstr>
      <vt:lpstr>Berlin Sans FB Demi</vt:lpstr>
      <vt:lpstr>Bookman Old Style</vt:lpstr>
      <vt:lpstr>Calibri</vt:lpstr>
      <vt:lpstr>Calibri Light</vt:lpstr>
      <vt:lpstr>Helvetica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179</cp:revision>
  <dcterms:created xsi:type="dcterms:W3CDTF">2020-12-09T02:04:09Z</dcterms:created>
  <dcterms:modified xsi:type="dcterms:W3CDTF">2023-05-11T03:15:35Z</dcterms:modified>
</cp:coreProperties>
</file>