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07" r:id="rId10"/>
    <p:sldId id="308" r:id="rId11"/>
    <p:sldId id="347" r:id="rId12"/>
    <p:sldId id="363" r:id="rId13"/>
    <p:sldId id="312" r:id="rId14"/>
    <p:sldId id="314" r:id="rId15"/>
    <p:sldId id="336" r:id="rId16"/>
    <p:sldId id="337" r:id="rId17"/>
    <p:sldId id="338" r:id="rId18"/>
    <p:sldId id="348" r:id="rId19"/>
    <p:sldId id="349" r:id="rId20"/>
    <p:sldId id="350" r:id="rId21"/>
    <p:sldId id="351" r:id="rId22"/>
    <p:sldId id="345" r:id="rId23"/>
    <p:sldId id="327" r:id="rId24"/>
    <p:sldId id="352" r:id="rId25"/>
    <p:sldId id="353" r:id="rId26"/>
    <p:sldId id="315" r:id="rId27"/>
    <p:sldId id="354" r:id="rId28"/>
    <p:sldId id="332" r:id="rId29"/>
    <p:sldId id="331" r:id="rId30"/>
    <p:sldId id="295" r:id="rId31"/>
    <p:sldId id="328" r:id="rId32"/>
    <p:sldId id="329" r:id="rId33"/>
    <p:sldId id="330" r:id="rId3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7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3366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75" d="100"/>
          <a:sy n="75" d="100"/>
        </p:scale>
        <p:origin x="1162" y="48"/>
      </p:cViewPr>
      <p:guideLst>
        <p:guide orient="horz" pos="2162"/>
        <p:guide pos="38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206BEC-AAFF-4DEF-BF11-CC3A56CAD8A2}" type="datetimeFigureOut">
              <a:rPr lang="en-US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F147A5-F239-40D6-A54E-6354933A00EA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12E708-CCBA-424F-8BFA-54E8505826B7}" type="slidenum">
              <a:rPr lang="en-US">
                <a:cs typeface="Arial" panose="020B0604020202020204" pitchFamily="34" charset="0"/>
              </a:rPr>
              <a:t>9</a:t>
            </a:fld>
            <a:endParaRPr lang="en-US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2214225" cy="686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988" y="-41275"/>
            <a:ext cx="276987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Unit 9: 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sym typeface="+mn-ea"/>
              </a:rPr>
              <a:t>English in the World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5400" y="6510338"/>
            <a:ext cx="2593975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</a:t>
            </a: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-Learn Smart World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226800" y="6396038"/>
            <a:ext cx="814388" cy="41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17250" y="-41275"/>
            <a:ext cx="117475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2.1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eduhome.com.vn/DHALesson?idGrade=10&amp;idSubject=1&amp;idSeries=118&amp;idTheme=1067&amp;IdLevel=3&amp;idThemeServer=85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media6.mp3"/><Relationship Id="rId18" Type="http://schemas.openxmlformats.org/officeDocument/2006/relationships/image" Target="../media/image20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notesSlide" Target="../notesSlides/notesSlide1.xml"/><Relationship Id="rId2" Type="http://schemas.microsoft.com/office/2007/relationships/media" Target="../media/media1.mp3"/><Relationship Id="rId16" Type="http://schemas.openxmlformats.org/officeDocument/2006/relationships/slideLayout" Target="../slideLayouts/slideLayout2.xml"/><Relationship Id="rId1" Type="http://schemas.openxmlformats.org/officeDocument/2006/relationships/audio" Target="NULL" TargetMode="Externa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5" Type="http://schemas.openxmlformats.org/officeDocument/2006/relationships/audio" Target="../media/media7.mp3"/><Relationship Id="rId10" Type="http://schemas.microsoft.com/office/2007/relationships/media" Target="../media/media5.mp3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microsoft.com/office/2007/relationships/media" Target="../media/media7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5103813" y="2646363"/>
            <a:ext cx="6596062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Calibri" panose="020F0502020204030204" pitchFamily="34" charset="0"/>
              </a:rPr>
              <a:t>Unit 9: English in the World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</a:rPr>
              <a:t>Lesson 2.1: Vocabulary &amp; Listening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Page</a:t>
            </a:r>
            <a:r>
              <a:rPr lang="en-US" sz="3200" dirty="0">
                <a:latin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</a:rPr>
              <a:t>71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75" y="547688"/>
            <a:ext cx="1133792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Work in pairs. </a:t>
            </a:r>
          </a:p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b. Talk about the things you do on vocation.</a:t>
            </a:r>
            <a:r>
              <a:rPr lang="en-US" i="1" dirty="0"/>
              <a:t> </a:t>
            </a:r>
          </a:p>
        </p:txBody>
      </p:sp>
      <p:pic>
        <p:nvPicPr>
          <p:cNvPr id="17410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1175" y="4603750"/>
            <a:ext cx="26781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2230438"/>
            <a:ext cx="558165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35688" y="3836988"/>
            <a:ext cx="58769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3" y="457200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</a:rPr>
              <a:t>Extra Practice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anose="020F0502020204030204" pitchFamily="34" charset="0"/>
              </a:rPr>
              <a:t>WB, page 52</a:t>
            </a:r>
          </a:p>
        </p:txBody>
      </p:sp>
      <p:sp>
        <p:nvSpPr>
          <p:cNvPr id="3" name="Rectangle 2"/>
          <p:cNvSpPr/>
          <p:nvPr/>
        </p:nvSpPr>
        <p:spPr>
          <a:xfrm>
            <a:off x="2041525" y="373063"/>
            <a:ext cx="9374188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>
                <a:solidFill>
                  <a:srgbClr val="0070C0"/>
                </a:solidFill>
                <a:latin typeface="Calibri" panose="020F0502020204030204" pitchFamily="34" charset="0"/>
              </a:rPr>
              <a:t>Unscramble the words.</a:t>
            </a:r>
            <a:r>
              <a:rPr lang="en-US" i="1"/>
              <a:t> </a:t>
            </a:r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" y="1298575"/>
            <a:ext cx="1000283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4683125" y="2076450"/>
            <a:ext cx="52498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    O   U    V    E    N    I    R    S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614863" y="2768600"/>
            <a:ext cx="52498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 P    H   O    T    O   S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614863" y="3433763"/>
            <a:ext cx="645636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 S     I    G    H    T   S     E    E     I    N   G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4572000" y="4140200"/>
            <a:ext cx="52498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 W   A    L    L    E    T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4641850" y="4873625"/>
            <a:ext cx="52498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 P   O    S    T    C    A    R    D   S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4640263" y="5567363"/>
            <a:ext cx="524986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 S   W   I     M   S    U    I   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/>
      <p:bldP spid="39944" grpId="0"/>
      <p:bldP spid="39945" grpId="0"/>
      <p:bldP spid="39946" grpId="0"/>
      <p:bldP spid="39947" grpId="0"/>
      <p:bldP spid="399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31" y="398100"/>
            <a:ext cx="9786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+mn-lt"/>
              </a:rPr>
              <a:t>c. Fill in the blanks with the words from the previous task.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7273" y="42931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Extra Practice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WB, page 52</a:t>
            </a:r>
          </a:p>
        </p:txBody>
      </p:sp>
      <p:sp>
        <p:nvSpPr>
          <p:cNvPr id="4" name="Rectangle 3"/>
          <p:cNvSpPr/>
          <p:nvPr/>
        </p:nvSpPr>
        <p:spPr>
          <a:xfrm>
            <a:off x="210355" y="1306983"/>
            <a:ext cx="117712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1. The weather was nice, so we spent a day swimming in the sea and relaxing on the ___________.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2. On the last day, we went to the market and bought ___________. I bought some "I ❤ NYC" T-shirts and a small statue of the Statue of Liberty.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3. I forgot my ___________ and had to ask my brother to lend me some money.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4. I took lots of ___________ during the trip with my new camera.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5. I like to buy ___________ when visiting different cities, but I never write on any of them.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6. My mom bought me a new ___________ because I started having swimming lessons.</a:t>
            </a:r>
          </a:p>
          <a:p>
            <a:pPr algn="just"/>
            <a:r>
              <a:rPr lang="en-US" sz="2600" dirty="0">
                <a:solidFill>
                  <a:srgbClr val="0000CC"/>
                </a:solidFill>
                <a:latin typeface="+mn-lt"/>
              </a:rPr>
              <a:t>7. I want to spend the first day going ___________. I want to see Big Ben, the Tower of London, and Buckingham Palace.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2859" y="1684474"/>
            <a:ext cx="1313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beach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0573" y="2096698"/>
            <a:ext cx="15707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souvenirs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5270" y="2901730"/>
            <a:ext cx="1313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wallet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3928" y="3303212"/>
            <a:ext cx="13136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photos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5274" y="3708374"/>
            <a:ext cx="1674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postcards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53319" y="4454062"/>
            <a:ext cx="165936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swimsuit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6315" y="5270613"/>
            <a:ext cx="1907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+mn-lt"/>
              </a:rPr>
              <a:t>sightseeing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5"/>
          <p:cNvPicPr>
            <a:picLocks noChangeAspect="1"/>
          </p:cNvPicPr>
          <p:nvPr/>
        </p:nvPicPr>
        <p:blipFill>
          <a:blip r:embed="rId2"/>
          <a:srcRect l="2771"/>
          <a:stretch>
            <a:fillRect/>
          </a:stretch>
        </p:blipFill>
        <p:spPr bwMode="auto">
          <a:xfrm>
            <a:off x="3314700" y="323850"/>
            <a:ext cx="8837613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Callout 3"/>
          <p:cNvSpPr/>
          <p:nvPr/>
        </p:nvSpPr>
        <p:spPr>
          <a:xfrm>
            <a:off x="4494213" y="474663"/>
            <a:ext cx="3113087" cy="1296987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23850" y="1462088"/>
            <a:ext cx="4086225" cy="8334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3"/>
          <p:cNvSpPr>
            <a:spLocks noChangeArrowheads="1"/>
          </p:cNvSpPr>
          <p:nvPr/>
        </p:nvSpPr>
        <p:spPr bwMode="auto">
          <a:xfrm>
            <a:off x="863600" y="3192463"/>
            <a:ext cx="10899775" cy="1739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latin typeface="Calibri" panose="020F0502020204030204" pitchFamily="34" charset="0"/>
              </a:rPr>
              <a:t>a. Listen to Peter and Janet talking about their holidays.</a:t>
            </a:r>
            <a:br>
              <a:rPr lang="en-US" sz="3600">
                <a:latin typeface="Calibri" panose="020F0502020204030204" pitchFamily="34" charset="0"/>
              </a:rPr>
            </a:br>
            <a:r>
              <a:rPr lang="en-US" sz="3600">
                <a:latin typeface="Calibri" panose="020F0502020204030204" pitchFamily="34" charset="0"/>
              </a:rPr>
              <a:t>Who enjoyed their holiday more? </a:t>
            </a:r>
            <a:br>
              <a:rPr lang="en-US" sz="3600">
                <a:latin typeface="Calibri" panose="020F0502020204030204" pitchFamily="34" charset="0"/>
              </a:rPr>
            </a:br>
            <a:endParaRPr lang="en-US" sz="360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6900" y="1039813"/>
            <a:ext cx="11458575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Read the instruction quickly. Underline the key words. What are we going to do? 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Listen and answer the question.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listening</a:t>
            </a:r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1427163" y="3698875"/>
            <a:ext cx="9699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V="1">
            <a:off x="3074988" y="3713163"/>
            <a:ext cx="9699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4947462" y="3713163"/>
            <a:ext cx="969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V="1">
            <a:off x="6165850" y="3713163"/>
            <a:ext cx="969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9642475" y="3713164"/>
            <a:ext cx="14898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flipV="1">
            <a:off x="1025525" y="4267200"/>
            <a:ext cx="733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V="1">
            <a:off x="1920874" y="4267199"/>
            <a:ext cx="1470911" cy="20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 flipV="1">
            <a:off x="4572000" y="4267200"/>
            <a:ext cx="1206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V="1">
            <a:off x="6013450" y="4252913"/>
            <a:ext cx="969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4" grpId="0" animBg="1"/>
      <p:bldP spid="20495" grpId="0" animBg="1"/>
      <p:bldP spid="20496" grpId="0" animBg="1"/>
      <p:bldP spid="20497" grpId="0" animBg="1"/>
      <p:bldP spid="20498" grpId="0" animBg="1"/>
      <p:bldP spid="20499" grpId="0" animBg="1"/>
      <p:bldP spid="20500" grpId="0" animBg="1"/>
      <p:bldP spid="20501" grpId="0" animBg="1"/>
      <p:bldP spid="2050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0560" y="1042035"/>
            <a:ext cx="966279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and answer the question.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YOUR ANSWER?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90211" y="5103136"/>
            <a:ext cx="172201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WHY?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21509" name="Rectangle 2"/>
          <p:cNvSpPr>
            <a:spLocks noChangeArrowheads="1"/>
          </p:cNvSpPr>
          <p:nvPr/>
        </p:nvSpPr>
        <p:spPr bwMode="auto">
          <a:xfrm>
            <a:off x="542925" y="1965325"/>
            <a:ext cx="10899775" cy="17399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latin typeface="Calibri" panose="020F0502020204030204" pitchFamily="34" charset="0"/>
              </a:rPr>
              <a:t>a. Listen to Peter and Janet talking about their holidays.</a:t>
            </a:r>
            <a:br>
              <a:rPr lang="en-US" sz="3600">
                <a:latin typeface="Calibri" panose="020F0502020204030204" pitchFamily="34" charset="0"/>
              </a:rPr>
            </a:br>
            <a:r>
              <a:rPr lang="en-US" sz="3600">
                <a:latin typeface="Calibri" panose="020F0502020204030204" pitchFamily="34" charset="0"/>
              </a:rPr>
              <a:t>Who enjoyed their holiday more? </a:t>
            </a:r>
            <a:br>
              <a:rPr lang="en-US" sz="3600">
                <a:latin typeface="Calibri" panose="020F0502020204030204" pitchFamily="34" charset="0"/>
              </a:rPr>
            </a:br>
            <a:endParaRPr lang="en-US" sz="3600">
              <a:latin typeface="Calibri" panose="020F0502020204030204" pitchFamily="34" charset="0"/>
            </a:endParaRPr>
          </a:p>
        </p:txBody>
      </p:sp>
      <p:pic>
        <p:nvPicPr>
          <p:cNvPr id="3" name="CD2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64307" y="1143998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925" y="1040130"/>
            <a:ext cx="867918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59925" y="5577658"/>
            <a:ext cx="350584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THE ANSWER IS …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288" y="1827213"/>
            <a:ext cx="11849100" cy="34480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  <a:defRPr/>
            </a:pPr>
            <a:r>
              <a:rPr lang="en-US" sz="3200" i="1" dirty="0">
                <a:solidFill>
                  <a:srgbClr val="0070C0"/>
                </a:solidFill>
                <a:latin typeface="Calibri" panose="020F0502020204030204" pitchFamily="34" charset="0"/>
              </a:rPr>
              <a:t>While you are listening, focus on what Peter and Janet talk.</a:t>
            </a:r>
          </a:p>
          <a:p>
            <a:pPr marL="457200" indent="-457200">
              <a:defRPr/>
            </a:pPr>
            <a:r>
              <a:rPr lang="en-US" sz="3200" i="1" dirty="0">
                <a:solidFill>
                  <a:srgbClr val="FF0000"/>
                </a:solidFill>
                <a:latin typeface="Calibri" panose="020F0502020204030204" pitchFamily="34" charset="0"/>
              </a:rPr>
              <a:t>	</a:t>
            </a:r>
            <a:r>
              <a:rPr lang="en-US" sz="2600" i="1" dirty="0">
                <a:latin typeface="Calibri" panose="020F0502020204030204" pitchFamily="34" charset="0"/>
              </a:rPr>
              <a:t>Peter: Hey Janet, how was your holiday in London?</a:t>
            </a:r>
            <a:br>
              <a:rPr lang="en-US" sz="2600" i="1" dirty="0">
                <a:latin typeface="Calibri" panose="020F0502020204030204" pitchFamily="34" charset="0"/>
              </a:rPr>
            </a:br>
            <a:r>
              <a:rPr lang="en-US" sz="2600" i="1" dirty="0">
                <a:latin typeface="Calibri" panose="020F0502020204030204" pitchFamily="34" charset="0"/>
              </a:rPr>
              <a:t>Janet: I had a good time, but on the first day, I lost my wallet. </a:t>
            </a:r>
            <a:br>
              <a:rPr lang="en-US" sz="2600" i="1" dirty="0">
                <a:latin typeface="Calibri" panose="020F0502020204030204" pitchFamily="34" charset="0"/>
              </a:rPr>
            </a:br>
            <a:r>
              <a:rPr lang="en-US" sz="2600" i="1" dirty="0">
                <a:latin typeface="Calibri" panose="020F0502020204030204" pitchFamily="34" charset="0"/>
              </a:rPr>
              <a:t>………..</a:t>
            </a:r>
          </a:p>
          <a:p>
            <a:pPr marL="457200" indent="-457200">
              <a:defRPr/>
            </a:pPr>
            <a:r>
              <a:rPr lang="en-US" sz="2600" i="1" dirty="0">
                <a:latin typeface="Calibri" panose="020F0502020204030204" pitchFamily="34" charset="0"/>
              </a:rPr>
              <a:t>	Janet: I did and they were great! How was your trip to New York?</a:t>
            </a:r>
            <a:br>
              <a:rPr lang="en-US" sz="2600" i="1" dirty="0">
                <a:latin typeface="Calibri" panose="020F0502020204030204" pitchFamily="34" charset="0"/>
              </a:rPr>
            </a:br>
            <a:r>
              <a:rPr lang="en-US" sz="2600" i="1" dirty="0">
                <a:latin typeface="Calibri" panose="020F0502020204030204" pitchFamily="34" charset="0"/>
              </a:rPr>
              <a:t>Peter: It was fantastic. We visited the Statue of Liberty and the Empire State building. Then we went to Central Park. It was really beautiful. The food in New York was great.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919663" y="5516563"/>
            <a:ext cx="3421062" cy="641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FF0000"/>
                </a:solidFill>
                <a:latin typeface="Calibri" panose="020F0502020204030204" pitchFamily="34" charset="0"/>
              </a:rPr>
              <a:t>Peter</a:t>
            </a:r>
          </a:p>
        </p:txBody>
      </p:sp>
      <p:pic>
        <p:nvPicPr>
          <p:cNvPr id="3" name="CD2-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87437" y="1076906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1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1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37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76475" y="385763"/>
            <a:ext cx="9704388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Read the instruction and questions quickly. Underline the key words. What are we going to do? 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Listen and fill in the blanks.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075" y="365125"/>
            <a:ext cx="2136775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Pre - listening</a:t>
            </a:r>
          </a:p>
        </p:txBody>
      </p:sp>
      <p:pic>
        <p:nvPicPr>
          <p:cNvPr id="23555" name="Picture 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7650" y="2182813"/>
            <a:ext cx="53244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8" y="2782888"/>
            <a:ext cx="10198100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Line 48"/>
          <p:cNvSpPr>
            <a:spLocks noChangeShapeType="1"/>
          </p:cNvSpPr>
          <p:nvPr/>
        </p:nvSpPr>
        <p:spPr bwMode="auto">
          <a:xfrm flipV="1">
            <a:off x="1606550" y="2674938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58" name="Line 49"/>
          <p:cNvSpPr>
            <a:spLocks noChangeShapeType="1"/>
          </p:cNvSpPr>
          <p:nvPr/>
        </p:nvSpPr>
        <p:spPr bwMode="auto">
          <a:xfrm flipV="1">
            <a:off x="3089275" y="2660647"/>
            <a:ext cx="344805" cy="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Line 50"/>
          <p:cNvSpPr>
            <a:spLocks noChangeShapeType="1"/>
          </p:cNvSpPr>
          <p:nvPr/>
        </p:nvSpPr>
        <p:spPr bwMode="auto">
          <a:xfrm flipV="1">
            <a:off x="4446588" y="2660650"/>
            <a:ext cx="9286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0" name="Line 51"/>
          <p:cNvSpPr>
            <a:spLocks noChangeShapeType="1"/>
          </p:cNvSpPr>
          <p:nvPr/>
        </p:nvSpPr>
        <p:spPr bwMode="auto">
          <a:xfrm>
            <a:off x="1093788" y="3173413"/>
            <a:ext cx="8318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Line 52"/>
          <p:cNvSpPr>
            <a:spLocks noChangeShapeType="1"/>
          </p:cNvSpPr>
          <p:nvPr/>
        </p:nvSpPr>
        <p:spPr bwMode="auto">
          <a:xfrm>
            <a:off x="2090738" y="3159125"/>
            <a:ext cx="4984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Line 53"/>
          <p:cNvSpPr>
            <a:spLocks noChangeShapeType="1"/>
          </p:cNvSpPr>
          <p:nvPr/>
        </p:nvSpPr>
        <p:spPr bwMode="auto">
          <a:xfrm flipV="1">
            <a:off x="3754438" y="3908425"/>
            <a:ext cx="6937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3" name="Line 54"/>
          <p:cNvSpPr>
            <a:spLocks noChangeShapeType="1"/>
          </p:cNvSpPr>
          <p:nvPr/>
        </p:nvSpPr>
        <p:spPr bwMode="auto">
          <a:xfrm flipV="1">
            <a:off x="6359525" y="3922713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4" name="Line 55"/>
          <p:cNvSpPr>
            <a:spLocks noChangeShapeType="1"/>
          </p:cNvSpPr>
          <p:nvPr/>
        </p:nvSpPr>
        <p:spPr bwMode="auto">
          <a:xfrm flipV="1">
            <a:off x="7327899" y="3921125"/>
            <a:ext cx="1029291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5" name="Line 56"/>
          <p:cNvSpPr>
            <a:spLocks noChangeShapeType="1"/>
          </p:cNvSpPr>
          <p:nvPr/>
        </p:nvSpPr>
        <p:spPr bwMode="auto">
          <a:xfrm flipV="1">
            <a:off x="1841500" y="4684713"/>
            <a:ext cx="10953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6" name="Line 57"/>
          <p:cNvSpPr>
            <a:spLocks noChangeShapeType="1"/>
          </p:cNvSpPr>
          <p:nvPr/>
        </p:nvSpPr>
        <p:spPr bwMode="auto">
          <a:xfrm>
            <a:off x="6759575" y="4668838"/>
            <a:ext cx="52705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7" name="Line 58"/>
          <p:cNvSpPr>
            <a:spLocks noChangeShapeType="1"/>
          </p:cNvSpPr>
          <p:nvPr/>
        </p:nvSpPr>
        <p:spPr bwMode="auto">
          <a:xfrm flipV="1">
            <a:off x="7483956" y="4683125"/>
            <a:ext cx="282733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8" name="Line 59"/>
          <p:cNvSpPr>
            <a:spLocks noChangeShapeType="1"/>
          </p:cNvSpPr>
          <p:nvPr/>
        </p:nvSpPr>
        <p:spPr bwMode="auto">
          <a:xfrm flipV="1">
            <a:off x="1079500" y="5418138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Line 60"/>
          <p:cNvSpPr>
            <a:spLocks noChangeShapeType="1"/>
          </p:cNvSpPr>
          <p:nvPr/>
        </p:nvSpPr>
        <p:spPr bwMode="auto">
          <a:xfrm flipV="1">
            <a:off x="1981200" y="5432425"/>
            <a:ext cx="693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Line 61"/>
          <p:cNvSpPr>
            <a:spLocks noChangeShapeType="1"/>
          </p:cNvSpPr>
          <p:nvPr/>
        </p:nvSpPr>
        <p:spPr bwMode="auto">
          <a:xfrm flipV="1">
            <a:off x="3144838" y="5432425"/>
            <a:ext cx="4587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Line 62"/>
          <p:cNvSpPr>
            <a:spLocks noChangeShapeType="1"/>
          </p:cNvSpPr>
          <p:nvPr/>
        </p:nvSpPr>
        <p:spPr bwMode="auto">
          <a:xfrm>
            <a:off x="1073150" y="6201402"/>
            <a:ext cx="2071688" cy="88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  <p:bldP spid="23558" grpId="0" animBg="1"/>
      <p:bldP spid="23559" grpId="0" animBg="1"/>
      <p:bldP spid="23560" grpId="0" animBg="1"/>
      <p:bldP spid="23561" grpId="0" animBg="1"/>
      <p:bldP spid="23562" grpId="0" animBg="1"/>
      <p:bldP spid="23563" grpId="0" animBg="1"/>
      <p:bldP spid="23564" grpId="0" animBg="1"/>
      <p:bldP spid="23565" grpId="0" animBg="1"/>
      <p:bldP spid="23566" grpId="0" animBg="1"/>
      <p:bldP spid="23567" grpId="0" animBg="1"/>
      <p:bldP spid="23568" grpId="0" animBg="1"/>
      <p:bldP spid="23569" grpId="0" animBg="1"/>
      <p:bldP spid="23570" grpId="0" animBg="1"/>
      <p:bldP spid="235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9925" y="1040130"/>
            <a:ext cx="8933180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and fill in the blanks.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02192" y="5556215"/>
            <a:ext cx="604792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WHAT ARE YOUR ANSWERS?</a:t>
            </a:r>
            <a:endParaRPr lang="en-US" sz="2800" dirty="0">
              <a:latin typeface="+mn-lt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r="517"/>
          <a:stretch>
            <a:fillRect/>
          </a:stretch>
        </p:blipFill>
        <p:spPr>
          <a:xfrm>
            <a:off x="1043305" y="1760855"/>
            <a:ext cx="9770745" cy="3877310"/>
          </a:xfrm>
          <a:prstGeom prst="rect">
            <a:avLst/>
          </a:prstGeom>
        </p:spPr>
      </p:pic>
      <p:pic>
        <p:nvPicPr>
          <p:cNvPr id="4" name="CD2-TRACK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52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7154" y="1075979"/>
            <a:ext cx="609600" cy="6096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284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16" y="1655607"/>
            <a:ext cx="10246589" cy="40449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4788" y="45720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2192" y="5723642"/>
            <a:ext cx="521769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WHY ARE THESE ANSWERS?</a:t>
            </a: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4059238" y="1718368"/>
            <a:ext cx="166211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wallet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243138" y="2535238"/>
            <a:ext cx="166211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mom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4530009" y="3318591"/>
            <a:ext cx="19685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souvenirs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4621213" y="4119228"/>
            <a:ext cx="207803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New York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549978" y="4955786"/>
            <a:ext cx="189706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beautiful</a:t>
            </a:r>
          </a:p>
        </p:txBody>
      </p:sp>
      <p:pic>
        <p:nvPicPr>
          <p:cNvPr id="4" name="CD2-TRACK 1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6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8648" y="1108768"/>
            <a:ext cx="609600" cy="60960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392795" y="56451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4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497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9942" grpId="0"/>
      <p:bldP spid="39943" grpId="0"/>
      <p:bldP spid="39944" grpId="0"/>
      <p:bldP spid="39945" grpId="0"/>
      <p:bldP spid="3994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175" y="627063"/>
            <a:ext cx="3265488" cy="58420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LESSON OUTLINE</a:t>
            </a:r>
          </a:p>
        </p:txBody>
      </p:sp>
      <p:pic>
        <p:nvPicPr>
          <p:cNvPr id="819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9925" y="1573213"/>
            <a:ext cx="1920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6175" y="2478088"/>
            <a:ext cx="4003675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 Diagonal Corner Rectangle 10"/>
          <p:cNvSpPr/>
          <p:nvPr/>
        </p:nvSpPr>
        <p:spPr>
          <a:xfrm>
            <a:off x="2927350" y="4916488"/>
            <a:ext cx="2378075" cy="539750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1775" y="3594100"/>
            <a:ext cx="3913188" cy="7985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415" y="472156"/>
            <a:ext cx="4201181" cy="587636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473332"/>
            <a:ext cx="2136775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While - listening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268220" y="297815"/>
            <a:ext cx="832802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THIRD TIME</a:t>
            </a: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275" y="1029970"/>
            <a:ext cx="7575550" cy="886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000250"/>
            <a:ext cx="5553075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1888" y="2505075"/>
            <a:ext cx="84566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3900" y="3757613"/>
            <a:ext cx="74104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500" y="4252913"/>
            <a:ext cx="8647113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8125" y="5705475"/>
            <a:ext cx="101298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Line 11"/>
          <p:cNvSpPr>
            <a:spLocks noChangeShapeType="1"/>
          </p:cNvSpPr>
          <p:nvPr/>
        </p:nvSpPr>
        <p:spPr bwMode="auto">
          <a:xfrm>
            <a:off x="5957888" y="1857375"/>
            <a:ext cx="1757362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>
            <a:off x="4700588" y="3669340"/>
            <a:ext cx="5091998" cy="152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>
            <a:off x="3810000" y="5181600"/>
            <a:ext cx="38719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6637" name="Text Box 14"/>
          <p:cNvSpPr txBox="1">
            <a:spLocks noChangeArrowheads="1"/>
          </p:cNvSpPr>
          <p:nvPr/>
        </p:nvSpPr>
        <p:spPr bwMode="auto">
          <a:xfrm>
            <a:off x="3371850" y="1971675"/>
            <a:ext cx="132873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wallet</a:t>
            </a:r>
          </a:p>
        </p:txBody>
      </p:sp>
      <p:sp>
        <p:nvSpPr>
          <p:cNvPr id="26638" name="Text Box 15"/>
          <p:cNvSpPr txBox="1">
            <a:spLocks noChangeArrowheads="1"/>
          </p:cNvSpPr>
          <p:nvPr/>
        </p:nvSpPr>
        <p:spPr bwMode="auto">
          <a:xfrm>
            <a:off x="5767388" y="3638550"/>
            <a:ext cx="1328737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mom</a:t>
            </a:r>
          </a:p>
        </p:txBody>
      </p:sp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3900488" y="5725318"/>
            <a:ext cx="19573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</a:rPr>
              <a:t>souvenirs</a:t>
            </a:r>
          </a:p>
        </p:txBody>
      </p:sp>
      <p:pic>
        <p:nvPicPr>
          <p:cNvPr id="3" name="SB-TRACK 17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07078" y="517525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29295" y="1260475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637" grpId="0"/>
      <p:bldP spid="26638" grpId="0"/>
      <p:bldP spid="26639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05105" y="314960"/>
            <a:ext cx="833437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i="1" dirty="0">
                <a:solidFill>
                  <a:srgbClr val="0070C0"/>
                </a:solidFill>
                <a:latin typeface="+mn-lt"/>
                <a:cs typeface="+mn-cs"/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latin typeface="+mn-lt"/>
                <a:cs typeface="+mn-cs"/>
              </a:rPr>
              <a:t>THIRD TIME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4"/>
          <a:srcRect t="2057"/>
          <a:stretch>
            <a:fillRect/>
          </a:stretch>
        </p:blipFill>
        <p:spPr bwMode="auto">
          <a:xfrm>
            <a:off x="405130" y="1173480"/>
            <a:ext cx="8856345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" y="3581400"/>
            <a:ext cx="8901113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863" y="2738438"/>
            <a:ext cx="6869112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9113" y="5667375"/>
            <a:ext cx="7405687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 Box 8"/>
          <p:cNvSpPr txBox="1">
            <a:spLocks noChangeArrowheads="1"/>
          </p:cNvSpPr>
          <p:nvPr/>
        </p:nvSpPr>
        <p:spPr bwMode="auto">
          <a:xfrm>
            <a:off x="4300538" y="2786063"/>
            <a:ext cx="2185987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New York</a:t>
            </a:r>
          </a:p>
        </p:txBody>
      </p:sp>
      <p:sp>
        <p:nvSpPr>
          <p:cNvPr id="27656" name="Text Box 9"/>
          <p:cNvSpPr txBox="1">
            <a:spLocks noChangeArrowheads="1"/>
          </p:cNvSpPr>
          <p:nvPr/>
        </p:nvSpPr>
        <p:spPr bwMode="auto">
          <a:xfrm>
            <a:off x="5295900" y="5638800"/>
            <a:ext cx="2185988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</a:rPr>
              <a:t>beautiful</a:t>
            </a:r>
          </a:p>
        </p:txBody>
      </p:sp>
      <p:sp>
        <p:nvSpPr>
          <p:cNvPr id="27657" name="Line 10"/>
          <p:cNvSpPr>
            <a:spLocks noChangeShapeType="1"/>
          </p:cNvSpPr>
          <p:nvPr/>
        </p:nvSpPr>
        <p:spPr bwMode="auto">
          <a:xfrm>
            <a:off x="5657850" y="2128838"/>
            <a:ext cx="33432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Line 11"/>
          <p:cNvSpPr>
            <a:spLocks noChangeShapeType="1"/>
          </p:cNvSpPr>
          <p:nvPr/>
        </p:nvSpPr>
        <p:spPr bwMode="auto">
          <a:xfrm>
            <a:off x="1466850" y="2609850"/>
            <a:ext cx="1485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2"/>
          <p:cNvSpPr>
            <a:spLocks noChangeShapeType="1"/>
          </p:cNvSpPr>
          <p:nvPr/>
        </p:nvSpPr>
        <p:spPr bwMode="auto">
          <a:xfrm flipV="1">
            <a:off x="1524000" y="5024438"/>
            <a:ext cx="54864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SB-TRACK 17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7730" y="804155"/>
            <a:ext cx="609600" cy="6096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392795" y="435610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655" grpId="0"/>
      <p:bldP spid="27656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95263" y="921068"/>
            <a:ext cx="11996737" cy="563231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</a:rPr>
              <a:t>Peter: Hey Janet, how was your holiday in London?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Janet: I had a good time, but on the first day, I lost my wallet.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Peter: Oh no! What did you do?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Janet: I reported it to the police, but luckily for me, my mom gave me some more money.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Peter: How about the rest of your holiday?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Janet: We went sightseeing and I took photos of Big Ben. Then, I bought some souvenirs in a big department store.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Peter: That sounds like fun. Did you try fish and chips?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Janet: I did and they were great! How was your trip to New York?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Peter: It was fantastic. We visited the Statue of Liberty and the Empire State Building. Then we went to Central Park. It was really beautiful. The food in New York was great.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Janet: So, you liked it a lot then?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Peter: Oh yes.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Janet: Well, it was great talking to you.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Peter: You, too! Bye!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788" y="386080"/>
            <a:ext cx="2138362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Audio -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700" y="386080"/>
            <a:ext cx="9588500" cy="584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i="1" dirty="0">
                <a:solidFill>
                  <a:srgbClr val="0070C0"/>
                </a:solidFill>
                <a:latin typeface="+mn-lt"/>
                <a:cs typeface="+mn-cs"/>
              </a:rPr>
              <a:t>Practice the conversation with a partner.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316163" y="195263"/>
            <a:ext cx="3989387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</a:t>
            </a:r>
            <a:endParaRPr lang="en-US" sz="5400" b="1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9698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29638" y="401638"/>
            <a:ext cx="262255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6359525" y="2894013"/>
            <a:ext cx="5345113" cy="2109787"/>
          </a:xfrm>
          <a:prstGeom prst="wedgeRoundRectCallout">
            <a:avLst>
              <a:gd name="adj1" fmla="val 50685"/>
              <a:gd name="adj2" fmla="val 95296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385D8A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3600" b="1" i="1" dirty="0">
                <a:solidFill>
                  <a:srgbClr val="3366FF"/>
                </a:solidFill>
                <a:latin typeface="Calibri" panose="020F0502020204030204" pitchFamily="34" charset="0"/>
              </a:rPr>
              <a:t>What did you like most about your last holiday?</a:t>
            </a:r>
            <a:r>
              <a:rPr lang="en-US" i="1" dirty="0"/>
              <a:t> </a:t>
            </a:r>
            <a:br>
              <a:rPr lang="en-US" i="1" dirty="0"/>
            </a:b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4513" cy="4000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bg1"/>
                </a:solidFill>
                <a:latin typeface="+mn-lt"/>
                <a:cs typeface="+mn-cs"/>
              </a:rPr>
              <a:t>Post - listening</a:t>
            </a: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638" y="1454150"/>
            <a:ext cx="59626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CD2-TRACK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6168" y="3671278"/>
            <a:ext cx="550530" cy="55053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59" y="-1655"/>
            <a:ext cx="6284676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</a:rPr>
              <a:t>FURTHER PRACTICE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24" y="438946"/>
            <a:ext cx="11540757" cy="2125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9823" y="2525227"/>
            <a:ext cx="9596159" cy="38938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51584" y="352011"/>
            <a:ext cx="1932998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Extra Practice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WB, page 53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29" y="1219536"/>
            <a:ext cx="426350" cy="4831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0223" y="1931333"/>
            <a:ext cx="609600" cy="52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21219" y="1967375"/>
            <a:ext cx="609600" cy="521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29" y="2945804"/>
            <a:ext cx="426350" cy="4831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48049" y="3253184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48048" y="3851745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84480" y="4472803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79483" y="5117564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79483" y="5716125"/>
            <a:ext cx="114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False</a:t>
            </a:r>
          </a:p>
        </p:txBody>
      </p:sp>
      <p:pic>
        <p:nvPicPr>
          <p:cNvPr id="12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1630" y="626110"/>
            <a:ext cx="889000" cy="8890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5593715" y="351790"/>
            <a:ext cx="379920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i="1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Click on the icon to hear the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/>
      <p:bldP spid="10" grpId="0"/>
      <p:bldP spid="13" grpId="0"/>
      <p:bldP spid="14" grpId="0"/>
      <p:bldP spid="15" grpId="0"/>
      <p:bldP spid="16" grpId="0"/>
      <p:bldP spid="17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2588" y="498508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3" name="Rectangle 2">
            <a:hlinkClick r:id="rId2"/>
          </p:cNvPr>
          <p:cNvSpPr/>
          <p:nvPr/>
        </p:nvSpPr>
        <p:spPr>
          <a:xfrm>
            <a:off x="321486" y="3086198"/>
            <a:ext cx="1983175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Click here to play the games!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019" y="2043404"/>
            <a:ext cx="8613908" cy="37775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2965" y="1980195"/>
            <a:ext cx="10548937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Write a paragraph about your last holiday. (70 words)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1785"/>
            <a:ext cx="9013190" cy="614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/>
          </p:cNvPicPr>
          <p:nvPr/>
        </p:nvPicPr>
        <p:blipFill>
          <a:blip r:embed="rId2"/>
          <a:srcRect l="16318" r="20451"/>
          <a:stretch>
            <a:fillRect/>
          </a:stretch>
        </p:blipFill>
        <p:spPr bwMode="auto">
          <a:xfrm>
            <a:off x="0" y="411163"/>
            <a:ext cx="5883275" cy="605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6196013" y="588963"/>
            <a:ext cx="5980112" cy="36933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 talk about holidays.</a:t>
            </a:r>
          </a:p>
          <a:p>
            <a:pPr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 practice listening for main ideas and specific information.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ChangeArrowheads="1"/>
          </p:cNvSpPr>
          <p:nvPr/>
        </p:nvSpPr>
        <p:spPr bwMode="auto">
          <a:xfrm>
            <a:off x="415925" y="693738"/>
            <a:ext cx="4276725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9675" y="960438"/>
            <a:ext cx="4346575" cy="4486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souvenir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sightseeing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swimsuit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postcard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photo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beach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wallet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8738" y="1866900"/>
            <a:ext cx="10267950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Listening: 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 Listening for main ideas and specific information.</a:t>
            </a:r>
          </a:p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Speaking: </a:t>
            </a:r>
          </a:p>
          <a:p>
            <a:pPr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 Talking about your last holiday.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333375" y="359093"/>
            <a:ext cx="3362325" cy="9223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anose="020F0502020204030204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6520" y="1281430"/>
            <a:ext cx="11974195" cy="507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Learn by heart vocabularies and make sentences using them. </a:t>
            </a:r>
            <a:endParaRPr lang="en-US" sz="3600" i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Do the Listening exercise 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/>
                <a:cs typeface="Arial" panose="020B0604020202020204"/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/>
                <a:cs typeface="Arial" panose="020B0604020202020204"/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  <a:sym typeface="+mn-ea"/>
              </a:rPr>
              <a:t> on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 page 53.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 on page 56.</a:t>
            </a:r>
          </a:p>
          <a:p>
            <a:pPr marL="571500" indent="-571500">
              <a:buFontTx/>
              <a:buChar char="-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Prepare the next lesson (page 72 SB).</a:t>
            </a:r>
          </a:p>
          <a:p>
            <a:pPr marL="521970" indent="-521970">
              <a:defRPr/>
            </a:pPr>
            <a:r>
              <a:rPr lang="en-US" sz="3600" dirty="0">
                <a:solidFill>
                  <a:srgbClr val="3366FF"/>
                </a:solidFill>
                <a:latin typeface="Calibri" panose="020F0502020204030204"/>
                <a:cs typeface="Arial" panose="020B0604020202020204"/>
              </a:rPr>
              <a:t>-    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Play consolidation games in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  <a:latin typeface="Calibri" panose="020F0502020204030204"/>
                <a:cs typeface="Arial" panose="020B0604020202020204"/>
              </a:rPr>
              <a:t> on</a:t>
            </a:r>
            <a:r>
              <a:rPr lang="en-US" sz="3600" i="1" dirty="0">
                <a:solidFill>
                  <a:srgbClr val="3366FF"/>
                </a:solidFill>
                <a:latin typeface="Calibri" panose="020F0502020204030204"/>
                <a:cs typeface="Arial" panose="020B0604020202020204"/>
              </a:rPr>
              <a:t> </a:t>
            </a:r>
            <a:r>
              <a:rPr lang="en-US" sz="3600" i="1" dirty="0">
                <a:solidFill>
                  <a:srgbClr val="3366FF"/>
                </a:solidFill>
                <a:latin typeface="Calibri" panose="020F0502020204030204"/>
                <a:cs typeface="Arial" panose="020B0604020202020204"/>
                <a:hlinkClick r:id="rId2"/>
              </a:rPr>
              <a:t>www.eduhome.com.vn</a:t>
            </a:r>
            <a:r>
              <a:rPr lang="en-US" sz="3600" i="1" dirty="0">
                <a:solidFill>
                  <a:srgbClr val="3366FF"/>
                </a:solidFill>
                <a:latin typeface="Calibri" panose="020F0502020204030204"/>
                <a:cs typeface="Arial" panose="020B0604020202020204"/>
              </a:rPr>
              <a:t> </a:t>
            </a:r>
            <a:endParaRPr lang="en-US" sz="3600" i="1" dirty="0">
              <a:solidFill>
                <a:srgbClr val="3366FF"/>
              </a:solidFill>
              <a:latin typeface="Calibri" panose="020F0502020204030204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88" y="-52388"/>
            <a:ext cx="996950" cy="3683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>
          <a:blip r:embed="rId2"/>
          <a:srcRect t="6805" b="7188"/>
          <a:stretch>
            <a:fillRect/>
          </a:stretch>
        </p:blipFill>
        <p:spPr bwMode="auto">
          <a:xfrm>
            <a:off x="0" y="-52388"/>
            <a:ext cx="12382500" cy="709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5"/>
          <p:cNvSpPr txBox="1">
            <a:spLocks noChangeArrowheads="1"/>
          </p:cNvSpPr>
          <p:nvPr/>
        </p:nvSpPr>
        <p:spPr bwMode="auto">
          <a:xfrm>
            <a:off x="3111500" y="5575300"/>
            <a:ext cx="6451600" cy="646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</a:rPr>
              <a:t>Stay positive and have a nice day!</a:t>
            </a:r>
            <a:endParaRPr lang="en-US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355600"/>
            <a:ext cx="8958262" cy="593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9074150" y="1690688"/>
            <a:ext cx="46038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61388" y="890588"/>
            <a:ext cx="3378975" cy="44862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New words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souvenir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sightseeing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swimsuit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postcard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photo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beach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70C0"/>
                </a:solidFill>
                <a:latin typeface="Calibri" panose="020F0502020204030204" pitchFamily="34" charset="0"/>
              </a:rPr>
              <a:t>wallet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8" y="328613"/>
            <a:ext cx="8964612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050213" y="538163"/>
            <a:ext cx="4141787" cy="7508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79450" y="871538"/>
            <a:ext cx="4174284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841374" y="2730500"/>
            <a:ext cx="11135977" cy="144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0070C0"/>
                </a:solidFill>
                <a:latin typeface="Calibri" panose="020F0502020204030204" pitchFamily="34" charset="0"/>
              </a:rPr>
              <a:t>What do you usually do when you go on holiday?</a:t>
            </a:r>
          </a:p>
        </p:txBody>
      </p:sp>
      <p:pic>
        <p:nvPicPr>
          <p:cNvPr id="12291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72100" y="596900"/>
            <a:ext cx="310673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163" y="328613"/>
            <a:ext cx="9748837" cy="608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9925" y="687388"/>
            <a:ext cx="5705475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385763"/>
            <a:ext cx="4062413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6075" y="852488"/>
            <a:ext cx="90201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5625" y="2095500"/>
            <a:ext cx="11415713" cy="431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6964363" y="3502025"/>
            <a:ext cx="411162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9845675" y="3487738"/>
            <a:ext cx="41116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2743200" y="5635625"/>
            <a:ext cx="4111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5592763" y="5681663"/>
            <a:ext cx="411162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8458200" y="5635625"/>
            <a:ext cx="411163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11337925" y="5665788"/>
            <a:ext cx="411163" cy="579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/>
      <p:bldP spid="12299" grpId="0"/>
      <p:bldP spid="12300" grpId="0"/>
      <p:bldP spid="12301" grpId="0"/>
      <p:bldP spid="12302" grpId="0"/>
      <p:bldP spid="123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513" y="436563"/>
            <a:ext cx="1136332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i="1" dirty="0">
                <a:solidFill>
                  <a:srgbClr val="0070C0"/>
                </a:solidFill>
                <a:latin typeface="+mn-lt"/>
                <a:cs typeface="+mn-cs"/>
              </a:rPr>
              <a:t>Listen and repeat. </a:t>
            </a:r>
            <a:r>
              <a:rPr lang="en-US" sz="2400" b="1" i="1" dirty="0">
                <a:solidFill>
                  <a:srgbClr val="FF0000"/>
                </a:solidFill>
                <a:latin typeface="+mn-lt"/>
                <a:cs typeface="+mn-cs"/>
              </a:rPr>
              <a:t>Click each phrase to hear the sound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150" y="4570730"/>
            <a:ext cx="11349038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beach</a:t>
            </a:r>
            <a:r>
              <a:rPr lang="en-US" sz="1600" b="1" dirty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+mj-lt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biːtʃ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2800" dirty="0" err="1">
                <a:latin typeface="+mj-lt"/>
              </a:rPr>
              <a:t>bãi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biển</a:t>
            </a:r>
            <a:endParaRPr lang="en-US" sz="28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800" y="3910330"/>
            <a:ext cx="11371263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photo</a:t>
            </a:r>
            <a:r>
              <a:rPr lang="en-US" sz="1600" b="1" dirty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+mj-lt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foʊtoʊ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ảnh</a:t>
            </a:r>
            <a:endParaRPr lang="en-US" sz="28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800" y="3249930"/>
            <a:ext cx="11371263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postcard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poʊstkɑːrd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bưu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thiếp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5925" y="2568893"/>
            <a:ext cx="11371263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swimsuit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swɪmsuːt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7038" y="1929130"/>
            <a:ext cx="11371262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sightseeing</a:t>
            </a:r>
            <a:r>
              <a:rPr lang="vi-VN" sz="3200" i="1" dirty="0">
                <a:solidFill>
                  <a:srgbClr val="0070C0"/>
                </a:solidFill>
                <a:latin typeface="Calibri (body)"/>
              </a:rPr>
              <a:t>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saɪtˌsiːɪŋ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tham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quan</a:t>
            </a:r>
            <a:r>
              <a:rPr lang="en-US" sz="2800" dirty="0">
                <a:latin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</a:rPr>
              <a:t>ngắm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cảnh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17513" y="1249680"/>
            <a:ext cx="11363325" cy="57943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souvenir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suːvəˈnɪr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200" y="5216843"/>
            <a:ext cx="11371263" cy="57943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wallet </a:t>
            </a:r>
            <a:r>
              <a:rPr lang="en-US" sz="2800" dirty="0">
                <a:latin typeface="+mj-lt"/>
              </a:rPr>
              <a:t>(n) 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wɑːlɪt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2800" dirty="0" err="1">
                <a:latin typeface="+mj-lt"/>
              </a:rPr>
              <a:t>ví</a:t>
            </a:r>
            <a:endParaRPr lang="en-US" sz="2800" dirty="0"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563" y="434975"/>
            <a:ext cx="655637" cy="9667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91913" y="352425"/>
            <a:ext cx="655637" cy="896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98275" y="431800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98275" y="477838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622088" y="44926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80813" y="50006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53825" y="477838"/>
            <a:ext cx="487363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45888" y="50006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71288" y="544513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36363" y="522288"/>
            <a:ext cx="487362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8"/>
          <a:srcRect/>
          <a:stretch>
            <a:fillRect/>
          </a:stretch>
        </p:blipFill>
        <p:spPr bwMode="auto">
          <a:xfrm>
            <a:off x="11598275" y="488950"/>
            <a:ext cx="487363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>
          <a:xfrm>
            <a:off x="11393488" y="347663"/>
            <a:ext cx="798512" cy="8080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beac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58789" y="4570775"/>
            <a:ext cx="609600" cy="609600"/>
          </a:xfrm>
          <a:prstGeom prst="rect">
            <a:avLst/>
          </a:prstGeom>
        </p:spPr>
      </p:pic>
      <p:pic>
        <p:nvPicPr>
          <p:cNvPr id="17" name="photo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93714" y="3895741"/>
            <a:ext cx="609600" cy="609600"/>
          </a:xfrm>
          <a:prstGeom prst="rect">
            <a:avLst/>
          </a:prstGeom>
        </p:spPr>
      </p:pic>
      <p:pic>
        <p:nvPicPr>
          <p:cNvPr id="19" name="postcards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8634" y="3220085"/>
            <a:ext cx="609600" cy="609600"/>
          </a:xfrm>
          <a:prstGeom prst="rect">
            <a:avLst/>
          </a:prstGeom>
        </p:spPr>
      </p:pic>
      <p:pic>
        <p:nvPicPr>
          <p:cNvPr id="20" name="sightseeing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8634" y="1894046"/>
            <a:ext cx="609600" cy="609600"/>
          </a:xfrm>
          <a:prstGeom prst="rect">
            <a:avLst/>
          </a:prstGeom>
        </p:spPr>
      </p:pic>
      <p:pic>
        <p:nvPicPr>
          <p:cNvPr id="21" name="souvenirs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58924" y="1226054"/>
            <a:ext cx="609600" cy="609600"/>
          </a:xfrm>
          <a:prstGeom prst="rect">
            <a:avLst/>
          </a:prstGeom>
        </p:spPr>
      </p:pic>
      <p:pic>
        <p:nvPicPr>
          <p:cNvPr id="22" name="swimsuit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77974" y="2535714"/>
            <a:ext cx="609600" cy="609600"/>
          </a:xfrm>
          <a:prstGeom prst="rect">
            <a:avLst/>
          </a:prstGeom>
        </p:spPr>
      </p:pic>
      <p:pic>
        <p:nvPicPr>
          <p:cNvPr id="23" name="wallet-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77773" y="52498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0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6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9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7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26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8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1195</Words>
  <Application>Microsoft Office PowerPoint</Application>
  <PresentationFormat>Widescreen</PresentationFormat>
  <Paragraphs>153</Paragraphs>
  <Slides>33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(body)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Bửu Vũ Trần Gia</cp:lastModifiedBy>
  <cp:revision>236</cp:revision>
  <dcterms:created xsi:type="dcterms:W3CDTF">2020-12-08T03:17:00Z</dcterms:created>
  <dcterms:modified xsi:type="dcterms:W3CDTF">2023-07-26T08:45:18Z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E60B5DABCD9C4D42AFFF8588FBEFF9CF</vt:lpwstr>
  </property>
  <property fmtid="{D5CDD505-2E9C-101B-9397-08002B2CF9AE}" pid="3" name="KSOProductBuildVer">
    <vt:lpwstr>1033-11.2.0.11486</vt:lpwstr>
  </property>
</Properties>
</file>