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66" r:id="rId4"/>
    <p:sldId id="257" r:id="rId5"/>
    <p:sldId id="267" r:id="rId6"/>
    <p:sldId id="268" r:id="rId7"/>
    <p:sldId id="270" r:id="rId8"/>
    <p:sldId id="269" r:id="rId9"/>
    <p:sldId id="271" r:id="rId10"/>
    <p:sldId id="272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12/14/2023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12/14/2023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81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98171" y="1267097"/>
            <a:ext cx="8804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 VI: TỪ TẾ BÀO ĐẾN CƠ THỂ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11678" y="2259874"/>
            <a:ext cx="870857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8800" b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22: </a:t>
            </a:r>
            <a:r>
              <a:rPr lang="en-US" sz="8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 THỂ SINH VẬT</a:t>
            </a:r>
          </a:p>
        </p:txBody>
      </p:sp>
    </p:spTree>
    <p:extLst>
      <p:ext uri="{BB962C8B-B14F-4D97-AF65-F5344CB8AC3E}">
        <p14:creationId xmlns:p14="http://schemas.microsoft.com/office/powerpoint/2010/main" val="1218983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580252" cy="29260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205" y="0"/>
            <a:ext cx="3670664" cy="40067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3841" y="39189"/>
            <a:ext cx="4206934" cy="35075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7782" y="3953490"/>
            <a:ext cx="4654731" cy="248238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706" y="3043646"/>
            <a:ext cx="3615207" cy="37515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94468" y="3641872"/>
            <a:ext cx="4197532" cy="2902931"/>
          </a:xfrm>
          <a:prstGeom prst="rect">
            <a:avLst/>
          </a:prstGeom>
        </p:spPr>
      </p:pic>
      <p:sp>
        <p:nvSpPr>
          <p:cNvPr id="21" name="Rounded Rectangular Callout 20"/>
          <p:cNvSpPr/>
          <p:nvPr/>
        </p:nvSpPr>
        <p:spPr>
          <a:xfrm>
            <a:off x="5754383" y="2474524"/>
            <a:ext cx="4020671" cy="2554941"/>
          </a:xfrm>
          <a:prstGeom prst="wedgeRoundRectCallout">
            <a:avLst>
              <a:gd name="adj1" fmla="val -80365"/>
              <a:gd name="adj2" fmla="val 20395"/>
              <a:gd name="adj3" fmla="val 16667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sẽ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đối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tượng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này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mấy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loại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loại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749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78330" y="26126"/>
            <a:ext cx="6479177" cy="61395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1: CƠ THỂ SINH VẬT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502" y="783773"/>
            <a:ext cx="35400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CƠ THỂ LÀ GÌ?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Tấn công voi con, dân làng hứng nộ khí từ voi m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604" y="783772"/>
            <a:ext cx="8705396" cy="6074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-1" y="1337771"/>
            <a:ext cx="4284617" cy="4475200"/>
            <a:chOff x="-1" y="1337771"/>
            <a:chExt cx="4284617" cy="4475200"/>
          </a:xfrm>
        </p:grpSpPr>
        <p:sp>
          <p:nvSpPr>
            <p:cNvPr id="4" name="Cloud Callout 3"/>
            <p:cNvSpPr/>
            <p:nvPr/>
          </p:nvSpPr>
          <p:spPr>
            <a:xfrm>
              <a:off x="-1" y="1337771"/>
              <a:ext cx="4284617" cy="4475200"/>
            </a:xfrm>
            <a:prstGeom prst="cloudCallout">
              <a:avLst>
                <a:gd name="adj1" fmla="val 53850"/>
                <a:gd name="adj2" fmla="val 4853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87384" y="2063931"/>
              <a:ext cx="3788228" cy="310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Hãy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quan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sát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1.1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đọc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thông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tin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trang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92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sgk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cho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biết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cơ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thể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là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gì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?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Cơ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thể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gồm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những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hoạt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động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chủ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yếu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nào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?</a:t>
              </a:r>
            </a:p>
          </p:txBody>
        </p:sp>
      </p:grpSp>
      <p:sp>
        <p:nvSpPr>
          <p:cNvPr id="7" name="Rounded Rectangular Callout 6"/>
          <p:cNvSpPr/>
          <p:nvPr/>
        </p:nvSpPr>
        <p:spPr>
          <a:xfrm>
            <a:off x="9067710" y="2610393"/>
            <a:ext cx="2259874" cy="731520"/>
          </a:xfrm>
          <a:prstGeom prst="wedgeRoundRectCallout">
            <a:avLst>
              <a:gd name="adj1" fmla="val -58983"/>
              <a:gd name="adj2" fmla="val 164520"/>
              <a:gd name="adj3" fmla="val 16667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sản</a:t>
            </a:r>
            <a:endParaRPr lang="en-US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3638006" y="1363897"/>
            <a:ext cx="2259874" cy="731520"/>
          </a:xfrm>
          <a:prstGeom prst="wedgeRoundRectCallout">
            <a:avLst>
              <a:gd name="adj1" fmla="val 57780"/>
              <a:gd name="adj2" fmla="val 168092"/>
              <a:gd name="adj3" fmla="val 16667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endParaRPr lang="en-US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9768841" y="4362993"/>
            <a:ext cx="2259874" cy="731520"/>
          </a:xfrm>
          <a:prstGeom prst="wedgeRoundRectCallout">
            <a:avLst>
              <a:gd name="adj1" fmla="val -73434"/>
              <a:gd name="adj2" fmla="val 2020"/>
              <a:gd name="adj3" fmla="val 16667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Cảm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endParaRPr lang="en-US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8342813" y="6035038"/>
            <a:ext cx="2392679" cy="731520"/>
          </a:xfrm>
          <a:prstGeom prst="wedgeRoundRectCallout">
            <a:avLst>
              <a:gd name="adj1" fmla="val -75361"/>
              <a:gd name="adj2" fmla="val -133694"/>
              <a:gd name="adj3" fmla="val 16667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Dinh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dưỡng</a:t>
            </a:r>
            <a:endParaRPr lang="en-US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3636917" y="3252442"/>
            <a:ext cx="2259874" cy="731520"/>
          </a:xfrm>
          <a:prstGeom prst="wedgeRoundRectCallout">
            <a:avLst>
              <a:gd name="adj1" fmla="val 69341"/>
              <a:gd name="adj2" fmla="val 96663"/>
              <a:gd name="adj3" fmla="val 16667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Hô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hấp</a:t>
            </a:r>
            <a:endParaRPr lang="en-US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8547464" y="929640"/>
            <a:ext cx="2259874" cy="731520"/>
          </a:xfrm>
          <a:prstGeom prst="wedgeRoundRectCallout">
            <a:avLst>
              <a:gd name="adj1" fmla="val -58983"/>
              <a:gd name="adj2" fmla="val 164520"/>
              <a:gd name="adj3" fmla="val 16667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endParaRPr lang="en-US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3636917" y="4806715"/>
            <a:ext cx="2455819" cy="731520"/>
          </a:xfrm>
          <a:prstGeom prst="wedgeRoundRectCallout">
            <a:avLst>
              <a:gd name="adj1" fmla="val 69341"/>
              <a:gd name="adj2" fmla="val 96663"/>
              <a:gd name="adj3" fmla="val 16667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trưởng</a:t>
            </a:r>
            <a:endParaRPr lang="en-US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3282" y="1635184"/>
            <a:ext cx="3330259" cy="22467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sống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quá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sống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817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78330" y="26126"/>
            <a:ext cx="6479177" cy="61395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1: CƠ THỂ SINH VẬT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502" y="783773"/>
            <a:ext cx="35400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CƠ THỂ LÀ GÌ?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624" y="1031966"/>
            <a:ext cx="8648947" cy="578693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-1" y="1337771"/>
            <a:ext cx="4284617" cy="2790092"/>
            <a:chOff x="-1" y="1337771"/>
            <a:chExt cx="4284617" cy="4475200"/>
          </a:xfrm>
        </p:grpSpPr>
        <p:sp>
          <p:nvSpPr>
            <p:cNvPr id="6" name="Cloud Callout 5"/>
            <p:cNvSpPr/>
            <p:nvPr/>
          </p:nvSpPr>
          <p:spPr>
            <a:xfrm>
              <a:off x="-1" y="1337771"/>
              <a:ext cx="4284617" cy="4475200"/>
            </a:xfrm>
            <a:prstGeom prst="cloudCallout">
              <a:avLst>
                <a:gd name="adj1" fmla="val 66045"/>
                <a:gd name="adj2" fmla="val 5695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7384" y="2063931"/>
              <a:ext cx="3788228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Kể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tên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một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cơ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thể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sống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mà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em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quan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sát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được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trong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ảnh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bên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-78381" y="2101373"/>
            <a:ext cx="4284617" cy="2790092"/>
            <a:chOff x="-1" y="1337771"/>
            <a:chExt cx="4284617" cy="4475200"/>
          </a:xfrm>
        </p:grpSpPr>
        <p:sp>
          <p:nvSpPr>
            <p:cNvPr id="10" name="Cloud Callout 9"/>
            <p:cNvSpPr/>
            <p:nvPr/>
          </p:nvSpPr>
          <p:spPr>
            <a:xfrm>
              <a:off x="-1" y="1337771"/>
              <a:ext cx="4284617" cy="4475200"/>
            </a:xfrm>
            <a:prstGeom prst="cloudCallout">
              <a:avLst>
                <a:gd name="adj1" fmla="val 66045"/>
                <a:gd name="adj2" fmla="val 5695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87384" y="2063931"/>
              <a:ext cx="3788228" cy="29126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Thảo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luận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nhóm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hoàn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thành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phiếu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học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bên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trong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phút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</p:grp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646887"/>
              </p:ext>
            </p:extLst>
          </p:nvPr>
        </p:nvGraphicFramePr>
        <p:xfrm>
          <a:off x="4362996" y="783773"/>
          <a:ext cx="7837714" cy="6035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8170">
                  <a:extLst>
                    <a:ext uri="{9D8B030D-6E8A-4147-A177-3AD203B41FA5}">
                      <a16:colId xmlns:a16="http://schemas.microsoft.com/office/drawing/2014/main" val="1324452679"/>
                    </a:ext>
                  </a:extLst>
                </a:gridCol>
                <a:gridCol w="3031707">
                  <a:extLst>
                    <a:ext uri="{9D8B030D-6E8A-4147-A177-3AD203B41FA5}">
                      <a16:colId xmlns:a16="http://schemas.microsoft.com/office/drawing/2014/main" val="4125618998"/>
                    </a:ext>
                  </a:extLst>
                </a:gridCol>
                <a:gridCol w="3107837">
                  <a:extLst>
                    <a:ext uri="{9D8B030D-6E8A-4147-A177-3AD203B41FA5}">
                      <a16:colId xmlns:a16="http://schemas.microsoft.com/office/drawing/2014/main" val="3440511584"/>
                    </a:ext>
                  </a:extLst>
                </a:gridCol>
              </a:tblGrid>
              <a:tr h="97701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Nội</a:t>
                      </a:r>
                      <a:r>
                        <a:rPr lang="en-US" sz="2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dung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Vật</a:t>
                      </a:r>
                      <a:r>
                        <a:rPr lang="en-US" sz="2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sống</a:t>
                      </a:r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Vật</a:t>
                      </a:r>
                      <a:r>
                        <a:rPr lang="en-US" sz="2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không</a:t>
                      </a:r>
                      <a:r>
                        <a:rPr lang="en-US" sz="28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sống</a:t>
                      </a:r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75746481"/>
                  </a:ext>
                </a:extLst>
              </a:tr>
              <a:tr h="252905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Ví</a:t>
                      </a:r>
                      <a:r>
                        <a:rPr lang="en-US" sz="28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dụ</a:t>
                      </a:r>
                      <a:endParaRPr lang="en-US" sz="2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156095"/>
                  </a:ext>
                </a:extLst>
              </a:tr>
              <a:tr h="252905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Điểm</a:t>
                      </a:r>
                      <a:r>
                        <a:rPr lang="en-US" sz="2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phân</a:t>
                      </a:r>
                      <a:r>
                        <a:rPr lang="en-US" sz="28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biệt</a:t>
                      </a:r>
                      <a:endParaRPr lang="en-US" sz="2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1746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59075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78330" y="26126"/>
            <a:ext cx="6479177" cy="61395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1: CƠ THỂ SINH VẬT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66974"/>
            <a:ext cx="35400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CƠ THỂ LÀ GÌ?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969392"/>
              </p:ext>
            </p:extLst>
          </p:nvPr>
        </p:nvGraphicFramePr>
        <p:xfrm>
          <a:off x="94130" y="1220971"/>
          <a:ext cx="12025898" cy="5502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3576">
                  <a:extLst>
                    <a:ext uri="{9D8B030D-6E8A-4147-A177-3AD203B41FA5}">
                      <a16:colId xmlns:a16="http://schemas.microsoft.com/office/drawing/2014/main" val="1324452679"/>
                    </a:ext>
                  </a:extLst>
                </a:gridCol>
                <a:gridCol w="4863772">
                  <a:extLst>
                    <a:ext uri="{9D8B030D-6E8A-4147-A177-3AD203B41FA5}">
                      <a16:colId xmlns:a16="http://schemas.microsoft.com/office/drawing/2014/main" val="4125618998"/>
                    </a:ext>
                  </a:extLst>
                </a:gridCol>
                <a:gridCol w="4768550">
                  <a:extLst>
                    <a:ext uri="{9D8B030D-6E8A-4147-A177-3AD203B41FA5}">
                      <a16:colId xmlns:a16="http://schemas.microsoft.com/office/drawing/2014/main" val="3440511584"/>
                    </a:ext>
                  </a:extLst>
                </a:gridCol>
              </a:tblGrid>
              <a:tr h="104858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Nội</a:t>
                      </a:r>
                      <a:r>
                        <a:rPr lang="en-US" sz="2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dung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Vật</a:t>
                      </a:r>
                      <a:r>
                        <a:rPr lang="en-US" sz="2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sống</a:t>
                      </a:r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Vật</a:t>
                      </a:r>
                      <a:r>
                        <a:rPr lang="en-US" sz="2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không</a:t>
                      </a:r>
                      <a:r>
                        <a:rPr lang="en-US" sz="28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sống</a:t>
                      </a:r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75746481"/>
                  </a:ext>
                </a:extLst>
              </a:tr>
              <a:tr h="173965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Ví</a:t>
                      </a:r>
                      <a:r>
                        <a:rPr lang="en-US" sz="28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dụ</a:t>
                      </a:r>
                      <a:endParaRPr lang="en-US" sz="2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156095"/>
                  </a:ext>
                </a:extLst>
              </a:tr>
              <a:tr h="271431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Điểm</a:t>
                      </a:r>
                      <a:r>
                        <a:rPr lang="en-US" sz="2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phân</a:t>
                      </a:r>
                      <a:r>
                        <a:rPr lang="en-US" sz="28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biệt</a:t>
                      </a:r>
                      <a:endParaRPr lang="en-US" sz="2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17465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783541" y="2393577"/>
            <a:ext cx="40206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Con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voi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con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sư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con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hươu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cao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cổ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cây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xanh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88623" y="2393576"/>
            <a:ext cx="40206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bờ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suối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hòn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83540" y="4180114"/>
            <a:ext cx="40206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trao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đổi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môi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trường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83285" y="4180114"/>
            <a:ext cx="40206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trao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đổi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môi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trường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83539" y="5271658"/>
            <a:ext cx="40206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trưởng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phát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triển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sản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cảm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83285" y="5271658"/>
            <a:ext cx="40206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trưởng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phát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triển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sản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cảm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37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78330" y="26126"/>
            <a:ext cx="6479177" cy="61395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1: CƠ THỂ SINH VẬT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66974"/>
            <a:ext cx="80467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CƠ THỂ ĐƠN BÀO VÀ CƠ THỂ ĐA BÀO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490" y="2585574"/>
            <a:ext cx="7850777" cy="38763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70661" y="1477578"/>
            <a:ext cx="46895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 CHƠI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2776" y="1231025"/>
            <a:ext cx="9744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Luật</a:t>
            </a:r>
            <a:r>
              <a:rPr lang="en-US" sz="36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chơi</a:t>
            </a:r>
            <a:r>
              <a:rPr lang="en-US" sz="36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đội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chơi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đội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2776" y="2537520"/>
            <a:ext cx="97448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đội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chơi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phút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sắp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xếp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ảnh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sẵn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loài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đơn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bào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hoặc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đa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bào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92776" y="4997691"/>
            <a:ext cx="97448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HS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phía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dưới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cổ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vũ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nhắc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xét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giờ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chơi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91212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75" accel="100000">
                                          <p:stCondLst>
                                            <p:cond delay="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75" accel="100000">
                                          <p:stCondLst>
                                            <p:cond delay="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78330" y="26126"/>
            <a:ext cx="6479177" cy="61395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1: CƠ THỂ SINH VẬT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0" y="776014"/>
            <a:ext cx="4417289" cy="24505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6019" y="776014"/>
            <a:ext cx="2619375" cy="20847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5394" y="776014"/>
            <a:ext cx="2375083" cy="20847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6834" y="776014"/>
            <a:ext cx="2795166" cy="20847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0" y="4062549"/>
            <a:ext cx="2379483" cy="22206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90503" y="4062548"/>
            <a:ext cx="2194560" cy="222068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85064" y="4062547"/>
            <a:ext cx="2625634" cy="222068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11242" y="4062545"/>
            <a:ext cx="2259875" cy="222068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83635" y="4062544"/>
            <a:ext cx="2708365" cy="222068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001123" y="2860766"/>
            <a:ext cx="1489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Thủy</a:t>
            </a:r>
            <a:r>
              <a:rPr lang="en-US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tức</a:t>
            </a:r>
            <a:endParaRPr lang="en-US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66296" y="2830174"/>
            <a:ext cx="859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Voi</a:t>
            </a:r>
            <a:endParaRPr lang="en-US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401768" y="2830173"/>
            <a:ext cx="1146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Sư</a:t>
            </a:r>
            <a:r>
              <a:rPr lang="en-US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tử</a:t>
            </a:r>
            <a:endParaRPr lang="en-US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9452" y="6283231"/>
            <a:ext cx="14891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Sán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dây</a:t>
            </a:r>
            <a:endParaRPr lang="en-US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23162" y="6283231"/>
            <a:ext cx="2050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Trùng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đế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giày</a:t>
            </a:r>
            <a:endParaRPr lang="en-US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69986" y="6283230"/>
            <a:ext cx="2194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Trùng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roi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xanh</a:t>
            </a:r>
            <a:endParaRPr lang="en-US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49468" y="6283230"/>
            <a:ext cx="2341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Trùng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biến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hình</a:t>
            </a:r>
            <a:endParaRPr lang="en-US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590725" y="6283229"/>
            <a:ext cx="2613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Dương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xỉ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sừng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hươu</a:t>
            </a:r>
            <a:endParaRPr lang="en-US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92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78330" y="26126"/>
            <a:ext cx="6479177" cy="61395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1: CƠ THỂ SINH VẬT</a:t>
            </a:r>
          </a:p>
        </p:txBody>
      </p:sp>
      <p:sp>
        <p:nvSpPr>
          <p:cNvPr id="7" name="Freeform 6"/>
          <p:cNvSpPr/>
          <p:nvPr/>
        </p:nvSpPr>
        <p:spPr>
          <a:xfrm>
            <a:off x="1060992" y="3120331"/>
            <a:ext cx="4627723" cy="3620105"/>
          </a:xfrm>
          <a:custGeom>
            <a:avLst/>
            <a:gdLst>
              <a:gd name="connsiteX0" fmla="*/ 250698 w 2387600"/>
              <a:gd name="connsiteY0" fmla="*/ 0 h 2980266"/>
              <a:gd name="connsiteX1" fmla="*/ 2136902 w 2387600"/>
              <a:gd name="connsiteY1" fmla="*/ 0 h 2980266"/>
              <a:gd name="connsiteX2" fmla="*/ 2387600 w 2387600"/>
              <a:gd name="connsiteY2" fmla="*/ 250698 h 2980266"/>
              <a:gd name="connsiteX3" fmla="*/ 2387600 w 2387600"/>
              <a:gd name="connsiteY3" fmla="*/ 2980266 h 2980266"/>
              <a:gd name="connsiteX4" fmla="*/ 2387600 w 2387600"/>
              <a:gd name="connsiteY4" fmla="*/ 2980266 h 2980266"/>
              <a:gd name="connsiteX5" fmla="*/ 0 w 2387600"/>
              <a:gd name="connsiteY5" fmla="*/ 2980266 h 2980266"/>
              <a:gd name="connsiteX6" fmla="*/ 0 w 2387600"/>
              <a:gd name="connsiteY6" fmla="*/ 2980266 h 2980266"/>
              <a:gd name="connsiteX7" fmla="*/ 0 w 2387600"/>
              <a:gd name="connsiteY7" fmla="*/ 250698 h 2980266"/>
              <a:gd name="connsiteX8" fmla="*/ 250698 w 2387600"/>
              <a:gd name="connsiteY8" fmla="*/ 0 h 298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7600" h="2980266">
                <a:moveTo>
                  <a:pt x="2136902" y="2980266"/>
                </a:moveTo>
                <a:lnTo>
                  <a:pt x="250698" y="2980266"/>
                </a:lnTo>
                <a:cubicBezTo>
                  <a:pt x="112241" y="2980266"/>
                  <a:pt x="0" y="2868025"/>
                  <a:pt x="0" y="2729568"/>
                </a:cubicBezTo>
                <a:lnTo>
                  <a:pt x="0" y="0"/>
                </a:lnTo>
                <a:lnTo>
                  <a:pt x="0" y="0"/>
                </a:lnTo>
                <a:lnTo>
                  <a:pt x="2387600" y="0"/>
                </a:lnTo>
                <a:lnTo>
                  <a:pt x="2387600" y="0"/>
                </a:lnTo>
                <a:lnTo>
                  <a:pt x="2387600" y="2729568"/>
                </a:lnTo>
                <a:cubicBezTo>
                  <a:pt x="2387600" y="2868025"/>
                  <a:pt x="2275359" y="2980266"/>
                  <a:pt x="2136902" y="2980266"/>
                </a:cubicBezTo>
                <a:close/>
              </a:path>
            </a:pathLst>
          </a:cu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00579" tIns="327152" rIns="400579" bIns="400579" numCol="1" spcCol="1270" anchor="t" anchorCtr="0">
            <a:noAutofit/>
          </a:bodyPr>
          <a:lstStyle/>
          <a:p>
            <a:pPr lvl="0" algn="ctr" defTabSz="2044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600" kern="1200"/>
          </a:p>
        </p:txBody>
      </p:sp>
      <p:sp>
        <p:nvSpPr>
          <p:cNvPr id="11" name="Freeform 10"/>
          <p:cNvSpPr/>
          <p:nvPr/>
        </p:nvSpPr>
        <p:spPr>
          <a:xfrm>
            <a:off x="6113417" y="3094205"/>
            <a:ext cx="4781006" cy="3620105"/>
          </a:xfrm>
          <a:custGeom>
            <a:avLst/>
            <a:gdLst>
              <a:gd name="connsiteX0" fmla="*/ 250698 w 2387600"/>
              <a:gd name="connsiteY0" fmla="*/ 0 h 2980266"/>
              <a:gd name="connsiteX1" fmla="*/ 2136902 w 2387600"/>
              <a:gd name="connsiteY1" fmla="*/ 0 h 2980266"/>
              <a:gd name="connsiteX2" fmla="*/ 2387600 w 2387600"/>
              <a:gd name="connsiteY2" fmla="*/ 250698 h 2980266"/>
              <a:gd name="connsiteX3" fmla="*/ 2387600 w 2387600"/>
              <a:gd name="connsiteY3" fmla="*/ 2980266 h 2980266"/>
              <a:gd name="connsiteX4" fmla="*/ 2387600 w 2387600"/>
              <a:gd name="connsiteY4" fmla="*/ 2980266 h 2980266"/>
              <a:gd name="connsiteX5" fmla="*/ 0 w 2387600"/>
              <a:gd name="connsiteY5" fmla="*/ 2980266 h 2980266"/>
              <a:gd name="connsiteX6" fmla="*/ 0 w 2387600"/>
              <a:gd name="connsiteY6" fmla="*/ 2980266 h 2980266"/>
              <a:gd name="connsiteX7" fmla="*/ 0 w 2387600"/>
              <a:gd name="connsiteY7" fmla="*/ 250698 h 2980266"/>
              <a:gd name="connsiteX8" fmla="*/ 250698 w 2387600"/>
              <a:gd name="connsiteY8" fmla="*/ 0 h 298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7600" h="2980266">
                <a:moveTo>
                  <a:pt x="2136902" y="2980266"/>
                </a:moveTo>
                <a:lnTo>
                  <a:pt x="250698" y="2980266"/>
                </a:lnTo>
                <a:cubicBezTo>
                  <a:pt x="112241" y="2980266"/>
                  <a:pt x="0" y="2868025"/>
                  <a:pt x="0" y="2729568"/>
                </a:cubicBezTo>
                <a:lnTo>
                  <a:pt x="0" y="0"/>
                </a:lnTo>
                <a:lnTo>
                  <a:pt x="0" y="0"/>
                </a:lnTo>
                <a:lnTo>
                  <a:pt x="2387600" y="0"/>
                </a:lnTo>
                <a:lnTo>
                  <a:pt x="2387600" y="0"/>
                </a:lnTo>
                <a:lnTo>
                  <a:pt x="2387600" y="2729568"/>
                </a:lnTo>
                <a:cubicBezTo>
                  <a:pt x="2387600" y="2868025"/>
                  <a:pt x="2275359" y="2980266"/>
                  <a:pt x="2136902" y="2980266"/>
                </a:cubicBezTo>
                <a:close/>
              </a:path>
            </a:pathLst>
          </a:cu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00579" tIns="327152" rIns="400580" bIns="400579" numCol="1" spcCol="1270" anchor="t" anchorCtr="0">
            <a:noAutofit/>
          </a:bodyPr>
          <a:lstStyle/>
          <a:p>
            <a:pPr lvl="0" algn="ctr" defTabSz="2044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600" kern="1200"/>
          </a:p>
        </p:txBody>
      </p:sp>
      <p:grpSp>
        <p:nvGrpSpPr>
          <p:cNvPr id="15" name="Group 14"/>
          <p:cNvGrpSpPr/>
          <p:nvPr/>
        </p:nvGrpSpPr>
        <p:grpSpPr>
          <a:xfrm>
            <a:off x="1060992" y="1070912"/>
            <a:ext cx="4627724" cy="1958418"/>
            <a:chOff x="1060992" y="1070912"/>
            <a:chExt cx="4627724" cy="1958418"/>
          </a:xfrm>
        </p:grpSpPr>
        <p:sp>
          <p:nvSpPr>
            <p:cNvPr id="6" name="Rounded Rectangle 5"/>
            <p:cNvSpPr/>
            <p:nvPr/>
          </p:nvSpPr>
          <p:spPr>
            <a:xfrm>
              <a:off x="1060992" y="1070912"/>
              <a:ext cx="4627724" cy="1958418"/>
            </a:xfrm>
            <a:prstGeom prst="roundRect">
              <a:avLst>
                <a:gd name="adj" fmla="val 10000"/>
              </a:avLst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TextBox 11"/>
            <p:cNvSpPr txBox="1"/>
            <p:nvPr/>
          </p:nvSpPr>
          <p:spPr>
            <a:xfrm>
              <a:off x="1712685" y="1095375"/>
              <a:ext cx="34224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Sinh</a:t>
              </a:r>
              <a:r>
                <a:rPr lang="en-US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vật</a:t>
              </a:r>
              <a:r>
                <a:rPr lang="en-US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đơn</a:t>
              </a:r>
              <a:r>
                <a:rPr lang="en-US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bào</a:t>
              </a:r>
              <a:endPara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113416" y="1044786"/>
            <a:ext cx="4781005" cy="1958418"/>
            <a:chOff x="6113416" y="1044786"/>
            <a:chExt cx="4781005" cy="1958418"/>
          </a:xfrm>
        </p:grpSpPr>
        <p:sp>
          <p:nvSpPr>
            <p:cNvPr id="10" name="Rounded Rectangle 9"/>
            <p:cNvSpPr/>
            <p:nvPr/>
          </p:nvSpPr>
          <p:spPr>
            <a:xfrm>
              <a:off x="6113416" y="1044786"/>
              <a:ext cx="4781005" cy="1958418"/>
            </a:xfrm>
            <a:prstGeom prst="roundRect">
              <a:avLst>
                <a:gd name="adj" fmla="val 10000"/>
              </a:avLst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TextBox 12"/>
            <p:cNvSpPr txBox="1"/>
            <p:nvPr/>
          </p:nvSpPr>
          <p:spPr>
            <a:xfrm>
              <a:off x="7014751" y="1044786"/>
              <a:ext cx="34224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Sinh</a:t>
              </a:r>
              <a:r>
                <a:rPr lang="en-US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vật</a:t>
              </a:r>
              <a:r>
                <a:rPr lang="en-US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đa</a:t>
              </a:r>
              <a:r>
                <a:rPr lang="en-US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bào</a:t>
              </a:r>
              <a:endPara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118324" y="1568006"/>
            <a:ext cx="45130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Tảo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tiểu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trùng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roi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xanh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trùng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tảo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silic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,…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90185" y="1568006"/>
            <a:ext cx="45130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Voi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sư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dây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dương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xỉ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sừng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hươu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thủy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tức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…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60992" y="3410931"/>
            <a:ext cx="45130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cấu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90185" y="3399449"/>
            <a:ext cx="45130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cấu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nhiều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18323" y="4597830"/>
            <a:ext cx="45130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toàn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bộ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47389" y="4467541"/>
            <a:ext cx="45130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chia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sự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phối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2993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78330" y="26126"/>
            <a:ext cx="6479177" cy="61395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1: CƠ THỂ SINH VẬT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844" y="1266930"/>
            <a:ext cx="10006148" cy="44284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05796" y="640080"/>
            <a:ext cx="57084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5133" y="5741593"/>
            <a:ext cx="11551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sử</a:t>
            </a:r>
            <a:r>
              <a:rPr 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thiết</a:t>
            </a:r>
            <a:r>
              <a:rPr 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bị</a:t>
            </a:r>
            <a:r>
              <a:rPr 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minh </a:t>
            </a:r>
            <a:r>
              <a:rPr lang="en-US" sz="32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truy</a:t>
            </a:r>
            <a:r>
              <a:rPr 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cập</a:t>
            </a:r>
            <a:r>
              <a:rPr 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kahoot</a:t>
            </a:r>
            <a:r>
              <a:rPr 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rồi</a:t>
            </a:r>
            <a:r>
              <a:rPr 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</a:t>
            </a:r>
            <a:r>
              <a:rPr 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nhé</a:t>
            </a:r>
            <a:r>
              <a:rPr 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1002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78330" y="26126"/>
            <a:ext cx="6479177" cy="61395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1: CƠ THỂ SINH VẬT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601980" y="1071154"/>
            <a:ext cx="7590020" cy="5656923"/>
            <a:chOff x="4601980" y="1071154"/>
            <a:chExt cx="7590020" cy="565692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01980" y="1071154"/>
              <a:ext cx="7590020" cy="5133703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6348934" y="6204857"/>
              <a:ext cx="46634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Tế</a:t>
              </a:r>
              <a:r>
                <a:rPr lang="en-US" sz="28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bào</a:t>
              </a:r>
              <a:r>
                <a:rPr lang="en-US" sz="28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hồng</a:t>
              </a:r>
              <a:r>
                <a:rPr lang="en-US" sz="28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cầu</a:t>
              </a:r>
              <a:r>
                <a:rPr lang="en-US" sz="28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người</a:t>
              </a:r>
              <a:endPara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6" name="Cloud 5"/>
          <p:cNvSpPr/>
          <p:nvPr/>
        </p:nvSpPr>
        <p:spPr>
          <a:xfrm>
            <a:off x="182880" y="1293223"/>
            <a:ext cx="4937760" cy="3461657"/>
          </a:xfrm>
          <a:prstGeom prst="cloud">
            <a:avLst/>
          </a:prstGeom>
          <a:solidFill>
            <a:srgbClr val="FF0000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1329" y="1613647"/>
            <a:ext cx="40316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người,ngoài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bào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hồng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cầu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bào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đạng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dặc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biệt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6901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64785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156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28309" y="1800497"/>
            <a:ext cx="578684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</a:t>
            </a:r>
          </a:p>
        </p:txBody>
      </p:sp>
      <p:pic>
        <p:nvPicPr>
          <p:cNvPr id="1026" name="Picture 2" descr="Hình ảnh Khởi động, Tàu Vũ Trụ, Chuyển đổi Biểu Tượng, Biểu Tượng Thể Dục 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6286"/>
            <a:ext cx="5042261" cy="504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395574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41863" y="653453"/>
            <a:ext cx="6949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924235"/>
            <a:ext cx="12191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 CHƠI: </a:t>
            </a:r>
          </a:p>
          <a:p>
            <a:pPr algn="ctr"/>
            <a:r>
              <a:rPr lang="en-US" sz="6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NGHE THÔNG TIN, ĐOÁN VẬT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6651" y="4501303"/>
            <a:ext cx="80075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Luật</a:t>
            </a:r>
            <a:r>
              <a:rPr lang="en-US" sz="36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chơi</a:t>
            </a:r>
            <a:r>
              <a:rPr lang="en-US" sz="36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đưa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gợi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ý,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nghe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đoán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8" name="Picture 2" descr="Hình ảnh Khởi động, Tàu Vũ Trụ, Chuyển đổi Biểu Tượng, Biểu Tượng Thể Dục 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86446" cy="258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20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5738" y="191226"/>
            <a:ext cx="6949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656" y="2586447"/>
            <a:ext cx="495082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0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 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Con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chân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ngắn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màng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Mỏ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bẹt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màu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vàng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Hay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kêu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cạp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cạp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pic>
        <p:nvPicPr>
          <p:cNvPr id="6" name="Picture 2" descr="Hình ảnh Khởi động, Tàu Vũ Trụ, Chuyển đổi Biểu Tượng, Biểu Tượng Thể Dục 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86446" cy="258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4957353" y="1490447"/>
            <a:ext cx="7208521" cy="4583782"/>
            <a:chOff x="5290458" y="1490447"/>
            <a:chExt cx="6901542" cy="430946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90458" y="1490447"/>
              <a:ext cx="6895138" cy="4309461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0363201" y="1490447"/>
              <a:ext cx="182879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Con </a:t>
              </a:r>
              <a:r>
                <a:rPr lang="en-US" sz="3000" b="1" dirty="0" err="1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vịt</a:t>
              </a:r>
              <a:endParaRPr lang="en-US" sz="30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440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5738" y="191226"/>
            <a:ext cx="6949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</a:t>
            </a:r>
          </a:p>
        </p:txBody>
      </p:sp>
      <p:pic>
        <p:nvPicPr>
          <p:cNvPr id="5" name="Picture 2" descr="Hình ảnh Khởi động, Tàu Vũ Trụ, Chuyển đổi Biểu Tượng, Biểu Tượng Thể Dục 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86446" cy="258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439" y="2638699"/>
            <a:ext cx="651836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0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2: 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mỏ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xinh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xinh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Hai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chân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xíu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Lông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vàng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mát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dịu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“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Chiếp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chiếp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suốt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ngày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469654" y="1214845"/>
            <a:ext cx="5469799" cy="5469799"/>
            <a:chOff x="6469654" y="1188719"/>
            <a:chExt cx="5469799" cy="546979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69654" y="1188719"/>
              <a:ext cx="5469799" cy="546979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688184" y="1385944"/>
              <a:ext cx="240792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Con </a:t>
              </a:r>
              <a:r>
                <a:rPr lang="en-US" sz="30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gà</a:t>
              </a:r>
              <a:r>
                <a:rPr lang="en-US" sz="3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con</a:t>
              </a:r>
              <a:endPara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827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5738" y="191226"/>
            <a:ext cx="6949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</a:t>
            </a:r>
          </a:p>
        </p:txBody>
      </p:sp>
      <p:pic>
        <p:nvPicPr>
          <p:cNvPr id="5" name="Picture 2" descr="Hình ảnh Khởi động, Tàu Vũ Trụ, Chuyển đổi Biểu Tượng, Biểu Tượng Thể Dục 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86446" cy="258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439" y="2638699"/>
            <a:ext cx="65183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0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3: 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Con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ăn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cỏ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sừng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Lỗ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mũi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buộc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thừng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Kéo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cày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rất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giỏi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342015" y="1490448"/>
            <a:ext cx="6846325" cy="5120497"/>
            <a:chOff x="5342015" y="1490448"/>
            <a:chExt cx="6846325" cy="512049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42015" y="1490448"/>
              <a:ext cx="6846325" cy="456649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859486" y="6056947"/>
              <a:ext cx="226423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Con </a:t>
              </a:r>
              <a:r>
                <a:rPr lang="en-US" sz="30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trâu</a:t>
              </a:r>
              <a:endPara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096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5738" y="191226"/>
            <a:ext cx="6949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</a:t>
            </a:r>
          </a:p>
        </p:txBody>
      </p:sp>
      <p:pic>
        <p:nvPicPr>
          <p:cNvPr id="5" name="Picture 2" descr="Hình ảnh Khởi động, Tàu Vũ Trụ, Chuyển đổi Biểu Tượng, Biểu Tượng Thể Dục 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86446" cy="258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439" y="2638699"/>
            <a:ext cx="70278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0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4: 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đen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mua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 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đỏ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dùng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     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xám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xịt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vứt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755266" y="1751103"/>
            <a:ext cx="5201603" cy="4253776"/>
            <a:chOff x="6716077" y="1751103"/>
            <a:chExt cx="5201603" cy="425377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16077" y="1751103"/>
              <a:ext cx="5201603" cy="3524896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8316685" y="5450881"/>
              <a:ext cx="251242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Hòn</a:t>
              </a:r>
              <a:r>
                <a:rPr lang="en-US" sz="3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than</a:t>
              </a:r>
              <a:endPara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2CE3AD7-48C4-CF73-10C7-FBC5E87EB288}"/>
              </a:ext>
            </a:extLst>
          </p:cNvPr>
          <p:cNvSpPr txBox="1"/>
          <p:nvPr/>
        </p:nvSpPr>
        <p:spPr>
          <a:xfrm>
            <a:off x="544648" y="5465287"/>
            <a:ext cx="6121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</p:txBody>
      </p:sp>
    </p:spTree>
    <p:extLst>
      <p:ext uri="{BB962C8B-B14F-4D97-AF65-F5344CB8AC3E}">
        <p14:creationId xmlns:p14="http://schemas.microsoft.com/office/powerpoint/2010/main" val="420523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5738" y="191226"/>
            <a:ext cx="6949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</a:t>
            </a:r>
          </a:p>
        </p:txBody>
      </p:sp>
      <p:pic>
        <p:nvPicPr>
          <p:cNvPr id="5" name="Picture 2" descr="Hình ảnh Khởi động, Tàu Vũ Trụ, Chuyển đổi Biểu Tượng, Biểu Tượng Thể Dục 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86446" cy="258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439" y="2638699"/>
            <a:ext cx="65183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0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5: 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Con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mắt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veo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Thích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nằm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sưởi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nắng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Thích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trèo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cây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cau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446124" y="1642236"/>
            <a:ext cx="6745876" cy="4223993"/>
            <a:chOff x="5446124" y="1642236"/>
            <a:chExt cx="6745876" cy="422399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46124" y="1642236"/>
              <a:ext cx="6745876" cy="41148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807234" y="5312231"/>
              <a:ext cx="235567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Con </a:t>
              </a:r>
              <a:r>
                <a:rPr lang="en-US" sz="30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mèo</a:t>
              </a:r>
              <a:endPara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235706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5738" y="191226"/>
            <a:ext cx="6949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39" y="2638699"/>
            <a:ext cx="711925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0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6: 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Cắm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run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rẩy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toàn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thân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Rút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chảy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chân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xuống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sàn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Hỡi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chàng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giàu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sang</a:t>
            </a:r>
          </a:p>
          <a:p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Cắm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xin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chớ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vội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vàng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rút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210696" y="1149531"/>
            <a:ext cx="4981303" cy="5684991"/>
            <a:chOff x="7210696" y="1149531"/>
            <a:chExt cx="4981303" cy="568499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10696" y="1149531"/>
              <a:ext cx="4981303" cy="513099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8305798" y="6280524"/>
              <a:ext cx="259080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Cái</a:t>
              </a:r>
              <a:r>
                <a:rPr lang="en-US" sz="3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0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tủ</a:t>
              </a:r>
              <a:r>
                <a:rPr lang="en-US" sz="3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0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lạnh</a:t>
              </a:r>
              <a:endPara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8" name="Picture 2" descr="Hình ảnh Khởi động, Tàu Vũ Trụ, Chuyển đổi Biểu Tượng, Biểu Tượng Thể Dục 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86446" cy="258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65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502</TotalTime>
  <Words>825</Words>
  <Application>Microsoft Office PowerPoint</Application>
  <PresentationFormat>Widescreen</PresentationFormat>
  <Paragraphs>113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 Light</vt:lpstr>
      <vt:lpstr>Rockwell</vt:lpstr>
      <vt:lpstr>Tahoma</vt:lpstr>
      <vt:lpstr>Wingdings</vt:lpstr>
      <vt:lpstr>Atlas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2021-04-19T03:59:13Z</dcterms:created>
  <dcterms:modified xsi:type="dcterms:W3CDTF">2023-12-13T17:23:17Z</dcterms:modified>
</cp:coreProperties>
</file>