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7" r:id="rId2"/>
    <p:sldId id="288" r:id="rId3"/>
    <p:sldId id="297" r:id="rId4"/>
    <p:sldId id="289" r:id="rId5"/>
    <p:sldId id="298" r:id="rId6"/>
    <p:sldId id="293" r:id="rId7"/>
    <p:sldId id="299" r:id="rId8"/>
    <p:sldId id="290" r:id="rId9"/>
    <p:sldId id="300" r:id="rId10"/>
    <p:sldId id="305" r:id="rId11"/>
    <p:sldId id="306" r:id="rId12"/>
    <p:sldId id="291" r:id="rId13"/>
    <p:sldId id="301" r:id="rId14"/>
    <p:sldId id="292" r:id="rId15"/>
    <p:sldId id="302" r:id="rId16"/>
    <p:sldId id="294" r:id="rId17"/>
    <p:sldId id="303" r:id="rId18"/>
    <p:sldId id="307" r:id="rId19"/>
    <p:sldId id="308" r:id="rId20"/>
    <p:sldId id="29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4660"/>
  </p:normalViewPr>
  <p:slideViewPr>
    <p:cSldViewPr snapToGrid="0">
      <p:cViewPr varScale="1">
        <p:scale>
          <a:sx n="73" d="100"/>
          <a:sy n="73"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6971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3620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4355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77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C2E6D-0AA3-4EBC-9729-87805F8670B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4163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5C2E6D-0AA3-4EBC-9729-87805F8670B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5342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5C2E6D-0AA3-4EBC-9729-87805F8670B3}"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7972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5C2E6D-0AA3-4EBC-9729-87805F8670B3}"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22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2E6D-0AA3-4EBC-9729-87805F8670B3}"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418017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8204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3250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2E6D-0AA3-4EBC-9729-87805F8670B3}"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F19A-7278-4EFA-83DA-B61C80CD2A22}" type="slidenum">
              <a:rPr lang="en-US" smtClean="0"/>
              <a:t>‹#›</a:t>
            </a:fld>
            <a:endParaRPr lang="en-US"/>
          </a:p>
        </p:txBody>
      </p:sp>
    </p:spTree>
    <p:extLst>
      <p:ext uri="{BB962C8B-B14F-4D97-AF65-F5344CB8AC3E}">
        <p14:creationId xmlns:p14="http://schemas.microsoft.com/office/powerpoint/2010/main" val="3192628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7.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6.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24" Type="http://schemas.openxmlformats.org/officeDocument/2006/relationships/image" Target="../media/image17.png"/><Relationship Id="rId32" Type="http://schemas.openxmlformats.org/officeDocument/2006/relationships/image" Target="../media/image22.png"/><Relationship Id="rId5" Type="http://schemas.openxmlformats.org/officeDocument/2006/relationships/image" Target="../media/image7.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9.png"/><Relationship Id="rId10" Type="http://schemas.openxmlformats.org/officeDocument/2006/relationships/image" Target="../media/image10.png"/><Relationship Id="rId19" Type="http://schemas.microsoft.com/office/2007/relationships/hdphoto" Target="../media/hdphoto8.wdp"/><Relationship Id="rId31"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12.wdp"/><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217177" y="2591874"/>
            <a:ext cx="10169772" cy="2554545"/>
          </a:xfrm>
          <a:prstGeom prst="rect">
            <a:avLst/>
          </a:prstGeom>
          <a:noFill/>
        </p:spPr>
        <p:txBody>
          <a:bodyPr wrap="none" lIns="91440" tIns="45720" rIns="91440" bIns="45720">
            <a:spAutoFit/>
          </a:bodyPr>
          <a:lstStyle/>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BẮT CHỮ</a:t>
            </a:r>
          </a:p>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VỀ TRUNG THU</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Tree>
    <p:extLst>
      <p:ext uri="{BB962C8B-B14F-4D97-AF65-F5344CB8AC3E}">
        <p14:creationId xmlns:p14="http://schemas.microsoft.com/office/powerpoint/2010/main" val="693627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Cây đa</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6" name="Picture 2" descr="Tree png images, pictures, download fre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12755" y="713256"/>
            <a:ext cx="3583536" cy="4643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8" y="1291593"/>
            <a:ext cx="5209304" cy="3905094"/>
          </a:xfrm>
          <a:prstGeom prst="rect">
            <a:avLst/>
          </a:prstGeom>
        </p:spPr>
      </p:pic>
    </p:spTree>
    <p:extLst>
      <p:ext uri="{BB962C8B-B14F-4D97-AF65-F5344CB8AC3E}">
        <p14:creationId xmlns:p14="http://schemas.microsoft.com/office/powerpoint/2010/main" val="287257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834130"/>
            <a:ext cx="11756572"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Cây đa – loài cây gắn với câu chuyện Sự tích về chú Cuội cây đa</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6"/>
          <a:stretch/>
        </p:blipFill>
        <p:spPr>
          <a:xfrm>
            <a:off x="6675255" y="347370"/>
            <a:ext cx="4846186" cy="5206625"/>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2" t="2202" b="2747"/>
          <a:stretch/>
        </p:blipFill>
        <p:spPr>
          <a:xfrm>
            <a:off x="718457" y="298921"/>
            <a:ext cx="5833180" cy="5303521"/>
          </a:xfrm>
          <a:prstGeom prst="rect">
            <a:avLst/>
          </a:prstGeom>
          <a:ln>
            <a:noFill/>
          </a:ln>
          <a:effectLst>
            <a:softEdge rad="112500"/>
          </a:effectLst>
        </p:spPr>
      </p:pic>
    </p:spTree>
    <p:extLst>
      <p:ext uri="{BB962C8B-B14F-4D97-AF65-F5344CB8AC3E}">
        <p14:creationId xmlns:p14="http://schemas.microsoft.com/office/powerpoint/2010/main" val="135025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Múa lân</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61" y="212116"/>
            <a:ext cx="3927239" cy="56220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6626663" y="475282"/>
            <a:ext cx="2883658" cy="5358848"/>
          </a:xfrm>
          <a:prstGeom prst="rect">
            <a:avLst/>
          </a:prstGeom>
        </p:spPr>
      </p:pic>
    </p:spTree>
    <p:extLst>
      <p:ext uri="{BB962C8B-B14F-4D97-AF65-F5344CB8AC3E}">
        <p14:creationId xmlns:p14="http://schemas.microsoft.com/office/powerpoint/2010/main" val="373992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00FF"/>
                </a:solidFill>
                <a:latin typeface="Times New Roman" panose="02020603050405020304" pitchFamily="18" charset="0"/>
                <a:cs typeface="Times New Roman" panose="02020603050405020304" pitchFamily="18" charset="0"/>
              </a:rPr>
              <a:t>Múa lân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một môn nghệ </a:t>
            </a:r>
            <a:r>
              <a:rPr lang="vi-VN" sz="2800" smtClean="0">
                <a:solidFill>
                  <a:srgbClr val="0000FF"/>
                </a:solidFill>
                <a:latin typeface="Times New Roman" panose="02020603050405020304" pitchFamily="18" charset="0"/>
                <a:cs typeface="Times New Roman" panose="02020603050405020304" pitchFamily="18" charset="0"/>
              </a:rPr>
              <a:t>thuật</a:t>
            </a:r>
            <a:r>
              <a:rPr lang="en-US" sz="2800" smtClean="0">
                <a:solidFill>
                  <a:srgbClr val="0000FF"/>
                </a:solidFill>
                <a:latin typeface="Times New Roman" panose="02020603050405020304" pitchFamily="18" charset="0"/>
                <a:cs typeface="Times New Roman" panose="02020603050405020304" pitchFamily="18" charset="0"/>
              </a:rPr>
              <a:t> múa</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dân gian đường </a:t>
            </a:r>
            <a:r>
              <a:rPr lang="vi-VN" sz="2800" smtClean="0">
                <a:solidFill>
                  <a:srgbClr val="0000FF"/>
                </a:solidFill>
                <a:latin typeface="Times New Roman" panose="02020603050405020304" pitchFamily="18" charset="0"/>
                <a:cs typeface="Times New Roman" panose="02020603050405020304" pitchFamily="18" charset="0"/>
              </a:rPr>
              <a:t>phố, </a:t>
            </a:r>
            <a:r>
              <a:rPr lang="vi-VN" sz="2800">
                <a:solidFill>
                  <a:srgbClr val="0000FF"/>
                </a:solidFill>
                <a:latin typeface="Times New Roman" panose="02020603050405020304" pitchFamily="18" charset="0"/>
                <a:cs typeface="Times New Roman" panose="02020603050405020304" pitchFamily="18" charset="0"/>
              </a:rPr>
              <a:t>thường được biểu diễn trong các dịp lễ hội, đặc </a:t>
            </a:r>
            <a:r>
              <a:rPr lang="vi-VN" sz="2800" smtClean="0">
                <a:solidFill>
                  <a:srgbClr val="0000FF"/>
                </a:solidFill>
                <a:latin typeface="Times New Roman" panose="02020603050405020304" pitchFamily="18" charset="0"/>
                <a:cs typeface="Times New Roman" panose="02020603050405020304" pitchFamily="18" charset="0"/>
              </a:rPr>
              <a:t>biệt</a:t>
            </a:r>
            <a:r>
              <a:rPr lang="en-US" sz="2800" smtClean="0">
                <a:solidFill>
                  <a:srgbClr val="0000FF"/>
                </a:solidFill>
                <a:latin typeface="Times New Roman" panose="02020603050405020304" pitchFamily="18" charset="0"/>
                <a:cs typeface="Times New Roman" panose="02020603050405020304" pitchFamily="18" charset="0"/>
              </a:rPr>
              <a:t>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Tết Nguyên Đán và </a:t>
            </a:r>
            <a:r>
              <a:rPr lang="vi-VN" sz="2800" smtClean="0">
                <a:solidFill>
                  <a:srgbClr val="0000FF"/>
                </a:solidFill>
                <a:latin typeface="Times New Roman" panose="02020603050405020304" pitchFamily="18" charset="0"/>
                <a:cs typeface="Times New Roman" panose="02020603050405020304" pitchFamily="18" charset="0"/>
              </a:rPr>
              <a:t>Tế</a:t>
            </a:r>
            <a:r>
              <a:rPr lang="en-US" sz="2800" smtClean="0">
                <a:solidFill>
                  <a:srgbClr val="0000FF"/>
                </a:solidFill>
                <a:latin typeface="Times New Roman" panose="02020603050405020304" pitchFamily="18" charset="0"/>
                <a:cs typeface="Times New Roman" panose="02020603050405020304" pitchFamily="18" charset="0"/>
              </a:rPr>
              <a:t>t 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vì </a:t>
            </a:r>
            <a:r>
              <a:rPr lang="en-US" sz="2800" smtClean="0">
                <a:solidFill>
                  <a:srgbClr val="0000FF"/>
                </a:solidFill>
                <a:latin typeface="Times New Roman" panose="02020603050405020304" pitchFamily="18" charset="0"/>
                <a:cs typeface="Times New Roman" panose="02020603050405020304" pitchFamily="18" charset="0"/>
              </a:rPr>
              <a:t>lân</a:t>
            </a:r>
            <a:r>
              <a:rPr lang="vi-VN" sz="2800" smtClean="0">
                <a:solidFill>
                  <a:srgbClr val="0000FF"/>
                </a:solidFill>
                <a:latin typeface="Times New Roman" panose="02020603050405020304" pitchFamily="18" charset="0"/>
                <a:cs typeface="Times New Roman" panose="02020603050405020304" pitchFamily="18" charset="0"/>
              </a:rPr>
              <a:t> tượng</a:t>
            </a:r>
            <a:r>
              <a:rPr lang="en-US" sz="2800" smtClean="0">
                <a:solidFill>
                  <a:srgbClr val="0000FF"/>
                </a:solidFill>
                <a:latin typeface="Times New Roman" panose="02020603050405020304" pitchFamily="18" charset="0"/>
                <a:cs typeface="Times New Roman" panose="02020603050405020304" pitchFamily="18" charset="0"/>
              </a:rPr>
              <a:t> trưng</a:t>
            </a:r>
            <a:r>
              <a:rPr lang="vi-VN" sz="2800" smtClean="0">
                <a:solidFill>
                  <a:srgbClr val="0000FF"/>
                </a:solidFill>
                <a:latin typeface="Times New Roman" panose="02020603050405020304" pitchFamily="18" charset="0"/>
                <a:cs typeface="Times New Roman" panose="02020603050405020304" pitchFamily="18" charset="0"/>
              </a:rPr>
              <a:t> 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thịnh </a:t>
            </a:r>
            <a:r>
              <a:rPr lang="vi-VN" sz="2800" smtClean="0">
                <a:solidFill>
                  <a:srgbClr val="0000FF"/>
                </a:solidFill>
                <a:latin typeface="Times New Roman" panose="02020603050405020304" pitchFamily="18" charset="0"/>
                <a:cs typeface="Times New Roman" panose="02020603050405020304" pitchFamily="18" charset="0"/>
              </a:rPr>
              <a:t>vượng</a:t>
            </a:r>
            <a:r>
              <a:rPr lang="en-US" sz="2800" smtClean="0">
                <a:solidFill>
                  <a:srgbClr val="0000FF"/>
                </a:solidFill>
                <a:latin typeface="Times New Roman" panose="02020603050405020304" pitchFamily="18" charset="0"/>
                <a:cs typeface="Times New Roman" panose="02020603050405020304" pitchFamily="18" charset="0"/>
              </a:rPr>
              <a: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0"/>
          <a:stretch/>
        </p:blipFill>
        <p:spPr>
          <a:xfrm>
            <a:off x="1951266" y="0"/>
            <a:ext cx="8259960" cy="4933950"/>
          </a:xfrm>
          <a:prstGeom prst="rect">
            <a:avLst/>
          </a:prstGeom>
          <a:ln>
            <a:noFill/>
          </a:ln>
          <a:effectLst>
            <a:softEdge rad="112500"/>
          </a:effectLst>
        </p:spPr>
      </p:pic>
    </p:spTree>
    <p:extLst>
      <p:ext uri="{BB962C8B-B14F-4D97-AF65-F5344CB8AC3E}">
        <p14:creationId xmlns:p14="http://schemas.microsoft.com/office/powerpoint/2010/main" val="256568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Đèn ông sao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282474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a:t>
            </a:r>
            <a:r>
              <a:rPr lang="vi-VN" sz="2800" smtClean="0">
                <a:solidFill>
                  <a:srgbClr val="0000FF"/>
                </a:solidFill>
                <a:latin typeface="Times New Roman" panose="02020603050405020304" pitchFamily="18" charset="0"/>
                <a:cs typeface="Times New Roman" panose="02020603050405020304" pitchFamily="18" charset="0"/>
              </a:rPr>
              <a:t>đèn. </a:t>
            </a:r>
            <a:r>
              <a:rPr lang="vi-VN" sz="2800">
                <a:solidFill>
                  <a:srgbClr val="0000FF"/>
                </a:solidFill>
                <a:latin typeface="Times New Roman" panose="02020603050405020304" pitchFamily="18" charset="0"/>
                <a:cs typeface="Times New Roman" panose="02020603050405020304" pitchFamily="18" charset="0"/>
              </a:rPr>
              <a:t>Ánh đèn chiếu qua </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giấy bóng </a:t>
            </a:r>
            <a:r>
              <a:rPr lang="vi-VN" sz="2800" smtClean="0">
                <a:solidFill>
                  <a:srgbClr val="0000FF"/>
                </a:solidFill>
                <a:latin typeface="Times New Roman" panose="02020603050405020304" pitchFamily="18" charset="0"/>
                <a:cs typeface="Times New Roman" panose="02020603050405020304" pitchFamily="18" charset="0"/>
              </a:rPr>
              <a:t>tạo </a:t>
            </a:r>
            <a:r>
              <a:rPr lang="vi-VN" sz="2800">
                <a:solidFill>
                  <a:srgbClr val="0000FF"/>
                </a:solidFill>
                <a:latin typeface="Times New Roman" panose="02020603050405020304" pitchFamily="18" charset="0"/>
                <a:cs typeface="Times New Roman" panose="02020603050405020304" pitchFamily="18" charset="0"/>
              </a:rPr>
              <a:t>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296263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Chị Hằng</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152354" y="96019"/>
            <a:ext cx="5124413" cy="5665541"/>
            <a:chOff x="6152354" y="96019"/>
            <a:chExt cx="5124413" cy="56655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54" y="96019"/>
              <a:ext cx="5124413" cy="5665541"/>
            </a:xfrm>
            <a:prstGeom prst="rect">
              <a:avLst/>
            </a:prstGeom>
          </p:spPr>
        </p:pic>
        <p:sp>
          <p:nvSpPr>
            <p:cNvPr id="8" name="Left Arrow 7"/>
            <p:cNvSpPr/>
            <p:nvPr/>
          </p:nvSpPr>
          <p:spPr>
            <a:xfrm>
              <a:off x="10392228" y="2475749"/>
              <a:ext cx="623281"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7" y="672787"/>
            <a:ext cx="4939502" cy="5088773"/>
          </a:xfrm>
          <a:prstGeom prst="rect">
            <a:avLst/>
          </a:prstGeom>
        </p:spPr>
      </p:pic>
      <p:sp>
        <p:nvSpPr>
          <p:cNvPr id="17" name="Left Arrow 16"/>
          <p:cNvSpPr/>
          <p:nvPr/>
        </p:nvSpPr>
        <p:spPr>
          <a:xfrm flipH="1">
            <a:off x="768967" y="1213782"/>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10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72938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Chó bưởi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41" r="6465"/>
          <a:stretch/>
        </p:blipFill>
        <p:spPr>
          <a:xfrm>
            <a:off x="6160061" y="1146220"/>
            <a:ext cx="5421975" cy="41985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89" y="691696"/>
            <a:ext cx="5008361" cy="4975009"/>
          </a:xfrm>
          <a:prstGeom prst="rect">
            <a:avLst/>
          </a:prstGeom>
        </p:spPr>
      </p:pic>
      <p:sp>
        <p:nvSpPr>
          <p:cNvPr id="12" name="Left Arrow 11"/>
          <p:cNvSpPr/>
          <p:nvPr/>
        </p:nvSpPr>
        <p:spPr>
          <a:xfrm flipH="1">
            <a:off x="834678" y="1146220"/>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0290215" y="1801612"/>
            <a:ext cx="656822"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044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Mâm cỗ </a:t>
            </a:r>
            <a:r>
              <a:rPr lang="en-US" sz="2800" smtClean="0">
                <a:solidFill>
                  <a:srgbClr val="0000FF"/>
                </a:solidFill>
                <a:latin typeface="Times New Roman" panose="02020603050405020304" pitchFamily="18" charset="0"/>
                <a:cs typeface="Times New Roman" panose="02020603050405020304" pitchFamily="18" charset="0"/>
              </a:rPr>
              <a:t>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thông thường có trọng tâm là </a:t>
            </a:r>
            <a:r>
              <a:rPr lang="en-US" sz="2800" smtClean="0">
                <a:solidFill>
                  <a:srgbClr val="0000FF"/>
                </a:solidFill>
                <a:latin typeface="Times New Roman" panose="02020603050405020304" pitchFamily="18" charset="0"/>
                <a:cs typeface="Times New Roman" panose="02020603050405020304" pitchFamily="18" charset="0"/>
              </a:rPr>
              <a:t>những chú</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chó được làm bằng tép </a:t>
            </a:r>
            <a:r>
              <a:rPr lang="vi-VN" sz="2800" smtClean="0">
                <a:solidFill>
                  <a:srgbClr val="0000FF"/>
                </a:solidFill>
                <a:latin typeface="Times New Roman" panose="02020603050405020304" pitchFamily="18" charset="0"/>
                <a:cs typeface="Times New Roman" panose="02020603050405020304" pitchFamily="18" charset="0"/>
              </a:rPr>
              <a:t>bưởi.</a:t>
            </a:r>
            <a:r>
              <a:rPr lang="en-US" sz="2800" smtClean="0">
                <a:solidFill>
                  <a:srgbClr val="0000FF"/>
                </a:solidFill>
                <a:latin typeface="Times New Roman" panose="02020603050405020304" pitchFamily="18" charset="0"/>
                <a:cs typeface="Times New Roman" panose="02020603050405020304" pitchFamily="18" charset="0"/>
              </a:rPr>
              <a:t> </a:t>
            </a:r>
            <a:r>
              <a:rPr lang="vi-VN" sz="2800" smtClean="0">
                <a:solidFill>
                  <a:srgbClr val="0000FF"/>
                </a:solidFill>
                <a:latin typeface="Times New Roman" panose="02020603050405020304" pitchFamily="18" charset="0"/>
                <a:cs typeface="Times New Roman" panose="02020603050405020304" pitchFamily="18" charset="0"/>
              </a:rPr>
              <a:t>Quả</a:t>
            </a:r>
            <a:r>
              <a:rPr lang="en-US" sz="2800" smtClean="0">
                <a:solidFill>
                  <a:srgbClr val="0000FF"/>
                </a:solidFill>
                <a:latin typeface="Times New Roman" panose="02020603050405020304" pitchFamily="18" charset="0"/>
                <a:cs typeface="Times New Roman" panose="02020603050405020304" pitchFamily="18" charset="0"/>
              </a:rPr>
              <a:t> bưởi</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tượng trưng </a:t>
            </a:r>
            <a:r>
              <a:rPr lang="vi-VN" sz="2800" smtClean="0">
                <a:solidFill>
                  <a:srgbClr val="0000FF"/>
                </a:solidFill>
                <a:latin typeface="Times New Roman" panose="02020603050405020304" pitchFamily="18" charset="0"/>
                <a:cs typeface="Times New Roman" panose="02020603050405020304" pitchFamily="18" charset="0"/>
              </a:rPr>
              <a:t>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đoàn viên, thể hiện ước mong những người xa quê có thể về đoàn tụ với gia đình dịp Tết </a:t>
            </a:r>
            <a:r>
              <a:rPr lang="en-US" sz="2800" smtClean="0">
                <a:solidFill>
                  <a:srgbClr val="0000FF"/>
                </a:solidFill>
                <a:latin typeface="Times New Roman" panose="02020603050405020304" pitchFamily="18" charset="0"/>
                <a:cs typeface="Times New Roman" panose="02020603050405020304" pitchFamily="18" charset="0"/>
              </a:rPr>
              <a:t>t</a:t>
            </a:r>
            <a:r>
              <a:rPr lang="vi-VN" sz="2800" smtClean="0">
                <a:solidFill>
                  <a:srgbClr val="0000FF"/>
                </a:solidFill>
                <a:latin typeface="Times New Roman" panose="02020603050405020304" pitchFamily="18" charset="0"/>
                <a:cs typeface="Times New Roman" panose="02020603050405020304" pitchFamily="18" charset="0"/>
              </a:rPr>
              <a:t>rung </a:t>
            </a:r>
            <a:r>
              <a:rPr lang="vi-VN" sz="2800">
                <a:solidFill>
                  <a:srgbClr val="0000FF"/>
                </a:solidFill>
                <a:latin typeface="Times New Roman" panose="02020603050405020304" pitchFamily="18" charset="0"/>
                <a:cs typeface="Times New Roman" panose="02020603050405020304" pitchFamily="18" charset="0"/>
              </a:rPr>
              <a:t>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373" y="130626"/>
            <a:ext cx="7148285" cy="4762545"/>
          </a:xfrm>
          <a:prstGeom prst="rect">
            <a:avLst/>
          </a:prstGeom>
          <a:ln>
            <a:noFill/>
          </a:ln>
          <a:effectLst>
            <a:softEdge rad="112500"/>
          </a:effectLst>
        </p:spPr>
      </p:pic>
    </p:spTree>
    <p:extLst>
      <p:ext uri="{BB962C8B-B14F-4D97-AF65-F5344CB8AC3E}">
        <p14:creationId xmlns:p14="http://schemas.microsoft.com/office/powerpoint/2010/main" val="1643726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dẻo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238887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Mặt nạ</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9" y="339195"/>
            <a:ext cx="8166852" cy="5379752"/>
          </a:xfrm>
          <a:prstGeom prst="rect">
            <a:avLst/>
          </a:prstGeom>
          <a:ln>
            <a:noFill/>
          </a:ln>
          <a:effectLst>
            <a:softEdge rad="112500"/>
          </a:effectLst>
        </p:spPr>
      </p:pic>
      <p:sp>
        <p:nvSpPr>
          <p:cNvPr id="13" name="Left Arrow 12"/>
          <p:cNvSpPr/>
          <p:nvPr/>
        </p:nvSpPr>
        <p:spPr>
          <a:xfrm flipH="1">
            <a:off x="2545514" y="1964558"/>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398" y="1553804"/>
            <a:ext cx="777675"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636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Cùng với đèn ông sao, </a:t>
            </a:r>
            <a:r>
              <a:rPr lang="vi-VN" sz="3600" smtClean="0">
                <a:solidFill>
                  <a:srgbClr val="0000FF"/>
                </a:solidFill>
                <a:latin typeface="Times New Roman" panose="02020603050405020304" pitchFamily="18" charset="0"/>
                <a:cs typeface="Times New Roman" panose="02020603050405020304" pitchFamily="18" charset="0"/>
              </a:rPr>
              <a:t>những </a:t>
            </a:r>
            <a:r>
              <a:rPr lang="vi-VN" sz="3600">
                <a:solidFill>
                  <a:srgbClr val="0000FF"/>
                </a:solidFill>
                <a:latin typeface="Times New Roman" panose="02020603050405020304" pitchFamily="18" charset="0"/>
                <a:cs typeface="Times New Roman" panose="02020603050405020304" pitchFamily="18" charset="0"/>
              </a:rPr>
              <a:t>chiếc mặt nạ luôn là món đồ chơi được nhiều trẻ nhỏ ưa thích vào mỗi dịp Tết Trung </a:t>
            </a:r>
            <a:r>
              <a:rPr lang="vi-VN" sz="3600" smtClean="0">
                <a:solidFill>
                  <a:srgbClr val="0000FF"/>
                </a:solidFill>
                <a:latin typeface="Times New Roman" panose="02020603050405020304" pitchFamily="18" charset="0"/>
                <a:cs typeface="Times New Roman" panose="02020603050405020304" pitchFamily="18" charset="0"/>
              </a:rPr>
              <a:t>Thu</a:t>
            </a:r>
            <a:r>
              <a:rPr lang="en-US" sz="3600" smtClean="0">
                <a:solidFill>
                  <a:srgbClr val="0000FF"/>
                </a:solidFill>
                <a:latin typeface="Times New Roman" panose="02020603050405020304" pitchFamily="18" charset="0"/>
                <a:cs typeface="Times New Roman" panose="02020603050405020304" pitchFamily="18" charset="0"/>
              </a:rPr>
              <a:t>.</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7" y="107807"/>
            <a:ext cx="4826143" cy="4826143"/>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81"/>
          <a:stretch/>
        </p:blipFill>
        <p:spPr>
          <a:xfrm>
            <a:off x="6057900" y="107807"/>
            <a:ext cx="4914900" cy="4826143"/>
          </a:xfrm>
          <a:prstGeom prst="rect">
            <a:avLst/>
          </a:prstGeom>
          <a:ln>
            <a:noFill/>
          </a:ln>
          <a:effectLst>
            <a:softEdge rad="112500"/>
          </a:effectLst>
        </p:spPr>
      </p:pic>
    </p:spTree>
    <p:extLst>
      <p:ext uri="{BB962C8B-B14F-4D97-AF65-F5344CB8AC3E}">
        <p14:creationId xmlns:p14="http://schemas.microsoft.com/office/powerpoint/2010/main" val="4035685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dẻo được</a:t>
            </a:r>
            <a:r>
              <a:rPr lang="vi-VN" sz="3200" smtClean="0">
                <a:solidFill>
                  <a:srgbClr val="0000FF"/>
                </a:solidFill>
                <a:latin typeface="Times New Roman" panose="02020603050405020304" pitchFamily="18" charset="0"/>
                <a:cs typeface="Times New Roman" panose="02020603050405020304" pitchFamily="18" charset="0"/>
              </a:rPr>
              <a:t> </a:t>
            </a:r>
            <a:r>
              <a:rPr lang="vi-VN" sz="3200">
                <a:solidFill>
                  <a:srgbClr val="0000FF"/>
                </a:solidFill>
                <a:latin typeface="Times New Roman" panose="02020603050405020304" pitchFamily="18" charset="0"/>
                <a:cs typeface="Times New Roman" panose="02020603050405020304" pitchFamily="18" charset="0"/>
              </a:rPr>
              <a:t>làm bằng bột nếp </a:t>
            </a:r>
            <a:r>
              <a:rPr lang="vi-VN" sz="3200" smtClean="0">
                <a:solidFill>
                  <a:srgbClr val="0000FF"/>
                </a:solidFill>
                <a:latin typeface="Times New Roman" panose="02020603050405020304" pitchFamily="18" charset="0"/>
                <a:cs typeface="Times New Roman" panose="02020603050405020304" pitchFamily="18" charset="0"/>
              </a:rPr>
              <a:t>nhồi </a:t>
            </a:r>
            <a:r>
              <a:rPr lang="vi-VN" sz="3200">
                <a:solidFill>
                  <a:srgbClr val="0000FF"/>
                </a:solidFill>
                <a:latin typeface="Times New Roman" panose="02020603050405020304" pitchFamily="18" charset="0"/>
                <a:cs typeface="Times New Roman" panose="02020603050405020304" pitchFamily="18" charset="0"/>
              </a:rPr>
              <a:t>với nước hoa bưởi và nước đường; nhân bánh bằng hạt sen hay đậu xanh tán </a:t>
            </a:r>
            <a:r>
              <a:rPr lang="vi-VN" sz="3200" smtClean="0">
                <a:solidFill>
                  <a:srgbClr val="0000FF"/>
                </a:solidFill>
                <a:latin typeface="Times New Roman" panose="02020603050405020304" pitchFamily="18" charset="0"/>
                <a:cs typeface="Times New Roman" panose="02020603050405020304" pitchFamily="18" charset="0"/>
              </a:rPr>
              <a:t>nhuyễn</a:t>
            </a:r>
            <a:r>
              <a:rPr lang="en-US" sz="3200" smtClean="0">
                <a:solidFill>
                  <a:srgbClr val="0000FF"/>
                </a:solidFill>
                <a:latin typeface="Times New Roman" panose="02020603050405020304" pitchFamily="18" charset="0"/>
                <a:cs typeface="Times New Roman" panose="02020603050405020304" pitchFamily="18" charset="0"/>
              </a:rPr>
              <a:t>.</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948640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Phá cỗ</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48101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smtClean="0">
              <a:solidFill>
                <a:srgbClr val="0000FF"/>
              </a:solidFill>
              <a:latin typeface="Times New Roman" panose="02020603050405020304" pitchFamily="18" charset="0"/>
              <a:cs typeface="Times New Roman" panose="02020603050405020304" pitchFamily="18" charset="0"/>
            </a:endParaRPr>
          </a:p>
          <a:p>
            <a:pPr algn="ctr"/>
            <a:r>
              <a:rPr lang="vi-VN" sz="2800" smtClean="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79030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Chú Cuội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54" r="12032"/>
          <a:stretch/>
        </p:blipFill>
        <p:spPr>
          <a:xfrm>
            <a:off x="5949153" y="227150"/>
            <a:ext cx="3957598" cy="5368835"/>
          </a:xfrm>
          <a:prstGeom prst="rect">
            <a:avLst/>
          </a:prstGeom>
          <a:ln>
            <a:noFill/>
          </a:ln>
          <a:effectLst>
            <a:softEdge rad="112500"/>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0303" t="24753" r="16857" b="30406"/>
          <a:stretch/>
        </p:blipFill>
        <p:spPr>
          <a:xfrm>
            <a:off x="3005584" y="319312"/>
            <a:ext cx="2640475" cy="5184512"/>
          </a:xfrm>
          <a:prstGeom prst="rect">
            <a:avLst/>
          </a:prstGeom>
        </p:spPr>
      </p:pic>
    </p:spTree>
    <p:extLst>
      <p:ext uri="{BB962C8B-B14F-4D97-AF65-F5344CB8AC3E}">
        <p14:creationId xmlns:p14="http://schemas.microsoft.com/office/powerpoint/2010/main" val="83477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FF"/>
                </a:solidFill>
                <a:latin typeface="Times New Roman" panose="02020603050405020304" pitchFamily="18" charset="0"/>
                <a:cs typeface="Times New Roman" panose="02020603050405020304" pitchFamily="18" charset="0"/>
              </a:rPr>
              <a:t>Chú Cuội</a:t>
            </a:r>
            <a:r>
              <a:rPr lang="vi-VN" sz="2800">
                <a:solidFill>
                  <a:srgbClr val="0000FF"/>
                </a:solidFill>
                <a:latin typeface="Times New Roman" panose="02020603050405020304" pitchFamily="18" charset="0"/>
                <a:cs typeface="Times New Roman" panose="02020603050405020304" pitchFamily="18" charset="0"/>
              </a:rPr>
              <a:t> là một </a:t>
            </a:r>
            <a:r>
              <a:rPr lang="en-US" sz="2800" smtClean="0">
                <a:solidFill>
                  <a:srgbClr val="0000FF"/>
                </a:solidFill>
                <a:latin typeface="Times New Roman" panose="02020603050405020304" pitchFamily="18" charset="0"/>
                <a:cs typeface="Times New Roman" panose="02020603050405020304" pitchFamily="18" charset="0"/>
              </a:rPr>
              <a:t>nhân vật </a:t>
            </a:r>
            <a:r>
              <a:rPr lang="vi-VN" sz="2800" smtClean="0">
                <a:solidFill>
                  <a:srgbClr val="0000FF"/>
                </a:solidFill>
                <a:latin typeface="Times New Roman" panose="02020603050405020304" pitchFamily="18" charset="0"/>
                <a:cs typeface="Times New Roman" panose="02020603050405020304" pitchFamily="18" charset="0"/>
              </a:rPr>
              <a:t>do </a:t>
            </a:r>
            <a:r>
              <a:rPr lang="vi-VN" sz="2800">
                <a:solidFill>
                  <a:srgbClr val="0000FF"/>
                </a:solidFill>
                <a:latin typeface="Times New Roman" panose="02020603050405020304" pitchFamily="18" charset="0"/>
                <a:cs typeface="Times New Roman" panose="02020603050405020304" pitchFamily="18" charset="0"/>
              </a:rPr>
              <a:t>người xưa nghĩ ra dựa trên một truyền </a:t>
            </a:r>
            <a:r>
              <a:rPr lang="vi-VN" sz="2800" smtClean="0">
                <a:solidFill>
                  <a:srgbClr val="0000FF"/>
                </a:solidFill>
                <a:latin typeface="Times New Roman" panose="02020603050405020304" pitchFamily="18" charset="0"/>
                <a:cs typeface="Times New Roman" panose="02020603050405020304" pitchFamily="18" charset="0"/>
              </a:rPr>
              <a:t>thuyết</a:t>
            </a:r>
            <a:r>
              <a:rPr lang="en-US" sz="2800" smtClean="0">
                <a:solidFill>
                  <a:srgbClr val="0000FF"/>
                </a:solidFill>
                <a:latin typeface="Times New Roman" panose="02020603050405020304" pitchFamily="18" charset="0"/>
                <a:cs typeface="Times New Roman" panose="02020603050405020304" pitchFamily="18" charset="0"/>
              </a:rPr>
              <a:t> về</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a:t>
            </a:r>
            <a:r>
              <a:rPr lang="vi-VN" sz="2800" i="1">
                <a:solidFill>
                  <a:srgbClr val="0000FF"/>
                </a:solidFill>
                <a:latin typeface="Times New Roman" panose="02020603050405020304" pitchFamily="18" charset="0"/>
                <a:cs typeface="Times New Roman" panose="02020603050405020304" pitchFamily="18" charset="0"/>
              </a:rPr>
              <a:t>Người đàn ông dưới gốc cây Cung </a:t>
            </a:r>
            <a:r>
              <a:rPr lang="vi-VN" sz="2800" i="1" smtClean="0">
                <a:solidFill>
                  <a:srgbClr val="0000FF"/>
                </a:solidFill>
                <a:latin typeface="Times New Roman" panose="02020603050405020304" pitchFamily="18" charset="0"/>
                <a:cs typeface="Times New Roman" panose="02020603050405020304" pitchFamily="18" charset="0"/>
              </a:rPr>
              <a:t>Trăng</a:t>
            </a:r>
            <a:r>
              <a:rPr lang="vi-VN" sz="2800" smtClean="0">
                <a:solidFill>
                  <a:srgbClr val="0000FF"/>
                </a:solidFill>
                <a:latin typeface="Times New Roman" panose="02020603050405020304" pitchFamily="18" charset="0"/>
                <a:cs typeface="Times New Roman" panose="02020603050405020304" pitchFamily="18" charset="0"/>
              </a:rPr>
              <a:t>“</a:t>
            </a:r>
            <a:r>
              <a:rPr lang="en-US" sz="2800" smtClean="0">
                <a:solidFill>
                  <a:srgbClr val="0000FF"/>
                </a:solidFill>
                <a:latin typeface="Times New Roman" panose="02020603050405020304" pitchFamily="18" charset="0"/>
                <a:cs typeface="Times New Roman" panose="02020603050405020304" pitchFamily="18" charset="0"/>
              </a:rPr>
              <a:t>,</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được mọi người nhắc đến trong ngày </a:t>
            </a:r>
            <a:r>
              <a:rPr lang="en-US" sz="2800" smtClean="0">
                <a:solidFill>
                  <a:srgbClr val="0000FF"/>
                </a:solidFill>
                <a:latin typeface="Times New Roman" panose="02020603050405020304" pitchFamily="18" charset="0"/>
                <a:cs typeface="Times New Roman" panose="02020603050405020304" pitchFamily="18" charset="0"/>
              </a:rPr>
              <a:t>trung 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872302" y="325069"/>
            <a:ext cx="6534483" cy="4913931"/>
          </a:xfrm>
          <a:prstGeom prst="rect">
            <a:avLst/>
          </a:prstGeom>
        </p:spPr>
      </p:pic>
    </p:spTree>
    <p:extLst>
      <p:ext uri="{BB962C8B-B14F-4D97-AF65-F5344CB8AC3E}">
        <p14:creationId xmlns:p14="http://schemas.microsoft.com/office/powerpoint/2010/main" val="549367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trung thu</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4377615" y="119130"/>
            <a:ext cx="2894292" cy="5619750"/>
            <a:chOff x="4672892" y="138180"/>
            <a:chExt cx="2894292" cy="561975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892" y="138180"/>
              <a:ext cx="2894292" cy="5619750"/>
            </a:xfrm>
            <a:prstGeom prst="rect">
              <a:avLst/>
            </a:prstGeom>
          </p:spPr>
        </p:pic>
        <p:sp>
          <p:nvSpPr>
            <p:cNvPr id="3" name="Oval 2"/>
            <p:cNvSpPr/>
            <p:nvPr/>
          </p:nvSpPr>
          <p:spPr>
            <a:xfrm>
              <a:off x="4938284" y="881130"/>
              <a:ext cx="2628900" cy="4133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4" y="1686567"/>
            <a:ext cx="4112223" cy="310933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001" r="14762"/>
          <a:stretch/>
        </p:blipFill>
        <p:spPr>
          <a:xfrm>
            <a:off x="7537299" y="1733550"/>
            <a:ext cx="4398654" cy="3062354"/>
          </a:xfrm>
          <a:prstGeom prst="rect">
            <a:avLst/>
          </a:prstGeom>
        </p:spPr>
      </p:pic>
    </p:spTree>
    <p:extLst>
      <p:ext uri="{BB962C8B-B14F-4D97-AF65-F5344CB8AC3E}">
        <p14:creationId xmlns:p14="http://schemas.microsoft.com/office/powerpoint/2010/main" val="29272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trung thu có 2 loại là bánh dẻo và bánh nướng. Vỏ </a:t>
            </a:r>
            <a:r>
              <a:rPr lang="en-US" sz="3200">
                <a:solidFill>
                  <a:srgbClr val="0000FF"/>
                </a:solidFill>
                <a:latin typeface="Times New Roman" panose="02020603050405020304" pitchFamily="18" charset="0"/>
                <a:cs typeface="Times New Roman" panose="02020603050405020304" pitchFamily="18" charset="0"/>
              </a:rPr>
              <a:t>b</a:t>
            </a:r>
            <a:r>
              <a:rPr lang="vi-VN" sz="3200" smtClean="0">
                <a:solidFill>
                  <a:srgbClr val="0000FF"/>
                </a:solidFill>
                <a:latin typeface="Times New Roman" panose="02020603050405020304" pitchFamily="18" charset="0"/>
                <a:cs typeface="Times New Roman" panose="02020603050405020304" pitchFamily="18" charset="0"/>
              </a:rPr>
              <a:t>ánh </a:t>
            </a:r>
            <a:r>
              <a:rPr lang="en-US" sz="3200" smtClean="0">
                <a:solidFill>
                  <a:srgbClr val="0000FF"/>
                </a:solidFill>
                <a:latin typeface="Times New Roman" panose="02020603050405020304" pitchFamily="18" charset="0"/>
                <a:cs typeface="Times New Roman" panose="02020603050405020304" pitchFamily="18" charset="0"/>
              </a:rPr>
              <a:t>nướng</a:t>
            </a:r>
            <a:r>
              <a:rPr lang="vi-VN" sz="3200" smtClean="0">
                <a:solidFill>
                  <a:srgbClr val="0000FF"/>
                </a:solidFill>
                <a:latin typeface="Times New Roman" panose="02020603050405020304" pitchFamily="18" charset="0"/>
                <a:cs typeface="Times New Roman" panose="02020603050405020304" pitchFamily="18" charset="0"/>
              </a:rPr>
              <a:t> thường </a:t>
            </a:r>
            <a:r>
              <a:rPr lang="vi-VN" sz="3200">
                <a:solidFill>
                  <a:srgbClr val="0000FF"/>
                </a:solidFill>
                <a:latin typeface="Times New Roman" panose="02020603050405020304" pitchFamily="18" charset="0"/>
                <a:cs typeface="Times New Roman" panose="02020603050405020304" pitchFamily="18" charset="0"/>
              </a:rPr>
              <a:t>được làm </a:t>
            </a:r>
            <a:r>
              <a:rPr lang="vi-VN" sz="3200" smtClean="0">
                <a:solidFill>
                  <a:srgbClr val="0000FF"/>
                </a:solidFill>
                <a:latin typeface="Times New Roman" panose="02020603050405020304" pitchFamily="18" charset="0"/>
                <a:cs typeface="Times New Roman" panose="02020603050405020304" pitchFamily="18" charset="0"/>
              </a:rPr>
              <a:t>từ</a:t>
            </a:r>
            <a:r>
              <a:rPr lang="en-US" sz="3200" smtClean="0">
                <a:solidFill>
                  <a:srgbClr val="0000FF"/>
                </a:solidFill>
                <a:latin typeface="Times New Roman" panose="02020603050405020304" pitchFamily="18" charset="0"/>
                <a:cs typeface="Times New Roman" panose="02020603050405020304" pitchFamily="18" charset="0"/>
              </a:rPr>
              <a:t> bột mì, nhân bánh có thể được làm từ nhiều nguyên liệu như đậu xanh, lòng đỏ trứng, hạt dưa, hạt sen…</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91" r="10589"/>
          <a:stretch/>
        </p:blipFill>
        <p:spPr>
          <a:xfrm>
            <a:off x="6023428" y="650762"/>
            <a:ext cx="6037944" cy="4092121"/>
          </a:xfrm>
          <a:prstGeom prst="rect">
            <a:avLst/>
          </a:prstGeom>
          <a:ln>
            <a:noFill/>
          </a:ln>
          <a:effectLst>
            <a:softEdge rad="112500"/>
          </a:effectLst>
        </p:spPr>
      </p:pic>
      <p:pic>
        <p:nvPicPr>
          <p:cNvPr id="1026" name="Picture 2" descr="nguyên liệu làm bánh dẻo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665276"/>
            <a:ext cx="5849257" cy="403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12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1350</TotalTime>
  <Words>419</Words>
  <PresentationFormat>Widescreen</PresentationFormat>
  <Paragraphs>23</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2019-12-24T02:12:26Z</dcterms:created>
  <dcterms:modified xsi:type="dcterms:W3CDTF">2021-09-19T09:14:51Z</dcterms:modified>
</cp:coreProperties>
</file>