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00" r:id="rId2"/>
    <p:sldId id="304" r:id="rId3"/>
    <p:sldId id="302" r:id="rId4"/>
    <p:sldId id="292" r:id="rId5"/>
    <p:sldId id="366" r:id="rId6"/>
    <p:sldId id="365" r:id="rId7"/>
    <p:sldId id="353" r:id="rId8"/>
    <p:sldId id="306" r:id="rId9"/>
    <p:sldId id="333" r:id="rId10"/>
    <p:sldId id="343" r:id="rId11"/>
    <p:sldId id="334" r:id="rId12"/>
    <p:sldId id="357" r:id="rId13"/>
    <p:sldId id="358" r:id="rId14"/>
    <p:sldId id="359" r:id="rId15"/>
    <p:sldId id="341" r:id="rId16"/>
    <p:sldId id="361" r:id="rId17"/>
    <p:sldId id="352" r:id="rId18"/>
    <p:sldId id="315" r:id="rId19"/>
    <p:sldId id="363" r:id="rId20"/>
    <p:sldId id="364" r:id="rId21"/>
    <p:sldId id="331" r:id="rId22"/>
    <p:sldId id="328" r:id="rId23"/>
    <p:sldId id="329" r:id="rId24"/>
    <p:sldId id="33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06" autoAdjust="0"/>
    <p:restoredTop sz="93883" autoAdjust="0"/>
  </p:normalViewPr>
  <p:slideViewPr>
    <p:cSldViewPr snapToGrid="0">
      <p:cViewPr varScale="1">
        <p:scale>
          <a:sx n="48" d="100"/>
          <a:sy n="48" d="100"/>
        </p:scale>
        <p:origin x="54" y="7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188384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1: FREE TIME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525C682E-4C01-49C1-A819-DF4780703EB9}"/>
              </a:ext>
            </a:extLst>
          </p:cNvPr>
          <p:cNvSpPr txBox="1"/>
          <p:nvPr userDrawn="1"/>
        </p:nvSpPr>
        <p:spPr>
          <a:xfrm>
            <a:off x="10984293" y="-41096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2.3</a:t>
            </a: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eduhome.com.vn/DHALesson?idGrade=10&amp;idSubject=1&amp;idSeries=118&amp;idTheme=1067&amp;IdLevel=3&amp;idThemeServer=77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1: Free Time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2.3: Pronunciation &amp; Speaking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8AA1D0F-BB4C-9540-4250-4B829B1E5053}"/>
              </a:ext>
            </a:extLst>
          </p:cNvPr>
          <p:cNvSpPr txBox="1"/>
          <p:nvPr/>
        </p:nvSpPr>
        <p:spPr>
          <a:xfrm>
            <a:off x="1078230" y="719435"/>
            <a:ext cx="620268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0070C0"/>
                </a:solidFill>
                <a:effectLst/>
              </a:rPr>
              <a:t>c. Listen and cross out the sentence that doesn't follow the note in "a.</a:t>
            </a:r>
            <a:r>
              <a:rPr lang="en-US" sz="2800" b="1" i="1" dirty="0">
                <a:solidFill>
                  <a:srgbClr val="0070C0"/>
                </a:solidFill>
                <a:effectLst/>
              </a:rPr>
              <a:t>“</a:t>
            </a:r>
          </a:p>
          <a:p>
            <a:endParaRPr lang="en-US" sz="2800" b="1" dirty="0">
              <a:solidFill>
                <a:srgbClr val="000000"/>
              </a:solidFill>
            </a:endParaRPr>
          </a:p>
          <a:p>
            <a:r>
              <a:rPr lang="en-US" sz="2800" i="1" dirty="0">
                <a:solidFill>
                  <a:srgbClr val="000000"/>
                </a:solidFill>
                <a:effectLst/>
              </a:rPr>
              <a:t>Can we meet in front of the park?</a:t>
            </a:r>
            <a:br>
              <a:rPr lang="en-US" sz="2800" i="0" dirty="0">
                <a:solidFill>
                  <a:srgbClr val="000000"/>
                </a:solidFill>
                <a:effectLst/>
              </a:rPr>
            </a:br>
            <a:r>
              <a:rPr lang="en-US" sz="2800" i="1" dirty="0">
                <a:solidFill>
                  <a:srgbClr val="000000"/>
                </a:solidFill>
                <a:effectLst/>
              </a:rPr>
              <a:t>Do you like bowling?</a:t>
            </a:r>
            <a:br>
              <a:rPr lang="en-US" sz="2800" b="1" i="0" dirty="0">
                <a:solidFill>
                  <a:srgbClr val="000000"/>
                </a:solidFill>
                <a:effectLst/>
              </a:rPr>
            </a:br>
            <a:br>
              <a:rPr lang="en-US" sz="2800" b="1" i="0" dirty="0">
                <a:solidFill>
                  <a:srgbClr val="000000"/>
                </a:solidFill>
                <a:effectLst/>
              </a:rPr>
            </a:br>
            <a:endParaRPr lang="vi-VN" sz="2800" b="1" dirty="0"/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1003852" y="2725108"/>
            <a:ext cx="317571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CD1-TRACK 11">
            <a:hlinkClick r:id="" action="ppaction://media"/>
            <a:extLst>
              <a:ext uri="{FF2B5EF4-FFF2-40B4-BE49-F238E27FC236}">
                <a16:creationId xmlns:a16="http://schemas.microsoft.com/office/drawing/2014/main" id="{D929A63D-6495-6998-E7F5-B665F14E734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322" end="112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55580" y="2488195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AA4356D-4BF4-FDEF-A8B5-55AD339DA64A}"/>
              </a:ext>
            </a:extLst>
          </p:cNvPr>
          <p:cNvSpPr txBox="1"/>
          <p:nvPr/>
        </p:nvSpPr>
        <p:spPr>
          <a:xfrm>
            <a:off x="3253740" y="3554075"/>
            <a:ext cx="620268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0070C0"/>
                </a:solidFill>
                <a:effectLst/>
                <a:latin typeface="+mj-lt"/>
              </a:rPr>
              <a:t>d. Read the questions with the rising intonation to a partner.</a:t>
            </a:r>
            <a:br>
              <a:rPr lang="en-US" sz="2800" b="1" i="0" dirty="0">
                <a:solidFill>
                  <a:srgbClr val="0070C0"/>
                </a:solidFill>
                <a:effectLst/>
                <a:latin typeface="+mj-lt"/>
              </a:rPr>
            </a:br>
            <a:endParaRPr lang="vi-VN" sz="2800" b="1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5491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7D220B-D12C-879A-FA21-975B71868A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7590"/>
          <a:stretch/>
        </p:blipFill>
        <p:spPr>
          <a:xfrm>
            <a:off x="219472" y="402637"/>
            <a:ext cx="11753056" cy="7227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EC479B-BB0B-1819-6A0F-209A49D56C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00" t="13011" r="-100" b="34"/>
          <a:stretch/>
        </p:blipFill>
        <p:spPr>
          <a:xfrm>
            <a:off x="219472" y="1125415"/>
            <a:ext cx="11753056" cy="506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13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69981"/>
            <a:ext cx="6309360" cy="811912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158335" y="1151352"/>
            <a:ext cx="4919742" cy="1413165"/>
          </a:xfrm>
          <a:prstGeom prst="wedgeRoundRectCallout">
            <a:avLst>
              <a:gd name="adj1" fmla="val -42390"/>
              <a:gd name="adj2" fmla="val 703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+mj-lt"/>
              </a:rPr>
              <a:t>What are you doing at the weekend?</a:t>
            </a:r>
            <a:endParaRPr lang="en-US" sz="3200" dirty="0">
              <a:latin typeface="+mj-lt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6559136" y="1056358"/>
            <a:ext cx="4904510" cy="1413165"/>
          </a:xfrm>
          <a:prstGeom prst="wedgeRoundRectCallout">
            <a:avLst>
              <a:gd name="adj1" fmla="val 48591"/>
              <a:gd name="adj2" fmla="val 75367"/>
              <a:gd name="adj3" fmla="val 1666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+mj-lt"/>
              </a:rPr>
              <a:t>Nothing. I'm staying at home.</a:t>
            </a:r>
            <a:endParaRPr lang="en-US" sz="3200" dirty="0">
              <a:latin typeface="+mj-lt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143103" y="2942989"/>
            <a:ext cx="4919742" cy="1413165"/>
          </a:xfrm>
          <a:prstGeom prst="wedgeRoundRectCallout">
            <a:avLst>
              <a:gd name="adj1" fmla="val -42390"/>
              <a:gd name="adj2" fmla="val 703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  <a:latin typeface="+mj-lt"/>
              </a:rPr>
              <a:t>I'm </a:t>
            </a:r>
            <a:r>
              <a:rPr lang="en-US" sz="3200">
                <a:solidFill>
                  <a:srgbClr val="1173AE"/>
                </a:solidFill>
                <a:latin typeface="+mj-lt"/>
              </a:rPr>
              <a:t>going shopping at the shopping mall. </a:t>
            </a:r>
            <a:r>
              <a:rPr lang="en-US" sz="3200">
                <a:solidFill>
                  <a:srgbClr val="000000"/>
                </a:solidFill>
                <a:latin typeface="+mj-lt"/>
              </a:rPr>
              <a:t>Do you want to go with me?</a:t>
            </a:r>
            <a:endParaRPr lang="en-US" sz="3200" dirty="0">
              <a:latin typeface="+mj-lt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6660925" y="2930643"/>
            <a:ext cx="4904510" cy="1413165"/>
          </a:xfrm>
          <a:prstGeom prst="wedgeRoundRectCallout">
            <a:avLst>
              <a:gd name="adj1" fmla="val 48591"/>
              <a:gd name="adj2" fmla="val 75367"/>
              <a:gd name="adj3" fmla="val 1666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  <a:latin typeface="+mj-lt"/>
              </a:rPr>
              <a:t>Sure. Where and when should we meet?</a:t>
            </a:r>
            <a:endParaRPr lang="en-US" sz="3200" dirty="0">
              <a:latin typeface="+mj-lt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136588" y="1715251"/>
            <a:ext cx="1481059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5078078" y="1715251"/>
            <a:ext cx="1481059" cy="18642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121356" y="3579546"/>
            <a:ext cx="1496291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5078077" y="3599528"/>
            <a:ext cx="1481059" cy="18642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062845" y="5483804"/>
            <a:ext cx="1496291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ular Callout 15"/>
          <p:cNvSpPr/>
          <p:nvPr/>
        </p:nvSpPr>
        <p:spPr>
          <a:xfrm>
            <a:off x="84592" y="4747247"/>
            <a:ext cx="4919742" cy="1413165"/>
          </a:xfrm>
          <a:prstGeom prst="wedgeRoundRectCallout">
            <a:avLst>
              <a:gd name="adj1" fmla="val -42390"/>
              <a:gd name="adj2" fmla="val 703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  <a:latin typeface="+mj-lt"/>
              </a:rPr>
              <a:t>Let's meet </a:t>
            </a:r>
            <a:r>
              <a:rPr lang="en-US" sz="3200">
                <a:solidFill>
                  <a:srgbClr val="1173AE"/>
                </a:solidFill>
                <a:latin typeface="+mj-lt"/>
              </a:rPr>
              <a:t>in front of </a:t>
            </a:r>
            <a:r>
              <a:rPr lang="en-US" sz="3200">
                <a:solidFill>
                  <a:srgbClr val="000000"/>
                </a:solidFill>
                <a:latin typeface="+mj-lt"/>
              </a:rPr>
              <a:t>the </a:t>
            </a:r>
            <a:r>
              <a:rPr lang="en-US" sz="3200">
                <a:solidFill>
                  <a:srgbClr val="1173AE"/>
                </a:solidFill>
                <a:latin typeface="+mj-lt"/>
              </a:rPr>
              <a:t>shopping mall at 9 a.m</a:t>
            </a:r>
            <a:r>
              <a:rPr lang="en-US" sz="3200">
                <a:solidFill>
                  <a:srgbClr val="000000"/>
                </a:solidFill>
                <a:latin typeface="+mj-lt"/>
              </a:rPr>
              <a:t>. </a:t>
            </a:r>
            <a:endParaRPr lang="en-US" sz="3200" dirty="0">
              <a:latin typeface="+mj-lt"/>
            </a:endParaRPr>
          </a:p>
        </p:txBody>
      </p:sp>
      <p:sp>
        <p:nvSpPr>
          <p:cNvPr id="17" name="Rounded Rectangular Callout 16"/>
          <p:cNvSpPr/>
          <p:nvPr/>
        </p:nvSpPr>
        <p:spPr>
          <a:xfrm>
            <a:off x="6617647" y="4804928"/>
            <a:ext cx="4919742" cy="1413165"/>
          </a:xfrm>
          <a:prstGeom prst="wedgeRoundRectCallout">
            <a:avLst>
              <a:gd name="adj1" fmla="val -42390"/>
              <a:gd name="adj2" fmla="val 703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  <a:latin typeface="+mj-lt"/>
              </a:rPr>
              <a:t>OK. See you then. Bye.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761935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69981"/>
            <a:ext cx="6309360" cy="811912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158335" y="1093672"/>
            <a:ext cx="4919742" cy="1413165"/>
          </a:xfrm>
          <a:prstGeom prst="wedgeRoundRectCallout">
            <a:avLst>
              <a:gd name="adj1" fmla="val -42390"/>
              <a:gd name="adj2" fmla="val 703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+mj-lt"/>
              </a:rPr>
              <a:t>What are you doing tomorrow?</a:t>
            </a:r>
            <a:endParaRPr lang="en-US" sz="3200" dirty="0">
              <a:latin typeface="+mj-lt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6559136" y="998678"/>
            <a:ext cx="4904510" cy="1413165"/>
          </a:xfrm>
          <a:prstGeom prst="wedgeRoundRectCallout">
            <a:avLst>
              <a:gd name="adj1" fmla="val 48591"/>
              <a:gd name="adj2" fmla="val 75367"/>
              <a:gd name="adj3" fmla="val 1666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+mj-lt"/>
              </a:rPr>
              <a:t>Nothing. I'm staying at home.</a:t>
            </a:r>
            <a:endParaRPr lang="en-US" sz="3200" dirty="0">
              <a:latin typeface="+mj-lt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143103" y="2942989"/>
            <a:ext cx="4919742" cy="1413165"/>
          </a:xfrm>
          <a:prstGeom prst="wedgeRoundRectCallout">
            <a:avLst>
              <a:gd name="adj1" fmla="val -42390"/>
              <a:gd name="adj2" fmla="val 703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  <a:latin typeface="+mj-lt"/>
              </a:rPr>
              <a:t>I'm </a:t>
            </a:r>
            <a:r>
              <a:rPr lang="en-US" sz="3200">
                <a:solidFill>
                  <a:srgbClr val="1173AE"/>
                </a:solidFill>
                <a:latin typeface="+mj-lt"/>
              </a:rPr>
              <a:t>going on a picnic at the park. </a:t>
            </a:r>
            <a:r>
              <a:rPr lang="en-US" sz="3200">
                <a:solidFill>
                  <a:srgbClr val="000000"/>
                </a:solidFill>
                <a:latin typeface="+mj-lt"/>
              </a:rPr>
              <a:t>Do you want to come?</a:t>
            </a:r>
            <a:endParaRPr lang="en-US" sz="3200" dirty="0">
              <a:latin typeface="+mj-lt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6660925" y="2872963"/>
            <a:ext cx="4904510" cy="1413165"/>
          </a:xfrm>
          <a:prstGeom prst="wedgeRoundRectCallout">
            <a:avLst>
              <a:gd name="adj1" fmla="val 48591"/>
              <a:gd name="adj2" fmla="val 75367"/>
              <a:gd name="adj3" fmla="val 1666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  <a:latin typeface="+mj-lt"/>
              </a:rPr>
              <a:t>Sure. Where and when should we meet?</a:t>
            </a:r>
            <a:endParaRPr lang="en-US" sz="3200" dirty="0">
              <a:latin typeface="+mj-lt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136588" y="1715251"/>
            <a:ext cx="1481059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5078078" y="1715251"/>
            <a:ext cx="1481059" cy="18642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121356" y="3579546"/>
            <a:ext cx="1496291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5078077" y="3599528"/>
            <a:ext cx="1481059" cy="18642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062845" y="5483804"/>
            <a:ext cx="1496291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ular Callout 15"/>
          <p:cNvSpPr/>
          <p:nvPr/>
        </p:nvSpPr>
        <p:spPr>
          <a:xfrm>
            <a:off x="84592" y="4747247"/>
            <a:ext cx="4919742" cy="1413165"/>
          </a:xfrm>
          <a:prstGeom prst="wedgeRoundRectCallout">
            <a:avLst>
              <a:gd name="adj1" fmla="val -42390"/>
              <a:gd name="adj2" fmla="val 703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  <a:latin typeface="+mj-lt"/>
              </a:rPr>
              <a:t>Let's meet </a:t>
            </a:r>
            <a:r>
              <a:rPr lang="en-US" sz="3200">
                <a:solidFill>
                  <a:srgbClr val="1173AE"/>
                </a:solidFill>
                <a:latin typeface="+mj-lt"/>
              </a:rPr>
              <a:t>in front of </a:t>
            </a:r>
            <a:r>
              <a:rPr lang="en-US" sz="3200">
                <a:solidFill>
                  <a:srgbClr val="000000"/>
                </a:solidFill>
                <a:latin typeface="+mj-lt"/>
              </a:rPr>
              <a:t>the </a:t>
            </a:r>
            <a:r>
              <a:rPr lang="en-US" sz="3200">
                <a:solidFill>
                  <a:srgbClr val="1173AE"/>
                </a:solidFill>
                <a:latin typeface="+mj-lt"/>
              </a:rPr>
              <a:t>park at 8 a.m</a:t>
            </a:r>
            <a:r>
              <a:rPr lang="en-US" sz="3200">
                <a:solidFill>
                  <a:srgbClr val="000000"/>
                </a:solidFill>
                <a:latin typeface="+mj-lt"/>
              </a:rPr>
              <a:t>. </a:t>
            </a:r>
            <a:endParaRPr lang="en-US" sz="3200" dirty="0">
              <a:latin typeface="+mj-lt"/>
            </a:endParaRPr>
          </a:p>
        </p:txBody>
      </p:sp>
      <p:sp>
        <p:nvSpPr>
          <p:cNvPr id="17" name="Rounded Rectangular Callout 16"/>
          <p:cNvSpPr/>
          <p:nvPr/>
        </p:nvSpPr>
        <p:spPr>
          <a:xfrm>
            <a:off x="6617647" y="4747248"/>
            <a:ext cx="4919742" cy="1413165"/>
          </a:xfrm>
          <a:prstGeom prst="wedgeRoundRectCallout">
            <a:avLst>
              <a:gd name="adj1" fmla="val -42390"/>
              <a:gd name="adj2" fmla="val 703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  <a:latin typeface="+mj-lt"/>
              </a:rPr>
              <a:t>OK. See you then. Bye.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995050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69981"/>
            <a:ext cx="6309360" cy="811912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158335" y="1093672"/>
            <a:ext cx="4919742" cy="1413165"/>
          </a:xfrm>
          <a:prstGeom prst="wedgeRoundRectCallout">
            <a:avLst>
              <a:gd name="adj1" fmla="val -42390"/>
              <a:gd name="adj2" fmla="val 703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+mj-lt"/>
              </a:rPr>
              <a:t>What are you doing on Sunday morning?</a:t>
            </a:r>
            <a:endParaRPr lang="en-US" sz="3200" dirty="0">
              <a:latin typeface="+mj-lt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6559136" y="998678"/>
            <a:ext cx="4904510" cy="1413165"/>
          </a:xfrm>
          <a:prstGeom prst="wedgeRoundRectCallout">
            <a:avLst>
              <a:gd name="adj1" fmla="val 48591"/>
              <a:gd name="adj2" fmla="val 75367"/>
              <a:gd name="adj3" fmla="val 1666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+mj-lt"/>
              </a:rPr>
              <a:t>Nothing. I'm staying at home.</a:t>
            </a:r>
            <a:endParaRPr lang="en-US" sz="3200" dirty="0">
              <a:latin typeface="+mj-lt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143103" y="2942989"/>
            <a:ext cx="4919742" cy="1413165"/>
          </a:xfrm>
          <a:prstGeom prst="wedgeRoundRectCallout">
            <a:avLst>
              <a:gd name="adj1" fmla="val -42390"/>
              <a:gd name="adj2" fmla="val 703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  <a:latin typeface="+mj-lt"/>
              </a:rPr>
              <a:t>I'm </a:t>
            </a:r>
            <a:r>
              <a:rPr lang="en-US" sz="3200">
                <a:solidFill>
                  <a:srgbClr val="1173AE"/>
                </a:solidFill>
                <a:latin typeface="+mj-lt"/>
              </a:rPr>
              <a:t>playing badminton with Jack. </a:t>
            </a:r>
            <a:r>
              <a:rPr lang="en-US" sz="3200">
                <a:solidFill>
                  <a:srgbClr val="000000"/>
                </a:solidFill>
                <a:latin typeface="+mj-lt"/>
              </a:rPr>
              <a:t>Do you want to come?</a:t>
            </a:r>
            <a:endParaRPr lang="en-US" sz="3200" dirty="0">
              <a:latin typeface="+mj-lt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6660925" y="2872963"/>
            <a:ext cx="4904510" cy="1413165"/>
          </a:xfrm>
          <a:prstGeom prst="wedgeRoundRectCallout">
            <a:avLst>
              <a:gd name="adj1" fmla="val 48591"/>
              <a:gd name="adj2" fmla="val 75367"/>
              <a:gd name="adj3" fmla="val 1666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  <a:latin typeface="+mj-lt"/>
              </a:rPr>
              <a:t>Sure. Where and when should we meet?</a:t>
            </a:r>
            <a:endParaRPr lang="en-US" sz="3200" dirty="0">
              <a:latin typeface="+mj-lt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136588" y="1715251"/>
            <a:ext cx="1481059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5078078" y="1715251"/>
            <a:ext cx="1481059" cy="18642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121356" y="3579546"/>
            <a:ext cx="1496291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5078077" y="3599528"/>
            <a:ext cx="1481059" cy="18642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062845" y="5483804"/>
            <a:ext cx="1496291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ular Callout 15"/>
          <p:cNvSpPr/>
          <p:nvPr/>
        </p:nvSpPr>
        <p:spPr>
          <a:xfrm>
            <a:off x="84592" y="4747247"/>
            <a:ext cx="4919742" cy="1413165"/>
          </a:xfrm>
          <a:prstGeom prst="wedgeRoundRectCallout">
            <a:avLst>
              <a:gd name="adj1" fmla="val -42390"/>
              <a:gd name="adj2" fmla="val 703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+mj-lt"/>
              </a:rPr>
              <a:t>Let's meet </a:t>
            </a:r>
            <a:r>
              <a:rPr lang="en-US" sz="3200" dirty="0">
                <a:solidFill>
                  <a:srgbClr val="1173AE"/>
                </a:solidFill>
                <a:latin typeface="+mj-lt"/>
              </a:rPr>
              <a:t>at the sports center at 8.30 a.m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. </a:t>
            </a:r>
            <a:endParaRPr lang="en-US" sz="3200" dirty="0">
              <a:latin typeface="+mj-lt"/>
            </a:endParaRPr>
          </a:p>
        </p:txBody>
      </p:sp>
      <p:sp>
        <p:nvSpPr>
          <p:cNvPr id="17" name="Rounded Rectangular Callout 16"/>
          <p:cNvSpPr/>
          <p:nvPr/>
        </p:nvSpPr>
        <p:spPr>
          <a:xfrm>
            <a:off x="6617647" y="4747248"/>
            <a:ext cx="4919742" cy="1413165"/>
          </a:xfrm>
          <a:prstGeom prst="wedgeRoundRectCallout">
            <a:avLst>
              <a:gd name="adj1" fmla="val -42390"/>
              <a:gd name="adj2" fmla="val 703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  <a:latin typeface="+mj-lt"/>
              </a:rPr>
              <a:t>OK. See you then. Bye.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074387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82" y="455260"/>
            <a:ext cx="2943225" cy="81915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040207" y="455260"/>
            <a:ext cx="8916266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b="1" dirty="0">
                <a:solidFill>
                  <a:srgbClr val="0070C0"/>
                </a:solidFill>
                <a:latin typeface="FuturaStd-Heavy"/>
              </a:rPr>
              <a:t>a. You’re inviting your friend to join you in a free time activity. Student B goes to page 118, file 1. Student A writes activities and places in the table, then invites Student B. If he/she can come, discuss where and when to meet and complete the table.</a:t>
            </a:r>
            <a:endParaRPr lang="en-US" sz="2500" b="1" dirty="0">
              <a:solidFill>
                <a:srgbClr val="0070C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E642AE-6523-F01B-98F6-1A9D6250F132}"/>
              </a:ext>
            </a:extLst>
          </p:cNvPr>
          <p:cNvSpPr/>
          <p:nvPr/>
        </p:nvSpPr>
        <p:spPr>
          <a:xfrm>
            <a:off x="387408" y="1274410"/>
            <a:ext cx="2362373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b="1" dirty="0">
                <a:solidFill>
                  <a:srgbClr val="242021"/>
                </a:solidFill>
                <a:latin typeface="FuturaStd-Heavy"/>
              </a:rPr>
              <a:t>LET’S GO OUT!</a:t>
            </a:r>
            <a:endParaRPr lang="en-US" sz="25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D7B33E-E759-7017-9F96-A7E45C224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527" y="2471196"/>
            <a:ext cx="11861023" cy="36552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74074" y="2609731"/>
            <a:ext cx="23137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70C0"/>
                </a:solidFill>
              </a:rPr>
              <a:t>Example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749781" y="3008716"/>
            <a:ext cx="829442" cy="11067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5987944" y="3884596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659792" y="3884596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987944" y="4618020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708355" y="4618020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008370" y="5351052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659792" y="5372250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770983" y="3007977"/>
            <a:ext cx="905365" cy="184087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2749781" y="3007977"/>
            <a:ext cx="1230548" cy="269357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920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/>
      <p:bldP spid="17" grpId="0"/>
      <p:bldP spid="18" grpId="0"/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69981"/>
            <a:ext cx="6309360" cy="811912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158335" y="1093672"/>
            <a:ext cx="4919742" cy="1413165"/>
          </a:xfrm>
          <a:prstGeom prst="wedgeRoundRectCallout">
            <a:avLst>
              <a:gd name="adj1" fmla="val -42390"/>
              <a:gd name="adj2" fmla="val 703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+mj-lt"/>
              </a:rPr>
              <a:t>Are you free on Thursday? </a:t>
            </a:r>
            <a:endParaRPr lang="en-US" sz="3200" dirty="0">
              <a:latin typeface="+mj-lt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6559136" y="998678"/>
            <a:ext cx="4904510" cy="1413165"/>
          </a:xfrm>
          <a:prstGeom prst="wedgeRoundRectCallout">
            <a:avLst>
              <a:gd name="adj1" fmla="val 48591"/>
              <a:gd name="adj2" fmla="val 75367"/>
              <a:gd name="adj3" fmla="val 1666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+mj-lt"/>
              </a:rPr>
              <a:t>Yes, I am.</a:t>
            </a:r>
            <a:endParaRPr lang="en-US" sz="3200" dirty="0">
              <a:latin typeface="+mj-lt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143103" y="2942989"/>
            <a:ext cx="4919742" cy="1413165"/>
          </a:xfrm>
          <a:prstGeom prst="wedgeRoundRectCallout">
            <a:avLst>
              <a:gd name="adj1" fmla="val -42390"/>
              <a:gd name="adj2" fmla="val 703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  <a:latin typeface="+mj-lt"/>
              </a:rPr>
              <a:t>I'm </a:t>
            </a:r>
            <a:r>
              <a:rPr lang="en-US" sz="3200">
                <a:solidFill>
                  <a:srgbClr val="1173AE"/>
                </a:solidFill>
                <a:latin typeface="+mj-lt"/>
              </a:rPr>
              <a:t>going skating at the ice rink. </a:t>
            </a:r>
            <a:r>
              <a:rPr lang="en-US" sz="3200">
                <a:solidFill>
                  <a:srgbClr val="000000"/>
                </a:solidFill>
                <a:latin typeface="+mj-lt"/>
              </a:rPr>
              <a:t>Do you want to come?</a:t>
            </a:r>
            <a:endParaRPr lang="en-US" sz="3200" dirty="0">
              <a:latin typeface="+mj-lt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6660925" y="2872963"/>
            <a:ext cx="4904510" cy="1413165"/>
          </a:xfrm>
          <a:prstGeom prst="wedgeRoundRectCallout">
            <a:avLst>
              <a:gd name="adj1" fmla="val 48591"/>
              <a:gd name="adj2" fmla="val 75367"/>
              <a:gd name="adj3" fmla="val 1666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  <a:latin typeface="+mj-lt"/>
              </a:rPr>
              <a:t>Sure. Where and when should we meet?</a:t>
            </a:r>
            <a:endParaRPr lang="en-US" sz="3200" dirty="0">
              <a:latin typeface="+mj-lt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136588" y="1715251"/>
            <a:ext cx="1481059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5078078" y="1715251"/>
            <a:ext cx="1481059" cy="18642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121356" y="3579546"/>
            <a:ext cx="1496291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5078077" y="3599528"/>
            <a:ext cx="1481059" cy="18642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062845" y="5483804"/>
            <a:ext cx="1496291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ular Callout 15"/>
          <p:cNvSpPr/>
          <p:nvPr/>
        </p:nvSpPr>
        <p:spPr>
          <a:xfrm>
            <a:off x="84592" y="4747247"/>
            <a:ext cx="4919742" cy="1413165"/>
          </a:xfrm>
          <a:prstGeom prst="wedgeRoundRectCallout">
            <a:avLst>
              <a:gd name="adj1" fmla="val -42390"/>
              <a:gd name="adj2" fmla="val 703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  <a:latin typeface="+mj-lt"/>
              </a:rPr>
              <a:t>Let's meet </a:t>
            </a:r>
            <a:r>
              <a:rPr lang="en-US" sz="3200">
                <a:solidFill>
                  <a:srgbClr val="1173AE"/>
                </a:solidFill>
                <a:latin typeface="+mj-lt"/>
              </a:rPr>
              <a:t>in front of the ice rink at 6 p.m</a:t>
            </a:r>
            <a:r>
              <a:rPr lang="en-US" sz="3200">
                <a:solidFill>
                  <a:srgbClr val="000000"/>
                </a:solidFill>
                <a:latin typeface="+mj-lt"/>
              </a:rPr>
              <a:t>. </a:t>
            </a:r>
            <a:endParaRPr lang="en-US" sz="3200" dirty="0">
              <a:latin typeface="+mj-lt"/>
            </a:endParaRPr>
          </a:p>
        </p:txBody>
      </p:sp>
      <p:sp>
        <p:nvSpPr>
          <p:cNvPr id="17" name="Rounded Rectangular Callout 16"/>
          <p:cNvSpPr/>
          <p:nvPr/>
        </p:nvSpPr>
        <p:spPr>
          <a:xfrm>
            <a:off x="6617647" y="4747248"/>
            <a:ext cx="4919742" cy="1413165"/>
          </a:xfrm>
          <a:prstGeom prst="wedgeRoundRectCallout">
            <a:avLst>
              <a:gd name="adj1" fmla="val -42390"/>
              <a:gd name="adj2" fmla="val 703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  <a:latin typeface="+mj-lt"/>
              </a:rPr>
              <a:t>OK. See you then. Bye.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177014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82" y="455260"/>
            <a:ext cx="2943225" cy="81915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040207" y="455260"/>
            <a:ext cx="8916266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b="1" dirty="0">
                <a:solidFill>
                  <a:srgbClr val="0070C0"/>
                </a:solidFill>
                <a:latin typeface="FuturaStd-Heavy"/>
              </a:rPr>
              <a:t>b. Make a new pair. Ask your partner what they arranged to do with their friend, when and where they will meet them.</a:t>
            </a:r>
            <a:endParaRPr lang="en-US" sz="2500" b="1" dirty="0">
              <a:solidFill>
                <a:srgbClr val="0070C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E642AE-6523-F01B-98F6-1A9D6250F132}"/>
              </a:ext>
            </a:extLst>
          </p:cNvPr>
          <p:cNvSpPr/>
          <p:nvPr/>
        </p:nvSpPr>
        <p:spPr>
          <a:xfrm>
            <a:off x="387408" y="1274410"/>
            <a:ext cx="2362373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b="1" dirty="0">
                <a:solidFill>
                  <a:srgbClr val="242021"/>
                </a:solidFill>
                <a:latin typeface="FuturaStd-Heavy"/>
              </a:rPr>
              <a:t>LET’S GO OUT!</a:t>
            </a:r>
            <a:endParaRPr lang="en-US" sz="2500" b="1" dirty="0"/>
          </a:p>
        </p:txBody>
      </p:sp>
    </p:spTree>
    <p:extLst>
      <p:ext uri="{BB962C8B-B14F-4D97-AF65-F5344CB8AC3E}">
        <p14:creationId xmlns:p14="http://schemas.microsoft.com/office/powerpoint/2010/main" val="309510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2433" y="1419053"/>
            <a:ext cx="1036433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Write about what you </a:t>
            </a:r>
            <a:r>
              <a:rPr lang="en-US" sz="3600" i="1">
                <a:solidFill>
                  <a:srgbClr val="0070C0"/>
                </a:solidFill>
              </a:rPr>
              <a:t>are doing </a:t>
            </a:r>
            <a:r>
              <a:rPr lang="en-US" sz="3600" i="1" dirty="0">
                <a:solidFill>
                  <a:srgbClr val="0070C0"/>
                </a:solidFill>
              </a:rPr>
              <a:t>with your friend at the weekend.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When and where you are meeting.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Write about 60-80 words.</a:t>
            </a:r>
          </a:p>
        </p:txBody>
      </p:sp>
    </p:spTree>
    <p:extLst>
      <p:ext uri="{BB962C8B-B14F-4D97-AF65-F5344CB8AC3E}">
        <p14:creationId xmlns:p14="http://schemas.microsoft.com/office/powerpoint/2010/main" val="590763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430" y="1572340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1382430" y="5499729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5544" y="2353292"/>
            <a:ext cx="3949636" cy="80563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A90F0A5-3004-4657-824F-9538BF36A5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789" y="4483178"/>
            <a:ext cx="4053756" cy="8268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9D5F35-C3F7-FA8F-2F79-E66119C072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17" y="3354067"/>
            <a:ext cx="4578798" cy="9339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2234" y="415884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9B6C3DF-49AD-6EE1-E289-45E8B9175D82}"/>
              </a:ext>
            </a:extLst>
          </p:cNvPr>
          <p:cNvSpPr/>
          <p:nvPr/>
        </p:nvSpPr>
        <p:spPr>
          <a:xfrm>
            <a:off x="4062915" y="409036"/>
            <a:ext cx="3705858" cy="662474"/>
          </a:xfrm>
          <a:prstGeom prst="roundRect">
            <a:avLst/>
          </a:prstGeom>
          <a:solidFill>
            <a:srgbClr val="FFA60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Let’s play!</a:t>
            </a:r>
            <a:endParaRPr lang="en-VN" sz="36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4" name="TextBox 3">
            <a:hlinkClick r:id="rId2"/>
          </p:cNvPr>
          <p:cNvSpPr txBox="1"/>
          <p:nvPr/>
        </p:nvSpPr>
        <p:spPr>
          <a:xfrm>
            <a:off x="8574833" y="886408"/>
            <a:ext cx="3032449" cy="36933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here to play the game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C5364D-9A63-C65B-4647-665BD3734DA5}"/>
              </a:ext>
            </a:extLst>
          </p:cNvPr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DHA App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966" y="1987654"/>
            <a:ext cx="9334223" cy="410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8432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436"/>
            <a:ext cx="9098280" cy="62033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608481" y="2373126"/>
            <a:ext cx="971550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- Intonation for Yes / No questions:</a:t>
            </a:r>
            <a:r>
              <a:rPr lang="en-US" sz="3600" dirty="0">
                <a:solidFill>
                  <a:srgbClr val="0070C0"/>
                </a:solidFill>
              </a:rPr>
              <a:t> rising.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33205" y="1837833"/>
            <a:ext cx="11367248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Make 2 Yes / No questions, then practice reading them.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Complete the table for those who haven’t finished it in class.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Prepare: Lesson 3 – Listening and Reading (page 10 -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 </a:t>
            </a:r>
            <a:r>
              <a:rPr lang="en-US" sz="3600" i="1" dirty="0">
                <a:solidFill>
                  <a:srgbClr val="0070C0"/>
                </a:solidFill>
              </a:rPr>
              <a:t>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0" y="335845"/>
            <a:ext cx="598092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  <a:endParaRPr lang="en-US" sz="54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 use intonation for Yes / No questions.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ask and answer about future plans, using the Present Continuous tense and prepositions of places.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discuss a plan to join in a free time activity.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start a friendly conversation.</a:t>
            </a: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" y="300213"/>
            <a:ext cx="9179809" cy="61192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6883" y="968744"/>
            <a:ext cx="12055117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3200" dirty="0">
                <a:latin typeface="+mj-lt"/>
              </a:rPr>
              <a:t>A. alley			B. hobby 		C. today 		D. physics</a:t>
            </a:r>
          </a:p>
          <a:p>
            <a:pPr marL="514350" indent="-514350">
              <a:lnSpc>
                <a:spcPct val="200000"/>
              </a:lnSpc>
              <a:buAutoNum type="arabicPeriod"/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2. A. shopping		B. center 		C. city		D. balloon</a:t>
            </a:r>
          </a:p>
          <a:p>
            <a:pPr>
              <a:lnSpc>
                <a:spcPct val="200000"/>
              </a:lnSpc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3. A. present		 B. extreme	C. busy		D. early</a:t>
            </a:r>
          </a:p>
          <a:p>
            <a:pPr>
              <a:lnSpc>
                <a:spcPct val="200000"/>
              </a:lnSpc>
            </a:pPr>
            <a:br>
              <a:rPr lang="en-US" sz="3200">
                <a:latin typeface="+mj-lt"/>
              </a:rPr>
            </a:br>
            <a:endParaRPr lang="en-US" sz="320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28228" y="218902"/>
            <a:ext cx="1056143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Choose the word whose main stress is placed </a:t>
            </a:r>
          </a:p>
          <a:p>
            <a:r>
              <a:rPr lang="en-US" sz="3200">
                <a:solidFill>
                  <a:srgbClr val="0070C0"/>
                </a:solidFill>
              </a:rPr>
              <a:t>differently from the others. </a:t>
            </a:r>
            <a:br>
              <a:rPr lang="en-US" sz="3200">
                <a:solidFill>
                  <a:srgbClr val="0070C0"/>
                </a:solidFill>
              </a:rPr>
            </a:b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501" y="349969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6512428" y="1331491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59026" y="3256819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869110" y="5151517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15069" y="1606302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/ˈæli/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69110" y="1625627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/ˈhɑːbi/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777604" y="1569560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/təˈdeɪ/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581559" y="1578401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/ˈfɪzɪks/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883434" y="552450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/ɪkˈstri:m/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512428" y="5523096"/>
            <a:ext cx="2746598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bɪzi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581559" y="3552292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/bəˈluːn/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12962" y="3585658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ʃɑːpɪŋ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807683" y="3554057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/ˈsentər/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499075" y="552309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ɜːrli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752477" y="3542632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s</a:t>
            </a:r>
            <a:r>
              <a:rPr lang="en-US" sz="3200">
                <a:solidFill>
                  <a:srgbClr val="FF0000"/>
                </a:solidFill>
              </a:rPr>
              <a:t>ɪ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ti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42" name="Rectangle 41"/>
          <p:cNvSpPr/>
          <p:nvPr/>
        </p:nvSpPr>
        <p:spPr>
          <a:xfrm>
            <a:off x="516617" y="5523095"/>
            <a:ext cx="2993794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 ˈ</a:t>
            </a:r>
            <a:r>
              <a:rPr lang="en-US" sz="3200" dirty="0" err="1">
                <a:solidFill>
                  <a:srgbClr val="FF0000"/>
                </a:solidFill>
              </a:rPr>
              <a:t>preznt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43808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6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7" grpId="0"/>
      <p:bldP spid="28" grpId="0"/>
      <p:bldP spid="29" grpId="0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6883" y="968744"/>
            <a:ext cx="12055117" cy="5863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1. A. t</a:t>
            </a:r>
            <a:r>
              <a:rPr lang="en-US" sz="3200" u="sng" dirty="0">
                <a:latin typeface="+mj-lt"/>
              </a:rPr>
              <a:t>o</a:t>
            </a:r>
            <a:r>
              <a:rPr lang="en-US" sz="3200" dirty="0">
                <a:latin typeface="+mj-lt"/>
              </a:rPr>
              <a:t>wn			B. s</a:t>
            </a:r>
            <a:r>
              <a:rPr lang="en-US" sz="3200" u="sng" dirty="0">
                <a:latin typeface="+mj-lt"/>
              </a:rPr>
              <a:t>o</a:t>
            </a:r>
            <a:r>
              <a:rPr lang="en-US" sz="3200" dirty="0">
                <a:latin typeface="+mj-lt"/>
              </a:rPr>
              <a:t>uth		C. n</a:t>
            </a:r>
            <a:r>
              <a:rPr lang="en-US" sz="3200" u="sng" dirty="0">
                <a:latin typeface="+mj-lt"/>
              </a:rPr>
              <a:t>o</a:t>
            </a:r>
            <a:r>
              <a:rPr lang="en-US" sz="3200" dirty="0">
                <a:latin typeface="+mj-lt"/>
              </a:rPr>
              <a:t>rth	 	D. c</a:t>
            </a:r>
            <a:r>
              <a:rPr lang="en-US" sz="3200" u="sng" dirty="0">
                <a:latin typeface="+mj-lt"/>
              </a:rPr>
              <a:t>o</a:t>
            </a:r>
            <a:r>
              <a:rPr lang="en-US" sz="3200" dirty="0">
                <a:latin typeface="+mj-lt"/>
              </a:rPr>
              <a:t>w</a:t>
            </a:r>
          </a:p>
          <a:p>
            <a:pPr>
              <a:lnSpc>
                <a:spcPct val="200000"/>
              </a:lnSpc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2. A. pl</a:t>
            </a:r>
            <a:r>
              <a:rPr lang="en-US" sz="3200" u="sng" dirty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y			B. sk</a:t>
            </a:r>
            <a:r>
              <a:rPr lang="en-US" sz="3200" u="sng" dirty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te 		C. m</a:t>
            </a:r>
            <a:r>
              <a:rPr lang="en-US" sz="3200" u="sng" dirty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ke		D. w</a:t>
            </a:r>
            <a:r>
              <a:rPr lang="en-US" sz="3200" u="sng" dirty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tch</a:t>
            </a:r>
          </a:p>
          <a:p>
            <a:pPr>
              <a:lnSpc>
                <a:spcPct val="200000"/>
              </a:lnSpc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3. A. kitch</a:t>
            </a:r>
            <a:r>
              <a:rPr lang="en-US" sz="3200" u="sng" dirty="0">
                <a:latin typeface="+mj-lt"/>
              </a:rPr>
              <a:t>e</a:t>
            </a:r>
            <a:r>
              <a:rPr lang="en-US" sz="3200" dirty="0">
                <a:latin typeface="+mj-lt"/>
              </a:rPr>
              <a:t>n		 B. h</a:t>
            </a:r>
            <a:r>
              <a:rPr lang="en-US" sz="3200" u="sng" dirty="0">
                <a:latin typeface="+mj-lt"/>
              </a:rPr>
              <a:t>e</a:t>
            </a:r>
            <a:r>
              <a:rPr lang="en-US" sz="3200" dirty="0">
                <a:latin typeface="+mj-lt"/>
              </a:rPr>
              <a:t>lper		C. dinn</a:t>
            </a:r>
            <a:r>
              <a:rPr lang="en-US" sz="3200" u="sng" dirty="0">
                <a:latin typeface="+mj-lt"/>
              </a:rPr>
              <a:t>e</a:t>
            </a:r>
            <a:r>
              <a:rPr lang="en-US" sz="3200" dirty="0">
                <a:latin typeface="+mj-lt"/>
              </a:rPr>
              <a:t>r		D. cent</a:t>
            </a:r>
            <a:r>
              <a:rPr lang="en-US" sz="3200" u="sng" dirty="0">
                <a:latin typeface="+mj-lt"/>
              </a:rPr>
              <a:t>e</a:t>
            </a:r>
            <a:r>
              <a:rPr lang="en-US" sz="3200" dirty="0">
                <a:latin typeface="+mj-lt"/>
              </a:rPr>
              <a:t>r</a:t>
            </a:r>
            <a:br>
              <a:rPr lang="en-US" sz="3200" dirty="0">
                <a:latin typeface="+mj-lt"/>
              </a:rPr>
            </a:br>
            <a:endParaRPr lang="en-US" sz="3200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28" y="764978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6512428" y="1331491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59026" y="3256819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816084" y="5220427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89465" y="163592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taʊn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69110" y="1625627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/saʊ</a:t>
            </a:r>
            <a:r>
              <a:rPr lang="el-GR" sz="3200">
                <a:solidFill>
                  <a:srgbClr val="FF0000"/>
                </a:solidFill>
                <a:latin typeface="+mj-lt"/>
              </a:rPr>
              <a:t>θ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847802" y="162036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/nɔːr</a:t>
            </a:r>
            <a:r>
              <a:rPr lang="el-GR" sz="3200">
                <a:solidFill>
                  <a:srgbClr val="FF0000"/>
                </a:solidFill>
                <a:latin typeface="+mj-lt"/>
              </a:rPr>
              <a:t>θ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581559" y="1672438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/kaʊ/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039996" y="552309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help</a:t>
            </a:r>
            <a:r>
              <a:rPr lang="en-US" sz="3200" dirty="0" err="1">
                <a:solidFill>
                  <a:srgbClr val="FF0000"/>
                </a:solidFill>
              </a:rPr>
              <a:t>ər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752477" y="5523095"/>
            <a:ext cx="2746598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dɪnər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581559" y="3552292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/wɑːtʃ/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89465" y="3604481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/plei/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039996" y="3612512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skeit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499075" y="552309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/ˈsentər/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746952" y="3538422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meik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42" name="Rectangle 41"/>
          <p:cNvSpPr/>
          <p:nvPr/>
        </p:nvSpPr>
        <p:spPr>
          <a:xfrm>
            <a:off x="806153" y="5565015"/>
            <a:ext cx="2993794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kɪtʃən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141501" y="291979"/>
            <a:ext cx="120551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Choose the word whose underlined part is </a:t>
            </a:r>
          </a:p>
          <a:p>
            <a:r>
              <a:rPr lang="en-US" sz="3200">
                <a:solidFill>
                  <a:srgbClr val="0070C0"/>
                </a:solidFill>
              </a:rPr>
              <a:t>pronounced differently from that of the other words.</a:t>
            </a:r>
          </a:p>
        </p:txBody>
      </p:sp>
    </p:spTree>
    <p:extLst>
      <p:ext uri="{BB962C8B-B14F-4D97-AF65-F5344CB8AC3E}">
        <p14:creationId xmlns:p14="http://schemas.microsoft.com/office/powerpoint/2010/main" val="27776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6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7" grpId="0"/>
      <p:bldP spid="28" grpId="0"/>
      <p:bldP spid="29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68221" y="649069"/>
            <a:ext cx="67702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3600" i="1">
                <a:solidFill>
                  <a:srgbClr val="00B0F0"/>
                </a:solidFill>
                <a:latin typeface="+mj-lt"/>
                <a:ea typeface="Times New Roman" panose="02020603050405020304" pitchFamily="18" charset="0"/>
              </a:rPr>
              <a:t>Yes/No questions or Wh-questions?</a:t>
            </a:r>
          </a:p>
        </p:txBody>
      </p:sp>
      <p:sp>
        <p:nvSpPr>
          <p:cNvPr id="5" name="Rectangle 4"/>
          <p:cNvSpPr/>
          <p:nvPr/>
        </p:nvSpPr>
        <p:spPr>
          <a:xfrm>
            <a:off x="2525485" y="1480682"/>
            <a:ext cx="868244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600" dirty="0">
                <a:latin typeface="+mj-lt"/>
                <a:ea typeface="Times New Roman" panose="02020603050405020304" pitchFamily="18" charset="0"/>
              </a:rPr>
              <a:t>1. Can you talk now?</a:t>
            </a:r>
          </a:p>
          <a:p>
            <a:pPr>
              <a:spcAft>
                <a:spcPts val="0"/>
              </a:spcAft>
            </a:pPr>
            <a:r>
              <a:rPr lang="en-US" sz="3600" dirty="0">
                <a:latin typeface="+mj-lt"/>
                <a:ea typeface="Times New Roman" panose="02020603050405020304" pitchFamily="18" charset="0"/>
              </a:rPr>
              <a:t>2. Are you going to the fair tonight?</a:t>
            </a:r>
          </a:p>
          <a:p>
            <a:pPr>
              <a:spcAft>
                <a:spcPts val="0"/>
              </a:spcAft>
            </a:pPr>
            <a:r>
              <a:rPr lang="en-US" sz="3600" dirty="0">
                <a:latin typeface="+mj-lt"/>
                <a:ea typeface="Times New Roman" panose="02020603050405020304" pitchFamily="18" charset="0"/>
              </a:rPr>
              <a:t>3. Where should we meet?</a:t>
            </a:r>
          </a:p>
          <a:p>
            <a:pPr>
              <a:spcAft>
                <a:spcPts val="0"/>
              </a:spcAft>
            </a:pPr>
            <a:r>
              <a:rPr lang="en-US" sz="3600" dirty="0">
                <a:latin typeface="+mj-lt"/>
                <a:ea typeface="Times New Roman" panose="02020603050405020304" pitchFamily="18" charset="0"/>
              </a:rPr>
              <a:t>4. Is she coming with us?</a:t>
            </a:r>
          </a:p>
          <a:p>
            <a:pPr>
              <a:spcAft>
                <a:spcPts val="0"/>
              </a:spcAft>
            </a:pPr>
            <a:r>
              <a:rPr lang="en-US" sz="3600" dirty="0">
                <a:latin typeface="+mj-lt"/>
                <a:ea typeface="Times New Roman" panose="02020603050405020304" pitchFamily="18" charset="0"/>
              </a:rPr>
              <a:t>5. What are you doing tonight?</a:t>
            </a:r>
          </a:p>
          <a:p>
            <a:pPr>
              <a:spcAft>
                <a:spcPts val="0"/>
              </a:spcAft>
            </a:pPr>
            <a:r>
              <a:rPr lang="en-US" sz="3600" dirty="0">
                <a:latin typeface="+mj-lt"/>
                <a:ea typeface="Times New Roman" panose="02020603050405020304" pitchFamily="18" charset="0"/>
              </a:rPr>
              <a:t>6. Do you like bowling?</a:t>
            </a:r>
            <a:endParaRPr lang="en-US" sz="3600" dirty="0">
              <a:effectLst/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344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-7935115"/>
            <a:ext cx="13350240" cy="149035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5593" y="734650"/>
            <a:ext cx="5300679" cy="10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950382" y="5182295"/>
            <a:ext cx="4907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Listen again and repeat.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19A500-1DBB-1FC2-ADC1-9635BB0D64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831" y="612458"/>
            <a:ext cx="7659889" cy="24303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3A0D89-7BC7-7C77-D16F-9D78F0B456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4787" y="3360836"/>
            <a:ext cx="4907042" cy="1427503"/>
          </a:xfrm>
          <a:prstGeom prst="rect">
            <a:avLst/>
          </a:prstGeom>
        </p:spPr>
      </p:pic>
      <p:pic>
        <p:nvPicPr>
          <p:cNvPr id="9" name="CD1-TRACK 10">
            <a:hlinkClick r:id="" action="ppaction://media"/>
            <a:extLst>
              <a:ext uri="{FF2B5EF4-FFF2-40B4-BE49-F238E27FC236}">
                <a16:creationId xmlns:a16="http://schemas.microsoft.com/office/drawing/2014/main" id="{FBE8B4F4-A9B2-71E4-E87D-DC4C0E82E4F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566" end="1254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66020" y="28430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9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25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4939</TotalTime>
  <Words>894</Words>
  <Application>Microsoft Office PowerPoint</Application>
  <PresentationFormat>Widescreen</PresentationFormat>
  <Paragraphs>117</Paragraphs>
  <Slides>24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FuturaStd-Heavy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Hien Kim</cp:lastModifiedBy>
  <cp:revision>249</cp:revision>
  <dcterms:created xsi:type="dcterms:W3CDTF">2020-12-08T03:17:05Z</dcterms:created>
  <dcterms:modified xsi:type="dcterms:W3CDTF">2023-07-27T11:44:45Z</dcterms:modified>
</cp:coreProperties>
</file>