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379" r:id="rId3"/>
    <p:sldId id="381" r:id="rId4"/>
    <p:sldId id="380" r:id="rId5"/>
    <p:sldId id="356" r:id="rId6"/>
    <p:sldId id="382" r:id="rId7"/>
    <p:sldId id="384" r:id="rId8"/>
    <p:sldId id="385" r:id="rId9"/>
    <p:sldId id="386" r:id="rId10"/>
    <p:sldId id="387" r:id="rId11"/>
    <p:sldId id="383" r:id="rId12"/>
  </p:sldIdLst>
  <p:sldSz cx="24384000" cy="13716000"/>
  <p:notesSz cx="6858000" cy="9144000"/>
  <p:custDataLst>
    <p:tags r:id="rId15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FF0066"/>
    <a:srgbClr val="3333FF"/>
    <a:srgbClr val="006600"/>
    <a:srgbClr val="008000"/>
    <a:srgbClr val="145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374" autoAdjust="0"/>
  </p:normalViewPr>
  <p:slideViewPr>
    <p:cSldViewPr>
      <p:cViewPr varScale="1">
        <p:scale>
          <a:sx n="61" d="100"/>
          <a:sy n="61" d="100"/>
        </p:scale>
        <p:origin x="102" y="132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73459-3C5F-4D56-B75D-37FA3432D55A}" type="datetimeFigureOut">
              <a:rPr lang="vi-VN" smtClean="0"/>
              <a:t>30/08/2021</a:t>
            </a:fld>
            <a:endParaRPr lang="vi-VN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7ADD8-99C5-4EAF-AF9F-B60B83F5871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00204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7366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2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9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31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32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05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55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03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77025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/>
                  <a:t>.</a:t>
                </a:r>
                <a:r>
                  <a:rPr lang="en-US" dirty="0" err="1"/>
                  <a:t>Nên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tử</a:t>
                </a:r>
                <a:r>
                  <a:rPr lang="en-US" dirty="0"/>
                  <a:t> </a:t>
                </a:r>
                <a:r>
                  <a:rPr lang="en-US" dirty="0" err="1"/>
                  <a:t>mẫu</a:t>
                </a:r>
                <a:r>
                  <a:rPr lang="en-US" dirty="0"/>
                  <a:t> </a:t>
                </a:r>
                <a:r>
                  <a:rPr lang="en-US" dirty="0" err="1"/>
                  <a:t>giống</a:t>
                </a:r>
                <a:r>
                  <a:rPr lang="en-US" dirty="0"/>
                  <a:t> SGK </a:t>
                </a:r>
                <a:r>
                  <a:rPr lang="en-US" dirty="0" err="1"/>
                  <a:t>cho</a:t>
                </a:r>
                <a:r>
                  <a:rPr lang="en-US" dirty="0"/>
                  <a:t> HS </a:t>
                </a:r>
                <a:r>
                  <a:rPr lang="en-US" dirty="0" err="1"/>
                  <a:t>dễ</a:t>
                </a:r>
                <a:r>
                  <a:rPr lang="en-US" dirty="0"/>
                  <a:t> </a:t>
                </a:r>
                <a:r>
                  <a:rPr lang="en-US" dirty="0" err="1"/>
                  <a:t>theo</a:t>
                </a:r>
                <a:r>
                  <a:rPr lang="en-US" dirty="0"/>
                  <a:t> </a:t>
                </a:r>
                <a:r>
                  <a:rPr lang="en-US" dirty="0" err="1"/>
                  <a:t>dõi</a:t>
                </a:r>
                <a:r>
                  <a:rPr lang="en-US" dirty="0"/>
                  <a:t>. </a:t>
                </a:r>
                <a:r>
                  <a:rPr lang="en-US" dirty="0" err="1"/>
                  <a:t>Chỗ</a:t>
                </a:r>
                <a:r>
                  <a:rPr lang="en-US" dirty="0"/>
                  <a:t> </a:t>
                </a:r>
                <a:r>
                  <a:rPr lang="en-US" dirty="0" err="1"/>
                  <a:t>nhận</a:t>
                </a:r>
                <a:r>
                  <a:rPr lang="en-US" dirty="0"/>
                  <a:t> </a:t>
                </a:r>
                <a:r>
                  <a:rPr lang="en-US" dirty="0" err="1"/>
                  <a:t>xét</a:t>
                </a:r>
                <a:r>
                  <a:rPr lang="en-US" dirty="0"/>
                  <a:t> </a:t>
                </a:r>
                <a:r>
                  <a:rPr lang="en-US" dirty="0" err="1"/>
                  <a:t>ch</a:t>
                </a:r>
                <a:r>
                  <a:rPr lang="vi-VN" dirty="0"/>
                  <a:t>ư</a:t>
                </a:r>
                <a:r>
                  <a:rPr lang="en-US" dirty="0"/>
                  <a:t>a </a:t>
                </a:r>
                <a:r>
                  <a:rPr lang="en-US" dirty="0" err="1"/>
                  <a:t>đúng</a:t>
                </a:r>
                <a:r>
                  <a:rPr lang="en-US" dirty="0"/>
                  <a:t> . </a:t>
                </a:r>
                <a:r>
                  <a:rPr lang="en-US" dirty="0" err="1"/>
                  <a:t>Phải</a:t>
                </a:r>
                <a:r>
                  <a:rPr lang="en-US" dirty="0"/>
                  <a:t> </a:t>
                </a:r>
                <a:r>
                  <a:rPr lang="en-US" dirty="0" err="1"/>
                  <a:t>thay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“ Th</a:t>
                </a:r>
                <a:r>
                  <a:rPr lang="vi-VN" dirty="0"/>
                  <a:t>ư</a:t>
                </a:r>
                <a:r>
                  <a:rPr lang="en-US" dirty="0" err="1"/>
                  <a:t>ơng</a:t>
                </a:r>
                <a:r>
                  <a:rPr lang="en-US" dirty="0"/>
                  <a:t> ….” </a:t>
                </a:r>
                <a:r>
                  <a:rPr lang="en-US" dirty="0" err="1"/>
                  <a:t>nh</a:t>
                </a:r>
                <a:r>
                  <a:rPr lang="vi-VN" dirty="0"/>
                  <a:t>ư</a:t>
                </a:r>
                <a:r>
                  <a:rPr lang="en-US" dirty="0"/>
                  <a:t> </a:t>
                </a:r>
                <a:r>
                  <a:rPr lang="en-US" dirty="0" err="1"/>
                  <a:t>sách</a:t>
                </a:r>
                <a:r>
                  <a:rPr lang="en-US" dirty="0"/>
                  <a:t> </a:t>
                </a:r>
                <a:r>
                  <a:rPr lang="en-US" dirty="0" err="1"/>
                  <a:t>giáo</a:t>
                </a:r>
                <a:r>
                  <a:rPr lang="en-US" dirty="0"/>
                  <a:t> khoa.</a:t>
                </a:r>
              </a:p>
              <a:p>
                <a:r>
                  <a:rPr lang="en-US" dirty="0" err="1"/>
                  <a:t>Số</a:t>
                </a:r>
                <a:r>
                  <a:rPr lang="en-US" dirty="0"/>
                  <a:t> </a:t>
                </a:r>
                <a:r>
                  <a:rPr lang="en-US" dirty="0" err="1"/>
                  <a:t>phức</a:t>
                </a:r>
                <a:r>
                  <a:rPr lang="en-US" dirty="0"/>
                  <a:t> </a:t>
                </a:r>
                <a:r>
                  <a:rPr lang="en-US" dirty="0" err="1"/>
                  <a:t>nghịch</a:t>
                </a:r>
                <a:r>
                  <a:rPr lang="en-US" dirty="0"/>
                  <a:t> </a:t>
                </a:r>
                <a:r>
                  <a:rPr lang="en-US" dirty="0" err="1"/>
                  <a:t>đảo</a:t>
                </a:r>
                <a:r>
                  <a:rPr lang="en-US" dirty="0"/>
                  <a:t> </a:t>
                </a:r>
                <a:r>
                  <a:rPr lang="en-US" dirty="0" err="1"/>
                  <a:t>không</a:t>
                </a:r>
                <a:r>
                  <a:rPr lang="en-US" dirty="0"/>
                  <a:t> đ</a:t>
                </a:r>
                <a:r>
                  <a:rPr lang="vi-VN" dirty="0"/>
                  <a:t>ư</a:t>
                </a:r>
                <a:r>
                  <a:rPr lang="en-US" dirty="0" err="1"/>
                  <a:t>ợc</a:t>
                </a:r>
                <a:r>
                  <a:rPr lang="en-US" dirty="0"/>
                  <a:t> </a:t>
                </a:r>
                <a:r>
                  <a:rPr lang="en-US" dirty="0" err="1"/>
                  <a:t>kí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là</a:t>
                </a:r>
                <a:r>
                  <a:rPr lang="en-US" dirty="0"/>
                  <a:t> </a:t>
                </a:r>
                <a:r>
                  <a:rPr lang="en-US" baseline="0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𝑧^(−1)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692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4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1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9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77"/>
            <a:ext cx="5486400" cy="117030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7"/>
            <a:ext cx="16052800" cy="117030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11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200401"/>
            <a:ext cx="21945600" cy="90519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9" y="8813801"/>
            <a:ext cx="20726400" cy="2724150"/>
          </a:xfrm>
          <a:prstGeom prst="rect">
            <a:avLst/>
          </a:prstGeom>
        </p:spPr>
        <p:txBody>
          <a:bodyPr anchor="t"/>
          <a:lstStyle>
            <a:lvl1pPr algn="l">
              <a:defRPr sz="9499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9" y="5813427"/>
            <a:ext cx="20726400" cy="30003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8853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70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5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412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265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1181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971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824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5200" y="3200401"/>
            <a:ext cx="10769600" cy="9051926"/>
          </a:xfrm>
          <a:prstGeom prst="rect">
            <a:avLst/>
          </a:prstGeom>
        </p:spPr>
        <p:txBody>
          <a:bodyPr/>
          <a:lstStyle>
            <a:lvl1pPr>
              <a:defRPr sz="6699"/>
            </a:lvl1pPr>
            <a:lvl2pPr>
              <a:defRPr sz="5699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6"/>
            <a:ext cx="10773835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3835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6735" y="3070226"/>
            <a:ext cx="10778067" cy="12795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699" b="1"/>
            </a:lvl1pPr>
            <a:lvl2pPr marL="1088530" indent="0">
              <a:buNone/>
              <a:defRPr sz="4800" b="1"/>
            </a:lvl2pPr>
            <a:lvl3pPr marL="2177060" indent="0">
              <a:buNone/>
              <a:defRPr sz="4300" b="1"/>
            </a:lvl3pPr>
            <a:lvl4pPr marL="3265590" indent="0">
              <a:buNone/>
              <a:defRPr sz="3800" b="1"/>
            </a:lvl4pPr>
            <a:lvl5pPr marL="4354121" indent="0">
              <a:buNone/>
              <a:defRPr sz="3800" b="1"/>
            </a:lvl5pPr>
            <a:lvl6pPr marL="5442651" indent="0">
              <a:buNone/>
              <a:defRPr sz="3800" b="1"/>
            </a:lvl6pPr>
            <a:lvl7pPr marL="6531181" indent="0">
              <a:buNone/>
              <a:defRPr sz="3800" b="1"/>
            </a:lvl7pPr>
            <a:lvl8pPr marL="7619710" indent="0">
              <a:buNone/>
              <a:defRPr sz="3800" b="1"/>
            </a:lvl8pPr>
            <a:lvl9pPr marL="870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6735" y="4349750"/>
            <a:ext cx="10778067" cy="7902576"/>
          </a:xfrm>
          <a:prstGeom prst="rect">
            <a:avLst/>
          </a:prstGeom>
        </p:spPr>
        <p:txBody>
          <a:bodyPr/>
          <a:lstStyle>
            <a:lvl1pPr>
              <a:defRPr sz="5699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2" y="2870201"/>
            <a:ext cx="8022168" cy="93821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435" y="9601200"/>
            <a:ext cx="14630400" cy="1133476"/>
          </a:xfrm>
          <a:prstGeom prst="rect">
            <a:avLst/>
          </a:prstGeo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435" y="1225550"/>
            <a:ext cx="14630400" cy="822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99"/>
            </a:lvl1pPr>
            <a:lvl2pPr marL="1088530" indent="0">
              <a:buNone/>
              <a:defRPr sz="6699"/>
            </a:lvl2pPr>
            <a:lvl3pPr marL="2177060" indent="0">
              <a:buNone/>
              <a:defRPr sz="5699"/>
            </a:lvl3pPr>
            <a:lvl4pPr marL="3265590" indent="0">
              <a:buNone/>
              <a:defRPr sz="4800"/>
            </a:lvl4pPr>
            <a:lvl5pPr marL="4354121" indent="0">
              <a:buNone/>
              <a:defRPr sz="4800"/>
            </a:lvl5pPr>
            <a:lvl6pPr marL="5442651" indent="0">
              <a:buNone/>
              <a:defRPr sz="4800"/>
            </a:lvl6pPr>
            <a:lvl7pPr marL="6531181" indent="0">
              <a:buNone/>
              <a:defRPr sz="4800"/>
            </a:lvl7pPr>
            <a:lvl8pPr marL="7619710" indent="0">
              <a:buNone/>
              <a:defRPr sz="4800"/>
            </a:lvl8pPr>
            <a:lvl9pPr marL="870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435" y="10734676"/>
            <a:ext cx="14630400" cy="16097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300"/>
            </a:lvl1pPr>
            <a:lvl2pPr marL="1088530" indent="0">
              <a:buNone/>
              <a:defRPr sz="2900"/>
            </a:lvl2pPr>
            <a:lvl3pPr marL="2177060" indent="0">
              <a:buNone/>
              <a:defRPr sz="2400"/>
            </a:lvl3pPr>
            <a:lvl4pPr marL="3265590" indent="0">
              <a:buNone/>
              <a:defRPr sz="2100"/>
            </a:lvl4pPr>
            <a:lvl5pPr marL="4354121" indent="0">
              <a:buNone/>
              <a:defRPr sz="2100"/>
            </a:lvl5pPr>
            <a:lvl6pPr marL="5442651" indent="0">
              <a:buNone/>
              <a:defRPr sz="2100"/>
            </a:lvl6pPr>
            <a:lvl7pPr marL="6531181" indent="0">
              <a:buNone/>
              <a:defRPr sz="2100"/>
            </a:lvl7pPr>
            <a:lvl8pPr marL="7619710" indent="0">
              <a:buNone/>
              <a:defRPr sz="2100"/>
            </a:lvl8pPr>
            <a:lvl9pPr marL="8708240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F9E5E443-43CC-47C0-B016-9A203293290C}" type="datetimeFigureOut">
              <a:rPr lang="en-US" smtClean="0"/>
              <a:pPr/>
              <a:t>8/30/2021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" y="3523"/>
            <a:ext cx="24383873" cy="14289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3470903" y="455251"/>
            <a:ext cx="15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  <a:endParaRPr lang="en-US" sz="3600" b="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879977" y="185947"/>
            <a:ext cx="138371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320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</a:t>
            </a: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 </a:t>
            </a:r>
          </a:p>
          <a:p>
            <a:pPr algn="ctr">
              <a:lnSpc>
                <a:spcPts val="4500"/>
              </a:lnSpc>
            </a:pPr>
            <a:r>
              <a:rPr lang="en-US" sz="320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  <a:endParaRPr lang="en-US" sz="3200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0395" y="457201"/>
            <a:ext cx="1511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3600" b="0" baseline="0" dirty="0">
                <a:solidFill>
                  <a:schemeClr val="bg1"/>
                </a:solidFill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lang="en-US" sz="3600" b="1" dirty="0">
              <a:solidFill>
                <a:schemeClr val="bg1"/>
              </a:solidFill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7248705" y="320913"/>
            <a:ext cx="17135295" cy="97656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kern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</a:t>
            </a:r>
            <a:r>
              <a:rPr lang="en-US" sz="4800" kern="0" baseline="0" dirty="0">
                <a:solidFill>
                  <a:srgbClr val="FF0066"/>
                </a:solidFill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 ÁN ĐIỆN TỬ - DIỄN ĐÀN GIÁO VIÊN TOÁN</a:t>
            </a:r>
            <a:endParaRPr lang="vi-VN" sz="4800" kern="0" dirty="0">
              <a:solidFill>
                <a:srgbClr val="FF0066"/>
              </a:solidFill>
              <a:latin typeface="Chu Van An" panose="02020603050405020304" pitchFamily="18" charset="0"/>
              <a:cs typeface="Chu Van 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177060" rtl="0" eaLnBrk="1" latinLnBrk="0" hangingPunct="1">
        <a:spcBef>
          <a:spcPct val="0"/>
        </a:spcBef>
        <a:buNone/>
        <a:defRPr sz="10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6397" indent="-816397" algn="l" defTabSz="2177060" rtl="0" eaLnBrk="1" latinLnBrk="0" hangingPunct="1">
        <a:spcBef>
          <a:spcPct val="20000"/>
        </a:spcBef>
        <a:buFont typeface="Arial" pitchFamily="34" charset="0"/>
        <a:buChar char="•"/>
        <a:defRPr sz="7599" kern="1200">
          <a:solidFill>
            <a:schemeClr val="tx1"/>
          </a:solidFill>
          <a:latin typeface="+mn-lt"/>
          <a:ea typeface="+mn-ea"/>
          <a:cs typeface="+mn-cs"/>
        </a:defRPr>
      </a:lvl1pPr>
      <a:lvl2pPr marL="1768861" indent="-680331" algn="l" defTabSz="2177060" rtl="0" eaLnBrk="1" latinLnBrk="0" hangingPunct="1">
        <a:spcBef>
          <a:spcPct val="20000"/>
        </a:spcBef>
        <a:buFont typeface="Arial" pitchFamily="34" charset="0"/>
        <a:buChar char="–"/>
        <a:defRPr sz="6699" kern="1200">
          <a:solidFill>
            <a:schemeClr val="tx1"/>
          </a:solidFill>
          <a:latin typeface="+mn-lt"/>
          <a:ea typeface="+mn-ea"/>
          <a:cs typeface="+mn-cs"/>
        </a:defRPr>
      </a:lvl2pPr>
      <a:lvl3pPr marL="272132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5699" kern="1200">
          <a:solidFill>
            <a:schemeClr val="tx1"/>
          </a:solidFill>
          <a:latin typeface="+mn-lt"/>
          <a:ea typeface="+mn-ea"/>
          <a:cs typeface="+mn-cs"/>
        </a:defRPr>
      </a:lvl3pPr>
      <a:lvl4pPr marL="3809855" indent="-544265" algn="l" defTabSz="21770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98385" indent="-544265" algn="l" defTabSz="21770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598691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075445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16397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252506" indent="-544265" algn="l" defTabSz="21770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3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6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59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2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265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1181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71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8240" algn="l" defTabSz="21770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3.png"/><Relationship Id="rId5" Type="http://schemas.openxmlformats.org/officeDocument/2006/relationships/image" Target="../media/image40.wmf"/><Relationship Id="rId10" Type="http://schemas.openxmlformats.org/officeDocument/2006/relationships/image" Target="../media/image42.wmf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7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png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3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png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6.wmf"/><Relationship Id="rId18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0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8.wmf"/><Relationship Id="rId25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24.bin"/><Relationship Id="rId5" Type="http://schemas.openxmlformats.org/officeDocument/2006/relationships/image" Target="../media/image22.wmf"/><Relationship Id="rId15" Type="http://schemas.openxmlformats.org/officeDocument/2006/relationships/image" Target="../media/image27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9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4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9811905" y="3719346"/>
            <a:ext cx="2287721" cy="830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</a:t>
            </a:r>
            <a:endParaRPr lang="en-US" sz="4800" b="1" dirty="0">
              <a:solidFill>
                <a:srgbClr val="135F82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4636794"/>
            <a:ext cx="18288000" cy="131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98" tIns="45699" rIns="91398" bIns="45699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6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</a:t>
            </a:r>
            <a:r>
              <a:rPr lang="en-US" sz="6000" b="1" dirty="0" smtClean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2: HÀM SỐ BẬC NHẤT VÀ BẬC HAI </a:t>
            </a:r>
            <a:endParaRPr lang="en-US" sz="6000" b="1" dirty="0">
              <a:solidFill>
                <a:srgbClr val="776249"/>
              </a:solidFill>
              <a:latin typeface="Chu Van An" panose="02020603050405020304" pitchFamily="18" charset="0"/>
              <a:ea typeface="Tahoma" pitchFamily="34" charset="0"/>
              <a:cs typeface="Chu Van 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7436" y="1883773"/>
            <a:ext cx="1813892" cy="1828579"/>
            <a:chOff x="12784885" y="1066801"/>
            <a:chExt cx="1814128" cy="1828817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022"/>
            </a:xfrm>
            <a:prstGeom prst="rect">
              <a:avLst/>
            </a:prstGeom>
            <a:noFill/>
          </p:spPr>
          <p:txBody>
            <a:bodyPr wrap="square" lIns="91398" tIns="45699" rIns="91398" bIns="45699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3" y="1556787"/>
              <a:ext cx="1223486" cy="1338831"/>
            </a:xfrm>
            <a:prstGeom prst="rect">
              <a:avLst/>
            </a:prstGeom>
            <a:noFill/>
          </p:spPr>
          <p:txBody>
            <a:bodyPr wrap="none" lIns="91398" tIns="45699" rIns="91398" bIns="45699" rtlCol="0">
              <a:spAutoFit/>
            </a:bodyPr>
            <a:lstStyle/>
            <a:p>
              <a:r>
                <a:rPr lang="en-US" sz="8099" dirty="0" smtClean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10</a:t>
              </a:r>
              <a:endParaRPr lang="en-US" sz="8099" dirty="0">
                <a:solidFill>
                  <a:srgbClr val="135F82"/>
                </a:solidFill>
                <a:latin typeface="Chu Van An" panose="02020603050405020304" pitchFamily="18" charset="0"/>
                <a:ea typeface="AvantGarde" pitchFamily="2" charset="0"/>
                <a:cs typeface="Chu Van An" panose="02020603050405020304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0781125" y="1966240"/>
            <a:ext cx="2238084" cy="1706805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4247547" y="9832161"/>
            <a:ext cx="17088453" cy="907189"/>
            <a:chOff x="7483861" y="7543801"/>
            <a:chExt cx="17012919" cy="907308"/>
          </a:xfrm>
        </p:grpSpPr>
        <p:sp>
          <p:nvSpPr>
            <p:cNvPr id="44" name="TextBox 43"/>
            <p:cNvSpPr txBox="1"/>
            <p:nvPr/>
          </p:nvSpPr>
          <p:spPr>
            <a:xfrm>
              <a:off x="8993187" y="7620003"/>
              <a:ext cx="15503593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TÍNH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CHẴN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LẺ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CỦA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HÀM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SỐ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872847"/>
              <a:chOff x="7483860" y="7543801"/>
              <a:chExt cx="1251657" cy="87284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770175"/>
                <a:chOff x="7493378" y="7646473"/>
                <a:chExt cx="1242139" cy="77017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740348" y="7646473"/>
                  <a:ext cx="978616" cy="75415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4353261" y="8545895"/>
            <a:ext cx="14849139" cy="907192"/>
            <a:chOff x="7459670" y="7543799"/>
            <a:chExt cx="14851072" cy="907311"/>
          </a:xfrm>
        </p:grpSpPr>
        <p:sp>
          <p:nvSpPr>
            <p:cNvPr id="28" name="TextBox 27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SỰ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BIẾN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THIÊN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CỦA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HÀM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SỐ. 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804732" y="7640053"/>
                  <a:ext cx="716957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7974864" y="7091767"/>
            <a:ext cx="8963203" cy="11078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91398" tIns="45699" rIns="91398" bIns="45699" rtlCol="0">
            <a:spAutoFit/>
          </a:bodyPr>
          <a:lstStyle/>
          <a:p>
            <a:pPr algn="ctr"/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65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 </a:t>
            </a:r>
            <a:r>
              <a:rPr lang="en-US" sz="6599" b="1" dirty="0" err="1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HÀM</a:t>
            </a:r>
            <a:r>
              <a:rPr lang="en-US" sz="6599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6599" b="1" dirty="0" err="1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SỐ</a:t>
            </a:r>
            <a:r>
              <a:rPr lang="en-US" sz="6599" b="1" dirty="0" smtClean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(Tiết11)</a:t>
            </a:r>
            <a:endParaRPr lang="en-US" sz="6599" b="1" dirty="0">
              <a:solidFill>
                <a:srgbClr val="135F82"/>
              </a:solidFill>
              <a:latin typeface="AvantGarde-Demi" pitchFamily="18" charset="0"/>
              <a:ea typeface="AvantGarde-Demi" pitchFamily="18" charset="0"/>
              <a:cs typeface="AvantGarde-Demi" pitchFamily="18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3512667" y="8207119"/>
            <a:ext cx="19013083" cy="4264123"/>
          </a:xfrm>
          <a:prstGeom prst="roundRect">
            <a:avLst>
              <a:gd name="adj" fmla="val 4570"/>
            </a:avLst>
          </a:prstGeom>
          <a:noFill/>
          <a:ln>
            <a:solidFill>
              <a:srgbClr val="13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98" tIns="45699" rIns="91398" bIns="45699" rtlCol="0" anchor="ctr"/>
          <a:lstStyle/>
          <a:p>
            <a:pPr algn="ctr"/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4243914" y="11118423"/>
            <a:ext cx="9472086" cy="968318"/>
            <a:chOff x="739068" y="1515168"/>
            <a:chExt cx="9473319" cy="968444"/>
          </a:xfrm>
        </p:grpSpPr>
        <p:sp>
          <p:nvSpPr>
            <p:cNvPr id="56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17" tIns="45709" rIns="91417" bIns="45709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7" name="Group 56"/>
            <p:cNvGrpSpPr/>
            <p:nvPr/>
          </p:nvGrpSpPr>
          <p:grpSpPr>
            <a:xfrm>
              <a:off x="739068" y="1515168"/>
              <a:ext cx="8177919" cy="960327"/>
              <a:chOff x="739068" y="1515168"/>
              <a:chExt cx="8177919" cy="960327"/>
            </a:xfrm>
          </p:grpSpPr>
          <p:sp>
            <p:nvSpPr>
              <p:cNvPr id="59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17" tIns="45709" rIns="91417" bIns="4570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132731" y="1706054"/>
                <a:ext cx="6784256" cy="769441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44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47" y="1407042"/>
            <a:ext cx="3154623" cy="3197789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99858" y="1432441"/>
            <a:ext cx="3384142" cy="338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08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6"/>
          <p:cNvGrpSpPr/>
          <p:nvPr/>
        </p:nvGrpSpPr>
        <p:grpSpPr>
          <a:xfrm>
            <a:off x="545533" y="1828800"/>
            <a:ext cx="12179867" cy="907192"/>
            <a:chOff x="7351348" y="7543799"/>
            <a:chExt cx="20119627" cy="907311"/>
          </a:xfrm>
        </p:grpSpPr>
        <p:sp>
          <p:nvSpPr>
            <p:cNvPr id="23" name="TextBox 22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TÍNH CHẴN, LẺ CỦA HÀM SỐ 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4" name="Group 27"/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25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6" name="Group 29"/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27" name="Round Same Side Corner Rectangle 26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3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  <a:endPara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052816" y="2964801"/>
            <a:ext cx="115963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smtClean="0">
                <a:solidFill>
                  <a:srgbClr val="0000FF"/>
                </a:solidFill>
              </a:rPr>
              <a:t>3. </a:t>
            </a:r>
            <a:r>
              <a:rPr lang="fr-FR" sz="4400" b="1" dirty="0" err="1" smtClean="0">
                <a:solidFill>
                  <a:srgbClr val="0000FF"/>
                </a:solidFill>
              </a:rPr>
              <a:t>Một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số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câu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hỏi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trắc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nghiệm</a:t>
            </a:r>
            <a:endParaRPr lang="vi-VN" sz="4400" b="1" dirty="0">
              <a:solidFill>
                <a:srgbClr val="0000FF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8000" y="4648200"/>
            <a:ext cx="17751982" cy="757767"/>
            <a:chOff x="2819400" y="4953000"/>
            <a:chExt cx="17751982" cy="757767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auto">
            <a:xfrm>
              <a:off x="2819400" y="4973107"/>
              <a:ext cx="10439400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l-NL" altLang="en-US" sz="4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Cho hàm số </a:t>
              </a:r>
              <a:endParaRPr kumimoji="0" lang="nl-NL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6695768"/>
                </p:ext>
              </p:extLst>
            </p:nvPr>
          </p:nvGraphicFramePr>
          <p:xfrm>
            <a:off x="5410200" y="5029200"/>
            <a:ext cx="1752600" cy="6815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0" name="Equation" r:id="rId4" imgW="609336" imgH="253890" progId="Equation.DSMT4">
                    <p:embed/>
                  </p:oleObj>
                </mc:Choice>
                <mc:Fallback>
                  <p:oleObj name="Equation" r:id="rId4" imgW="609336" imgH="25389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0200" y="5029200"/>
                          <a:ext cx="1752600" cy="68156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Rectangle 4"/>
            <p:cNvSpPr/>
            <p:nvPr/>
          </p:nvSpPr>
          <p:spPr>
            <a:xfrm>
              <a:off x="7086600" y="4953000"/>
              <a:ext cx="13484782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defTabSz="9144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630238" algn="l"/>
                </a:tabLst>
              </a:pPr>
              <a:r>
                <a:rPr lang="nl-NL" altLang="en-US" sz="40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có đồ thị như </a:t>
              </a:r>
              <a:r>
                <a:rPr lang="nl-NL" altLang="en-US" sz="40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hình </a:t>
              </a:r>
              <a:r>
                <a:rPr lang="nl-NL" altLang="en-US" sz="40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vẽ. Kết luận nào trong các kết luận sau là </a:t>
              </a:r>
              <a:r>
                <a:rPr lang="nl-NL" altLang="en-US" sz="4000" b="1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sai</a:t>
              </a:r>
              <a:r>
                <a:rPr lang="nl-NL" altLang="en-US" sz="4000" dirty="0">
                  <a:solidFill>
                    <a:prstClr val="black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?</a:t>
              </a:r>
              <a:endParaRPr lang="nl-NL" alt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590800" y="3733800"/>
            <a:ext cx="4724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33800" y="5715000"/>
            <a:ext cx="5463400" cy="4005263"/>
          </a:xfrm>
          <a:prstGeom prst="rect">
            <a:avLst/>
          </a:prstGeom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7678400" y="8458200"/>
            <a:ext cx="2438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10363200" y="5943600"/>
            <a:ext cx="12192000" cy="3136243"/>
            <a:chOff x="10363200" y="5943600"/>
            <a:chExt cx="12192000" cy="3136243"/>
          </a:xfrm>
        </p:grpSpPr>
        <p:sp>
          <p:nvSpPr>
            <p:cNvPr id="9" name="Rectangle 8"/>
            <p:cNvSpPr/>
            <p:nvPr/>
          </p:nvSpPr>
          <p:spPr>
            <a:xfrm>
              <a:off x="10363200" y="5943600"/>
              <a:ext cx="12192000" cy="313624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>
                <a:lnSpc>
                  <a:spcPct val="115000"/>
                </a:lnSpc>
                <a:spcAft>
                  <a:spcPts val="0"/>
                </a:spcAft>
                <a:tabLst>
                  <a:tab pos="228600" algn="l"/>
                  <a:tab pos="630555" algn="l"/>
                  <a:tab pos="1257300" algn="l"/>
                  <a:tab pos="2514600" algn="l"/>
                  <a:tab pos="3771900" algn="l"/>
                </a:tabLst>
              </a:pPr>
              <a:r>
                <a:rPr lang="nl-NL" sz="4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A.</a:t>
              </a:r>
              <a:r>
                <a:rPr lang="nl-NL" sz="4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Đồ thị hàm số cắt trục hoành tại hai điểm phân </a:t>
              </a:r>
              <a:r>
                <a:rPr lang="nl-NL" sz="40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biệt.</a:t>
              </a:r>
              <a:endPara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  <a:tabLst>
                  <a:tab pos="228600" algn="l"/>
                  <a:tab pos="630555" algn="l"/>
                  <a:tab pos="1257300" algn="l"/>
                  <a:tab pos="2514600" algn="l"/>
                  <a:tab pos="3771900" algn="l"/>
                </a:tabLst>
              </a:pPr>
              <a:r>
                <a:rPr lang="nl-NL" sz="4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B.</a:t>
              </a:r>
              <a:r>
                <a:rPr lang="nl-NL" sz="4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Hàm số đạt giá trị nhỏ nhất </a:t>
              </a:r>
              <a:r>
                <a:rPr lang="nl-NL" sz="40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tại         .</a:t>
              </a:r>
              <a:endPara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  <a:tabLst>
                  <a:tab pos="228600" algn="l"/>
                  <a:tab pos="630555" algn="l"/>
                  <a:tab pos="1257300" algn="l"/>
                  <a:tab pos="2514600" algn="l"/>
                  <a:tab pos="3771900" algn="l"/>
                </a:tabLst>
              </a:pPr>
              <a:r>
                <a:rPr lang="nl-NL" sz="4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C.</a:t>
              </a:r>
              <a:r>
                <a:rPr lang="nl-NL" sz="4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Hàm số là hàm số </a:t>
              </a:r>
              <a:r>
                <a:rPr lang="nl-NL" sz="40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chẵn.</a:t>
              </a:r>
              <a:r>
                <a:rPr lang="nl-NL" sz="4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	</a:t>
              </a:r>
              <a:endPara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  <a:tabLst>
                  <a:tab pos="228600" algn="l"/>
                  <a:tab pos="630555" algn="l"/>
                  <a:tab pos="1257300" algn="l"/>
                  <a:tab pos="2514600" algn="l"/>
                  <a:tab pos="3771900" algn="l"/>
                </a:tabLst>
              </a:pPr>
              <a:r>
                <a:rPr lang="nl-NL" sz="4000" b="1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D.</a:t>
              </a:r>
              <a:r>
                <a:rPr lang="nl-NL" sz="40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Hàm số đồng biến trên </a:t>
              </a:r>
              <a:r>
                <a:rPr lang="nl-NL" sz="40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khoảng            .</a:t>
              </a:r>
              <a:endPara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just">
                <a:lnSpc>
                  <a:spcPct val="115000"/>
                </a:lnSpc>
                <a:spcAft>
                  <a:spcPts val="0"/>
                </a:spcAft>
                <a:tabLst>
                  <a:tab pos="228600" algn="l"/>
                  <a:tab pos="630555" algn="l"/>
                  <a:tab pos="1257300" algn="l"/>
                  <a:tab pos="2514600" algn="l"/>
                  <a:tab pos="3771900" algn="l"/>
                </a:tabLst>
              </a:pPr>
              <a:r>
                <a:rPr lang="nl-NL" sz="1200" b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325145"/>
                </p:ext>
              </p:extLst>
            </p:nvPr>
          </p:nvGraphicFramePr>
          <p:xfrm>
            <a:off x="17374793" y="6770180"/>
            <a:ext cx="969818" cy="5340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name="Equation" r:id="rId7" imgW="355320" imgH="177480" progId="Equation.DSMT4">
                    <p:embed/>
                  </p:oleObj>
                </mc:Choice>
                <mc:Fallback>
                  <p:oleObj name="Equation" r:id="rId7" imgW="3553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7374793" y="6770180"/>
                          <a:ext cx="969818" cy="53408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5188576"/>
                </p:ext>
              </p:extLst>
            </p:nvPr>
          </p:nvGraphicFramePr>
          <p:xfrm>
            <a:off x="17536505" y="8174321"/>
            <a:ext cx="1371601" cy="712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name="Equation" r:id="rId9" imgW="494870" imgH="253780" progId="Equation.DSMT4">
                    <p:embed/>
                  </p:oleObj>
                </mc:Choice>
                <mc:Fallback>
                  <p:oleObj name="Equation" r:id="rId9" imgW="494870" imgH="253780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36505" y="8174321"/>
                          <a:ext cx="1371601" cy="7121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6324600" y="12344400"/>
            <a:ext cx="822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pPr algn="just" defTabSz="914400">
              <a:spcBef>
                <a:spcPct val="500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Đáp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: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25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6"/>
          <p:cNvGrpSpPr/>
          <p:nvPr/>
        </p:nvGrpSpPr>
        <p:grpSpPr>
          <a:xfrm>
            <a:off x="457200" y="1752600"/>
            <a:ext cx="14849139" cy="907192"/>
            <a:chOff x="7459670" y="7543799"/>
            <a:chExt cx="14851072" cy="907311"/>
          </a:xfrm>
        </p:grpSpPr>
        <p:sp>
          <p:nvSpPr>
            <p:cNvPr id="16" name="TextBox 15"/>
            <p:cNvSpPr txBox="1"/>
            <p:nvPr/>
          </p:nvSpPr>
          <p:spPr>
            <a:xfrm>
              <a:off x="8993187" y="7620004"/>
              <a:ext cx="13317555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TẬP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VỀ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800" b="1" dirty="0" err="1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NHÀ</a:t>
              </a:r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. 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Isosceles Triangle 44"/>
            <p:cNvSpPr/>
            <p:nvPr/>
          </p:nvSpPr>
          <p:spPr>
            <a:xfrm rot="16200000">
              <a:off x="7469937" y="7533532"/>
              <a:ext cx="143688" cy="164221"/>
            </a:xfrm>
            <a:custGeom>
              <a:avLst/>
              <a:gdLst>
                <a:gd name="connsiteX0" fmla="*/ 0 w 293725"/>
                <a:gd name="connsiteY0" fmla="*/ 164224 h 164224"/>
                <a:gd name="connsiteX1" fmla="*/ 146863 w 293725"/>
                <a:gd name="connsiteY1" fmla="*/ 0 h 164224"/>
                <a:gd name="connsiteX2" fmla="*/ 293725 w 293725"/>
                <a:gd name="connsiteY2" fmla="*/ 164224 h 164224"/>
                <a:gd name="connsiteX3" fmla="*/ 0 w 293725"/>
                <a:gd name="connsiteY3" fmla="*/ 164224 h 164224"/>
                <a:gd name="connsiteX0" fmla="*/ 2363 w 296088"/>
                <a:gd name="connsiteY0" fmla="*/ 164221 h 164221"/>
                <a:gd name="connsiteX1" fmla="*/ 0 w 296088"/>
                <a:gd name="connsiteY1" fmla="*/ 0 h 164221"/>
                <a:gd name="connsiteX2" fmla="*/ 296088 w 296088"/>
                <a:gd name="connsiteY2" fmla="*/ 164221 h 164221"/>
                <a:gd name="connsiteX3" fmla="*/ 2363 w 296088"/>
                <a:gd name="connsiteY3" fmla="*/ 164221 h 164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6088" h="164221">
                  <a:moveTo>
                    <a:pt x="2363" y="164221"/>
                  </a:moveTo>
                  <a:cubicBezTo>
                    <a:pt x="1575" y="109481"/>
                    <a:pt x="788" y="54740"/>
                    <a:pt x="0" y="0"/>
                  </a:cubicBezTo>
                  <a:lnTo>
                    <a:pt x="296088" y="164221"/>
                  </a:lnTo>
                  <a:lnTo>
                    <a:pt x="2363" y="164221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4114800" y="3352800"/>
            <a:ext cx="1234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1,2,3,4 </a:t>
            </a:r>
            <a:r>
              <a:rPr lang="en-US" sz="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38,39.</a:t>
            </a:r>
            <a:endParaRPr lang="en-US" sz="6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91000" y="5334000"/>
            <a:ext cx="998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6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3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SỰ BIẾN THIÊN CỦA HÀM SỐ 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6400" y="4953000"/>
            <a:ext cx="4997659" cy="4495800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6705600" y="2819400"/>
            <a:ext cx="10287000" cy="1613203"/>
            <a:chOff x="2295159" y="563652"/>
            <a:chExt cx="9579412" cy="1020078"/>
          </a:xfrm>
        </p:grpSpPr>
        <p:sp>
          <p:nvSpPr>
            <p:cNvPr id="14" name="TextBox 13"/>
            <p:cNvSpPr txBox="1"/>
            <p:nvPr/>
          </p:nvSpPr>
          <p:spPr>
            <a:xfrm>
              <a:off x="2295159" y="766341"/>
              <a:ext cx="9437493" cy="817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Ví</a:t>
              </a:r>
              <a:r>
                <a:rPr kumimoji="0" lang="en-US" sz="54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kumimoji="0" lang="en-US" sz="54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Xét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thị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4415546"/>
                </p:ext>
              </p:extLst>
            </p:nvPr>
          </p:nvGraphicFramePr>
          <p:xfrm>
            <a:off x="8965268" y="563652"/>
            <a:ext cx="2909303" cy="8929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Equation" r:id="rId5" imgW="787320" imgH="241200" progId="Equation.DSMT4">
                    <p:embed/>
                  </p:oleObj>
                </mc:Choice>
                <mc:Fallback>
                  <p:oleObj name="Equation" r:id="rId5" imgW="787320" imgH="241200" progId="Equation.DSMT4">
                    <p:embed/>
                    <p:pic>
                      <p:nvPicPr>
                        <p:cNvPr id="9" name="Object 8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965268" y="563652"/>
                          <a:ext cx="2909303" cy="89299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54399" y="4893437"/>
            <a:ext cx="4324709" cy="44791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2800" y="4874270"/>
            <a:ext cx="4419600" cy="4566354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5715000" y="9982200"/>
            <a:ext cx="13755845" cy="1754326"/>
            <a:chOff x="2691685" y="5157239"/>
            <a:chExt cx="10947508" cy="1754326"/>
          </a:xfrm>
        </p:grpSpPr>
        <p:sp>
          <p:nvSpPr>
            <p:cNvPr id="19" name="TextBox 18"/>
            <p:cNvSpPr txBox="1"/>
            <p:nvPr/>
          </p:nvSpPr>
          <p:spPr>
            <a:xfrm>
              <a:off x="2691685" y="5157239"/>
              <a:ext cx="9040968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kumimoji="0" lang="en-US" sz="54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luận</a:t>
              </a:r>
              <a:r>
                <a:rPr kumimoji="0" lang="en-US" sz="54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y = x</a:t>
              </a:r>
              <a:r>
                <a:rPr kumimoji="0" lang="en-US" sz="5400" b="0" i="1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0061119"/>
                </p:ext>
              </p:extLst>
            </p:nvPr>
          </p:nvGraphicFramePr>
          <p:xfrm>
            <a:off x="11570586" y="5233439"/>
            <a:ext cx="2068607" cy="88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Equation" r:id="rId9" imgW="444240" imgH="190440" progId="Equation.DSMT4">
                    <p:embed/>
                  </p:oleObj>
                </mc:Choice>
                <mc:Fallback>
                  <p:oleObj name="Equation" r:id="rId9" imgW="444240" imgH="190440" progId="Equation.DSMT4">
                    <p:embed/>
                    <p:pic>
                      <p:nvPicPr>
                        <p:cNvPr id="18" name="Object 1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1570586" y="5233439"/>
                          <a:ext cx="2068607" cy="8892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8458200" y="11049000"/>
            <a:ext cx="11360225" cy="993403"/>
            <a:chOff x="8458200" y="11049000"/>
            <a:chExt cx="11360225" cy="993403"/>
          </a:xfrm>
        </p:grpSpPr>
        <p:sp>
          <p:nvSpPr>
            <p:cNvPr id="22" name="TextBox 21"/>
            <p:cNvSpPr txBox="1"/>
            <p:nvPr/>
          </p:nvSpPr>
          <p:spPr>
            <a:xfrm>
              <a:off x="8458200" y="11049000"/>
              <a:ext cx="113602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y = x</a:t>
              </a:r>
              <a:r>
                <a:rPr kumimoji="0" lang="en-US" sz="5400" b="0" i="1" u="none" strike="noStrike" kern="0" cap="none" spc="0" normalizeH="0" baseline="3000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nghịch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8102290"/>
                </p:ext>
              </p:extLst>
            </p:nvPr>
          </p:nvGraphicFramePr>
          <p:xfrm>
            <a:off x="17145000" y="11125200"/>
            <a:ext cx="2133600" cy="917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Equation" r:id="rId11" imgW="444240" imgH="190440" progId="Equation.DSMT4">
                    <p:embed/>
                  </p:oleObj>
                </mc:Choice>
                <mc:Fallback>
                  <p:oleObj name="Equation" r:id="rId11" imgW="444240" imgH="190440" progId="Equation.DSMT4">
                    <p:embed/>
                    <p:pic>
                      <p:nvPicPr>
                        <p:cNvPr id="22" name="Object 21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7145000" y="11125200"/>
                          <a:ext cx="2133600" cy="9172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3124200" y="3276600"/>
            <a:ext cx="38239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smtClean="0">
                <a:solidFill>
                  <a:srgbClr val="0000FF"/>
                </a:solidFill>
              </a:rPr>
              <a:t>ÔN TẬP</a:t>
            </a:r>
            <a:endParaRPr lang="vi-VN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1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SỰ BIẾN THIÊN CỦA HÀM SỐ 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052816" y="2964801"/>
            <a:ext cx="109867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742950" indent="-742950">
              <a:buAutoNum type="arabicPeriod"/>
            </a:pPr>
            <a:r>
              <a:rPr lang="fr-FR" sz="4400" b="1" dirty="0" err="1" smtClean="0">
                <a:solidFill>
                  <a:srgbClr val="0000FF"/>
                </a:solidFill>
              </a:rPr>
              <a:t>Định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nghĩa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sự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biến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thiên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của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hàm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số</a:t>
            </a:r>
            <a:r>
              <a:rPr lang="fr-FR" sz="4400" b="1" dirty="0" smtClean="0">
                <a:solidFill>
                  <a:srgbClr val="0000FF"/>
                </a:solidFill>
              </a:rPr>
              <a:t>.</a:t>
            </a:r>
            <a:endParaRPr lang="vi-VN" sz="4400" b="1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362200" y="3886200"/>
                <a:ext cx="164592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 defTabSz="914400"/>
                <a:r>
                  <a:rPr lang="en-US" altLang="en-US" sz="5400" b="1" i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Định</a:t>
                </a:r>
                <a:r>
                  <a:rPr lang="en-US" altLang="en-US" sz="5400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altLang="en-US" sz="5400" b="1" i="1" dirty="0" err="1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nghĩa</a:t>
                </a:r>
                <a:r>
                  <a:rPr lang="en-US" altLang="en-US" sz="5400" b="1" i="1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: </a:t>
                </a:r>
                <a:r>
                  <a:rPr lang="en-US" altLang="en-US" sz="5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Cho </a:t>
                </a:r>
                <a:r>
                  <a:rPr lang="en-US" altLang="en-US" sz="5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hàm</a:t>
                </a:r>
                <a:r>
                  <a:rPr lang="en-US" alt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altLang="en-US" sz="5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số</a:t>
                </a:r>
                <a:r>
                  <a:rPr lang="en-US" alt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5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5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5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xác</a:t>
                </a:r>
                <a:r>
                  <a:rPr lang="en-US" alt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altLang="en-US" sz="5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định</a:t>
                </a:r>
                <a:r>
                  <a:rPr lang="en-US" alt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altLang="en-US" sz="5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trên</a:t>
                </a:r>
                <a:r>
                  <a:rPr lang="en-US" altLang="en-US" sz="5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en-US" alt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𝑎</m:t>
                        </m:r>
                        <m:r>
                          <a:rPr lang="en-US" alt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;</m:t>
                        </m:r>
                        <m:r>
                          <a:rPr lang="en-US" altLang="en-US" sz="5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𝑏</m:t>
                        </m:r>
                      </m:e>
                    </m:d>
                  </m:oMath>
                </a14:m>
                <a:endParaRPr lang="en-US" sz="5400" b="1" i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3886200"/>
                <a:ext cx="16459200" cy="923330"/>
              </a:xfrm>
              <a:prstGeom prst="rect">
                <a:avLst/>
              </a:prstGeom>
              <a:blipFill>
                <a:blip r:embed="rId4"/>
                <a:stretch>
                  <a:fillRect l="-2000" t="-18543" b="-39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767706"/>
              </p:ext>
            </p:extLst>
          </p:nvPr>
        </p:nvGraphicFramePr>
        <p:xfrm>
          <a:off x="6858000" y="6400800"/>
          <a:ext cx="11649532" cy="104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5" imgW="2260440" imgH="203040" progId="Equation.DSMT4">
                  <p:embed/>
                </p:oleObj>
              </mc:Choice>
              <mc:Fallback>
                <p:oleObj name="Equation" r:id="rId5" imgW="226044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0" y="6400800"/>
                        <a:ext cx="11649532" cy="104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495800" y="5257800"/>
            <a:ext cx="1615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f(x)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a;b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endParaRPr lang="en-US" sz="5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959829"/>
              </p:ext>
            </p:extLst>
          </p:nvPr>
        </p:nvGraphicFramePr>
        <p:xfrm>
          <a:off x="7086600" y="8991600"/>
          <a:ext cx="10515600" cy="9458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7" imgW="2260440" imgH="203040" progId="Equation.DSMT4">
                  <p:embed/>
                </p:oleObj>
              </mc:Choice>
              <mc:Fallback>
                <p:oleObj name="Equation" r:id="rId7" imgW="2260440" imgH="20304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86600" y="8991600"/>
                        <a:ext cx="10515600" cy="9458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267200" y="7696200"/>
            <a:ext cx="158046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f(x)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a;b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endParaRPr lang="en-US" sz="5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91000" y="5029200"/>
            <a:ext cx="16764000" cy="5715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21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3" grpId="0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611108" y="1828800"/>
            <a:ext cx="12114292" cy="907192"/>
            <a:chOff x="7459670" y="7543799"/>
            <a:chExt cx="20011305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SỰ BIẾN THIÊN CỦA HÀM SỐ 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459670" y="7543799"/>
              <a:ext cx="1381118" cy="872846"/>
              <a:chOff x="7459669" y="7543800"/>
              <a:chExt cx="1381118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469187" y="7640053"/>
                <a:ext cx="1371600" cy="776593"/>
                <a:chOff x="7469187" y="7640053"/>
                <a:chExt cx="1371600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571128" y="7640053"/>
                  <a:ext cx="1184168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052816" y="2964801"/>
            <a:ext cx="51955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2</a:t>
            </a:r>
            <a:r>
              <a:rPr lang="fr-FR" sz="4400" b="1" dirty="0" smtClean="0">
                <a:solidFill>
                  <a:srgbClr val="0000FF"/>
                </a:solidFill>
              </a:rPr>
              <a:t>. </a:t>
            </a:r>
            <a:r>
              <a:rPr lang="fr-FR" sz="4400" b="1" dirty="0" err="1" smtClean="0">
                <a:solidFill>
                  <a:srgbClr val="0000FF"/>
                </a:solidFill>
              </a:rPr>
              <a:t>Bảng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biến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thiên</a:t>
            </a:r>
            <a:endParaRPr lang="vi-VN" sz="4400" b="1" dirty="0">
              <a:solidFill>
                <a:srgbClr val="0000FF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95400" y="3834441"/>
            <a:ext cx="8610600" cy="990600"/>
            <a:chOff x="2691685" y="949566"/>
            <a:chExt cx="9040968" cy="990600"/>
          </a:xfrm>
        </p:grpSpPr>
        <p:sp>
          <p:nvSpPr>
            <p:cNvPr id="14" name="TextBox 13"/>
            <p:cNvSpPr txBox="1"/>
            <p:nvPr/>
          </p:nvSpPr>
          <p:spPr>
            <a:xfrm>
              <a:off x="2691685" y="1164114"/>
              <a:ext cx="904096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Ví</a:t>
              </a:r>
              <a:r>
                <a:rPr kumimoji="0" lang="en-US" sz="40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4000" b="1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dụ</a:t>
              </a:r>
              <a:r>
                <a:rPr kumimoji="0" lang="en-US" sz="4000" b="1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kumimoji="0" lang="en-US" sz="40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Xét</a:t>
              </a:r>
              <a:r>
                <a:rPr kumimoji="0" lang="en-US" sz="40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40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kumimoji="0" lang="en-US" sz="40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40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kumimoji="0" lang="en-US" sz="40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3528313"/>
                </p:ext>
              </p:extLst>
            </p:nvPr>
          </p:nvGraphicFramePr>
          <p:xfrm>
            <a:off x="6852130" y="949566"/>
            <a:ext cx="1562343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Equation" r:id="rId4" imgW="380880" imgH="241200" progId="Equation.DSMT4">
                    <p:embed/>
                  </p:oleObj>
                </mc:Choice>
                <mc:Fallback>
                  <p:oleObj name="Equation" r:id="rId4" imgW="380880" imgH="24120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6852130" y="949566"/>
                          <a:ext cx="1562343" cy="990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TextBox 15"/>
          <p:cNvSpPr txBox="1"/>
          <p:nvPr/>
        </p:nvSpPr>
        <p:spPr>
          <a:xfrm>
            <a:off x="1295400" y="10058400"/>
            <a:ext cx="1051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36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6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defTabSz="914400"/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nghịch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(-∞;0) ta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 defTabSz="914400"/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(0;+∞) 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3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</p:txBody>
      </p:sp>
      <p:pic>
        <p:nvPicPr>
          <p:cNvPr id="17" name="Picture 9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334000"/>
            <a:ext cx="8001000" cy="37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>
            <a:stCxn id="44" idx="3"/>
          </p:cNvCxnSpPr>
          <p:nvPr/>
        </p:nvCxnSpPr>
        <p:spPr>
          <a:xfrm>
            <a:off x="12725400" y="2320494"/>
            <a:ext cx="76200" cy="1124310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4097000" y="3810000"/>
            <a:ext cx="7772400" cy="2667000"/>
            <a:chOff x="13487400" y="2133600"/>
            <a:chExt cx="7772400" cy="2667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4401800" y="2209800"/>
              <a:ext cx="76200" cy="259080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639800" y="3048000"/>
              <a:ext cx="76200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3792200" y="2133600"/>
              <a:ext cx="65852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487400" y="3208347"/>
              <a:ext cx="990600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</a:t>
              </a:r>
              <a:r>
                <a:rPr lang="en-US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(x)</a:t>
              </a:r>
              <a:endParaRPr lang="en-US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4657674" y="2133600"/>
              <a:ext cx="65852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601274" y="2209800"/>
              <a:ext cx="658526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15011400" y="3276600"/>
              <a:ext cx="5715000" cy="137160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13032401" y="2362200"/>
            <a:ext cx="11360225" cy="993775"/>
            <a:chOff x="8458200" y="11049000"/>
            <a:chExt cx="11360225" cy="993775"/>
          </a:xfrm>
        </p:grpSpPr>
        <p:sp>
          <p:nvSpPr>
            <p:cNvPr id="30" name="TextBox 29"/>
            <p:cNvSpPr txBox="1"/>
            <p:nvPr/>
          </p:nvSpPr>
          <p:spPr>
            <a:xfrm>
              <a:off x="8458200" y="11049000"/>
              <a:ext cx="113602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i="1" kern="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BBT</a:t>
              </a:r>
              <a:r>
                <a:rPr lang="en-US" sz="5400" i="1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5400" i="1" kern="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5400" i="1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5400" i="1" kern="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5400" i="1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5400" i="1" kern="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5400" i="1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5400" i="1" kern="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57693045"/>
                </p:ext>
              </p:extLst>
            </p:nvPr>
          </p:nvGraphicFramePr>
          <p:xfrm>
            <a:off x="16228399" y="11125200"/>
            <a:ext cx="1585913" cy="91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Equation" r:id="rId7" imgW="330120" imgH="190440" progId="Equation.DSMT4">
                    <p:embed/>
                  </p:oleObj>
                </mc:Choice>
                <mc:Fallback>
                  <p:oleObj name="Equation" r:id="rId7" imgW="330120" imgH="190440" progId="Equation.DSMT4">
                    <p:embed/>
                    <p:pic>
                      <p:nvPicPr>
                        <p:cNvPr id="24" name="Object 23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228399" y="11125200"/>
                          <a:ext cx="1585913" cy="917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13023775" y="7772400"/>
            <a:ext cx="11360225" cy="993775"/>
            <a:chOff x="8458200" y="11049000"/>
            <a:chExt cx="11360225" cy="993775"/>
          </a:xfrm>
        </p:grpSpPr>
        <p:sp>
          <p:nvSpPr>
            <p:cNvPr id="33" name="TextBox 32"/>
            <p:cNvSpPr txBox="1"/>
            <p:nvPr/>
          </p:nvSpPr>
          <p:spPr>
            <a:xfrm>
              <a:off x="8458200" y="11049000"/>
              <a:ext cx="1136022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i="1" kern="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BBT</a:t>
              </a:r>
              <a:r>
                <a:rPr lang="en-US" sz="5400" i="1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5400" i="1" kern="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5400" i="1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5400" i="1" kern="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5400" i="1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5400" i="1" kern="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nghịch</a:t>
              </a:r>
              <a:r>
                <a:rPr lang="en-US" sz="5400" i="1" kern="0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5400" i="1" kern="0" dirty="0" err="1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biến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kumimoji="0" lang="en-US" sz="5400" b="0" i="1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3158200"/>
                </p:ext>
              </p:extLst>
            </p:nvPr>
          </p:nvGraphicFramePr>
          <p:xfrm>
            <a:off x="16618025" y="11125200"/>
            <a:ext cx="1585913" cy="917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Equation" r:id="rId9" imgW="330120" imgH="190440" progId="Equation.DSMT4">
                    <p:embed/>
                  </p:oleObj>
                </mc:Choice>
                <mc:Fallback>
                  <p:oleObj name="Equation" r:id="rId9" imgW="330120" imgH="190440" progId="Equation.DSMT4">
                    <p:embed/>
                    <p:pic>
                      <p:nvPicPr>
                        <p:cNvPr id="31" name="Object 3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6618025" y="11125200"/>
                          <a:ext cx="1585913" cy="9175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14097000" y="9296400"/>
            <a:ext cx="7772400" cy="2667000"/>
            <a:chOff x="14097000" y="9296400"/>
            <a:chExt cx="7772400" cy="2667000"/>
          </a:xfrm>
        </p:grpSpPr>
        <p:grpSp>
          <p:nvGrpSpPr>
            <p:cNvPr id="35" name="Group 34"/>
            <p:cNvGrpSpPr/>
            <p:nvPr/>
          </p:nvGrpSpPr>
          <p:grpSpPr>
            <a:xfrm>
              <a:off x="14097000" y="9296400"/>
              <a:ext cx="7772400" cy="2667000"/>
              <a:chOff x="13487400" y="2133600"/>
              <a:chExt cx="7772400" cy="2667000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14401800" y="2209800"/>
                <a:ext cx="76200" cy="25908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13639800" y="3048000"/>
                <a:ext cx="7620000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13792200" y="2133600"/>
                <a:ext cx="658526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13487400" y="3208347"/>
                <a:ext cx="990600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</a:t>
                </a:r>
                <a:endPara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14657674" y="2133600"/>
                <a:ext cx="658526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20601274" y="2209800"/>
                <a:ext cx="658526" cy="75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</p:grpSp>
        <p:cxnSp>
          <p:nvCxnSpPr>
            <p:cNvPr id="20" name="Straight Arrow Connector 19"/>
            <p:cNvCxnSpPr/>
            <p:nvPr/>
          </p:nvCxnSpPr>
          <p:spPr>
            <a:xfrm>
              <a:off x="15544800" y="10515600"/>
              <a:ext cx="5867400" cy="106680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296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62600" y="3810000"/>
            <a:ext cx="1531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f(x)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TXĐ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5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5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endParaRPr lang="en-US" sz="5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991600" y="5105400"/>
            <a:ext cx="9144000" cy="999531"/>
            <a:chOff x="2709492" y="2263866"/>
            <a:chExt cx="9144000" cy="999531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4504913"/>
                </p:ext>
              </p:extLst>
            </p:nvPr>
          </p:nvGraphicFramePr>
          <p:xfrm>
            <a:off x="2709492" y="2492466"/>
            <a:ext cx="1668978" cy="621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9" name="Equation" r:id="rId4" imgW="444240" imgH="164880" progId="Equation.DSMT4">
                    <p:embed/>
                  </p:oleObj>
                </mc:Choice>
                <mc:Fallback>
                  <p:oleObj name="Equation" r:id="rId4" imgW="444240" imgH="164880" progId="Equation.DSMT4">
                    <p:embed/>
                    <p:pic>
                      <p:nvPicPr>
                        <p:cNvPr id="11" name="Object 10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709492" y="2492466"/>
                          <a:ext cx="1668978" cy="6215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515504" y="2340067"/>
              <a:ext cx="10895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endPara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7207735"/>
                </p:ext>
              </p:extLst>
            </p:nvPr>
          </p:nvGraphicFramePr>
          <p:xfrm>
            <a:off x="5376492" y="2492466"/>
            <a:ext cx="1593386" cy="593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0" name="Equation" r:id="rId6" imgW="444240" imgH="164880" progId="Equation.DSMT4">
                    <p:embed/>
                  </p:oleObj>
                </mc:Choice>
                <mc:Fallback>
                  <p:oleObj name="Equation" r:id="rId6" imgW="444240" imgH="16488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376492" y="2492466"/>
                          <a:ext cx="1593386" cy="5933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Box 8"/>
            <p:cNvSpPr txBox="1"/>
            <p:nvPr/>
          </p:nvSpPr>
          <p:spPr>
            <a:xfrm>
              <a:off x="7052892" y="2263866"/>
              <a:ext cx="990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3526856"/>
                </p:ext>
              </p:extLst>
            </p:nvPr>
          </p:nvGraphicFramePr>
          <p:xfrm>
            <a:off x="8119692" y="2340066"/>
            <a:ext cx="3733800" cy="8618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1" name="Equation" r:id="rId8" imgW="825480" imgH="190440" progId="Equation.DSMT4">
                    <p:embed/>
                  </p:oleObj>
                </mc:Choice>
                <mc:Fallback>
                  <p:oleObj name="Equation" r:id="rId8" imgW="825480" imgH="190440" progId="Equation.DSMT4">
                    <p:embed/>
                    <p:pic>
                      <p:nvPicPr>
                        <p:cNvPr id="23" name="Object 22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119692" y="2340066"/>
                          <a:ext cx="3733800" cy="86182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5638800" y="6400800"/>
            <a:ext cx="136729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= f(x)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TXĐ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5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5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endParaRPr lang="en-US" sz="5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181600" y="3429000"/>
            <a:ext cx="15697200" cy="5562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9982200"/>
            <a:ext cx="14065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5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5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5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5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140909"/>
              </p:ext>
            </p:extLst>
          </p:nvPr>
        </p:nvGraphicFramePr>
        <p:xfrm>
          <a:off x="2133600" y="11353800"/>
          <a:ext cx="10134600" cy="147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10" imgW="2552400" imgH="368280" progId="Equation.DSMT4">
                  <p:embed/>
                </p:oleObj>
              </mc:Choice>
              <mc:Fallback>
                <p:oleObj name="Equation" r:id="rId10" imgW="2552400" imgH="36828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33600" y="11353800"/>
                        <a:ext cx="10134600" cy="1473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Group 26"/>
          <p:cNvGrpSpPr/>
          <p:nvPr/>
        </p:nvGrpSpPr>
        <p:grpSpPr>
          <a:xfrm>
            <a:off x="545533" y="1828800"/>
            <a:ext cx="12179867" cy="907192"/>
            <a:chOff x="7351348" y="7543799"/>
            <a:chExt cx="20119627" cy="907311"/>
          </a:xfrm>
        </p:grpSpPr>
        <p:sp>
          <p:nvSpPr>
            <p:cNvPr id="23" name="TextBox 22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TÍNH CHẴN, LẺ CỦA HÀM SỐ 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24" name="Group 27"/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25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29"/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27" name="Round Same Side Corner Rectangle 26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TextBox 27"/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052816" y="2964801"/>
            <a:ext cx="17386306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742950" indent="-742950">
              <a:buAutoNum type="arabicPeriod"/>
            </a:pPr>
            <a:r>
              <a:rPr lang="fr-FR" sz="4400" b="1" dirty="0" err="1" smtClean="0">
                <a:solidFill>
                  <a:srgbClr val="0000FF"/>
                </a:solidFill>
              </a:rPr>
              <a:t>Định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nghĩa</a:t>
            </a:r>
            <a:endParaRPr lang="vi-VN" sz="4400" b="1" dirty="0">
              <a:solidFill>
                <a:srgbClr val="0000FF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9144000" y="7543800"/>
            <a:ext cx="9345613" cy="999531"/>
            <a:chOff x="2709492" y="2263866"/>
            <a:chExt cx="9345613" cy="999531"/>
          </a:xfrm>
        </p:grpSpPr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1942010"/>
                </p:ext>
              </p:extLst>
            </p:nvPr>
          </p:nvGraphicFramePr>
          <p:xfrm>
            <a:off x="2709492" y="2492466"/>
            <a:ext cx="1668978" cy="6215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3" name="Equation" r:id="rId4" imgW="444240" imgH="164880" progId="Equation.DSMT4">
                    <p:embed/>
                  </p:oleObj>
                </mc:Choice>
                <mc:Fallback>
                  <p:oleObj name="Equation" r:id="rId4" imgW="444240" imgH="16488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709492" y="2492466"/>
                          <a:ext cx="1668978" cy="6215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Box 31"/>
            <p:cNvSpPr txBox="1"/>
            <p:nvPr/>
          </p:nvSpPr>
          <p:spPr>
            <a:xfrm>
              <a:off x="4515504" y="2340067"/>
              <a:ext cx="108958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endPara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1347482"/>
                </p:ext>
              </p:extLst>
            </p:nvPr>
          </p:nvGraphicFramePr>
          <p:xfrm>
            <a:off x="5376492" y="2492466"/>
            <a:ext cx="1593386" cy="593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4" name="Equation" r:id="rId6" imgW="444240" imgH="164880" progId="Equation.DSMT4">
                    <p:embed/>
                  </p:oleObj>
                </mc:Choice>
                <mc:Fallback>
                  <p:oleObj name="Equation" r:id="rId6" imgW="444240" imgH="16488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376492" y="2492466"/>
                          <a:ext cx="1593386" cy="5933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Box 33"/>
            <p:cNvSpPr txBox="1"/>
            <p:nvPr/>
          </p:nvSpPr>
          <p:spPr>
            <a:xfrm>
              <a:off x="7052892" y="2263866"/>
              <a:ext cx="990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0" i="1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endParaRPr kumimoji="0" lang="en-US" sz="54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5" name="Object 3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3948893"/>
                </p:ext>
              </p:extLst>
            </p:nvPr>
          </p:nvGraphicFramePr>
          <p:xfrm>
            <a:off x="7918080" y="2340066"/>
            <a:ext cx="4137025" cy="862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5" name="Equation" r:id="rId12" imgW="914400" imgH="190440" progId="Equation.DSMT4">
                    <p:embed/>
                  </p:oleObj>
                </mc:Choice>
                <mc:Fallback>
                  <p:oleObj name="Equation" r:id="rId12" imgW="914400" imgH="190440" progId="Equation.DSMT4">
                    <p:embed/>
                    <p:pic>
                      <p:nvPicPr>
                        <p:cNvPr id="10" name="Object 9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918080" y="2340066"/>
                          <a:ext cx="4137025" cy="8620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16827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9" grpId="0" animBg="1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545533" y="1828800"/>
            <a:ext cx="12179867" cy="907192"/>
            <a:chOff x="7351348" y="7543799"/>
            <a:chExt cx="20119627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TÍNH CHẴN, LẺ CỦA HÀM SỐ </a:t>
              </a:r>
              <a:endParaRPr lang="en-US" sz="4800" b="1" dirty="0">
                <a:solidFill>
                  <a:srgbClr val="135F82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b="1" dirty="0" smtClean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  <a:endParaRPr lang="en-US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16" name="TextBox 15"/>
          <p:cNvSpPr txBox="1"/>
          <p:nvPr/>
        </p:nvSpPr>
        <p:spPr>
          <a:xfrm>
            <a:off x="2209800" y="28956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4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i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19400" y="4572000"/>
            <a:ext cx="7060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 = R. Ta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7809492"/>
              </p:ext>
            </p:extLst>
          </p:nvPr>
        </p:nvGraphicFramePr>
        <p:xfrm>
          <a:off x="2743200" y="3550589"/>
          <a:ext cx="4343400" cy="866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4" imgW="1218960" imgH="241200" progId="Equation.DSMT4">
                  <p:embed/>
                </p:oleObj>
              </mc:Choice>
              <mc:Fallback>
                <p:oleObj name="Equation" r:id="rId4" imgW="1218960" imgH="24120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43200" y="3550589"/>
                        <a:ext cx="4343400" cy="8666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551709"/>
              </p:ext>
            </p:extLst>
          </p:nvPr>
        </p:nvGraphicFramePr>
        <p:xfrm>
          <a:off x="2895600" y="5410200"/>
          <a:ext cx="3993721" cy="70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6" imgW="1079280" imgH="190440" progId="Equation.DSMT4">
                  <p:embed/>
                </p:oleObj>
              </mc:Choice>
              <mc:Fallback>
                <p:oleObj name="Equation" r:id="rId6" imgW="1079280" imgH="1904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895600" y="5410200"/>
                        <a:ext cx="3993721" cy="70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084085"/>
              </p:ext>
            </p:extLst>
          </p:nvPr>
        </p:nvGraphicFramePr>
        <p:xfrm>
          <a:off x="2924290" y="6019800"/>
          <a:ext cx="9128446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8" imgW="2577960" imgH="241200" progId="Equation.DSMT4">
                  <p:embed/>
                </p:oleObj>
              </mc:Choice>
              <mc:Fallback>
                <p:oleObj name="Equation" r:id="rId8" imgW="2577960" imgH="24120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924290" y="6019800"/>
                        <a:ext cx="9128446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819400" y="7162800"/>
            <a:ext cx="83236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290986"/>
              </p:ext>
            </p:extLst>
          </p:nvPr>
        </p:nvGraphicFramePr>
        <p:xfrm>
          <a:off x="15316200" y="3657600"/>
          <a:ext cx="3429000" cy="1375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10" imgW="927000" imgH="368280" progId="Equation.DSMT4">
                  <p:embed/>
                </p:oleObj>
              </mc:Choice>
              <mc:Fallback>
                <p:oleObj name="Equation" r:id="rId10" imgW="927000" imgH="36828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316200" y="3657600"/>
                        <a:ext cx="3429000" cy="13758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9299509"/>
              </p:ext>
            </p:extLst>
          </p:nvPr>
        </p:nvGraphicFramePr>
        <p:xfrm>
          <a:off x="15468600" y="5906662"/>
          <a:ext cx="3810000" cy="652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12" imgW="1117440" imgH="190440" progId="Equation.DSMT4">
                  <p:embed/>
                </p:oleObj>
              </mc:Choice>
              <mc:Fallback>
                <p:oleObj name="Equation" r:id="rId12" imgW="1117440" imgH="190440" progId="Equation.DSMT4">
                  <p:embed/>
                  <p:pic>
                    <p:nvPicPr>
                      <p:cNvPr id="37" name="Object 3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468600" y="5906662"/>
                        <a:ext cx="3810000" cy="6526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6916901"/>
              </p:ext>
            </p:extLst>
          </p:nvPr>
        </p:nvGraphicFramePr>
        <p:xfrm>
          <a:off x="15500132" y="6381429"/>
          <a:ext cx="6384018" cy="11402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Equation" r:id="rId14" imgW="2070000" imgH="368280" progId="Equation.DSMT4">
                  <p:embed/>
                </p:oleObj>
              </mc:Choice>
              <mc:Fallback>
                <p:oleObj name="Equation" r:id="rId14" imgW="2070000" imgH="36828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500132" y="6381429"/>
                        <a:ext cx="6384018" cy="11402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5316200" y="7674114"/>
            <a:ext cx="83236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5240000" y="4930914"/>
            <a:ext cx="7060954" cy="768428"/>
            <a:chOff x="2986314" y="2276474"/>
            <a:chExt cx="7060954" cy="768428"/>
          </a:xfrm>
        </p:grpSpPr>
        <p:sp>
          <p:nvSpPr>
            <p:cNvPr id="27" name="TextBox 26"/>
            <p:cNvSpPr txBox="1"/>
            <p:nvPr/>
          </p:nvSpPr>
          <p:spPr>
            <a:xfrm>
              <a:off x="2986314" y="2276474"/>
              <a:ext cx="70609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4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4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Ta </a:t>
              </a:r>
              <a:r>
                <a:rPr kumimoji="0" lang="en-US" sz="4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43204914"/>
                </p:ext>
              </p:extLst>
            </p:nvPr>
          </p:nvGraphicFramePr>
          <p:xfrm>
            <a:off x="5805714" y="2352674"/>
            <a:ext cx="2133600" cy="692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5" name="Equation" r:id="rId16" imgW="711000" imgH="228600" progId="Equation.DSMT4">
                    <p:embed/>
                  </p:oleObj>
                </mc:Choice>
                <mc:Fallback>
                  <p:oleObj name="Equation" r:id="rId16" imgW="711000" imgH="228600" progId="Equation.DSMT4">
                    <p:embed/>
                    <p:pic>
                      <p:nvPicPr>
                        <p:cNvPr id="13" name="Object 12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805714" y="2352674"/>
                          <a:ext cx="2133600" cy="6922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3485120"/>
              </p:ext>
            </p:extLst>
          </p:nvPr>
        </p:nvGraphicFramePr>
        <p:xfrm>
          <a:off x="4038600" y="10134600"/>
          <a:ext cx="3048000" cy="700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18" imgW="1002960" imgH="228600" progId="Equation.DSMT4">
                  <p:embed/>
                </p:oleObj>
              </mc:Choice>
              <mc:Fallback>
                <p:oleObj name="Equation" r:id="rId18" imgW="1002960" imgH="22860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038600" y="10134600"/>
                        <a:ext cx="3048000" cy="7008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10363200" y="10972800"/>
            <a:ext cx="1051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7391400" y="10134600"/>
            <a:ext cx="7060954" cy="707886"/>
            <a:chOff x="2968417" y="2298540"/>
            <a:chExt cx="7060954" cy="707886"/>
          </a:xfrm>
        </p:grpSpPr>
        <p:sp>
          <p:nvSpPr>
            <p:cNvPr id="32" name="TextBox 31"/>
            <p:cNvSpPr txBox="1"/>
            <p:nvPr/>
          </p:nvSpPr>
          <p:spPr>
            <a:xfrm>
              <a:off x="2968417" y="2298540"/>
              <a:ext cx="70609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4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4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  Ta </a:t>
              </a:r>
              <a:r>
                <a:rPr kumimoji="0" lang="en-US" sz="4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</p:txBody>
        </p: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8907234"/>
                </p:ext>
              </p:extLst>
            </p:nvPr>
          </p:nvGraphicFramePr>
          <p:xfrm>
            <a:off x="5787817" y="2412900"/>
            <a:ext cx="1810969" cy="5775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7" name="Equation" r:id="rId20" imgW="723600" imgH="228600" progId="Equation.DSMT4">
                    <p:embed/>
                  </p:oleObj>
                </mc:Choice>
                <mc:Fallback>
                  <p:oleObj name="Equation" r:id="rId20" imgW="723600" imgH="228600" progId="Equation.DSMT4">
                    <p:embed/>
                    <p:pic>
                      <p:nvPicPr>
                        <p:cNvPr id="13" name="Object 12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5787817" y="2412900"/>
                          <a:ext cx="1810969" cy="57755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4" name="Group 33"/>
          <p:cNvGrpSpPr/>
          <p:nvPr/>
        </p:nvGrpSpPr>
        <p:grpSpPr>
          <a:xfrm>
            <a:off x="4038600" y="10972800"/>
            <a:ext cx="7737683" cy="707886"/>
            <a:chOff x="4174114" y="5439078"/>
            <a:chExt cx="8323697" cy="812136"/>
          </a:xfrm>
        </p:grpSpPr>
        <p:sp>
          <p:nvSpPr>
            <p:cNvPr id="35" name="TextBox 34"/>
            <p:cNvSpPr txBox="1"/>
            <p:nvPr/>
          </p:nvSpPr>
          <p:spPr>
            <a:xfrm>
              <a:off x="4174114" y="5439078"/>
              <a:ext cx="8323697" cy="812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en-US" sz="4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kumimoji="0" lang="en-US" sz="4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</a:p>
          </p:txBody>
        </p: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034206"/>
                </p:ext>
              </p:extLst>
            </p:nvPr>
          </p:nvGraphicFramePr>
          <p:xfrm>
            <a:off x="5157766" y="5597004"/>
            <a:ext cx="2049275" cy="595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8" name="Equation" r:id="rId22" imgW="571320" imgH="164880" progId="Equation.DSMT4">
                    <p:embed/>
                  </p:oleObj>
                </mc:Choice>
                <mc:Fallback>
                  <p:oleObj name="Equation" r:id="rId22" imgW="571320" imgH="164880" progId="Equation.DSMT4">
                    <p:embed/>
                    <p:pic>
                      <p:nvPicPr>
                        <p:cNvPr id="15" name="Object 14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5157766" y="5597004"/>
                          <a:ext cx="2049275" cy="5951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3074931"/>
                </p:ext>
              </p:extLst>
            </p:nvPr>
          </p:nvGraphicFramePr>
          <p:xfrm>
            <a:off x="8026752" y="5560573"/>
            <a:ext cx="2868985" cy="637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79" name="Equation" r:id="rId24" imgW="749160" imgH="164880" progId="Equation.DSMT4">
                    <p:embed/>
                  </p:oleObj>
                </mc:Choice>
                <mc:Fallback>
                  <p:oleObj name="Equation" r:id="rId24" imgW="749160" imgH="164880" progId="Equation.DSMT4">
                    <p:embed/>
                    <p:pic>
                      <p:nvPicPr>
                        <p:cNvPr id="16" name="Object 15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8026752" y="5560573"/>
                          <a:ext cx="2868985" cy="6375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Rectangle 37"/>
          <p:cNvSpPr/>
          <p:nvPr/>
        </p:nvSpPr>
        <p:spPr>
          <a:xfrm>
            <a:off x="2590800" y="3657600"/>
            <a:ext cx="9525000" cy="53340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4630400" y="3657600"/>
            <a:ext cx="8763000" cy="5181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810000" y="10058400"/>
            <a:ext cx="17526000" cy="21336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63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1" grpId="0"/>
      <p:bldP spid="25" grpId="0"/>
      <p:bldP spid="30" grpId="0"/>
      <p:bldP spid="38" grpId="0" animBg="1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545533" y="1828800"/>
            <a:ext cx="12179867" cy="907192"/>
            <a:chOff x="7351348" y="7543799"/>
            <a:chExt cx="20119627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TÍNH CHẴN, LẺ CỦA HÀM SỐ 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3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  <a:endPara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052816" y="2964801"/>
            <a:ext cx="115963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>
                <a:solidFill>
                  <a:srgbClr val="0000FF"/>
                </a:solidFill>
              </a:rPr>
              <a:t>2</a:t>
            </a:r>
            <a:r>
              <a:rPr lang="fr-FR" sz="4400" b="1" dirty="0" smtClean="0">
                <a:solidFill>
                  <a:srgbClr val="0000FF"/>
                </a:solidFill>
              </a:rPr>
              <a:t>. </a:t>
            </a:r>
            <a:r>
              <a:rPr lang="fr-FR" sz="4400" b="1" dirty="0" err="1" smtClean="0">
                <a:solidFill>
                  <a:srgbClr val="0000FF"/>
                </a:solidFill>
              </a:rPr>
              <a:t>Đồ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thị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hàm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số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chẵn</a:t>
            </a:r>
            <a:r>
              <a:rPr lang="fr-FR" sz="4400" b="1" dirty="0" smtClean="0">
                <a:solidFill>
                  <a:srgbClr val="0000FF"/>
                </a:solidFill>
              </a:rPr>
              <a:t>, </a:t>
            </a:r>
            <a:r>
              <a:rPr lang="fr-FR" sz="4400" b="1" dirty="0" err="1" smtClean="0">
                <a:solidFill>
                  <a:srgbClr val="0000FF"/>
                </a:solidFill>
              </a:rPr>
              <a:t>hàm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số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lẻ</a:t>
            </a:r>
            <a:endParaRPr lang="vi-VN" sz="4400" b="1" dirty="0">
              <a:solidFill>
                <a:srgbClr val="0000FF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599" y="8610600"/>
            <a:ext cx="3559175" cy="426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30600" y="8458200"/>
            <a:ext cx="4949267" cy="44958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5000" y="8534400"/>
            <a:ext cx="4568335" cy="44196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3200400" y="3962400"/>
            <a:ext cx="426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5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5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i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5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5400" i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14800" y="5715000"/>
            <a:ext cx="180347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gốc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tọa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657600" y="5638800"/>
            <a:ext cx="18821400" cy="2057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817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545533" y="1828800"/>
            <a:ext cx="12179867" cy="907192"/>
            <a:chOff x="7351348" y="7543799"/>
            <a:chExt cx="20119627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TÍNH CHẴN, LẺ CỦA HÀM SỐ 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3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  <a:endPara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9" name="Group 8"/>
          <p:cNvGrpSpPr/>
          <p:nvPr/>
        </p:nvGrpSpPr>
        <p:grpSpPr>
          <a:xfrm>
            <a:off x="11658600" y="5867400"/>
            <a:ext cx="4648200" cy="3048000"/>
            <a:chOff x="7086600" y="838200"/>
            <a:chExt cx="4015437" cy="304800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77837" y="838200"/>
              <a:ext cx="3124200" cy="3048000"/>
            </a:xfrm>
            <a:prstGeom prst="rect">
              <a:avLst/>
            </a:prstGeom>
          </p:spPr>
        </p:pic>
        <p:sp>
          <p:nvSpPr>
            <p:cNvPr id="11" name="Text Box 20"/>
            <p:cNvSpPr txBox="1">
              <a:spLocks noChangeArrowheads="1"/>
            </p:cNvSpPr>
            <p:nvPr/>
          </p:nvSpPr>
          <p:spPr bwMode="auto">
            <a:xfrm>
              <a:off x="7086600" y="1335191"/>
              <a:ext cx="6858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pPr algn="ctr" defTabSz="914400">
                <a:spcBef>
                  <a:spcPct val="50000"/>
                </a:spcBef>
                <a:defRPr/>
              </a:pPr>
              <a:r>
                <a:rPr lang="en-US" sz="24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Batang" pitchFamily="18" charset="-127"/>
                  <a:cs typeface="Times New Roman" pitchFamily="18" charset="0"/>
                </a:rPr>
                <a:t>B.</a:t>
              </a:r>
              <a:endPara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876800" y="5867400"/>
            <a:ext cx="4419600" cy="2919639"/>
            <a:chOff x="1254876" y="1143000"/>
            <a:chExt cx="4307724" cy="2919639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38690" y="1233714"/>
              <a:ext cx="3467100" cy="2828925"/>
            </a:xfrm>
            <a:prstGeom prst="rect">
              <a:avLst/>
            </a:prstGeom>
          </p:spPr>
        </p:pic>
        <p:sp>
          <p:nvSpPr>
            <p:cNvPr id="14" name="Line 60"/>
            <p:cNvSpPr>
              <a:spLocks noChangeShapeType="1"/>
            </p:cNvSpPr>
            <p:nvPr/>
          </p:nvSpPr>
          <p:spPr bwMode="auto">
            <a:xfrm flipV="1">
              <a:off x="3962400" y="1143000"/>
              <a:ext cx="0" cy="22860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Line 61"/>
            <p:cNvSpPr>
              <a:spLocks noChangeShapeType="1"/>
            </p:cNvSpPr>
            <p:nvPr/>
          </p:nvSpPr>
          <p:spPr bwMode="auto">
            <a:xfrm flipV="1">
              <a:off x="3962400" y="1295400"/>
              <a:ext cx="76200" cy="21336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Line 62"/>
            <p:cNvSpPr>
              <a:spLocks noChangeShapeType="1"/>
            </p:cNvSpPr>
            <p:nvPr/>
          </p:nvSpPr>
          <p:spPr bwMode="auto">
            <a:xfrm flipV="1">
              <a:off x="2971800" y="2286000"/>
              <a:ext cx="2590800" cy="7620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 type="triangl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Text Box 79"/>
            <p:cNvSpPr txBox="1">
              <a:spLocks noChangeArrowheads="1"/>
            </p:cNvSpPr>
            <p:nvPr/>
          </p:nvSpPr>
          <p:spPr bwMode="auto">
            <a:xfrm>
              <a:off x="1254876" y="1270401"/>
              <a:ext cx="48442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A.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743200" y="4343400"/>
            <a:ext cx="1645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876800" y="9067800"/>
            <a:ext cx="4114800" cy="3162300"/>
            <a:chOff x="1682408" y="3785852"/>
            <a:chExt cx="3645824" cy="316230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75457" y="3785852"/>
              <a:ext cx="3152775" cy="3162300"/>
            </a:xfrm>
            <a:prstGeom prst="rect">
              <a:avLst/>
            </a:prstGeom>
          </p:spPr>
        </p:pic>
        <p:sp>
          <p:nvSpPr>
            <p:cNvPr id="21" name="Text Box 79"/>
            <p:cNvSpPr txBox="1">
              <a:spLocks noChangeArrowheads="1"/>
            </p:cNvSpPr>
            <p:nvPr/>
          </p:nvSpPr>
          <p:spPr bwMode="auto">
            <a:xfrm>
              <a:off x="1682408" y="4243052"/>
              <a:ext cx="54012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defTabSz="914400"/>
              <a:r>
                <a:rPr lang="en-US" sz="2400" b="1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400" b="1" dirty="0" smtClean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1658600" y="9067800"/>
            <a:ext cx="4643255" cy="3095625"/>
            <a:chOff x="7011232" y="3819189"/>
            <a:chExt cx="4643255" cy="309562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77837" y="3819189"/>
              <a:ext cx="3676650" cy="3095625"/>
            </a:xfrm>
            <a:prstGeom prst="rect">
              <a:avLst/>
            </a:prstGeom>
          </p:spPr>
        </p:pic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7011232" y="4191000"/>
              <a:ext cx="68580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Ctr="1">
              <a:spAutoFit/>
            </a:bodyPr>
            <a:lstStyle/>
            <a:p>
              <a:pPr algn="ctr" defTabSz="914400">
                <a:spcBef>
                  <a:spcPct val="50000"/>
                </a:spcBef>
                <a:defRPr/>
              </a:pPr>
              <a:r>
                <a:rPr lang="en-US" sz="2400" b="1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ea typeface="Batang" pitchFamily="18" charset="-127"/>
                  <a:cs typeface="Times New Roman" pitchFamily="18" charset="0"/>
                </a:rPr>
                <a:t>D.</a:t>
              </a:r>
              <a:endParaRPr lang="en-US" sz="2400" b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endParaRPr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3886200" y="12420600"/>
            <a:ext cx="8229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pPr algn="just" defTabSz="914400">
              <a:spcBef>
                <a:spcPct val="50000"/>
              </a:spcBef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Đáp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án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A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hàm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chẵn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, D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hàm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số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lẻ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1052816" y="2964801"/>
            <a:ext cx="115963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smtClean="0">
                <a:solidFill>
                  <a:srgbClr val="0000FF"/>
                </a:solidFill>
              </a:rPr>
              <a:t>3. </a:t>
            </a:r>
            <a:r>
              <a:rPr lang="fr-FR" sz="4400" b="1" dirty="0" err="1" smtClean="0">
                <a:solidFill>
                  <a:srgbClr val="0000FF"/>
                </a:solidFill>
              </a:rPr>
              <a:t>Luyện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tập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một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số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câu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hỏi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trắc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nghiệm</a:t>
            </a:r>
            <a:endParaRPr lang="vi-VN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10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26"/>
          <p:cNvGrpSpPr/>
          <p:nvPr/>
        </p:nvGrpSpPr>
        <p:grpSpPr>
          <a:xfrm>
            <a:off x="545533" y="1828800"/>
            <a:ext cx="12179867" cy="907192"/>
            <a:chOff x="7351348" y="7543799"/>
            <a:chExt cx="20119627" cy="907311"/>
          </a:xfrm>
        </p:grpSpPr>
        <p:sp>
          <p:nvSpPr>
            <p:cNvPr id="44" name="TextBox 43"/>
            <p:cNvSpPr txBox="1"/>
            <p:nvPr/>
          </p:nvSpPr>
          <p:spPr>
            <a:xfrm>
              <a:off x="8993186" y="7620004"/>
              <a:ext cx="18477789" cy="8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8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135F82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rPr>
                <a:t>TÍNH CHẴN, LẺ CỦA HÀM SỐ 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135F82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46" name="Group 27"/>
            <p:cNvGrpSpPr/>
            <p:nvPr/>
          </p:nvGrpSpPr>
          <p:grpSpPr>
            <a:xfrm>
              <a:off x="7351348" y="7543799"/>
              <a:ext cx="1623731" cy="872846"/>
              <a:chOff x="7351347" y="7543800"/>
              <a:chExt cx="1623731" cy="872846"/>
            </a:xfrm>
          </p:grpSpPr>
          <p:sp>
            <p:nvSpPr>
              <p:cNvPr id="4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3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48" name="Group 29"/>
              <p:cNvGrpSpPr/>
              <p:nvPr/>
            </p:nvGrpSpPr>
            <p:grpSpPr>
              <a:xfrm>
                <a:off x="7351347" y="7640053"/>
                <a:ext cx="1623731" cy="776593"/>
                <a:chOff x="7351347" y="7640053"/>
                <a:chExt cx="1623731" cy="776593"/>
              </a:xfrm>
            </p:grpSpPr>
            <p:sp>
              <p:nvSpPr>
                <p:cNvPr id="49" name="Round Same Side Corner Rectangle 4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43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TextBox 49"/>
                <p:cNvSpPr txBox="1"/>
                <p:nvPr/>
              </p:nvSpPr>
              <p:spPr>
                <a:xfrm>
                  <a:off x="7351347" y="7640053"/>
                  <a:ext cx="1623731" cy="75415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ctr" defTabSz="2177278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43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white"/>
                      </a:solidFill>
                      <a:effectLst/>
                      <a:uLnTx/>
                      <a:uFillTx/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III</a:t>
                  </a:r>
                  <a:endParaRPr kumimoji="0" lang="en-US" sz="43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6019800"/>
            <a:ext cx="5562600" cy="4538715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0905990" y="6534771"/>
            <a:ext cx="7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defTabSz="914400"/>
            <a:endParaRPr lang="en-US" sz="18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375529"/>
              </p:ext>
            </p:extLst>
          </p:nvPr>
        </p:nvGraphicFramePr>
        <p:xfrm>
          <a:off x="9067800" y="6491370"/>
          <a:ext cx="11963400" cy="4358662"/>
        </p:xfrm>
        <a:graphic>
          <a:graphicData uri="http://schemas.openxmlformats.org/drawingml/2006/table">
            <a:tbl>
              <a:tblPr/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9430">
                <a:tc>
                  <a:txBody>
                    <a:bodyPr/>
                    <a:lstStyle>
                      <a:lvl1pPr marL="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08853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17706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326559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4354121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5442651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6531181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761971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870824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  <a:tab pos="1019175" algn="l"/>
                        </a:tabLst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Hàm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  <a:tab pos="1019175" algn="l"/>
                        </a:tabLst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Hàm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đồng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biến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  <a:tab pos="1019175" algn="l"/>
                        </a:tabLst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Hàm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f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nghịch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biến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108853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217706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326559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4354121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5442651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6531181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761971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8708240" algn="l" defTabSz="2177060" rtl="0" eaLnBrk="1" latinLnBrk="0" hangingPunct="1">
                        <a:defRPr sz="43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019175" algn="l"/>
                        </a:tabLst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4000" dirty="0" smtClean="0"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∞;+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019175" algn="l"/>
                        </a:tabLst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b)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Hàm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lẻ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019175" algn="l"/>
                        </a:tabLst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(0;+∞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 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019175" algn="l"/>
                        </a:tabLst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d)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Trên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khoảng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4000" dirty="0" smtClean="0">
                          <a:latin typeface="Times New Roman" pitchFamily="18" charset="0"/>
                          <a:ea typeface="Batang" pitchFamily="18" charset="-127"/>
                          <a:cs typeface="Times New Roman" pitchFamily="18" charset="0"/>
                        </a:rPr>
                        <a:t>–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∞;0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</a:endParaRP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  <a:tab pos="1019175" algn="l"/>
                        </a:tabLst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e)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Hàm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chẵn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Batang" pitchFamily="18" charset="-127"/>
                      </a:endParaRPr>
                    </a:p>
                  </a:txBody>
                  <a:tcPr marT="45731" marB="4573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6324600" y="12344400"/>
            <a:ext cx="8229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/>
          <a:p>
            <a:pPr algn="just" defTabSz="914400">
              <a:spcBef>
                <a:spcPct val="500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Đáp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: 1-e; 2-d;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3-c.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4600" y="3886200"/>
            <a:ext cx="1889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914400"/>
            <a:r>
              <a:rPr lang="en-US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4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Cho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hàm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f(x)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xác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định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trên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khoảng</a:t>
            </a:r>
            <a:r>
              <a:rPr lang="en-US" sz="40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(–∞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;+∞)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có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đồ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thị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như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hình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vẽ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Hãy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ghép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mỗi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ý ở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cột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trái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với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mỗi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ý ở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cột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phải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để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được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mệnh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đề</a:t>
            </a:r>
            <a:r>
              <a:rPr lang="en-US" sz="4000" dirty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đúng</a:t>
            </a:r>
            <a:r>
              <a:rPr lang="en-US" sz="4000" dirty="0" smtClean="0">
                <a:solidFill>
                  <a:prstClr val="black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. </a:t>
            </a:r>
            <a:endParaRPr lang="en-US" sz="4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2192000" y="6858000"/>
            <a:ext cx="2743200" cy="3657600"/>
          </a:xfrm>
          <a:prstGeom prst="straightConnector1">
            <a:avLst/>
          </a:prstGeom>
          <a:noFill/>
          <a:ln w="3492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>
          <a:xfrm>
            <a:off x="13792200" y="7848600"/>
            <a:ext cx="1219200" cy="1600200"/>
          </a:xfrm>
          <a:prstGeom prst="straightConnector1">
            <a:avLst/>
          </a:prstGeom>
          <a:noFill/>
          <a:ln w="3492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>
          <a:xfrm flipV="1">
            <a:off x="14173200" y="8763000"/>
            <a:ext cx="609600" cy="1"/>
          </a:xfrm>
          <a:prstGeom prst="straightConnector1">
            <a:avLst/>
          </a:prstGeom>
          <a:noFill/>
          <a:ln w="3492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372C34B5-28E6-4EC8-B246-38F191EAA9DC}"/>
              </a:ext>
            </a:extLst>
          </p:cNvPr>
          <p:cNvSpPr/>
          <p:nvPr/>
        </p:nvSpPr>
        <p:spPr>
          <a:xfrm>
            <a:off x="990600" y="2819400"/>
            <a:ext cx="11596384" cy="769441"/>
          </a:xfrm>
          <a:prstGeom prst="rect">
            <a:avLst/>
          </a:prstGeom>
          <a:noFill/>
          <a:ln w="57150" cmpd="dbl"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fr-FR" sz="4400" b="1" dirty="0" smtClean="0">
                <a:solidFill>
                  <a:srgbClr val="0000FF"/>
                </a:solidFill>
              </a:rPr>
              <a:t>3. </a:t>
            </a:r>
            <a:r>
              <a:rPr lang="fr-FR" sz="4400" b="1" dirty="0" err="1" smtClean="0">
                <a:solidFill>
                  <a:srgbClr val="0000FF"/>
                </a:solidFill>
              </a:rPr>
              <a:t>Luyện</a:t>
            </a:r>
            <a:r>
              <a:rPr lang="fr-FR" sz="4400" b="1" dirty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tập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m</a:t>
            </a:r>
            <a:r>
              <a:rPr lang="fr-FR" sz="4400" b="1" dirty="0" err="1" smtClean="0">
                <a:solidFill>
                  <a:srgbClr val="0000FF"/>
                </a:solidFill>
              </a:rPr>
              <a:t>ột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số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câu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hỏi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trắc</a:t>
            </a:r>
            <a:r>
              <a:rPr lang="fr-FR" sz="4400" b="1" dirty="0" smtClean="0">
                <a:solidFill>
                  <a:srgbClr val="0000FF"/>
                </a:solidFill>
              </a:rPr>
              <a:t> </a:t>
            </a:r>
            <a:r>
              <a:rPr lang="fr-FR" sz="4400" b="1" dirty="0" err="1" smtClean="0">
                <a:solidFill>
                  <a:srgbClr val="0000FF"/>
                </a:solidFill>
              </a:rPr>
              <a:t>nghiệm</a:t>
            </a:r>
            <a:endParaRPr lang="vi-VN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9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5107</TotalTime>
  <Words>1212</Words>
  <Application>Microsoft Office PowerPoint</Application>
  <PresentationFormat>Custom</PresentationFormat>
  <Paragraphs>133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Arial</vt:lpstr>
      <vt:lpstr>AvantGarde</vt:lpstr>
      <vt:lpstr>AvantGarde-Demi</vt:lpstr>
      <vt:lpstr>Batang</vt:lpstr>
      <vt:lpstr>Calibri</vt:lpstr>
      <vt:lpstr>Cambria Math</vt:lpstr>
      <vt:lpstr>Chu Van An</vt:lpstr>
      <vt:lpstr>MS Mincho</vt:lpstr>
      <vt:lpstr>Symbol</vt:lpstr>
      <vt:lpstr>Tahoma</vt:lpstr>
      <vt:lpstr>Times New Roman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DAIPHONG PC</cp:lastModifiedBy>
  <cp:revision>492</cp:revision>
  <dcterms:created xsi:type="dcterms:W3CDTF">2013-08-31T11:42:51Z</dcterms:created>
  <dcterms:modified xsi:type="dcterms:W3CDTF">2021-08-30T17:25:36Z</dcterms:modified>
</cp:coreProperties>
</file>