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0" r:id="rId3"/>
  </p:sldMasterIdLst>
  <p:notesMasterIdLst>
    <p:notesMasterId r:id="rId18"/>
  </p:notesMasterIdLst>
  <p:sldIdLst>
    <p:sldId id="307" r:id="rId4"/>
    <p:sldId id="318" r:id="rId5"/>
    <p:sldId id="308" r:id="rId6"/>
    <p:sldId id="304" r:id="rId7"/>
    <p:sldId id="310" r:id="rId8"/>
    <p:sldId id="319" r:id="rId9"/>
    <p:sldId id="312" r:id="rId10"/>
    <p:sldId id="275" r:id="rId11"/>
    <p:sldId id="320" r:id="rId12"/>
    <p:sldId id="321" r:id="rId13"/>
    <p:sldId id="322" r:id="rId14"/>
    <p:sldId id="324" r:id="rId15"/>
    <p:sldId id="325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06" autoAdjust="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25B4-8C35-409F-A560-1BFF6CED362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B52E-0C03-43CE-9638-31D0EA87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27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5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07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2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1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5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923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021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70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53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5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783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212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43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2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62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79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30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6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1184417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1025017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3757200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3548000" y="4014051"/>
            <a:ext cx="25656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8860384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8700984" y="40140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6315233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6174284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891817" y="20813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9567784" y="24919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464600" y="25010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7022633" y="20722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332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101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763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2807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106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468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2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"/>
          <p:cNvSpPr/>
          <p:nvPr/>
        </p:nvSpPr>
        <p:spPr>
          <a:xfrm>
            <a:off x="467" y="5076468"/>
            <a:ext cx="12191887" cy="1062657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3" name="Google Shape;543;p19"/>
          <p:cNvGrpSpPr/>
          <p:nvPr/>
        </p:nvGrpSpPr>
        <p:grpSpPr>
          <a:xfrm>
            <a:off x="-99" y="6139169"/>
            <a:ext cx="12192148" cy="718960"/>
            <a:chOff x="-75" y="3996089"/>
            <a:chExt cx="9144111" cy="818986"/>
          </a:xfrm>
        </p:grpSpPr>
        <p:sp>
          <p:nvSpPr>
            <p:cNvPr id="544" name="Google Shape;544;p19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5" name="Google Shape;545;p19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546" name="Google Shape;546;p19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9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52" name="Google Shape;552;p19"/>
          <p:cNvGrpSpPr/>
          <p:nvPr/>
        </p:nvGrpSpPr>
        <p:grpSpPr>
          <a:xfrm>
            <a:off x="746772" y="505931"/>
            <a:ext cx="10752392" cy="3826788"/>
            <a:chOff x="560079" y="379448"/>
            <a:chExt cx="8064294" cy="2870091"/>
          </a:xfrm>
        </p:grpSpPr>
        <p:sp>
          <p:nvSpPr>
            <p:cNvPr id="553" name="Google Shape;553;p19"/>
            <p:cNvSpPr/>
            <p:nvPr/>
          </p:nvSpPr>
          <p:spPr>
            <a:xfrm>
              <a:off x="560079" y="1595823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693857" y="439389"/>
              <a:ext cx="791817" cy="2626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9"/>
            <p:cNvSpPr/>
            <p:nvPr/>
          </p:nvSpPr>
          <p:spPr>
            <a:xfrm flipH="1">
              <a:off x="7184949" y="379448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7030674" y="1624125"/>
              <a:ext cx="791817" cy="2626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774175" y="3033487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5743325" y="2793425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19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892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7989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8710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2000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412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41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069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584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617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19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62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77328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565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05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602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27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74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8714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8126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1316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034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AADC820-9CB0-46BD-A5EA-A216392AA753}"/>
              </a:ext>
            </a:extLst>
          </p:cNvPr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44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152003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0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1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46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918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4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381764"/>
            <a:ext cx="3614737" cy="6331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36298" y="1309850"/>
            <a:ext cx="98863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5: MÀU SẮC TRĂM MIỀN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CỦNG CỐ, MỞ RỘNG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04" y="5162886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MH_Other_5">
            <a:extLst>
              <a:ext uri="{FF2B5EF4-FFF2-40B4-BE49-F238E27FC236}">
                <a16:creationId xmlns:a16="http://schemas.microsoft.com/office/drawing/2014/main" id="{AD05198F-6E83-4F37-98EE-74371D564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63868" y="2325513"/>
            <a:ext cx="2658115" cy="578898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F29A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3ABCA2AB-FB22-49BA-9E87-449F4BD5B8F2}"/>
              </a:ext>
            </a:extLst>
          </p:cNvPr>
          <p:cNvSpPr txBox="1"/>
          <p:nvPr/>
        </p:nvSpPr>
        <p:spPr>
          <a:xfrm>
            <a:off x="7113508" y="61634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1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5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355226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97017" y="2228643"/>
            <a:ext cx="411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tập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u="sng" dirty="0">
                <a:solidFill>
                  <a:srgbClr val="ED7747">
                    <a:lumMod val="10000"/>
                  </a:srgb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âu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vi-VN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ED7747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497BF3-0E60-4462-AD06-B5DA3ABD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3" b="17680"/>
          <a:stretch/>
        </p:blipFill>
        <p:spPr>
          <a:xfrm rot="2177462">
            <a:off x="1664655" y="449138"/>
            <a:ext cx="661908" cy="720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D79D7-3302-A9DC-ED45-4A70E2185100}"/>
              </a:ext>
            </a:extLst>
          </p:cNvPr>
          <p:cNvSpPr txBox="1"/>
          <p:nvPr/>
        </p:nvSpPr>
        <p:spPr>
          <a:xfrm>
            <a:off x="2460578" y="568999"/>
            <a:ext cx="7270844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ngoài?</a:t>
            </a:r>
            <a:endParaRPr lang="en-US" sz="2800" b="1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83EBC-C559-AD59-22E5-074F6A5800AF}"/>
              </a:ext>
            </a:extLst>
          </p:cNvPr>
          <p:cNvSpPr txBox="1"/>
          <p:nvPr/>
        </p:nvSpPr>
        <p:spPr>
          <a:xfrm>
            <a:off x="2475486" y="2589289"/>
            <a:ext cx="7255936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 kiến sản phẩm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..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74E9254F-AE38-7EBE-3E0C-7CB49604A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3" b="17680"/>
          <a:stretch/>
        </p:blipFill>
        <p:spPr>
          <a:xfrm rot="2177462">
            <a:off x="1803408" y="2393585"/>
            <a:ext cx="661908" cy="7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1340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731323" y="-335112"/>
              <a:ext cx="5162983" cy="5760000"/>
              <a:chOff x="3731323" y="-335112"/>
              <a:chExt cx="516298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731323" y="2256270"/>
                <a:ext cx="516298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60150" y="2500210"/>
            <a:ext cx="4750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VẬN DỤNG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181911" y="-487254"/>
            <a:ext cx="11245754" cy="5760000"/>
            <a:chOff x="-30972" y="-335112"/>
            <a:chExt cx="11245754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-30972" y="-335112"/>
              <a:ext cx="11245754" cy="5760000"/>
              <a:chOff x="-30972" y="-335112"/>
              <a:chExt cx="11245754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-30972" y="1984433"/>
                <a:ext cx="11245754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054" y="948622"/>
              <a:ext cx="4686246" cy="1132531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B8E02F-44FF-770A-8F04-DEAB4D642957}"/>
              </a:ext>
            </a:extLst>
          </p:cNvPr>
          <p:cNvSpPr txBox="1"/>
          <p:nvPr/>
        </p:nvSpPr>
        <p:spPr>
          <a:xfrm>
            <a:off x="1815363" y="2251082"/>
            <a:ext cx="8147713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Viết đoạn văn (5- 7 câu) nêu cảm nhận của em về tác phẩm tùy bút (hoặc tản văn) mà em có ấn tượng sâu sắc?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46" y="1640469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5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9" y="3645080"/>
            <a:ext cx="916723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15" y="2281016"/>
            <a:ext cx="1490623" cy="1197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51" y="3235713"/>
            <a:ext cx="1385639" cy="21048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13" y="3260432"/>
            <a:ext cx="3284707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4" y="352670"/>
            <a:ext cx="910795" cy="8666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46459" y="992437"/>
            <a:ext cx="6765773" cy="1938988"/>
          </a:xfrm>
          <a:prstGeom prst="rect">
            <a:avLst/>
          </a:prstGeom>
          <a:noFill/>
        </p:spPr>
        <p:txBody>
          <a:bodyPr wrap="square" lIns="91310" tIns="45718" rIns="91310" bIns="45718" rtlCol="0">
            <a:spAutoFit/>
          </a:bodyPr>
          <a:lstStyle/>
          <a:p>
            <a:pPr algn="ctr"/>
            <a:r>
              <a:rPr lang="en-US" altLang="zh-CN" sz="6000" dirty="0"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CHÚC CÁC EM HỌC TỐT!</a:t>
            </a:r>
            <a:endParaRPr lang="zh-CN" altLang="en-US" sz="6000" dirty="0"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4" y="210256"/>
            <a:ext cx="1277435" cy="11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404 0.05232 0.04961 0.05741 0.0793 0.06227 C 0.10885 0.06736 0.14753 0.02917 0.17786 0.02963 C 0.2082 0.03009 0.22878 0.06667 0.26042 0.06505 C 0.29219 0.06366 0.33984 0.02593 0.36836 0.02037 C 0.41198 0.00509 0.48867 0.05255 0.52044 0.04838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569583" y="2287366"/>
            <a:ext cx="4111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KHỞI ĐỘNG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715584" y="-483648"/>
            <a:ext cx="2920227" cy="2189445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69"/>
                <a:ext cx="5596613" cy="2399403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27E593-7E8A-5124-9DA2-495292A03C1E}"/>
              </a:ext>
            </a:extLst>
          </p:cNvPr>
          <p:cNvSpPr txBox="1"/>
          <p:nvPr/>
        </p:nvSpPr>
        <p:spPr>
          <a:xfrm>
            <a:off x="1815354" y="917359"/>
            <a:ext cx="9554052" cy="332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466090" algn="l"/>
              </a:tabLst>
            </a:pPr>
            <a:r>
              <a:rPr lang="vi-VN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en-US" sz="2800" b="1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97017" y="2228643"/>
            <a:ext cx="411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tập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u="sng" dirty="0">
                <a:solidFill>
                  <a:srgbClr val="ED7747">
                    <a:lumMod val="10000"/>
                  </a:srgb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âu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1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ED7747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53"/>
          <p:cNvSpPr/>
          <p:nvPr/>
        </p:nvSpPr>
        <p:spPr>
          <a:xfrm>
            <a:off x="1" y="0"/>
            <a:ext cx="2425812" cy="1758085"/>
          </a:xfrm>
          <a:custGeom>
            <a:avLst/>
            <a:gdLst/>
            <a:ahLst/>
            <a:cxnLst/>
            <a:rect l="l" t="t" r="r" b="b"/>
            <a:pathLst>
              <a:path w="91059" h="75057" extrusionOk="0">
                <a:moveTo>
                  <a:pt x="0" y="75057"/>
                </a:moveTo>
                <a:cubicBezTo>
                  <a:pt x="4132" y="69375"/>
                  <a:pt x="7051" y="61277"/>
                  <a:pt x="13716" y="59055"/>
                </a:cubicBezTo>
                <a:cubicBezTo>
                  <a:pt x="28445" y="54145"/>
                  <a:pt x="45742" y="56375"/>
                  <a:pt x="59055" y="48387"/>
                </a:cubicBezTo>
                <a:cubicBezTo>
                  <a:pt x="75637" y="38438"/>
                  <a:pt x="77385" y="13674"/>
                  <a:pt x="9105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635E10-9502-56BF-FDB6-5AB0E85A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04664"/>
              </p:ext>
            </p:extLst>
          </p:nvPr>
        </p:nvGraphicFramePr>
        <p:xfrm>
          <a:off x="1290918" y="1979216"/>
          <a:ext cx="10136918" cy="3655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801">
                  <a:extLst>
                    <a:ext uri="{9D8B030D-6E8A-4147-A177-3AD203B41FA5}">
                      <a16:colId xmlns:a16="http://schemas.microsoft.com/office/drawing/2014/main" val="3929174374"/>
                    </a:ext>
                  </a:extLst>
                </a:gridCol>
                <a:gridCol w="3487447">
                  <a:extLst>
                    <a:ext uri="{9D8B030D-6E8A-4147-A177-3AD203B41FA5}">
                      <a16:colId xmlns:a16="http://schemas.microsoft.com/office/drawing/2014/main" val="2518114773"/>
                    </a:ext>
                  </a:extLst>
                </a:gridCol>
                <a:gridCol w="2760670">
                  <a:extLst>
                    <a:ext uri="{9D8B030D-6E8A-4147-A177-3AD203B41FA5}">
                      <a16:colId xmlns:a16="http://schemas.microsoft.com/office/drawing/2014/main" val="3746279457"/>
                    </a:ext>
                  </a:extLst>
                </a:gridCol>
              </a:tblGrid>
              <a:tr h="9792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Tháng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Giêng</a:t>
                      </a:r>
                      <a:r>
                        <a:rPr lang="en-US" sz="2400" i="1" dirty="0">
                          <a:effectLst/>
                        </a:rPr>
                        <a:t>, </a:t>
                      </a:r>
                      <a:r>
                        <a:rPr lang="en-US" sz="2400" i="1" dirty="0" err="1">
                          <a:effectLst/>
                        </a:rPr>
                        <a:t>mơ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về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trăng</a:t>
                      </a:r>
                      <a:r>
                        <a:rPr lang="en-US" sz="2400" i="1" dirty="0">
                          <a:effectLst/>
                        </a:rPr>
                        <a:t> non </a:t>
                      </a:r>
                      <a:r>
                        <a:rPr lang="en-US" sz="2400" i="1" dirty="0" err="1">
                          <a:effectLst/>
                        </a:rPr>
                        <a:t>rét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ngọt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Chuyện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cơm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hến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59749669"/>
                  </a:ext>
                </a:extLst>
              </a:tr>
              <a:tr h="5655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817495537"/>
                  </a:ext>
                </a:extLst>
              </a:tr>
              <a:tr h="5655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ảnh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nổi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bật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497785092"/>
                  </a:ext>
                </a:extLst>
              </a:tr>
              <a:tr h="5655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điểm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753492044"/>
                  </a:ext>
                </a:extLst>
              </a:tr>
              <a:tr h="9792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Cảm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xúc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nghĩ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631991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E80D783-9768-55AB-F961-45C2B7B36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696" y="634706"/>
            <a:ext cx="1033214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hến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53"/>
          <p:cNvSpPr/>
          <p:nvPr/>
        </p:nvSpPr>
        <p:spPr>
          <a:xfrm>
            <a:off x="1" y="0"/>
            <a:ext cx="2425812" cy="1758085"/>
          </a:xfrm>
          <a:custGeom>
            <a:avLst/>
            <a:gdLst/>
            <a:ahLst/>
            <a:cxnLst/>
            <a:rect l="l" t="t" r="r" b="b"/>
            <a:pathLst>
              <a:path w="91059" h="75057" extrusionOk="0">
                <a:moveTo>
                  <a:pt x="0" y="75057"/>
                </a:moveTo>
                <a:cubicBezTo>
                  <a:pt x="4132" y="69375"/>
                  <a:pt x="7051" y="61277"/>
                  <a:pt x="13716" y="59055"/>
                </a:cubicBezTo>
                <a:cubicBezTo>
                  <a:pt x="28445" y="54145"/>
                  <a:pt x="45742" y="56375"/>
                  <a:pt x="59055" y="48387"/>
                </a:cubicBezTo>
                <a:cubicBezTo>
                  <a:pt x="75637" y="38438"/>
                  <a:pt x="77385" y="13674"/>
                  <a:pt x="9105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635E10-9502-56BF-FDB6-5AB0E85A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58172"/>
              </p:ext>
            </p:extLst>
          </p:nvPr>
        </p:nvGraphicFramePr>
        <p:xfrm>
          <a:off x="0" y="0"/>
          <a:ext cx="12191999" cy="689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929174374"/>
                    </a:ext>
                  </a:extLst>
                </a:gridCol>
                <a:gridCol w="5593976">
                  <a:extLst>
                    <a:ext uri="{9D8B030D-6E8A-4147-A177-3AD203B41FA5}">
                      <a16:colId xmlns:a16="http://schemas.microsoft.com/office/drawing/2014/main" val="2518114773"/>
                    </a:ext>
                  </a:extLst>
                </a:gridCol>
                <a:gridCol w="4540623">
                  <a:extLst>
                    <a:ext uri="{9D8B030D-6E8A-4147-A177-3AD203B41FA5}">
                      <a16:colId xmlns:a16="http://schemas.microsoft.com/office/drawing/2014/main" val="3746279457"/>
                    </a:ext>
                  </a:extLst>
                </a:gridCol>
              </a:tblGrid>
              <a:tr h="17537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Tháng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Giêng</a:t>
                      </a:r>
                      <a:r>
                        <a:rPr lang="en-US" sz="2400" i="1" dirty="0">
                          <a:effectLst/>
                        </a:rPr>
                        <a:t>, </a:t>
                      </a:r>
                      <a:r>
                        <a:rPr lang="en-US" sz="2400" i="1" dirty="0" err="1">
                          <a:effectLst/>
                        </a:rPr>
                        <a:t>mơ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về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trăng</a:t>
                      </a:r>
                      <a:r>
                        <a:rPr lang="en-US" sz="2400" i="1" dirty="0">
                          <a:effectLst/>
                        </a:rPr>
                        <a:t> non </a:t>
                      </a:r>
                      <a:r>
                        <a:rPr lang="en-US" sz="2400" i="1" dirty="0" err="1">
                          <a:effectLst/>
                        </a:rPr>
                        <a:t>rét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ngọt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Chuyện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cơm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hến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59749669"/>
                  </a:ext>
                </a:extLst>
              </a:tr>
              <a:tr h="620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Tùy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bút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Tản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văn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817495537"/>
                  </a:ext>
                </a:extLst>
              </a:tr>
              <a:tr h="1669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ảnh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nổi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bật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vi-VN" sz="20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- 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Hình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ảnh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về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xuân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Hà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Nội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đầu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Giêng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endParaRPr lang="vi-VN" sz="2000" b="1" i="0" u="none" strike="noStrike" cap="non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vi-VN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Sau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rằm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Giêng:</a:t>
                      </a:r>
                    </a:p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Không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gian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gia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đình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Giới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thiệu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về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thói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quen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ăn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cay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của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người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dân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xứ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Huế</a:t>
                      </a:r>
                      <a:endParaRPr lang="en-US" sz="2000" b="1" i="0" u="none" strike="noStrike" cap="non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marR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Món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ăn:</a:t>
                      </a:r>
                    </a:p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Hình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ảnh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chị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bán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hàng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cùng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gánh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cơm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hến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và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bếp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lửa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497785092"/>
                  </a:ext>
                </a:extLst>
              </a:tr>
              <a:tr h="1059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điểm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Tâm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tình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như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đang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trò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chuyện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với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bạn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đọc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uyển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chuyển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hoạt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đầy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sáng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tạo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Lời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văn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ngắn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gọn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như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lời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tâm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tình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đang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trò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chuyện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với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bạn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đọc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753492044"/>
                  </a:ext>
                </a:extLst>
              </a:tr>
              <a:tr h="1753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Cảm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xúc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nghĩ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ộc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lộ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tình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cảm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tha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thiết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của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bản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thân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với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thiên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nhiên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đất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trời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lúc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xuân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sang.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ộc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lộ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sự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trân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trọng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tự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hào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về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món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ăn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quê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hương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muốn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gìn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giữ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nét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đẹp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đó</a:t>
                      </a:r>
                      <a:r>
                        <a:rPr lang="en-US" sz="2000" b="1" i="0" u="none" strike="noStrike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6319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1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97017" y="2228643"/>
            <a:ext cx="411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tập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u="sng" dirty="0">
                <a:solidFill>
                  <a:srgbClr val="ED7747">
                    <a:lumMod val="10000"/>
                  </a:srgb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âu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2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ED7747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497BF3-0E60-4462-AD06-B5DA3ABD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3" b="17680"/>
          <a:stretch/>
        </p:blipFill>
        <p:spPr>
          <a:xfrm rot="2177462">
            <a:off x="1664655" y="449138"/>
            <a:ext cx="661908" cy="720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4933E-2930-8E89-650A-74D22C518124}"/>
              </a:ext>
            </a:extLst>
          </p:cNvPr>
          <p:cNvSpPr txBox="1"/>
          <p:nvPr/>
        </p:nvSpPr>
        <p:spPr>
          <a:xfrm>
            <a:off x="2197290" y="809208"/>
            <a:ext cx="8611737" cy="375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4920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497BF3-0E60-4462-AD06-B5DA3ABD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3" b="17680"/>
          <a:stretch/>
        </p:blipFill>
        <p:spPr>
          <a:xfrm rot="2177462">
            <a:off x="1105098" y="-182648"/>
            <a:ext cx="661908" cy="720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CE70A-8221-F717-3ECA-C7CAF9275362}"/>
              </a:ext>
            </a:extLst>
          </p:cNvPr>
          <p:cNvSpPr txBox="1"/>
          <p:nvPr/>
        </p:nvSpPr>
        <p:spPr>
          <a:xfrm>
            <a:off x="1436052" y="-109182"/>
            <a:ext cx="10235821" cy="659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 kiến sản phẩm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mẩy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“Hùng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…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78687"/>
      </p:ext>
    </p:extLst>
  </p:cSld>
  <p:clrMapOvr>
    <a:masterClrMapping/>
  </p:clrMapOvr>
  <p:transition spd="slow" advClick="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753</Words>
  <Application>Microsoft Office PowerPoint</Application>
  <PresentationFormat>Widescreen</PresentationFormat>
  <Paragraphs>71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DengXian</vt:lpstr>
      <vt:lpstr>Microsoft YaHei</vt:lpstr>
      <vt:lpstr>Arial</vt:lpstr>
      <vt:lpstr>Arial Unicode MS</vt:lpstr>
      <vt:lpstr>Arvo</vt:lpstr>
      <vt:lpstr>Calibri</vt:lpstr>
      <vt:lpstr>Helvetica</vt:lpstr>
      <vt:lpstr>Nunito Light</vt:lpstr>
      <vt:lpstr>PT Sans</vt:lpstr>
      <vt:lpstr>Spartan</vt:lpstr>
      <vt:lpstr>Spartan Thin</vt:lpstr>
      <vt:lpstr>Times New Roman</vt:lpstr>
      <vt:lpstr>Office 主题</vt:lpstr>
      <vt:lpstr>Walk to School Day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Nguyễn Văn Hùng</cp:lastModifiedBy>
  <cp:revision>22</cp:revision>
  <dcterms:created xsi:type="dcterms:W3CDTF">2021-09-15T06:00:55Z</dcterms:created>
  <dcterms:modified xsi:type="dcterms:W3CDTF">2022-06-23T16:08:32Z</dcterms:modified>
</cp:coreProperties>
</file>