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894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913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8088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1841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485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667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5941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464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223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31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200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E85E-A2D9-4B77-B82E-3FED26E2D5DC}" type="datetimeFigureOut">
              <a:rPr lang="vi-VN" smtClean="0"/>
              <a:pPr/>
              <a:t>03/02/2020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0A8C-A928-4062-93CF-00F3EBAE27A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236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5690" y="2483947"/>
            <a:ext cx="5825541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5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  <a:endParaRPr lang="vi-VN" sz="4657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3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4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39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2508" y="272955"/>
            <a:ext cx="559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Matching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1242" y="2237528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Singapore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865" y="1491849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New Zealand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1243" y="2954696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Canada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1243" y="3563292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USA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6865" y="4339311"/>
            <a:ext cx="380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United Kingdom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1242" y="5224041"/>
            <a:ext cx="257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Australia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226" y="1350998"/>
            <a:ext cx="2817893" cy="1482676"/>
            <a:chOff x="127226" y="1350998"/>
            <a:chExt cx="2817893" cy="1482676"/>
          </a:xfrm>
        </p:grpSpPr>
        <p:pic>
          <p:nvPicPr>
            <p:cNvPr id="6" name="Picture 5" descr="5gAAAABJRU5ErkJggg=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3" y="1350998"/>
              <a:ext cx="2215226" cy="148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27226" y="1600500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3776" y="3095118"/>
            <a:ext cx="2779360" cy="1505803"/>
            <a:chOff x="163776" y="3095118"/>
            <a:chExt cx="2779360" cy="1505803"/>
          </a:xfrm>
        </p:grpSpPr>
        <p:pic>
          <p:nvPicPr>
            <p:cNvPr id="8" name="Picture 16" descr="co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75" y="3095118"/>
              <a:ext cx="2211261" cy="150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63776" y="3580318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224" y="4990242"/>
            <a:ext cx="2808159" cy="1449312"/>
            <a:chOff x="199224" y="4990242"/>
            <a:chExt cx="2808159" cy="1449312"/>
          </a:xfrm>
        </p:grpSpPr>
        <p:pic>
          <p:nvPicPr>
            <p:cNvPr id="7" name="Picture 6" descr="c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3" y="4990242"/>
              <a:ext cx="2277490" cy="144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99224" y="5050373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22406" y="1103952"/>
            <a:ext cx="3075250" cy="1482676"/>
            <a:chOff x="8822406" y="1103952"/>
            <a:chExt cx="3075250" cy="1482676"/>
          </a:xfrm>
        </p:grpSpPr>
        <p:pic>
          <p:nvPicPr>
            <p:cNvPr id="10" name="Picture 8" descr="co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406" y="1103952"/>
              <a:ext cx="2259576" cy="148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1081982" y="1300604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22406" y="3029802"/>
            <a:ext cx="3075250" cy="1464479"/>
            <a:chOff x="8822406" y="3029802"/>
            <a:chExt cx="3075250" cy="1464479"/>
          </a:xfrm>
        </p:grpSpPr>
        <p:pic>
          <p:nvPicPr>
            <p:cNvPr id="9" name="Picture 7" descr="co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406" y="3029802"/>
              <a:ext cx="2259576" cy="146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081982" y="3206360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59431" y="4749421"/>
            <a:ext cx="3138225" cy="1525234"/>
            <a:chOff x="8759431" y="4749421"/>
            <a:chExt cx="3138225" cy="1525234"/>
          </a:xfrm>
        </p:grpSpPr>
        <p:pic>
          <p:nvPicPr>
            <p:cNvPr id="11" name="Picture 9" descr="co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431" y="4749421"/>
              <a:ext cx="2322551" cy="152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1081982" y="4850318"/>
              <a:ext cx="815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6904409" y="1845290"/>
            <a:ext cx="1852433" cy="314352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943136" y="2629503"/>
            <a:ext cx="1809959" cy="98043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204700" y="2100445"/>
            <a:ext cx="2615723" cy="115695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004598" y="2154125"/>
            <a:ext cx="1564396" cy="160586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062225" y="4749421"/>
            <a:ext cx="1771877" cy="96547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352927" y="3759985"/>
            <a:ext cx="2440465" cy="175205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15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793" y="974582"/>
            <a:ext cx="2813141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793" y="1402912"/>
            <a:ext cx="117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1.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Write the name for the people who belong to these places. Then listen and repeat the words.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895303"/>
              </p:ext>
            </p:extLst>
          </p:nvPr>
        </p:nvGraphicFramePr>
        <p:xfrm>
          <a:off x="3067934" y="2020461"/>
          <a:ext cx="8128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Country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People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1. The USA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2. England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3. Scotland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4. Wales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5. Ireland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6. Canada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7. Australia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8. New Zealand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38028" y="408428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Welsh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5514" y="3051647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English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056" y="3536947"/>
            <a:ext cx="418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Scottish / the scots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5515" y="246651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Americans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5516" y="456000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Irish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5058" y="5054888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Canadians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5056" y="5592560"/>
            <a:ext cx="310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Australians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5056" y="6115780"/>
            <a:ext cx="35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the New Zealanders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9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793" y="974582"/>
            <a:ext cx="2813141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793" y="1402912"/>
            <a:ext cx="117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2. Change the words into a noun (N), an adjective (A) or a verb (V).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942159"/>
              </p:ext>
            </p:extLst>
          </p:nvPr>
        </p:nvGraphicFramePr>
        <p:xfrm>
          <a:off x="1484793" y="2035314"/>
          <a:ext cx="812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1. historic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2. symbol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V =</a:t>
                      </a:r>
                      <a:r>
                        <a:rPr lang="vi-VN" sz="2800" dirty="0" smtClean="0">
                          <a:latin typeface="+mj-lt"/>
                        </a:rPr>
                        <a:t>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3. legend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A= 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4. iconic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N= 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5. spectacle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A= 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6. festive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N= 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7. scenery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A=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latin typeface="+mj-lt"/>
                        </a:rPr>
                        <a:t>8. attraction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latin typeface="+mj-lt"/>
                        </a:rPr>
                        <a:t>V=</a:t>
                      </a:r>
                      <a:endParaRPr lang="vi-VN" sz="2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6022" y="1990215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N = history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17" y="2577518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symbolize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1436" y="3019933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legendary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436" y="352148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icon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216" y="404470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spectacular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0996" y="4546265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festival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8670" y="5084034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scenic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6216" y="5600139"/>
            <a:ext cx="257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attract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793" y="974582"/>
            <a:ext cx="2813141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115" y="1405819"/>
            <a:ext cx="117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3. Use the words in the box to complete the sentences.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793" y="2456795"/>
            <a:ext cx="11341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1. The Golden Gate Bridge in San Francisco is an ...............................of this</a:t>
            </a:r>
          </a:p>
          <a:p>
            <a:r>
              <a:rPr lang="vi-VN" sz="2800" dirty="0" smtClean="0">
                <a:latin typeface="+mj-lt"/>
              </a:rPr>
              <a:t>    famous city.</a:t>
            </a:r>
          </a:p>
          <a:p>
            <a:r>
              <a:rPr lang="vi-VN" sz="2800" dirty="0" smtClean="0">
                <a:latin typeface="+mj-lt"/>
              </a:rPr>
              <a:t>2. Big Ben is a major monument in London which.................................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   the United Kingdom.</a:t>
            </a:r>
          </a:p>
          <a:p>
            <a:r>
              <a:rPr lang="vi-VN" sz="2800" dirty="0" smtClean="0">
                <a:latin typeface="+mj-lt"/>
              </a:rPr>
              <a:t>3. New Zealand is famous for the.........................................beauty of its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    mountains and forests.</a:t>
            </a:r>
          </a:p>
          <a:p>
            <a:r>
              <a:rPr lang="vi-VN" sz="2800" dirty="0" smtClean="0">
                <a:latin typeface="+mj-lt"/>
              </a:rPr>
              <a:t>4. Australia is home to...........................................animals like the kangaroo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   and koala, which are native to Australia.</a:t>
            </a:r>
          </a:p>
          <a:p>
            <a:r>
              <a:rPr lang="vi-VN" sz="2800" dirty="0" smtClean="0">
                <a:latin typeface="+mj-lt"/>
              </a:rPr>
              <a:t>5. The Glastonbury Festival in England is a celebration of music and it</a:t>
            </a:r>
          </a:p>
          <a:p>
            <a:r>
              <a:rPr lang="vi-VN" sz="2800" dirty="0" smtClean="0">
                <a:latin typeface="+mj-lt"/>
              </a:rPr>
              <a:t>...........................................thousands of people.</a:t>
            </a:r>
            <a:endParaRPr lang="vi-VN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7837" y="2361880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icon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30" y="1863335"/>
            <a:ext cx="787472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icon   symbolises      scenic      unique     attracts</a:t>
            </a:r>
            <a:endParaRPr lang="vi-VN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5351" y="3280090"/>
            <a:ext cx="225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symbolises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9867" y="4091165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scenic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491" y="4948939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unique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5987" y="6237668"/>
            <a:ext cx="185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attracts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1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793" y="974582"/>
            <a:ext cx="2813141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115" y="1405819"/>
            <a:ext cx="117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4. Match the words / phrases with the pictures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130" y="1863335"/>
            <a:ext cx="10322204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parade     state        loch        cattle station      monument     castle</a:t>
            </a:r>
            <a:endParaRPr lang="vi-VN" sz="2800" dirty="0">
              <a:latin typeface="+mj-lt"/>
            </a:endParaRPr>
          </a:p>
        </p:txBody>
      </p:sp>
      <p:pic>
        <p:nvPicPr>
          <p:cNvPr id="2050" name="Picture 2" descr="U8-L2-4-3-sjqzebiwbkgpaw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269" y="2522602"/>
            <a:ext cx="2294065" cy="15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8-L2-4-1-kmqgvushidatdw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29" y="2563638"/>
            <a:ext cx="2159761" cy="13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8-L2-4-2-pigeflckvaukgm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611" y="2522603"/>
            <a:ext cx="2164938" cy="14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Pictures to burn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280" y="4465428"/>
            <a:ext cx="2262829" cy="1419813"/>
          </a:xfrm>
          <a:prstGeom prst="rect">
            <a:avLst/>
          </a:prstGeom>
          <a:noFill/>
        </p:spPr>
      </p:pic>
      <p:pic>
        <p:nvPicPr>
          <p:cNvPr id="12" name="Picture 4" descr="U8-L2-4-5-kcuqdvronsadacq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013" y="4470164"/>
            <a:ext cx="233553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U8-L2-4-6-oijscvbjzgoafrh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269" y="4465428"/>
            <a:ext cx="2360777" cy="156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8046" y="3903152"/>
            <a:ext cx="17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castle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8404" y="3942208"/>
            <a:ext cx="17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loch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1731" y="3959536"/>
            <a:ext cx="17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parade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30" y="5924297"/>
            <a:ext cx="209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monument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403" y="5979876"/>
            <a:ext cx="17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state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81731" y="5979876"/>
            <a:ext cx="272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cattle station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637" y="968427"/>
            <a:ext cx="3344890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2164" y="999472"/>
            <a:ext cx="708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Stress in words ending in –ese and –ee </a:t>
            </a:r>
            <a:endParaRPr lang="vi-VN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33" y="1489272"/>
            <a:ext cx="687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5. Listen and repeat the words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331690"/>
              </p:ext>
            </p:extLst>
          </p:nvPr>
        </p:nvGraphicFramePr>
        <p:xfrm>
          <a:off x="1622567" y="2006310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-ese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-ee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475041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1. Cantonese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5. employee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2. Taiwanese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6. adoptee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3. Japanese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7. addressee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4. Portuguese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8. interviewee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10 Track 1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153" y="323266"/>
            <a:ext cx="943971" cy="943971"/>
          </a:xfrm>
          <a:prstGeom prst="rect">
            <a:avLst/>
          </a:prstGeom>
        </p:spPr>
      </p:pic>
      <p:pic>
        <p:nvPicPr>
          <p:cNvPr id="3074" name="Picture 2" descr="U8-L2-5-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518" y="4647347"/>
            <a:ext cx="7597039" cy="221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6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637" y="968427"/>
            <a:ext cx="3344890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510" y="1538497"/>
            <a:ext cx="708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Stress in words ending in –ese and –ee </a:t>
            </a:r>
            <a:endParaRPr lang="vi-VN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670" y="2126598"/>
            <a:ext cx="1139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6. Mark the stress in the underlined words. Then listen and repeat the sentences.</a:t>
            </a:r>
            <a:endParaRPr lang="vi-VN" sz="2800" b="1" u="sng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11" y="3407196"/>
            <a:ext cx="10199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1. One- fifth of the people in the world are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Chinese</a:t>
            </a:r>
            <a:r>
              <a:rPr lang="vi-VN" sz="2800" dirty="0" smtClean="0">
                <a:latin typeface="+mj-lt"/>
              </a:rPr>
              <a:t>.</a:t>
            </a:r>
          </a:p>
          <a:p>
            <a:r>
              <a:rPr lang="vi-VN" sz="2800" dirty="0" smtClean="0">
                <a:latin typeface="+mj-lt"/>
              </a:rPr>
              <a:t>2. A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refugee</a:t>
            </a:r>
            <a:r>
              <a:rPr lang="vi-VN" sz="2800" dirty="0" smtClean="0">
                <a:latin typeface="+mj-lt"/>
              </a:rPr>
              <a:t> is a person who is forced to leave a country.</a:t>
            </a:r>
          </a:p>
          <a:p>
            <a:r>
              <a:rPr lang="vi-VN" sz="2800" dirty="0" smtClean="0">
                <a:latin typeface="+mj-lt"/>
              </a:rPr>
              <a:t>3. My daughter is a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trainee.</a:t>
            </a:r>
          </a:p>
          <a:p>
            <a:r>
              <a:rPr lang="vi-VN" sz="2800" dirty="0" smtClean="0">
                <a:latin typeface="+mj-lt"/>
              </a:rPr>
              <a:t>4.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Japanese</a:t>
            </a:r>
            <a:r>
              <a:rPr lang="vi-VN" sz="2800" dirty="0" smtClean="0">
                <a:latin typeface="+mj-lt"/>
              </a:rPr>
              <a:t> is the language of Japan.</a:t>
            </a:r>
          </a:p>
          <a:p>
            <a:r>
              <a:rPr lang="vi-VN" sz="2800" dirty="0" smtClean="0">
                <a:latin typeface="+mj-lt"/>
              </a:rPr>
              <a:t>5. This printer has a two year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guarantee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2" name="11 Track 1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4835" y="463991"/>
            <a:ext cx="909852" cy="9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4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 (cont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284" y="1242734"/>
            <a:ext cx="2813141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284" y="1971526"/>
            <a:ext cx="3344890" cy="56015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460" y="2865833"/>
            <a:ext cx="2728788" cy="560153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854" y="3572333"/>
            <a:ext cx="9183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names of the countries and their people in this lesson.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“A closer look 2”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exercises in your workbooks.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592</Words>
  <Application>Microsoft Office PowerPoint</Application>
  <PresentationFormat>Custom</PresentationFormat>
  <Paragraphs>127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Huấn Lý Thị</dc:creator>
  <cp:lastModifiedBy>AD</cp:lastModifiedBy>
  <cp:revision>16</cp:revision>
  <dcterms:created xsi:type="dcterms:W3CDTF">2017-02-13T12:26:27Z</dcterms:created>
  <dcterms:modified xsi:type="dcterms:W3CDTF">2020-02-03T13:44:57Z</dcterms:modified>
</cp:coreProperties>
</file>