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audio3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  <p:sldMasterId id="2147483792" r:id="rId2"/>
  </p:sldMasterIdLst>
  <p:notesMasterIdLst>
    <p:notesMasterId r:id="rId39"/>
  </p:notesMasterIdLst>
  <p:sldIdLst>
    <p:sldId id="372" r:id="rId3"/>
    <p:sldId id="392" r:id="rId4"/>
    <p:sldId id="371" r:id="rId5"/>
    <p:sldId id="373" r:id="rId6"/>
    <p:sldId id="375" r:id="rId7"/>
    <p:sldId id="376" r:id="rId8"/>
    <p:sldId id="377" r:id="rId9"/>
    <p:sldId id="378" r:id="rId10"/>
    <p:sldId id="379" r:id="rId11"/>
    <p:sldId id="380" r:id="rId12"/>
    <p:sldId id="381" r:id="rId13"/>
    <p:sldId id="374" r:id="rId14"/>
    <p:sldId id="398" r:id="rId15"/>
    <p:sldId id="384" r:id="rId16"/>
    <p:sldId id="386" r:id="rId17"/>
    <p:sldId id="387" r:id="rId18"/>
    <p:sldId id="388" r:id="rId19"/>
    <p:sldId id="389" r:id="rId20"/>
    <p:sldId id="390" r:id="rId21"/>
    <p:sldId id="391" r:id="rId22"/>
    <p:sldId id="400" r:id="rId23"/>
    <p:sldId id="408" r:id="rId24"/>
    <p:sldId id="393" r:id="rId25"/>
    <p:sldId id="396" r:id="rId26"/>
    <p:sldId id="397" r:id="rId27"/>
    <p:sldId id="399" r:id="rId28"/>
    <p:sldId id="415" r:id="rId29"/>
    <p:sldId id="401" r:id="rId30"/>
    <p:sldId id="402" r:id="rId31"/>
    <p:sldId id="403" r:id="rId32"/>
    <p:sldId id="394" r:id="rId33"/>
    <p:sldId id="404" r:id="rId34"/>
    <p:sldId id="414" r:id="rId35"/>
    <p:sldId id="405" r:id="rId36"/>
    <p:sldId id="406" r:id="rId37"/>
    <p:sldId id="407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uần Vương" initials="TV" lastIdx="2" clrIdx="0">
    <p:extLst>
      <p:ext uri="{19B8F6BF-5375-455C-9EA6-DF929625EA0E}">
        <p15:presenceInfo xmlns:p15="http://schemas.microsoft.com/office/powerpoint/2012/main" userId="460b375675fa141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C0404"/>
    <a:srgbClr val="FFFF00"/>
    <a:srgbClr val="FF9966"/>
    <a:srgbClr val="CC00CC"/>
    <a:srgbClr val="FF7C80"/>
    <a:srgbClr val="33CC33"/>
    <a:srgbClr val="FF006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02" autoAdjust="0"/>
    <p:restoredTop sz="84292" autoAdjust="0"/>
  </p:normalViewPr>
  <p:slideViewPr>
    <p:cSldViewPr>
      <p:cViewPr varScale="1">
        <p:scale>
          <a:sx n="75" d="100"/>
          <a:sy n="75" d="100"/>
        </p:scale>
        <p:origin x="379" y="53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80E83699-2769-4EEB-9E1A-9715BA9184B8}" type="datetimeFigureOut">
              <a:rPr lang="en-US"/>
              <a:pPr>
                <a:defRPr/>
              </a:pPr>
              <a:t>10/13/2019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4F2562AC-4C88-4A6C-B077-90ACA03936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603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8629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589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290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5099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3023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475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7720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636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3815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7653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440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0017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7314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2324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9898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457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7896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935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142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263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3295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904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3827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656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0485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078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8439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9279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735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217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320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63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502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764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787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3F771B-E283-4029-930B-07B53AE623D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546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79BCA9-C19A-44D3-A822-93FECCA7252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550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3164C-FEB9-4B30-A3DC-116AD0E32C4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130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795DF-3038-4DDA-B009-05ED4DA0FC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F15D5-EE84-4928-A15B-D7D0E412C3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22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8F987-9DF6-4BD6-86DF-BF056AAD2C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F15D5-EE84-4928-A15B-D7D0E412C3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42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44537-4B86-4FE7-B9DD-824A35F6B0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F15D5-EE84-4928-A15B-D7D0E412C3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19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3E230-A855-4CBE-B1E7-5ADE8B846FA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F15D5-EE84-4928-A15B-D7D0E412C3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92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6F916-B1A5-42D8-8725-D178C6BBA7A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F15D5-EE84-4928-A15B-D7D0E412C3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09AD-EE79-4905-AAEB-F6093383C01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F15D5-EE84-4928-A15B-D7D0E412C3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68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F273C-3D2C-44DB-A31C-DC31328F151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F15D5-EE84-4928-A15B-D7D0E412C3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52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2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3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2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F2F93-9B10-49C7-A8BD-C8BE7A52160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F15D5-EE84-4928-A15B-D7D0E412C3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67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4D151E-D75A-4CF6-8B12-9796D0D546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057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2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3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2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ECC46-435A-471D-BC28-D53E2C1AC3E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F15D5-EE84-4928-A15B-D7D0E412C3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40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4D28F-30D7-4A1B-B497-1948D0A73A8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F15D5-EE84-4928-A15B-D7D0E412C3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45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6835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6BCB0-71D6-444A-9004-89B002A8381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F15D5-EE84-4928-A15B-D7D0E412C3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8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F39893-9E64-48C2-A875-FDEE4D2A41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42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F80CB4-E50E-48BB-A2FB-0A98F2BAA08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795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BE48F-6429-480F-A30F-30CE9292EA2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264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F869F0-4894-45AB-A104-1405D257AEE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6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67FBE9-36C3-4483-9766-2DC1EBC901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156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D9857B-8EC4-4F1A-AA19-76D9430279B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172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BF4C47-502E-4397-9C12-F2AD6A3FBE2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844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F946B00-2243-4271-A32C-F954EDEC271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002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BD2A6-21C5-42F5-90DD-C6B15A8BC2A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F15D5-EE84-4928-A15B-D7D0E412C3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331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18" Type="http://schemas.openxmlformats.org/officeDocument/2006/relationships/image" Target="../media/image9.jpe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9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9.bin"/><Relationship Id="rId5" Type="http://schemas.openxmlformats.org/officeDocument/2006/relationships/notesSlide" Target="../notesSlides/notesSlide9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19" Type="http://schemas.openxmlformats.org/officeDocument/2006/relationships/image" Target="../media/image10.jpeg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10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10.bin"/><Relationship Id="rId5" Type="http://schemas.openxmlformats.org/officeDocument/2006/relationships/notesSlide" Target="../notesSlides/notesSlide10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11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11.bin"/><Relationship Id="rId5" Type="http://schemas.openxmlformats.org/officeDocument/2006/relationships/notesSlide" Target="../notesSlides/notesSlide11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12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12.bin"/><Relationship Id="rId5" Type="http://schemas.openxmlformats.org/officeDocument/2006/relationships/notesSlide" Target="../notesSlides/notesSlide12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18" Type="http://schemas.openxmlformats.org/officeDocument/2006/relationships/image" Target="../media/image90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13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13.bin"/><Relationship Id="rId5" Type="http://schemas.openxmlformats.org/officeDocument/2006/relationships/notesSlide" Target="../notesSlides/notesSlide13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14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14.bin"/><Relationship Id="rId5" Type="http://schemas.openxmlformats.org/officeDocument/2006/relationships/notesSlide" Target="../notesSlides/notesSlide14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15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15.bin"/><Relationship Id="rId5" Type="http://schemas.openxmlformats.org/officeDocument/2006/relationships/notesSlide" Target="../notesSlides/notesSlide15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16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16.bin"/><Relationship Id="rId5" Type="http://schemas.openxmlformats.org/officeDocument/2006/relationships/notesSlide" Target="../notesSlides/notesSlide16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17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17.bin"/><Relationship Id="rId5" Type="http://schemas.openxmlformats.org/officeDocument/2006/relationships/notesSlide" Target="../notesSlides/notesSlide17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18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18.bin"/><Relationship Id="rId5" Type="http://schemas.openxmlformats.org/officeDocument/2006/relationships/notesSlide" Target="../notesSlides/notesSlide18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1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1.bin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19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19.bin"/><Relationship Id="rId5" Type="http://schemas.openxmlformats.org/officeDocument/2006/relationships/notesSlide" Target="../notesSlides/notesSlide19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20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20.bin"/><Relationship Id="rId5" Type="http://schemas.openxmlformats.org/officeDocument/2006/relationships/notesSlide" Target="../notesSlides/notesSlide20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21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21.bin"/><Relationship Id="rId5" Type="http://schemas.openxmlformats.org/officeDocument/2006/relationships/notesSlide" Target="../notesSlides/notesSlide21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22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22.bin"/><Relationship Id="rId5" Type="http://schemas.openxmlformats.org/officeDocument/2006/relationships/notesSlide" Target="../notesSlides/notesSlide22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23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23.bin"/><Relationship Id="rId5" Type="http://schemas.openxmlformats.org/officeDocument/2006/relationships/notesSlide" Target="../notesSlides/notesSlide23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24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24.bin"/><Relationship Id="rId5" Type="http://schemas.openxmlformats.org/officeDocument/2006/relationships/notesSlide" Target="../notesSlides/notesSlide24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25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25.bin"/><Relationship Id="rId5" Type="http://schemas.openxmlformats.org/officeDocument/2006/relationships/notesSlide" Target="../notesSlides/notesSlide25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18" Type="http://schemas.openxmlformats.org/officeDocument/2006/relationships/image" Target="../media/image13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26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26.bin"/><Relationship Id="rId5" Type="http://schemas.openxmlformats.org/officeDocument/2006/relationships/notesSlide" Target="../notesSlides/notesSlide26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27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27.bin"/><Relationship Id="rId5" Type="http://schemas.openxmlformats.org/officeDocument/2006/relationships/notesSlide" Target="../notesSlides/notesSlide27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28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28.bin"/><Relationship Id="rId5" Type="http://schemas.openxmlformats.org/officeDocument/2006/relationships/notesSlide" Target="../notesSlides/notesSlide28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8.png"/><Relationship Id="rId2" Type="http://schemas.microsoft.com/office/2007/relationships/media" Target="../media/media2.mp3"/><Relationship Id="rId16" Type="http://schemas.openxmlformats.org/officeDocument/2006/relationships/image" Target="../media/image2.png"/><Relationship Id="rId1" Type="http://schemas.openxmlformats.org/officeDocument/2006/relationships/vmlDrawing" Target="../drawings/vmlDrawing2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2.bin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oleObject" Target="../embeddings/oleObject29.bin"/><Relationship Id="rId18" Type="http://schemas.openxmlformats.org/officeDocument/2006/relationships/image" Target="../media/image8.png"/><Relationship Id="rId3" Type="http://schemas.openxmlformats.org/officeDocument/2006/relationships/audio" Target="../media/media2.mp3"/><Relationship Id="rId7" Type="http://schemas.openxmlformats.org/officeDocument/2006/relationships/notesSlide" Target="../notesSlides/notesSlide29.xml"/><Relationship Id="rId12" Type="http://schemas.openxmlformats.org/officeDocument/2006/relationships/audio" Target="../media/audio5.wav"/><Relationship Id="rId17" Type="http://schemas.openxmlformats.org/officeDocument/2006/relationships/image" Target="../media/image7.png"/><Relationship Id="rId2" Type="http://schemas.microsoft.com/office/2007/relationships/media" Target="../media/media2.mp3"/><Relationship Id="rId16" Type="http://schemas.openxmlformats.org/officeDocument/2006/relationships/image" Target="../media/image6.gif"/><Relationship Id="rId1" Type="http://schemas.openxmlformats.org/officeDocument/2006/relationships/vmlDrawing" Target="../drawings/vmlDrawing29.vml"/><Relationship Id="rId6" Type="http://schemas.openxmlformats.org/officeDocument/2006/relationships/slideLayout" Target="../slideLayouts/slideLayout2.xml"/><Relationship Id="rId11" Type="http://schemas.openxmlformats.org/officeDocument/2006/relationships/audio" Target="../media/audio4.wav"/><Relationship Id="rId5" Type="http://schemas.openxmlformats.org/officeDocument/2006/relationships/audio" Target="../media/media3.wav"/><Relationship Id="rId15" Type="http://schemas.openxmlformats.org/officeDocument/2006/relationships/image" Target="../media/image5.png"/><Relationship Id="rId10" Type="http://schemas.openxmlformats.org/officeDocument/2006/relationships/audio" Target="../media/audio3.wav"/><Relationship Id="rId19" Type="http://schemas.openxmlformats.org/officeDocument/2006/relationships/image" Target="../media/image2.png"/><Relationship Id="rId4" Type="http://schemas.microsoft.com/office/2007/relationships/media" Target="../media/media3.wav"/><Relationship Id="rId9" Type="http://schemas.openxmlformats.org/officeDocument/2006/relationships/audio" Target="../media/audio2.wav"/><Relationship Id="rId14" Type="http://schemas.openxmlformats.org/officeDocument/2006/relationships/image" Target="../media/image4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30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30.bin"/><Relationship Id="rId5" Type="http://schemas.openxmlformats.org/officeDocument/2006/relationships/notesSlide" Target="../notesSlides/notesSlide30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31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31.bin"/><Relationship Id="rId5" Type="http://schemas.openxmlformats.org/officeDocument/2006/relationships/notesSlide" Target="../notesSlides/notesSlide31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2.png"/><Relationship Id="rId18" Type="http://schemas.openxmlformats.org/officeDocument/2006/relationships/image" Target="../media/image100.png"/><Relationship Id="rId3" Type="http://schemas.openxmlformats.org/officeDocument/2006/relationships/audio" Target="../media/media2.mp3"/><Relationship Id="rId21" Type="http://schemas.openxmlformats.org/officeDocument/2006/relationships/image" Target="../media/image5.png"/><Relationship Id="rId7" Type="http://schemas.openxmlformats.org/officeDocument/2006/relationships/audio" Target="../media/audio2.wav"/><Relationship Id="rId12" Type="http://schemas.openxmlformats.org/officeDocument/2006/relationships/image" Target="../media/image8.png"/><Relationship Id="rId2" Type="http://schemas.microsoft.com/office/2007/relationships/media" Target="../media/media2.mp3"/><Relationship Id="rId20" Type="http://schemas.openxmlformats.org/officeDocument/2006/relationships/image" Target="../media/image16.png"/><Relationship Id="rId1" Type="http://schemas.openxmlformats.org/officeDocument/2006/relationships/vmlDrawing" Target="../drawings/vmlDrawing32.vml"/><Relationship Id="rId6" Type="http://schemas.openxmlformats.org/officeDocument/2006/relationships/audio" Target="../media/audio1.wav"/><Relationship Id="rId11" Type="http://schemas.openxmlformats.org/officeDocument/2006/relationships/image" Target="../media/image4.wmf"/><Relationship Id="rId5" Type="http://schemas.openxmlformats.org/officeDocument/2006/relationships/notesSlide" Target="../notesSlides/notesSlide32.xml"/><Relationship Id="rId23" Type="http://schemas.openxmlformats.org/officeDocument/2006/relationships/image" Target="../media/image7.png"/><Relationship Id="rId10" Type="http://schemas.openxmlformats.org/officeDocument/2006/relationships/oleObject" Target="../embeddings/oleObject32.bin"/><Relationship Id="rId19" Type="http://schemas.openxmlformats.org/officeDocument/2006/relationships/image" Target="../media/image15.png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5.wav"/><Relationship Id="rId22" Type="http://schemas.openxmlformats.org/officeDocument/2006/relationships/image" Target="../media/image6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33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33.bin"/><Relationship Id="rId5" Type="http://schemas.openxmlformats.org/officeDocument/2006/relationships/notesSlide" Target="../notesSlides/notesSlide33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34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34.bin"/><Relationship Id="rId5" Type="http://schemas.openxmlformats.org/officeDocument/2006/relationships/notesSlide" Target="../notesSlides/notesSlide34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2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8.png"/><Relationship Id="rId2" Type="http://schemas.microsoft.com/office/2007/relationships/media" Target="../media/media2.mp3"/><Relationship Id="rId16" Type="http://schemas.openxmlformats.org/officeDocument/2006/relationships/image" Target="../media/image7.png"/><Relationship Id="rId1" Type="http://schemas.openxmlformats.org/officeDocument/2006/relationships/vmlDrawing" Target="../drawings/vmlDrawing35.vml"/><Relationship Id="rId6" Type="http://schemas.openxmlformats.org/officeDocument/2006/relationships/audio" Target="../media/audio1.wav"/><Relationship Id="rId11" Type="http://schemas.openxmlformats.org/officeDocument/2006/relationships/image" Target="../media/image4.wmf"/><Relationship Id="rId5" Type="http://schemas.openxmlformats.org/officeDocument/2006/relationships/notesSlide" Target="../notesSlides/notesSlide35.xml"/><Relationship Id="rId15" Type="http://schemas.openxmlformats.org/officeDocument/2006/relationships/image" Target="../media/image6.gif"/><Relationship Id="rId10" Type="http://schemas.openxmlformats.org/officeDocument/2006/relationships/oleObject" Target="../embeddings/oleObject35.bin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5.wav"/><Relationship Id="rId1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3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3.bin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4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4.bin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5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5.bin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6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6.bin"/><Relationship Id="rId5" Type="http://schemas.openxmlformats.org/officeDocument/2006/relationships/notesSlide" Target="../notesSlides/notesSlide6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7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7.bin"/><Relationship Id="rId5" Type="http://schemas.openxmlformats.org/officeDocument/2006/relationships/notesSlide" Target="../notesSlides/notesSlide7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18" Type="http://schemas.openxmlformats.org/officeDocument/2006/relationships/image" Target="../media/image80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8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8.bin"/><Relationship Id="rId5" Type="http://schemas.openxmlformats.org/officeDocument/2006/relationships/notesSlide" Target="../notesSlides/notesSlide8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ình hiệu Rung chuông vàng (2007 - 2010)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308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11200" y="3276600"/>
            <a:ext cx="609600" cy="609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4089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33800" y="2608927"/>
            <a:ext cx="7992894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smtClean="0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RUNG</a:t>
            </a:r>
          </a:p>
          <a:p>
            <a:pPr algn="ctr"/>
            <a:r>
              <a:rPr lang="en-US" sz="8000" b="1" dirty="0" smtClean="0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CHUÔNG VÀNG</a:t>
            </a:r>
          </a:p>
        </p:txBody>
      </p:sp>
    </p:spTree>
    <p:extLst>
      <p:ext uri="{BB962C8B-B14F-4D97-AF65-F5344CB8AC3E}">
        <p14:creationId xmlns:p14="http://schemas.microsoft.com/office/powerpoint/2010/main" val="247155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9 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6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7444741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Con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sâu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làm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rầu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nồi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canh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9696537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Hình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ảnh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sau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gợi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lên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câu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ca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dao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,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tục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ngữ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nào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334470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609600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  <p:pic>
        <p:nvPicPr>
          <p:cNvPr id="22" name="Picture 50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44" y="58985"/>
            <a:ext cx="5533956" cy="4284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8985"/>
            <a:ext cx="4927866" cy="4284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611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000"/>
                            </p:stCondLst>
                            <p:childTnLst>
                              <p:par>
                                <p:cTn id="9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10 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9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2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Gọi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i="1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M 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là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trung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điểm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của</a:t>
            </a:r>
            <a:r>
              <a:rPr lang="en-US" sz="4800" dirty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cạnh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i="1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BC.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Hỏi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i="1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S</a:t>
            </a:r>
            <a:r>
              <a:rPr lang="en-US" sz="4800" i="1" baseline="-250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ABC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bằng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bao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nhiêu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lần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i="1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S</a:t>
            </a:r>
            <a:r>
              <a:rPr lang="en-US" sz="4800" i="1" baseline="-250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ABM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47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HỎI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11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2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Tây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Ninh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Núi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Bà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Đen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thuộc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tỉnh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nào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609600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12 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59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Ctrl + N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Tổ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hợp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phím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dùng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để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tạo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mới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tài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liệu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trong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MS Word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là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gì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38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13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1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4853941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  <a:latin typeface="UVN Ai Cap" panose="02040603050506020204" pitchFamily="18" charset="0"/>
              </a:rPr>
              <a:t>Tính</a:t>
            </a:r>
            <a:r>
              <a:rPr lang="en-US" sz="4800" dirty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UVN Ai Cap" panose="02040603050506020204" pitchFamily="18" charset="0"/>
              </a:rPr>
              <a:t>diện</a:t>
            </a:r>
            <a:r>
              <a:rPr lang="en-US" sz="4800" dirty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UVN Ai Cap" panose="02040603050506020204" pitchFamily="18" charset="0"/>
              </a:rPr>
              <a:t>tích</a:t>
            </a:r>
            <a:r>
              <a:rPr lang="en-US" sz="4800" dirty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UVN Ai Cap" panose="02040603050506020204" pitchFamily="18" charset="0"/>
              </a:rPr>
              <a:t>của</a:t>
            </a:r>
            <a:r>
              <a:rPr lang="en-US" sz="4800" dirty="0">
                <a:solidFill>
                  <a:schemeClr val="bg1"/>
                </a:solidFill>
                <a:latin typeface="UVN Ai Cap" panose="02040603050506020204" pitchFamily="18" charset="0"/>
              </a:rPr>
              <a:t> tam </a:t>
            </a:r>
            <a:r>
              <a:rPr lang="en-US" sz="4800" dirty="0" err="1">
                <a:solidFill>
                  <a:schemeClr val="bg1"/>
                </a:solidFill>
                <a:latin typeface="UVN Ai Cap" panose="02040603050506020204" pitchFamily="18" charset="0"/>
              </a:rPr>
              <a:t>giác</a:t>
            </a:r>
            <a:r>
              <a:rPr lang="en-US" sz="4800" dirty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i="1" dirty="0">
                <a:solidFill>
                  <a:schemeClr val="bg1"/>
                </a:solidFill>
                <a:latin typeface="UVN Ai Cap" panose="02040603050506020204" pitchFamily="18" charset="0"/>
              </a:rPr>
              <a:t>ABC </a:t>
            </a:r>
            <a:r>
              <a:rPr lang="en-US" sz="4800" dirty="0" err="1">
                <a:solidFill>
                  <a:schemeClr val="bg1"/>
                </a:solidFill>
                <a:latin typeface="UVN Ai Cap" panose="02040603050506020204" pitchFamily="18" charset="0"/>
              </a:rPr>
              <a:t>đều</a:t>
            </a:r>
            <a:r>
              <a:rPr lang="en-US" sz="4800" dirty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UVN Ai Cap" panose="02040603050506020204" pitchFamily="18" charset="0"/>
              </a:rPr>
              <a:t>cạnh</a:t>
            </a:r>
            <a:r>
              <a:rPr lang="en-US" sz="4800" dirty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i="1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a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609600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32459" y="6019801"/>
            <a:ext cx="4853941" cy="6858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556612" y="5064253"/>
                <a:ext cx="2926570" cy="16413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𝑺</m:t>
                      </m:r>
                      <m:r>
                        <a:rPr lang="en-US" sz="48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sz="4800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ad>
                            <m:radPr>
                              <m:degHide m:val="on"/>
                              <m:ctrlPr>
                                <a:rPr lang="en-US" sz="4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800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e>
                          </m:rad>
                        </m:num>
                        <m:den>
                          <m:r>
                            <a:rPr lang="en-US" sz="48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612" y="5064253"/>
                <a:ext cx="2926570" cy="1641347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22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752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  <p:bldP spid="23" grpId="0" animBg="1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 14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2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i="1" dirty="0" smtClean="0">
                <a:solidFill>
                  <a:schemeClr val="bg1"/>
                </a:solidFill>
                <a:latin typeface="UVN Ai Cap" panose="02040603050506020204"/>
              </a:rPr>
              <a:t>32</a:t>
            </a:r>
            <a:endParaRPr lang="en-US" sz="4800" i="1" dirty="0">
              <a:solidFill>
                <a:schemeClr val="bg1"/>
              </a:solidFill>
              <a:latin typeface="UVN Ai Cap" panose="02040603050506020204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4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1, 2, 4, 8, 16,    ?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44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 15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6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0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Tích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của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100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số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tự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nhiên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đầu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tiên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bằng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bao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nhiêu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8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 16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0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02/09/1945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Bác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Hồ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đọc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Bản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Tuyên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UVN Ai Cap" panose="02040603050506020204" pitchFamily="18" charset="0"/>
              </a:rPr>
              <a:t>N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gôn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độc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tập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vào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ngày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tháng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năm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nào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25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 17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4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7222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Pi-ta-go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1752600"/>
            <a:ext cx="10636996" cy="3046988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Trong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một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tam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giác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vuông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,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bình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phương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cạnh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huyền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bằng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tổng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bình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phương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hai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cạnh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góc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vuông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.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Định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lý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trên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mang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tên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nhà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toán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học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nào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791670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94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 18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8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Bình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Phước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2308324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Trong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các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tỉnh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sau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: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Cà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Mau,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Kiên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Giang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, An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Giang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,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Bình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Phước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,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tỉnh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nào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thuộc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miền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Đông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Nam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Bộ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44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1 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6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569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4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2308324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Hai con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vịt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trước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hai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con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vịt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,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hai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con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vịt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giữa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hai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con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vịt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,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hai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con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vịt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sau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hai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con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vịt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.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Hỏi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có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mấy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con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vịt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563070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18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 19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2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7984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7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2424" y="1927722"/>
            <a:ext cx="8958776" cy="3046988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Điền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số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còn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thiếu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trong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bảng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sau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</a:p>
          <a:p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  <a:p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  <a:p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3923" y="4874416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6264859"/>
              </p:ext>
            </p:extLst>
          </p:nvPr>
        </p:nvGraphicFramePr>
        <p:xfrm>
          <a:off x="838200" y="3043176"/>
          <a:ext cx="8127999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/>
                <a:gridCol w="2709333"/>
                <a:gridCol w="270933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600" b="1" dirty="0" smtClean="0">
                          <a:solidFill>
                            <a:schemeClr val="bg1"/>
                          </a:solidFill>
                        </a:rPr>
                        <a:t>9</a:t>
                      </a:r>
                      <a:endParaRPr lang="en-US" sz="4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600" b="1" dirty="0" smtClean="0">
                          <a:solidFill>
                            <a:schemeClr val="bg1"/>
                          </a:solidFill>
                        </a:rPr>
                        <a:t>15</a:t>
                      </a:r>
                      <a:endParaRPr lang="en-US" sz="4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600" b="1" dirty="0" smtClean="0">
                          <a:solidFill>
                            <a:schemeClr val="bg1"/>
                          </a:solidFill>
                        </a:rPr>
                        <a:t>21</a:t>
                      </a:r>
                      <a:endParaRPr lang="en-US" sz="4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600" b="1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en-US" sz="4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600" b="1" dirty="0" smtClean="0">
                          <a:solidFill>
                            <a:schemeClr val="bg1"/>
                          </a:solidFill>
                        </a:rPr>
                        <a:t>5</a:t>
                      </a:r>
                      <a:endParaRPr lang="en-US" sz="4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600" b="1" dirty="0" smtClean="0">
                          <a:solidFill>
                            <a:schemeClr val="bg1"/>
                          </a:solidFill>
                        </a:rPr>
                        <a:t>?</a:t>
                      </a:r>
                      <a:endParaRPr lang="en-US" sz="4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7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0"/>
                            </p:stCondLst>
                            <p:childTnLst>
                              <p:par>
                                <p:cTn id="9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000"/>
                            </p:stCondLst>
                            <p:childTnLst>
                              <p:par>
                                <p:cTn id="9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0"/>
                            </p:stCondLst>
                            <p:childTnLst>
                              <p:par>
                                <p:cTn id="9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 20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07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-1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Hãy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tìm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công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bội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của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cấp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số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nhân</a:t>
            </a:r>
            <a:endParaRPr lang="en-US" sz="4800" dirty="0" smtClean="0">
              <a:solidFill>
                <a:schemeClr val="bg1"/>
              </a:solidFill>
              <a:latin typeface="UVN Ai Cap" panose="02040603050506020204" pitchFamily="18" charset="0"/>
            </a:endParaRPr>
          </a:p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3; -3; 3; -3; 3; -3; …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28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 21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99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Bàn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chân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Cái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gì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mà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thì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nằm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,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đứng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cũng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nằm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,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nhưng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nằm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lại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đứng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8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79169" y="240353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 22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0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Nguyễn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Du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Tác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giả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của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Truyện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Kiều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là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ai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10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 23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11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Đường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gấp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khúc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2" y="2211209"/>
            <a:ext cx="11068137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Đường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gồm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nhiều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đoạn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thẳng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không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cùng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nằm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trên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một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đường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thẳng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gọi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là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gì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0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 24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35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Hà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Giang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Tỉnh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cực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bắc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nước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ta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là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tỉnh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nào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03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 25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3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2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Hãy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tìm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công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sai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của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cấp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số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cộng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sau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1; 3; 5;  7;  9; …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30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26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53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09599" y="1807684"/>
            <a:ext cx="10636996" cy="2308324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endParaRPr lang="en-US" sz="4800" dirty="0" smtClean="0">
              <a:solidFill>
                <a:schemeClr val="bg1"/>
              </a:solidFill>
              <a:latin typeface="UVN Ai Cap" panose="02040603050506020204" pitchFamily="18" charset="0"/>
            </a:endParaRPr>
          </a:p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Tính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tập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xác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định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của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hàm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số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  </a:t>
            </a:r>
            <a:r>
              <a:rPr lang="en-US" sz="4800" i="1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                    </a:t>
            </a:r>
            <a:endParaRPr lang="en-US" sz="4800" dirty="0" smtClean="0">
              <a:solidFill>
                <a:schemeClr val="bg1"/>
              </a:solidFill>
              <a:latin typeface="UVN Ai Cap" panose="02040603050506020204" pitchFamily="18" charset="0"/>
            </a:endParaRPr>
          </a:p>
          <a:p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43047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34288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609853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609853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609853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609853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609853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609852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609853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609853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609853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609853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49975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4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8229600" y="2236716"/>
                <a:ext cx="2733890" cy="12591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40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sSup>
                            <m:sSupPr>
                              <m:ctrlPr>
                                <a:rPr lang="en-US" sz="4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sz="4000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40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0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600" y="2236716"/>
                <a:ext cx="2733890" cy="1259127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32459" y="5311914"/>
                <a:ext cx="1734386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𝑫</m:t>
                      </m:r>
                      <m:r>
                        <a:rPr lang="en-US" sz="40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ℝ</m:t>
                      </m:r>
                    </m:oMath>
                  </m:oMathPara>
                </a14:m>
                <a:endParaRPr lang="en-US" sz="4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59" y="5311914"/>
                <a:ext cx="1734386" cy="707886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110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41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0"/>
                            </p:stCondLst>
                            <p:childTnLst>
                              <p:par>
                                <p:cTn id="9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000"/>
                            </p:stCondLst>
                            <p:childTnLst>
                              <p:par>
                                <p:cTn id="9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0"/>
                            </p:stCondLst>
                            <p:childTnLst>
                              <p:par>
                                <p:cTn id="9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752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 27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31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F12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Trong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MS Word,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phím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tắt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dung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để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lưu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tập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tin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với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tên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khác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là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gì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26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398" y="411161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 28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55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Mở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tập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tin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Trong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MS Word,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lệnh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File/Open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có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chức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năng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gì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76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HỎI 2</a:t>
            </a: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3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Nga 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Quốc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gia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nào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đăng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cai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World Cup 2018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53542" y="651018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39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 29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79" name="Equation" r:id="rId13" imgW="114120" imgH="177480" progId="Equation.DSMT4">
                  <p:embed/>
                </p:oleObj>
              </mc:Choice>
              <mc:Fallback>
                <p:oleObj name="Equation" r:id="rId13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7368541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Những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trái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tim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Việt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Nam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Hãy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cho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biết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tên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bài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hát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sau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6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  <p:pic>
        <p:nvPicPr>
          <p:cNvPr id="3" name="nttvn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07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 showWhenStopped="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 30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64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Sao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Thủy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Hành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tinh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nào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gần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UVN Ai Cap" panose="02040603050506020204" pitchFamily="18" charset="0"/>
              </a:rPr>
              <a:t>m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ặt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trời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nhất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73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133600" y="30480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 31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03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RAM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Bộ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nhớ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truy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cập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ngẫu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nhiên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của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máy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tính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được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viết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tắt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là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gì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6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398" y="411161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32 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37" name="Equation" r:id="rId10" imgW="114120" imgH="177480" progId="Equation.DSMT4">
                  <p:embed/>
                </p:oleObj>
              </mc:Choice>
              <mc:Fallback>
                <p:oleObj name="Equation" r:id="rId10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54545" y="1806476"/>
            <a:ext cx="10636996" cy="3046988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endParaRPr lang="en-US" sz="4800" dirty="0" smtClean="0">
              <a:solidFill>
                <a:schemeClr val="bg1"/>
              </a:solidFill>
              <a:latin typeface="UVN Ai Cap" panose="02040603050506020204" pitchFamily="18" charset="0"/>
            </a:endParaRPr>
          </a:p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Tính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đạo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hàm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của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hàm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số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 </a:t>
            </a:r>
            <a:r>
              <a:rPr lang="en-US" sz="4800" i="1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                     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tại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            ?</a:t>
            </a:r>
          </a:p>
          <a:p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4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280932" y="2133600"/>
                <a:ext cx="3234668" cy="14222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46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6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den>
                      </m:f>
                      <m:r>
                        <a:rPr lang="en-US" sz="46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sz="4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6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</m:rad>
                    </m:oMath>
                  </m:oMathPara>
                </a14:m>
                <a:endParaRPr lang="en-US" sz="46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0932" y="2133600"/>
                <a:ext cx="3234668" cy="1422249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002552" y="5297935"/>
                <a:ext cx="989373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4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552" y="5297935"/>
                <a:ext cx="989373" cy="707886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524000" y="3265159"/>
                <a:ext cx="1778820" cy="8002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46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6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46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3265159"/>
                <a:ext cx="1778820" cy="800219"/>
              </a:xfrm>
              <a:prstGeom prst="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5" name="Picture 74" descr="het gio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836417" y="507163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33" descr="an30"/>
          <p:cNvPicPr>
            <a:picLocks noChangeAspect="1" noChangeArrowheads="1" noCrop="1"/>
          </p:cNvPicPr>
          <p:nvPr/>
        </p:nvPicPr>
        <p:blipFill>
          <a:blip r:embed="rId22">
            <a:extLst/>
          </a:blip>
          <a:srcRect/>
          <a:stretch>
            <a:fillRect/>
          </a:stretch>
        </p:blipFill>
        <p:spPr bwMode="auto">
          <a:xfrm>
            <a:off x="10927658" y="382062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77" name="Hình chữ nhật 85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78" name="Hình chữ nhật 84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79" name="Hình chữ nhật 83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80" name="Hình chữ nhật 57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81" name="Hình chữ nhật 86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82" name="Hình chữ nhật 87"/>
          <p:cNvSpPr/>
          <p:nvPr/>
        </p:nvSpPr>
        <p:spPr>
          <a:xfrm>
            <a:off x="10803222" y="48784"/>
            <a:ext cx="1363378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83" name="Hình chữ nhật 88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84" name="Hình chữ nhật 89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85" name="Hình chữ nhật 90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86" name="Hình chữ nhật 91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87" name="Hình chữ nhật 85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11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88" name="Hình chữ nhật 84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12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89" name="Hình chữ nhật 83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13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90" name="Hình chữ nhật 57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14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91" name="Hình chữ nhật 86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15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92" name="Hình chữ nhật 87"/>
          <p:cNvSpPr/>
          <p:nvPr/>
        </p:nvSpPr>
        <p:spPr>
          <a:xfrm>
            <a:off x="10803222" y="48784"/>
            <a:ext cx="1363378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16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93" name="Hình chữ nhật 88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17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94" name="Hình chữ nhật 89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95" name="Hình chữ nhật 90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96" name="Hình chữ nhật 91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0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97" name="Hình chữ nhật 85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21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98" name="Hình chữ nhật 84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22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99" name="Hình chữ nhật 83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23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100" name="Hình chữ nhật 57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101" name="Hình chữ nhật 86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25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102" name="Hình chữ nhật 87"/>
          <p:cNvSpPr/>
          <p:nvPr/>
        </p:nvSpPr>
        <p:spPr>
          <a:xfrm>
            <a:off x="10803222" y="48784"/>
            <a:ext cx="1363378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26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103" name="Hình chữ nhật 88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27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104" name="Hình chữ nhật 89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28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105" name="Hình chữ nhật 90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29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106" name="Hình chữ nhật 91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0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107" name="Hình Bầu dục 45"/>
          <p:cNvSpPr/>
          <p:nvPr/>
        </p:nvSpPr>
        <p:spPr>
          <a:xfrm>
            <a:off x="10943345" y="533400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</a:t>
            </a:r>
            <a:r>
              <a:rPr lang="en-US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ĐẦU (30S)</a:t>
            </a:r>
            <a:endParaRPr lang="en-US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11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41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nhac 30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0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4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8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0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4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8000"/>
                            </p:stCondLst>
                            <p:childTnLst>
                              <p:par>
                                <p:cTn id="15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9000"/>
                            </p:stCondLst>
                            <p:childTnLst>
                              <p:par>
                                <p:cTn id="16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6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6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1000"/>
                            </p:stCondLst>
                            <p:childTnLst>
                              <p:par>
                                <p:cTn id="19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2000"/>
                            </p:stCondLst>
                            <p:childTnLst>
                              <p:par>
                                <p:cTn id="20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3000"/>
                            </p:stCondLst>
                            <p:childTnLst>
                              <p:par>
                                <p:cTn id="20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4000"/>
                            </p:stCondLst>
                            <p:childTnLst>
                              <p:par>
                                <p:cTn id="21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1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6000"/>
                            </p:stCondLst>
                            <p:childTnLst>
                              <p:par>
                                <p:cTn id="21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7000"/>
                            </p:stCondLst>
                            <p:childTnLst>
                              <p:par>
                                <p:cTn id="22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8000"/>
                            </p:stCondLst>
                            <p:childTnLst>
                              <p:par>
                                <p:cTn id="22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9000"/>
                            </p:stCondLst>
                            <p:childTnLst>
                              <p:par>
                                <p:cTn id="23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30000"/>
                            </p:stCondLst>
                            <p:childTnLst>
                              <p:par>
                                <p:cTn id="23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31000"/>
                            </p:stCondLst>
                            <p:childTnLst>
                              <p:par>
                                <p:cTn id="2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31500"/>
                            </p:stCondLst>
                            <p:childTnLst>
                              <p:par>
                                <p:cTn id="24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50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5" dur="752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  <p:bldP spid="3" grpId="0"/>
      <p:bldP spid="5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 33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27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Phường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Bửu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Long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Văn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miếu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Trấn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Biên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thuộc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phường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nào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của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TP.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Biên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Hòa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22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 34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51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9965272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06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Sông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Mê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Kông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chảy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qua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bao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quốc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gia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3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 35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75" name="Equation" r:id="rId10" imgW="114120" imgH="177480" progId="Equation.DSMT4">
                  <p:embed/>
                </p:oleObj>
              </mc:Choice>
              <mc:Fallback>
                <p:oleObj name="Equation" r:id="rId10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571181" y="5171870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S=55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Tính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tổng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S = 1 + 2 + 3 +…+ 10 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  <p:pic>
        <p:nvPicPr>
          <p:cNvPr id="22" name="Picture 21" descr="het gio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836417" y="507163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3" descr="an30"/>
          <p:cNvPicPr>
            <a:picLocks noChangeAspect="1" noChangeArrowheads="1" noCrop="1"/>
          </p:cNvPicPr>
          <p:nvPr/>
        </p:nvPicPr>
        <p:blipFill>
          <a:blip r:embed="rId15">
            <a:extLst/>
          </a:blip>
          <a:srcRect/>
          <a:stretch>
            <a:fillRect/>
          </a:stretch>
        </p:blipFill>
        <p:spPr bwMode="auto">
          <a:xfrm>
            <a:off x="10927658" y="382062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5" name="Hình chữ nhật 85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26" name="Hình chữ nhật 84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27" name="Hình chữ nhật 83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28" name="Hình chữ nhật 57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29" name="Hình chữ nhật 86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30" name="Hình chữ nhật 87"/>
          <p:cNvSpPr/>
          <p:nvPr/>
        </p:nvSpPr>
        <p:spPr>
          <a:xfrm>
            <a:off x="10803222" y="48784"/>
            <a:ext cx="1363378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31" name="Hình chữ nhật 88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9" name="Hình chữ nhật 89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50" name="Hình chữ nhật 90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51" name="Hình chữ nhật 91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52" name="Hình chữ nhật 85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11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53" name="Hình chữ nhật 84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12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54" name="Hình chữ nhật 83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13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55" name="Hình chữ nhật 57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14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56" name="Hình chữ nhật 86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15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57" name="Hình chữ nhật 87"/>
          <p:cNvSpPr/>
          <p:nvPr/>
        </p:nvSpPr>
        <p:spPr>
          <a:xfrm>
            <a:off x="10803222" y="48784"/>
            <a:ext cx="1363378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16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58" name="Hình chữ nhật 88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17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59" name="Hình chữ nhật 89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60" name="Hình chữ nhật 90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61" name="Hình chữ nhật 91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0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62" name="Hình chữ nhật 85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21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63" name="Hình chữ nhật 84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22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64" name="Hình chữ nhật 83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23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65" name="Hình chữ nhật 57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66" name="Hình chữ nhật 86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25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67" name="Hình chữ nhật 87"/>
          <p:cNvSpPr/>
          <p:nvPr/>
        </p:nvSpPr>
        <p:spPr>
          <a:xfrm>
            <a:off x="10803222" y="48784"/>
            <a:ext cx="1363378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26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68" name="Hình chữ nhật 88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27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69" name="Hình chữ nhật 89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28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70" name="Hình chữ nhật 90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29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71" name="Hình chữ nhật 91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0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72" name="Hình Bầu dục 45"/>
          <p:cNvSpPr/>
          <p:nvPr/>
        </p:nvSpPr>
        <p:spPr>
          <a:xfrm>
            <a:off x="10943345" y="533400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</a:t>
            </a:r>
            <a:r>
              <a:rPr lang="en-US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ĐẦU (30S)</a:t>
            </a:r>
            <a:endParaRPr lang="en-US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37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nhac 30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000"/>
                            </p:stCondLst>
                            <p:childTnLst>
                              <p:par>
                                <p:cTn id="8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0"/>
                            </p:stCondLst>
                            <p:childTnLst>
                              <p:par>
                                <p:cTn id="8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8000"/>
                            </p:stCondLst>
                            <p:childTnLst>
                              <p:par>
                                <p:cTn id="15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0000"/>
                            </p:stCondLst>
                            <p:childTnLst>
                              <p:par>
                                <p:cTn id="1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1000"/>
                            </p:stCondLst>
                            <p:childTnLst>
                              <p:par>
                                <p:cTn id="19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2000"/>
                            </p:stCondLst>
                            <p:childTnLst>
                              <p:par>
                                <p:cTn id="19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3000"/>
                            </p:stCondLst>
                            <p:childTnLst>
                              <p:par>
                                <p:cTn id="20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4000"/>
                            </p:stCondLst>
                            <p:childTnLst>
                              <p:par>
                                <p:cTn id="20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5000"/>
                            </p:stCondLst>
                            <p:childTnLst>
                              <p:par>
                                <p:cTn id="20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6000"/>
                            </p:stCondLst>
                            <p:childTnLst>
                              <p:par>
                                <p:cTn id="21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7000"/>
                            </p:stCondLst>
                            <p:childTnLst>
                              <p:par>
                                <p:cTn id="21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8000"/>
                            </p:stCondLst>
                            <p:childTnLst>
                              <p:par>
                                <p:cTn id="22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9000"/>
                            </p:stCondLst>
                            <p:childTnLst>
                              <p:par>
                                <p:cTn id="22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0000"/>
                            </p:stCondLst>
                            <p:childTnLst>
                              <p:par>
                                <p:cTn id="22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31000"/>
                            </p:stCondLst>
                            <p:childTnLst>
                              <p:par>
                                <p:cTn id="2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31500"/>
                            </p:stCondLst>
                            <p:childTnLst>
                              <p:par>
                                <p:cTn id="23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500"/>
                            </p:stCondLst>
                            <p:childTnLst>
                              <p:par>
                                <p:cTn id="2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6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3 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9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Trọng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tâm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Trong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tam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giác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,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giao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điểm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của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ba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đường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trung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tuyến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gọi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là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gì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6200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6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4 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5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27/7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Ngày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kỷ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niệm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thương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binh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liệt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sỹ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của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nước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ta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là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ngày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-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tháng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nào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609600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2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5 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9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4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mặt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Hình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tứ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diện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có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bao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nhiêu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mặt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27868" y="609600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5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6 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3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i="1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k = 1</a:t>
            </a:r>
            <a:endParaRPr lang="en-US" sz="4800" i="1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Tìm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hệ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số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góc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của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tiếp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tuyến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vuông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góc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với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đường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thẳng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i="1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y = -x + 6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2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7 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7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GS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Ngô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Bảo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Châu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Nhà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toán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học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Việt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Nam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đầu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tiên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được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nhận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giải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thưởng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Fields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là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ai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609600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24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8 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1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Tính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độ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dài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đường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chéo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của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hình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vuông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cạnh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i="1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a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43047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34288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609853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609853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609853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609853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609853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609852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609853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609853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609853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609853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49975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66663" y="5059231"/>
                <a:ext cx="2987869" cy="10211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en-US" sz="54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ad>
                        <m:radPr>
                          <m:degHide m:val="on"/>
                          <m:ctrlP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54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</m:rad>
                    </m:oMath>
                  </m:oMathPara>
                </a14:m>
                <a:endParaRPr lang="en-US" sz="5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663" y="5059231"/>
                <a:ext cx="2987869" cy="1021113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45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41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752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2422</TotalTime>
  <Words>1318</Words>
  <PresentationFormat>Widescreen</PresentationFormat>
  <Paragraphs>618</Paragraphs>
  <Slides>36</Slides>
  <Notes>35</Notes>
  <HiddenSlides>0</HiddenSlides>
  <MMClips>37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Algerian</vt:lpstr>
      <vt:lpstr>Arial</vt:lpstr>
      <vt:lpstr>Calibri</vt:lpstr>
      <vt:lpstr>Calibri Light</vt:lpstr>
      <vt:lpstr>Cambria Math</vt:lpstr>
      <vt:lpstr>Tahoma</vt:lpstr>
      <vt:lpstr>Times New Roman</vt:lpstr>
      <vt:lpstr>UVN Ai Cap</vt:lpstr>
      <vt:lpstr>Office Theme</vt:lpstr>
      <vt:lpstr>Custom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2009-12-30T00:26:56Z</dcterms:created>
  <dcterms:modified xsi:type="dcterms:W3CDTF">2019-10-12T22:43:15Z</dcterms:modified>
</cp:coreProperties>
</file>