
<file path=[Content_Types].xml><?xml version="1.0" encoding="utf-8"?>
<Types xmlns="http://schemas.openxmlformats.org/package/2006/content-types">
  <Default Extension="png" ContentType="image/png"/>
  <Default Extension="mp3" ContentType="audio/m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300" r:id="rId2"/>
    <p:sldId id="365" r:id="rId3"/>
    <p:sldId id="302" r:id="rId4"/>
    <p:sldId id="292" r:id="rId5"/>
    <p:sldId id="423" r:id="rId6"/>
    <p:sldId id="424" r:id="rId7"/>
    <p:sldId id="425" r:id="rId8"/>
    <p:sldId id="426" r:id="rId9"/>
    <p:sldId id="427" r:id="rId10"/>
    <p:sldId id="428" r:id="rId11"/>
    <p:sldId id="306" r:id="rId12"/>
    <p:sldId id="400" r:id="rId13"/>
    <p:sldId id="257" r:id="rId14"/>
    <p:sldId id="258" r:id="rId15"/>
    <p:sldId id="259" r:id="rId16"/>
    <p:sldId id="407" r:id="rId17"/>
    <p:sldId id="408" r:id="rId18"/>
    <p:sldId id="409" r:id="rId19"/>
    <p:sldId id="410" r:id="rId20"/>
    <p:sldId id="403" r:id="rId21"/>
    <p:sldId id="405" r:id="rId22"/>
    <p:sldId id="337" r:id="rId23"/>
    <p:sldId id="402" r:id="rId24"/>
    <p:sldId id="411" r:id="rId25"/>
    <p:sldId id="412" r:id="rId26"/>
    <p:sldId id="414" r:id="rId27"/>
    <p:sldId id="418" r:id="rId28"/>
    <p:sldId id="419" r:id="rId29"/>
    <p:sldId id="420" r:id="rId30"/>
    <p:sldId id="346" r:id="rId31"/>
    <p:sldId id="422" r:id="rId32"/>
    <p:sldId id="373" r:id="rId33"/>
    <p:sldId id="421" r:id="rId34"/>
    <p:sldId id="374" r:id="rId35"/>
    <p:sldId id="375" r:id="rId36"/>
    <p:sldId id="315" r:id="rId37"/>
    <p:sldId id="380" r:id="rId38"/>
    <p:sldId id="331" r:id="rId39"/>
    <p:sldId id="396" r:id="rId40"/>
    <p:sldId id="329" r:id="rId41"/>
    <p:sldId id="398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44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25"/>
    <p:restoredTop sz="94657"/>
  </p:normalViewPr>
  <p:slideViewPr>
    <p:cSldViewPr snapToGrid="0">
      <p:cViewPr varScale="1">
        <p:scale>
          <a:sx n="69" d="100"/>
          <a:sy n="69" d="100"/>
        </p:scale>
        <p:origin x="1008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nghe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7275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693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803827"/>
      </p:ext>
    </p:extLst>
  </p:cSld>
  <p:clrMapOvr>
    <a:masterClrMapping/>
  </p:clrMapOvr>
  <p:transition spd="med">
    <p:pull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1578261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6990716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6397254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2907527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Unit 8: The World around Us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594428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6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World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0878551" y="-47027"/>
            <a:ext cx="117532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</a:t>
            </a:r>
            <a:r>
              <a:rPr lang="en-US" sz="1800" b="1" baseline="0" dirty="0">
                <a:solidFill>
                  <a:schemeClr val="bg1"/>
                </a:solidFill>
              </a:rPr>
              <a:t> 2.1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3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6" r:id="rId3"/>
    <p:sldLayoutId id="2147483677" r:id="rId4"/>
  </p:sldLayoutIdLst>
  <p:transition spd="med">
    <p:pul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microsoft.com/office/2007/relationships/media" Target="../media/media7.mp3"/><Relationship Id="rId18" Type="http://schemas.openxmlformats.org/officeDocument/2006/relationships/image" Target="../media/image10.png"/><Relationship Id="rId3" Type="http://schemas.microsoft.com/office/2007/relationships/media" Target="../media/media2.mp3"/><Relationship Id="rId21" Type="http://schemas.openxmlformats.org/officeDocument/2006/relationships/image" Target="../media/image13.png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17" Type="http://schemas.openxmlformats.org/officeDocument/2006/relationships/image" Target="../media/image9.png"/><Relationship Id="rId25" Type="http://schemas.openxmlformats.org/officeDocument/2006/relationships/image" Target="../media/image17.png"/><Relationship Id="rId2" Type="http://schemas.openxmlformats.org/officeDocument/2006/relationships/audio" Target="../media/media1.mp3"/><Relationship Id="rId16" Type="http://schemas.openxmlformats.org/officeDocument/2006/relationships/notesSlide" Target="../notesSlides/notesSlide1.xml"/><Relationship Id="rId20" Type="http://schemas.openxmlformats.org/officeDocument/2006/relationships/image" Target="../media/image12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24" Type="http://schemas.openxmlformats.org/officeDocument/2006/relationships/image" Target="../media/image16.png"/><Relationship Id="rId5" Type="http://schemas.microsoft.com/office/2007/relationships/media" Target="../media/media3.mp3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15.png"/><Relationship Id="rId10" Type="http://schemas.openxmlformats.org/officeDocument/2006/relationships/audio" Target="../media/media5.mp3"/><Relationship Id="rId19" Type="http://schemas.openxmlformats.org/officeDocument/2006/relationships/image" Target="../media/image11.png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audio" Target="../media/media7.mp3"/><Relationship Id="rId22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hyperlink" Target="https://eduhome.com.vn/DHALesson?idGrade=9&amp;idSubject=1&amp;idSeries=32&amp;idTheme=399&amp;IdLevel=1&amp;idThemeServer=55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93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02424" y="2845839"/>
            <a:ext cx="62888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Unit 8: The World around Us</a:t>
            </a:r>
          </a:p>
          <a:p>
            <a:pPr algn="ctr"/>
            <a:r>
              <a:rPr lang="en-US" sz="2800" dirty="0">
                <a:solidFill>
                  <a:srgbClr val="00B050"/>
                </a:solidFill>
              </a:rPr>
              <a:t>Lesson 2.1: Vocabulary &amp; Reading</a:t>
            </a:r>
          </a:p>
          <a:p>
            <a:pPr algn="ctr"/>
            <a:r>
              <a:rPr lang="en-US" sz="2800" dirty="0">
                <a:solidFill>
                  <a:srgbClr val="00B0F0"/>
                </a:solidFill>
              </a:rPr>
              <a:t>Page 65</a:t>
            </a:r>
          </a:p>
        </p:txBody>
      </p:sp>
    </p:spTree>
    <p:extLst>
      <p:ext uri="{BB962C8B-B14F-4D97-AF65-F5344CB8AC3E}">
        <p14:creationId xmlns:p14="http://schemas.microsoft.com/office/powerpoint/2010/main" val="4083332048"/>
      </p:ext>
    </p:extLst>
  </p:cSld>
  <p:clrMapOvr>
    <a:masterClrMapping/>
  </p:clrMapOvr>
  <p:transition spd="slow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9556954-1256-29F0-895A-1F5798104E5F}"/>
              </a:ext>
            </a:extLst>
          </p:cNvPr>
          <p:cNvSpPr txBox="1"/>
          <p:nvPr/>
        </p:nvSpPr>
        <p:spPr>
          <a:xfrm>
            <a:off x="941438" y="4003028"/>
            <a:ext cx="1030912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D81D4B-F181-6EAF-7FF3-0A4BE31D1C8B}"/>
              </a:ext>
            </a:extLst>
          </p:cNvPr>
          <p:cNvSpPr txBox="1"/>
          <p:nvPr/>
        </p:nvSpPr>
        <p:spPr>
          <a:xfrm>
            <a:off x="4050890" y="2071995"/>
            <a:ext cx="61058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FuturaLT-Book"/>
              </a:rPr>
              <a:t>eavc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5AA4CE-D835-BC09-D6C3-83371E8D7A76}"/>
              </a:ext>
            </a:extLst>
          </p:cNvPr>
          <p:cNvSpPr txBox="1"/>
          <p:nvPr/>
        </p:nvSpPr>
        <p:spPr>
          <a:xfrm>
            <a:off x="747250" y="915046"/>
            <a:ext cx="110317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Word scramble: What is the word? It is </a:t>
            </a:r>
            <a:r>
              <a:rPr lang="en-US" sz="4400" u="sng" dirty="0">
                <a:solidFill>
                  <a:srgbClr val="00B050"/>
                </a:solidFill>
              </a:rPr>
              <a:t>a place</a:t>
            </a:r>
            <a:r>
              <a:rPr lang="en-US" sz="4400" dirty="0"/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FD8949-05AB-74D5-B42C-D5B1B1061670}"/>
              </a:ext>
            </a:extLst>
          </p:cNvPr>
          <p:cNvSpPr txBox="1"/>
          <p:nvPr/>
        </p:nvSpPr>
        <p:spPr>
          <a:xfrm>
            <a:off x="4050890" y="3343260"/>
            <a:ext cx="61058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  <a:latin typeface="FuturaLT-Book"/>
              </a:rPr>
              <a:t>cave</a:t>
            </a:r>
          </a:p>
        </p:txBody>
      </p:sp>
    </p:spTree>
    <p:extLst>
      <p:ext uri="{BB962C8B-B14F-4D97-AF65-F5344CB8AC3E}">
        <p14:creationId xmlns:p14="http://schemas.microsoft.com/office/powerpoint/2010/main" val="192087955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770" y="324465"/>
            <a:ext cx="9337601" cy="6184788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3225581" y="923440"/>
            <a:ext cx="5212893" cy="5011119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i="1" dirty="0"/>
              <a:t>New words</a:t>
            </a:r>
          </a:p>
          <a:p>
            <a:pPr algn="ctr"/>
            <a:r>
              <a:rPr lang="en-US" sz="3600" i="1" dirty="0"/>
              <a:t>sleeping bag, flashlight, bottled water, tent, battery, pillow, towel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587296224"/>
      </p:ext>
    </p:extLst>
  </p:cSld>
  <p:clrMapOvr>
    <a:masterClrMapping/>
  </p:clrMapOvr>
  <p:transition spd="med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BF8B2B3-F1FB-6740-19BB-F5682709127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22124" y="2044228"/>
            <a:ext cx="2331922" cy="20651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DDEB3EC-C5A8-4C77-548C-E9AF5FE077AC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536480" y="2044227"/>
            <a:ext cx="2439932" cy="20651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BB88AA1-D07B-8497-A582-4404A829C556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779228" y="1973745"/>
            <a:ext cx="2331921" cy="210520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E4D17B8-4EC6-AE1C-8B97-0550F81DC116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435261" y="2023295"/>
            <a:ext cx="2162726" cy="210706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9D94F9A-FFEE-348C-88CD-2F66A4EC2779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500573" y="4426083"/>
            <a:ext cx="2255715" cy="199661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AC4B792-8BE0-EFE9-F502-6324DF2AC5E9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5069283" y="4357498"/>
            <a:ext cx="2362656" cy="206519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FBB7B9A-8EAD-44B8-B4CF-D569625BBEA2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435714" y="4357498"/>
            <a:ext cx="2331920" cy="2025959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4945ECBD-910D-62AE-0964-F6A3F8BD5332}"/>
              </a:ext>
            </a:extLst>
          </p:cNvPr>
          <p:cNvSpPr txBox="1"/>
          <p:nvPr/>
        </p:nvSpPr>
        <p:spPr>
          <a:xfrm>
            <a:off x="5550076" y="5323912"/>
            <a:ext cx="2806032" cy="954107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800" i="1" dirty="0">
                <a:solidFill>
                  <a:schemeClr val="accent3">
                    <a:lumMod val="75000"/>
                  </a:schemeClr>
                </a:solidFill>
              </a:rPr>
              <a:t>sleeping bag /ˈ</a:t>
            </a:r>
            <a:r>
              <a:rPr lang="en-US" sz="2800" i="1" dirty="0" err="1">
                <a:solidFill>
                  <a:schemeClr val="accent3">
                    <a:lumMod val="75000"/>
                  </a:schemeClr>
                </a:solidFill>
              </a:rPr>
              <a:t>sliːpɪŋ</a:t>
            </a:r>
            <a:r>
              <a:rPr lang="en-US" sz="2800" i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i="1" dirty="0" err="1">
                <a:solidFill>
                  <a:schemeClr val="accent3">
                    <a:lumMod val="75000"/>
                  </a:schemeClr>
                </a:solidFill>
              </a:rPr>
              <a:t>bæɡ</a:t>
            </a:r>
            <a:r>
              <a:rPr lang="en-US" sz="2800" i="1" dirty="0">
                <a:solidFill>
                  <a:schemeClr val="accent3">
                    <a:lumMod val="75000"/>
                  </a:schemeClr>
                </a:solidFill>
              </a:rPr>
              <a:t>/</a:t>
            </a:r>
            <a:endParaRPr lang="en-US" sz="28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3054948-10F5-36B8-AADE-4BBFD9B9CEB1}"/>
              </a:ext>
            </a:extLst>
          </p:cNvPr>
          <p:cNvSpPr txBox="1"/>
          <p:nvPr/>
        </p:nvSpPr>
        <p:spPr>
          <a:xfrm>
            <a:off x="3990267" y="2998113"/>
            <a:ext cx="2876856" cy="954107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800" i="1" dirty="0">
                <a:solidFill>
                  <a:schemeClr val="accent3">
                    <a:lumMod val="75000"/>
                  </a:schemeClr>
                </a:solidFill>
              </a:rPr>
              <a:t>bottled water /ˈ</a:t>
            </a:r>
            <a:r>
              <a:rPr lang="en-US" sz="2800" i="1" dirty="0" err="1">
                <a:solidFill>
                  <a:schemeClr val="accent3">
                    <a:lumMod val="75000"/>
                  </a:schemeClr>
                </a:solidFill>
              </a:rPr>
              <a:t>bɒtld</a:t>
            </a:r>
            <a:r>
              <a:rPr lang="en-US" sz="2800" i="1" dirty="0">
                <a:solidFill>
                  <a:schemeClr val="accent3">
                    <a:lumMod val="75000"/>
                  </a:schemeClr>
                </a:solidFill>
              </a:rPr>
              <a:t> ˈ</a:t>
            </a:r>
            <a:r>
              <a:rPr lang="en-US" sz="2800" i="1" dirty="0" err="1">
                <a:solidFill>
                  <a:schemeClr val="accent3">
                    <a:lumMod val="75000"/>
                  </a:schemeClr>
                </a:solidFill>
              </a:rPr>
              <a:t>wɔːtər</a:t>
            </a:r>
            <a:r>
              <a:rPr lang="en-US" sz="2800" i="1" dirty="0">
                <a:solidFill>
                  <a:schemeClr val="accent3">
                    <a:lumMod val="75000"/>
                  </a:schemeClr>
                </a:solidFill>
              </a:rPr>
              <a:t>/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498716D-AC21-0781-3128-828DBA766CD4}"/>
              </a:ext>
            </a:extLst>
          </p:cNvPr>
          <p:cNvSpPr txBox="1"/>
          <p:nvPr/>
        </p:nvSpPr>
        <p:spPr>
          <a:xfrm>
            <a:off x="7315418" y="2951946"/>
            <a:ext cx="1613292" cy="954107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800" i="1" dirty="0">
                <a:solidFill>
                  <a:schemeClr val="accent3">
                    <a:lumMod val="75000"/>
                  </a:schemeClr>
                </a:solidFill>
              </a:rPr>
              <a:t>flashlight/ˈ</a:t>
            </a:r>
            <a:r>
              <a:rPr lang="en-US" sz="2800" i="1" dirty="0" err="1">
                <a:solidFill>
                  <a:schemeClr val="accent3">
                    <a:lumMod val="75000"/>
                  </a:schemeClr>
                </a:solidFill>
              </a:rPr>
              <a:t>flæʃlaɪt</a:t>
            </a:r>
            <a:r>
              <a:rPr lang="en-US" sz="2800" i="1" dirty="0">
                <a:solidFill>
                  <a:schemeClr val="accent3">
                    <a:lumMod val="75000"/>
                  </a:schemeClr>
                </a:solidFill>
              </a:rPr>
              <a:t>/</a:t>
            </a:r>
            <a:endParaRPr lang="en-US" sz="28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BDBF0C3-7424-9447-89CD-7AD2033E6DAD}"/>
              </a:ext>
            </a:extLst>
          </p:cNvPr>
          <p:cNvSpPr txBox="1"/>
          <p:nvPr/>
        </p:nvSpPr>
        <p:spPr>
          <a:xfrm>
            <a:off x="9866115" y="3356076"/>
            <a:ext cx="2363095" cy="52322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800" i="1" dirty="0">
                <a:solidFill>
                  <a:schemeClr val="accent3">
                    <a:lumMod val="75000"/>
                  </a:schemeClr>
                </a:solidFill>
              </a:rPr>
              <a:t>pillow /ˈ</a:t>
            </a:r>
            <a:r>
              <a:rPr lang="en-US" sz="2800" i="1" dirty="0" err="1">
                <a:solidFill>
                  <a:schemeClr val="accent3">
                    <a:lumMod val="75000"/>
                  </a:schemeClr>
                </a:solidFill>
              </a:rPr>
              <a:t>pɪləʊ</a:t>
            </a:r>
            <a:r>
              <a:rPr lang="en-US" sz="2800" i="1" dirty="0">
                <a:solidFill>
                  <a:schemeClr val="accent3">
                    <a:lumMod val="75000"/>
                  </a:schemeClr>
                </a:solidFill>
              </a:rPr>
              <a:t>/</a:t>
            </a:r>
            <a:endParaRPr lang="en-US" sz="28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CA40649-76C1-86D3-2BD6-9030251F5B1D}"/>
              </a:ext>
            </a:extLst>
          </p:cNvPr>
          <p:cNvSpPr txBox="1"/>
          <p:nvPr/>
        </p:nvSpPr>
        <p:spPr>
          <a:xfrm>
            <a:off x="2120112" y="5658822"/>
            <a:ext cx="2242484" cy="52322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800" i="1" dirty="0">
                <a:solidFill>
                  <a:schemeClr val="accent3">
                    <a:lumMod val="75000"/>
                  </a:schemeClr>
                </a:solidFill>
              </a:rPr>
              <a:t>towel /ˈ</a:t>
            </a:r>
            <a:r>
              <a:rPr lang="en-US" sz="2800" i="1" dirty="0" err="1">
                <a:solidFill>
                  <a:schemeClr val="accent3">
                    <a:lumMod val="75000"/>
                  </a:schemeClr>
                </a:solidFill>
              </a:rPr>
              <a:t>taʊəl</a:t>
            </a:r>
            <a:r>
              <a:rPr lang="en-US" sz="2800" i="1" dirty="0">
                <a:solidFill>
                  <a:schemeClr val="accent3">
                    <a:lumMod val="75000"/>
                  </a:schemeClr>
                </a:solidFill>
              </a:rPr>
              <a:t>/</a:t>
            </a:r>
            <a:endParaRPr lang="en-US" sz="28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3BCBA81-2C69-5D19-7EAD-81EF13314DF1}"/>
              </a:ext>
            </a:extLst>
          </p:cNvPr>
          <p:cNvSpPr txBox="1"/>
          <p:nvPr/>
        </p:nvSpPr>
        <p:spPr>
          <a:xfrm>
            <a:off x="9111149" y="5644396"/>
            <a:ext cx="2058295" cy="52322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800" i="1" dirty="0">
                <a:solidFill>
                  <a:schemeClr val="accent3">
                    <a:lumMod val="75000"/>
                  </a:schemeClr>
                </a:solidFill>
              </a:rPr>
              <a:t>tent /tent/</a:t>
            </a:r>
            <a:endParaRPr lang="en-US" sz="2800" dirty="0"/>
          </a:p>
        </p:txBody>
      </p:sp>
      <p:pic>
        <p:nvPicPr>
          <p:cNvPr id="2" name="battery">
            <a:hlinkClick r:id="" action="ppaction://media"/>
            <a:extLst>
              <a:ext uri="{FF2B5EF4-FFF2-40B4-BE49-F238E27FC236}">
                <a16:creationId xmlns:a16="http://schemas.microsoft.com/office/drawing/2014/main" id="{473201E3-535F-DC50-B415-945D4EFF902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2000462" y="736074"/>
            <a:ext cx="487363" cy="487363"/>
          </a:xfrm>
          <a:prstGeom prst="rect">
            <a:avLst/>
          </a:prstGeom>
        </p:spPr>
      </p:pic>
      <p:pic>
        <p:nvPicPr>
          <p:cNvPr id="4" name="botteled water">
            <a:hlinkClick r:id="" action="ppaction://media"/>
            <a:extLst>
              <a:ext uri="{FF2B5EF4-FFF2-40B4-BE49-F238E27FC236}">
                <a16:creationId xmlns:a16="http://schemas.microsoft.com/office/drawing/2014/main" id="{4D08A126-A167-4C20-E9AE-6BC6FAA4EE5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2954046" y="679247"/>
            <a:ext cx="487363" cy="487363"/>
          </a:xfrm>
          <a:prstGeom prst="rect">
            <a:avLst/>
          </a:prstGeom>
        </p:spPr>
      </p:pic>
      <p:pic>
        <p:nvPicPr>
          <p:cNvPr id="6" name="flashlight">
            <a:hlinkClick r:id="" action="ppaction://media"/>
            <a:extLst>
              <a:ext uri="{FF2B5EF4-FFF2-40B4-BE49-F238E27FC236}">
                <a16:creationId xmlns:a16="http://schemas.microsoft.com/office/drawing/2014/main" id="{5C20B668-4708-929B-3096-AFCF652B99F3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3875233" y="676859"/>
            <a:ext cx="487363" cy="487363"/>
          </a:xfrm>
          <a:prstGeom prst="rect">
            <a:avLst/>
          </a:prstGeom>
        </p:spPr>
      </p:pic>
      <p:pic>
        <p:nvPicPr>
          <p:cNvPr id="8" name="pillow">
            <a:hlinkClick r:id="" action="ppaction://media"/>
            <a:extLst>
              <a:ext uri="{FF2B5EF4-FFF2-40B4-BE49-F238E27FC236}">
                <a16:creationId xmlns:a16="http://schemas.microsoft.com/office/drawing/2014/main" id="{4CF9983F-B06E-DB92-B7AB-559A8B0C479C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4799098" y="641466"/>
            <a:ext cx="487363" cy="487363"/>
          </a:xfrm>
          <a:prstGeom prst="rect">
            <a:avLst/>
          </a:prstGeom>
        </p:spPr>
      </p:pic>
      <p:pic>
        <p:nvPicPr>
          <p:cNvPr id="10" name="sleeping bag">
            <a:hlinkClick r:id="" action="ppaction://media"/>
            <a:extLst>
              <a:ext uri="{FF2B5EF4-FFF2-40B4-BE49-F238E27FC236}">
                <a16:creationId xmlns:a16="http://schemas.microsoft.com/office/drawing/2014/main" id="{BA0A84E6-8158-013F-8682-D5ACD9CFF839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5816044" y="670080"/>
            <a:ext cx="487363" cy="487363"/>
          </a:xfrm>
          <a:prstGeom prst="rect">
            <a:avLst/>
          </a:prstGeom>
        </p:spPr>
      </p:pic>
      <p:pic>
        <p:nvPicPr>
          <p:cNvPr id="12" name="tent">
            <a:hlinkClick r:id="" action="ppaction://media"/>
            <a:extLst>
              <a:ext uri="{FF2B5EF4-FFF2-40B4-BE49-F238E27FC236}">
                <a16:creationId xmlns:a16="http://schemas.microsoft.com/office/drawing/2014/main" id="{0DCD1ACB-4149-6CE1-A47F-A3E93D61F46D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6865004" y="698902"/>
            <a:ext cx="487363" cy="487363"/>
          </a:xfrm>
          <a:prstGeom prst="rect">
            <a:avLst/>
          </a:prstGeom>
        </p:spPr>
      </p:pic>
      <p:pic>
        <p:nvPicPr>
          <p:cNvPr id="16" name="tower">
            <a:hlinkClick r:id="" action="ppaction://media"/>
            <a:extLst>
              <a:ext uri="{FF2B5EF4-FFF2-40B4-BE49-F238E27FC236}">
                <a16:creationId xmlns:a16="http://schemas.microsoft.com/office/drawing/2014/main" id="{DEEEBC71-B744-C9EF-ABCE-51A1AA657A4A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8940249" y="676859"/>
            <a:ext cx="487363" cy="48736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EF20084-DED0-E456-14A3-EB48DFFB5315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221445" y="317320"/>
            <a:ext cx="9726411" cy="87030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BC9D210F-2D4E-B1D2-ADB6-F59ED1364D87}"/>
              </a:ext>
            </a:extLst>
          </p:cNvPr>
          <p:cNvSpPr txBox="1"/>
          <p:nvPr/>
        </p:nvSpPr>
        <p:spPr>
          <a:xfrm>
            <a:off x="519471" y="1161834"/>
            <a:ext cx="11462279" cy="584775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3200" i="1" dirty="0">
                <a:solidFill>
                  <a:schemeClr val="accent3">
                    <a:lumMod val="75000"/>
                  </a:schemeClr>
                </a:solidFill>
              </a:rPr>
              <a:t> sleeping bag  flashlight  bottled water  tent  battery  pillow   towel</a:t>
            </a:r>
            <a:endParaRPr lang="en-US" sz="32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947856" y="466529"/>
            <a:ext cx="2033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each picture to hear the sound.</a:t>
            </a:r>
          </a:p>
        </p:txBody>
      </p:sp>
    </p:spTree>
    <p:extLst>
      <p:ext uri="{BB962C8B-B14F-4D97-AF65-F5344CB8AC3E}">
        <p14:creationId xmlns:p14="http://schemas.microsoft.com/office/powerpoint/2010/main" val="24065632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313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313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318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289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279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328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94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 picture containing battery&#10;&#10;Description automatically generated">
            <a:extLst>
              <a:ext uri="{FF2B5EF4-FFF2-40B4-BE49-F238E27FC236}">
                <a16:creationId xmlns:a16="http://schemas.microsoft.com/office/drawing/2014/main" id="{983E62DC-0695-B005-0A38-E6C8142C64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812" y="730801"/>
            <a:ext cx="8794286" cy="539004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43044" y="2222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9525" y="222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08689" y="222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97870" y="22225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36700" y="1714501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25881" y="1714500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15045" y="1714501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391526" y="1714500"/>
            <a:ext cx="2257430" cy="16764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43044" y="3425825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19525" y="3425824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108689" y="34258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385170" y="3425824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36700" y="5118100"/>
            <a:ext cx="2257430" cy="17272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816447" y="5137149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102345" y="5118100"/>
            <a:ext cx="2257430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391526" y="5118099"/>
            <a:ext cx="2257430" cy="1727201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7924800" y="5981699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prstClr val="white"/>
                </a:solidFill>
                <a:latin typeface="Calibri"/>
              </a:rPr>
              <a:t>SHOW</a:t>
            </a:r>
            <a:endParaRPr lang="en-US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2209800" y="76200"/>
            <a:ext cx="7772400" cy="1143000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ysClr val="windowText" lastClr="000000"/>
                </a:solidFill>
                <a:latin typeface="Calibri"/>
              </a:rPr>
              <a:t>battery</a:t>
            </a:r>
            <a:endParaRPr lang="en-US" sz="4000" b="1" dirty="0">
              <a:solidFill>
                <a:sysClr val="windowText" lastClr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5467959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 picture containing indoor&#10;&#10;Description automatically generated">
            <a:extLst>
              <a:ext uri="{FF2B5EF4-FFF2-40B4-BE49-F238E27FC236}">
                <a16:creationId xmlns:a16="http://schemas.microsoft.com/office/drawing/2014/main" id="{B05B5F11-AD74-9BDF-282A-7228721578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229" y="908643"/>
            <a:ext cx="8146499" cy="545213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43044" y="2222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9525" y="222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08689" y="222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97870" y="22225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36700" y="1714501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25881" y="1714500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15045" y="1714501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391526" y="1714500"/>
            <a:ext cx="2257430" cy="16764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43044" y="3425825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19525" y="3425824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108689" y="34258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385170" y="3425824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36700" y="5118100"/>
            <a:ext cx="2257430" cy="17272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794130" y="5091368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102345" y="5118100"/>
            <a:ext cx="2257430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391526" y="5118099"/>
            <a:ext cx="2257430" cy="1727201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7924800" y="5981699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prstClr val="white"/>
                </a:solidFill>
                <a:latin typeface="Calibri"/>
              </a:rPr>
              <a:t>SHOW</a:t>
            </a:r>
            <a:endParaRPr lang="en-US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2209800" y="76200"/>
            <a:ext cx="7772400" cy="1143000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ysClr val="windowText" lastClr="000000"/>
                </a:solidFill>
                <a:latin typeface="Calibri"/>
              </a:rPr>
              <a:t>sleeping bag</a:t>
            </a:r>
            <a:endParaRPr lang="en-US" sz="4000" b="1" dirty="0">
              <a:solidFill>
                <a:sysClr val="windowText" lastClr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7522082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close up of a pillow&#10;&#10;Description automatically generated with low confidence">
            <a:extLst>
              <a:ext uri="{FF2B5EF4-FFF2-40B4-BE49-F238E27FC236}">
                <a16:creationId xmlns:a16="http://schemas.microsoft.com/office/drawing/2014/main" id="{C37887ED-EFA5-9BB1-8CFE-9B9CBC58CB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333" y="606560"/>
            <a:ext cx="7850645" cy="598778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43044" y="2222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9525" y="222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08689" y="222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97870" y="22225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36700" y="1714501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25881" y="1714500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15045" y="1714501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391526" y="1714500"/>
            <a:ext cx="2257430" cy="16764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43044" y="3425825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19525" y="3425824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108689" y="34258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385170" y="3425824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36700" y="5118100"/>
            <a:ext cx="2257430" cy="17272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841734" y="5102222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102345" y="5118100"/>
            <a:ext cx="2257430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391526" y="5118099"/>
            <a:ext cx="2257430" cy="1727201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7924800" y="5981699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prstClr val="white"/>
                </a:solidFill>
                <a:latin typeface="Calibri"/>
              </a:rPr>
              <a:t>SHOW</a:t>
            </a:r>
            <a:endParaRPr lang="en-US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2209800" y="76200"/>
            <a:ext cx="7772400" cy="1143000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ysClr val="windowText" lastClr="000000"/>
                </a:solidFill>
                <a:latin typeface="Calibri"/>
              </a:rPr>
              <a:t>pillow</a:t>
            </a:r>
            <a:endParaRPr lang="en-US" sz="4000" b="1" dirty="0">
              <a:solidFill>
                <a:sysClr val="windowText" lastClr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9738597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picture containing outdoor object, tree, tent, grass&#10;&#10;Description automatically generated">
            <a:extLst>
              <a:ext uri="{FF2B5EF4-FFF2-40B4-BE49-F238E27FC236}">
                <a16:creationId xmlns:a16="http://schemas.microsoft.com/office/drawing/2014/main" id="{FF2D604A-952C-67FD-4E1B-D1C5766973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081" y="860425"/>
            <a:ext cx="7287674" cy="562191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43044" y="2222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9525" y="222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08689" y="222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97870" y="22225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36700" y="1714501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25881" y="1714500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15045" y="1714501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391526" y="1714500"/>
            <a:ext cx="2257430" cy="16764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43044" y="3425825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19525" y="3425824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108689" y="34258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385170" y="3425824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36700" y="5118100"/>
            <a:ext cx="2257430" cy="17272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835398" y="5109521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102345" y="5118100"/>
            <a:ext cx="2257430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391526" y="5118099"/>
            <a:ext cx="2257430" cy="1727201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7924800" y="5981699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prstClr val="white"/>
                </a:solidFill>
                <a:latin typeface="Calibri"/>
              </a:rPr>
              <a:t>SHOW</a:t>
            </a:r>
            <a:endParaRPr lang="en-US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2209800" y="76200"/>
            <a:ext cx="7772400" cy="1143000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ysClr val="windowText" lastClr="000000"/>
                </a:solidFill>
                <a:latin typeface="Calibri"/>
              </a:rPr>
              <a:t>tent</a:t>
            </a:r>
            <a:endParaRPr lang="en-US" sz="4000" b="1" dirty="0">
              <a:solidFill>
                <a:sysClr val="windowText" lastClr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4934478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blue towel on a white surface&#10;&#10;Description automatically generated with medium confidence">
            <a:extLst>
              <a:ext uri="{FF2B5EF4-FFF2-40B4-BE49-F238E27FC236}">
                <a16:creationId xmlns:a16="http://schemas.microsoft.com/office/drawing/2014/main" id="{6FC39317-0B63-3FFA-A46B-4C6C6B4D06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700" y="477838"/>
            <a:ext cx="9061960" cy="538162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43044" y="2222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9525" y="222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08689" y="222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97870" y="22225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36700" y="1714501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25881" y="1714500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15045" y="1714501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391526" y="1714500"/>
            <a:ext cx="2257430" cy="16764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43044" y="3425825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19525" y="3425824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108689" y="34258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385170" y="3425824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36700" y="5118100"/>
            <a:ext cx="2257430" cy="17272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835398" y="5102222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102345" y="5118100"/>
            <a:ext cx="2257430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391526" y="5118099"/>
            <a:ext cx="2257430" cy="1727201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7924800" y="5981699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prstClr val="white"/>
                </a:solidFill>
                <a:latin typeface="Calibri"/>
              </a:rPr>
              <a:t>SHOW</a:t>
            </a:r>
            <a:endParaRPr lang="en-US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2209800" y="76200"/>
            <a:ext cx="7772400" cy="1143000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ysClr val="windowText" lastClr="000000"/>
                </a:solidFill>
                <a:latin typeface="Calibri"/>
              </a:rPr>
              <a:t>towel</a:t>
            </a:r>
            <a:endParaRPr lang="en-US" sz="4000" b="1" dirty="0">
              <a:solidFill>
                <a:sysClr val="windowText" lastClr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2490863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picture containing bottle, tableware, different, several&#10;&#10;Description automatically generated">
            <a:extLst>
              <a:ext uri="{FF2B5EF4-FFF2-40B4-BE49-F238E27FC236}">
                <a16:creationId xmlns:a16="http://schemas.microsoft.com/office/drawing/2014/main" id="{937458AB-C87C-B423-FFE3-70AB47E9AB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330" y="930979"/>
            <a:ext cx="7493250" cy="533894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43044" y="2222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9525" y="222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08689" y="222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97870" y="22225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36700" y="1714501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25881" y="1714500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15045" y="1714501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391526" y="1714500"/>
            <a:ext cx="2257430" cy="16764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43044" y="3425825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19525" y="3425824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108689" y="34258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385170" y="3425824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36700" y="5118100"/>
            <a:ext cx="2257430" cy="17272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835398" y="5102222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102345" y="5118100"/>
            <a:ext cx="2257430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391526" y="5118099"/>
            <a:ext cx="2257430" cy="1727201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7924800" y="5981699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prstClr val="white"/>
                </a:solidFill>
                <a:latin typeface="Calibri"/>
              </a:rPr>
              <a:t>SHOW</a:t>
            </a:r>
            <a:endParaRPr lang="en-US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2209800" y="76200"/>
            <a:ext cx="7772400" cy="1143000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ysClr val="windowText" lastClr="000000"/>
                </a:solidFill>
                <a:latin typeface="Calibri"/>
              </a:rPr>
              <a:t>bottled water</a:t>
            </a:r>
            <a:endParaRPr lang="en-US" sz="4000" b="1" dirty="0">
              <a:solidFill>
                <a:sysClr val="windowText" lastClr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2503160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picture containing light, camera lens&#10;&#10;Description automatically generated">
            <a:extLst>
              <a:ext uri="{FF2B5EF4-FFF2-40B4-BE49-F238E27FC236}">
                <a16:creationId xmlns:a16="http://schemas.microsoft.com/office/drawing/2014/main" id="{5C20055C-0FD3-A961-4ED7-B335DC7209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526687"/>
            <a:ext cx="8532298" cy="58808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43044" y="2222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9525" y="222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08689" y="222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97870" y="22225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36700" y="1714501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25881" y="1714500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15045" y="1714501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391526" y="1714500"/>
            <a:ext cx="2257430" cy="16764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43044" y="3425825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19525" y="3425824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108689" y="34258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385170" y="3425824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36700" y="5118100"/>
            <a:ext cx="2257430" cy="17272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819525" y="5102222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102345" y="5118100"/>
            <a:ext cx="2257430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391526" y="5118099"/>
            <a:ext cx="2257430" cy="1727201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7924800" y="5981699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prstClr val="white"/>
                </a:solidFill>
                <a:latin typeface="Calibri"/>
              </a:rPr>
              <a:t>SHOW</a:t>
            </a:r>
            <a:endParaRPr lang="en-US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2209800" y="76200"/>
            <a:ext cx="7772400" cy="1143000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ysClr val="windowText" lastClr="000000"/>
                </a:solidFill>
                <a:latin typeface="Calibri"/>
              </a:rPr>
              <a:t>flashlight</a:t>
            </a:r>
            <a:endParaRPr lang="en-US" sz="4000" b="1" dirty="0">
              <a:solidFill>
                <a:sysClr val="windowText" lastClr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9418883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96957" y="1514656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Warm-up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296957" y="2533371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Vocabulary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296957" y="4568235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Consolidation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296957" y="5585667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Wrap-up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296957" y="3550803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Reading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300067" y="497631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Lesson Outline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0659" y="456821"/>
            <a:ext cx="4201181" cy="586971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77215548"/>
      </p:ext>
    </p:extLst>
  </p:cSld>
  <p:clrMapOvr>
    <a:masterClrMapping/>
  </p:clrMapOvr>
  <p:transition spd="med">
    <p:pull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90F2B0B-8DAC-259D-2C01-D70514E429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5583"/>
            <a:ext cx="12192000" cy="29388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356EF4A-98CE-80F1-84A1-AEBE1D6589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0582" y="3234271"/>
            <a:ext cx="8839200" cy="346164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BB782E3-D7BF-785E-79F1-381EAF766DB8}"/>
              </a:ext>
            </a:extLst>
          </p:cNvPr>
          <p:cNvSpPr txBox="1"/>
          <p:nvPr/>
        </p:nvSpPr>
        <p:spPr>
          <a:xfrm>
            <a:off x="108154" y="4100052"/>
            <a:ext cx="1956619" cy="954107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00B0F0"/>
                </a:solidFill>
              </a:rPr>
              <a:t>Workbook, page 46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32EE7ED-D77A-4414-65A7-D53732174B55}"/>
              </a:ext>
            </a:extLst>
          </p:cNvPr>
          <p:cNvSpPr txBox="1"/>
          <p:nvPr/>
        </p:nvSpPr>
        <p:spPr>
          <a:xfrm>
            <a:off x="10697497" y="916188"/>
            <a:ext cx="314632" cy="656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3257FA-BDEB-5425-F7C8-CBDBF367EB62}"/>
              </a:ext>
            </a:extLst>
          </p:cNvPr>
          <p:cNvSpPr txBox="1"/>
          <p:nvPr/>
        </p:nvSpPr>
        <p:spPr>
          <a:xfrm>
            <a:off x="4807975" y="1474840"/>
            <a:ext cx="314632" cy="656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44B26C-C10B-5D0D-B43B-020E3D6B3C1F}"/>
              </a:ext>
            </a:extLst>
          </p:cNvPr>
          <p:cNvSpPr txBox="1"/>
          <p:nvPr/>
        </p:nvSpPr>
        <p:spPr>
          <a:xfrm>
            <a:off x="10711352" y="1460985"/>
            <a:ext cx="314632" cy="656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7967A9-67FC-6683-7FE3-4F56EFA7A5E2}"/>
              </a:ext>
            </a:extLst>
          </p:cNvPr>
          <p:cNvSpPr txBox="1"/>
          <p:nvPr/>
        </p:nvSpPr>
        <p:spPr>
          <a:xfrm>
            <a:off x="4835685" y="2021031"/>
            <a:ext cx="314632" cy="656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AE4567F-0427-FEC3-F326-0ABD042F652C}"/>
              </a:ext>
            </a:extLst>
          </p:cNvPr>
          <p:cNvSpPr txBox="1"/>
          <p:nvPr/>
        </p:nvSpPr>
        <p:spPr>
          <a:xfrm>
            <a:off x="10695711" y="2021031"/>
            <a:ext cx="314632" cy="656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6879A03-3273-C927-B39E-E75A87356862}"/>
              </a:ext>
            </a:extLst>
          </p:cNvPr>
          <p:cNvSpPr txBox="1"/>
          <p:nvPr/>
        </p:nvSpPr>
        <p:spPr>
          <a:xfrm>
            <a:off x="4807975" y="2567222"/>
            <a:ext cx="314632" cy="656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D64E36-55DA-B156-B5E1-18340AAA1DB7}"/>
              </a:ext>
            </a:extLst>
          </p:cNvPr>
          <p:cNvSpPr txBox="1"/>
          <p:nvPr/>
        </p:nvSpPr>
        <p:spPr>
          <a:xfrm>
            <a:off x="4478593" y="5383160"/>
            <a:ext cx="2364659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2. flashlight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0F79D50-CC7F-5E36-039C-149CFA32D01A}"/>
              </a:ext>
            </a:extLst>
          </p:cNvPr>
          <p:cNvSpPr txBox="1"/>
          <p:nvPr/>
        </p:nvSpPr>
        <p:spPr>
          <a:xfrm>
            <a:off x="4242618" y="4007251"/>
            <a:ext cx="2364659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6. tent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39175E9-BD1F-09F2-131D-9FC3490DA6E8}"/>
              </a:ext>
            </a:extLst>
          </p:cNvPr>
          <p:cNvSpPr txBox="1"/>
          <p:nvPr/>
        </p:nvSpPr>
        <p:spPr>
          <a:xfrm>
            <a:off x="6995651" y="6050683"/>
            <a:ext cx="2364659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1. sleeping bag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575BEED-F4E4-DAA0-8B01-E479EF9AB8EC}"/>
              </a:ext>
            </a:extLst>
          </p:cNvPr>
          <p:cNvSpPr txBox="1"/>
          <p:nvPr/>
        </p:nvSpPr>
        <p:spPr>
          <a:xfrm>
            <a:off x="7396314" y="5035548"/>
            <a:ext cx="2364659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5. pillow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138539F-198A-350E-4223-C438B7068E63}"/>
              </a:ext>
            </a:extLst>
          </p:cNvPr>
          <p:cNvSpPr txBox="1"/>
          <p:nvPr/>
        </p:nvSpPr>
        <p:spPr>
          <a:xfrm>
            <a:off x="9016182" y="4215780"/>
            <a:ext cx="2364659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7. towel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D96FAD4-9A36-FBB8-7557-657975AB72E8}"/>
              </a:ext>
            </a:extLst>
          </p:cNvPr>
          <p:cNvSpPr txBox="1"/>
          <p:nvPr/>
        </p:nvSpPr>
        <p:spPr>
          <a:xfrm>
            <a:off x="6676104" y="3396012"/>
            <a:ext cx="2600634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3. bottled water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5993E82-853A-B9ED-E420-D1C311632A93}"/>
              </a:ext>
            </a:extLst>
          </p:cNvPr>
          <p:cNvSpPr txBox="1"/>
          <p:nvPr/>
        </p:nvSpPr>
        <p:spPr>
          <a:xfrm>
            <a:off x="2310582" y="4965093"/>
            <a:ext cx="2364659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4. battery</a:t>
            </a:r>
          </a:p>
        </p:txBody>
      </p:sp>
    </p:spTree>
    <p:extLst>
      <p:ext uri="{BB962C8B-B14F-4D97-AF65-F5344CB8AC3E}">
        <p14:creationId xmlns:p14="http://schemas.microsoft.com/office/powerpoint/2010/main" val="76930344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9" grpId="0"/>
      <p:bldP spid="10" grpId="0"/>
      <p:bldP spid="11" grpId="0"/>
      <p:bldP spid="14" grpId="0"/>
      <p:bldP spid="3" grpId="0" animBg="1"/>
      <p:bldP spid="15" grpId="0" animBg="1"/>
      <p:bldP spid="17" grpId="0" animBg="1"/>
      <p:bldP spid="22" grpId="0" animBg="1"/>
      <p:bldP spid="23" grpId="0" animBg="1"/>
      <p:bldP spid="2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1A379F9-AA19-E1CE-BB00-C6ADEF0A1F59}"/>
              </a:ext>
            </a:extLst>
          </p:cNvPr>
          <p:cNvSpPr txBox="1"/>
          <p:nvPr/>
        </p:nvSpPr>
        <p:spPr>
          <a:xfrm>
            <a:off x="66367" y="1189702"/>
            <a:ext cx="12059266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i="0" dirty="0">
                <a:solidFill>
                  <a:srgbClr val="242021"/>
                </a:solidFill>
                <a:effectLst/>
                <a:latin typeface="FuturaLT-Book"/>
              </a:rPr>
              <a:t>1. You should bring a ___________________. You'll be wet after going rafting.</a:t>
            </a:r>
            <a:br>
              <a:rPr lang="en-US" sz="2800" b="0" i="0" dirty="0">
                <a:solidFill>
                  <a:srgbClr val="242021"/>
                </a:solidFill>
                <a:effectLst/>
                <a:latin typeface="FuturaLT-Book"/>
              </a:rPr>
            </a:br>
            <a:r>
              <a:rPr lang="en-US" sz="2800" b="0" i="0" dirty="0">
                <a:solidFill>
                  <a:srgbClr val="242021"/>
                </a:solidFill>
                <a:effectLst/>
                <a:latin typeface="FuturaLT-Book"/>
              </a:rPr>
              <a:t>2. We need to bring a ___________________ so we have somewhere to stay.</a:t>
            </a:r>
            <a:br>
              <a:rPr lang="en-US" sz="2800" b="0" i="0" dirty="0">
                <a:solidFill>
                  <a:srgbClr val="242021"/>
                </a:solidFill>
                <a:effectLst/>
                <a:latin typeface="FuturaLT-Book"/>
              </a:rPr>
            </a:br>
            <a:r>
              <a:rPr lang="en-US" sz="2800" b="0" i="0" dirty="0">
                <a:solidFill>
                  <a:srgbClr val="242021"/>
                </a:solidFill>
                <a:effectLst/>
                <a:latin typeface="FuturaLT-Book"/>
              </a:rPr>
              <a:t>3. I will sleep in a ___________________ so I don't get cold at night.</a:t>
            </a:r>
            <a:br>
              <a:rPr lang="en-US" sz="2800" b="0" i="0" dirty="0">
                <a:solidFill>
                  <a:srgbClr val="242021"/>
                </a:solidFill>
                <a:effectLst/>
                <a:latin typeface="FuturaLT-Book"/>
              </a:rPr>
            </a:br>
            <a:r>
              <a:rPr lang="en-US" sz="2800" b="0" i="0" dirty="0">
                <a:solidFill>
                  <a:srgbClr val="242021"/>
                </a:solidFill>
                <a:effectLst/>
                <a:latin typeface="FuturaLT-Book"/>
              </a:rPr>
              <a:t>4. I have a really soft ___________________ and blanket on my bed.</a:t>
            </a:r>
            <a:br>
              <a:rPr lang="en-US" sz="2800" b="0" i="0" dirty="0">
                <a:solidFill>
                  <a:srgbClr val="242021"/>
                </a:solidFill>
                <a:effectLst/>
                <a:latin typeface="FuturaLT-Book"/>
              </a:rPr>
            </a:br>
            <a:r>
              <a:rPr lang="en-US" sz="2800" b="0" i="0" dirty="0">
                <a:solidFill>
                  <a:srgbClr val="242021"/>
                </a:solidFill>
                <a:effectLst/>
                <a:latin typeface="FuturaLT-Book"/>
              </a:rPr>
              <a:t>5. We should bring ___________________ so we have something to drink.</a:t>
            </a:r>
            <a:br>
              <a:rPr lang="en-US" sz="2800" b="0" i="0" dirty="0">
                <a:solidFill>
                  <a:srgbClr val="242021"/>
                </a:solidFill>
                <a:effectLst/>
                <a:latin typeface="FuturaLT-Book"/>
              </a:rPr>
            </a:br>
            <a:r>
              <a:rPr lang="en-US" sz="2800" b="0" i="0" dirty="0">
                <a:solidFill>
                  <a:srgbClr val="242021"/>
                </a:solidFill>
                <a:effectLst/>
                <a:latin typeface="FuturaLT-Book"/>
              </a:rPr>
              <a:t>6. My camera doesn't have a big ___________________. I will bring an extra so we can take lots of photos.</a:t>
            </a:r>
            <a:br>
              <a:rPr lang="en-US" sz="2800" b="0" i="0" dirty="0">
                <a:solidFill>
                  <a:srgbClr val="242021"/>
                </a:solidFill>
                <a:effectLst/>
                <a:latin typeface="FuturaLT-Book"/>
              </a:rPr>
            </a:br>
            <a:r>
              <a:rPr lang="en-US" sz="2800" b="0" i="0" dirty="0">
                <a:solidFill>
                  <a:srgbClr val="242021"/>
                </a:solidFill>
                <a:effectLst/>
                <a:latin typeface="FuturaLT-Book"/>
              </a:rPr>
              <a:t>7. We need a ___________________ so we can see when it's dark.</a:t>
            </a:r>
            <a:endParaRPr lang="en-US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F8A640-62FD-8D3D-CE04-F58C98EB92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0809"/>
            <a:ext cx="7524493" cy="81192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6ED34A8-5836-78C7-3DCC-8EABC709E70E}"/>
              </a:ext>
            </a:extLst>
          </p:cNvPr>
          <p:cNvSpPr txBox="1"/>
          <p:nvPr/>
        </p:nvSpPr>
        <p:spPr>
          <a:xfrm>
            <a:off x="4817806" y="1138795"/>
            <a:ext cx="16911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towel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CB4C4D-0837-1E62-E1F8-DA2DC512484D}"/>
              </a:ext>
            </a:extLst>
          </p:cNvPr>
          <p:cNvSpPr txBox="1"/>
          <p:nvPr/>
        </p:nvSpPr>
        <p:spPr>
          <a:xfrm>
            <a:off x="4817806" y="1987316"/>
            <a:ext cx="16911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tent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07F4ED-A546-1AF6-4988-B5B0DD78823B}"/>
              </a:ext>
            </a:extLst>
          </p:cNvPr>
          <p:cNvSpPr txBox="1"/>
          <p:nvPr/>
        </p:nvSpPr>
        <p:spPr>
          <a:xfrm>
            <a:off x="3578940" y="2777019"/>
            <a:ext cx="27628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sleeping bag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45D1D3-2458-CD26-B25E-4A4230B868E1}"/>
              </a:ext>
            </a:extLst>
          </p:cNvPr>
          <p:cNvSpPr txBox="1"/>
          <p:nvPr/>
        </p:nvSpPr>
        <p:spPr>
          <a:xfrm>
            <a:off x="4611327" y="3219525"/>
            <a:ext cx="16911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pillow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BCA70E-B3C8-EFA7-8D2F-E70A39BF2D1F}"/>
              </a:ext>
            </a:extLst>
          </p:cNvPr>
          <p:cNvSpPr txBox="1"/>
          <p:nvPr/>
        </p:nvSpPr>
        <p:spPr>
          <a:xfrm>
            <a:off x="3746088" y="3696451"/>
            <a:ext cx="2762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bottled water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C815FE7-ED8C-7F81-5A6B-52BED11328DD}"/>
              </a:ext>
            </a:extLst>
          </p:cNvPr>
          <p:cNvSpPr txBox="1"/>
          <p:nvPr/>
        </p:nvSpPr>
        <p:spPr>
          <a:xfrm>
            <a:off x="6508954" y="4135278"/>
            <a:ext cx="16911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battery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C102EF4-9C07-8EFB-6EFA-79066A712221}"/>
              </a:ext>
            </a:extLst>
          </p:cNvPr>
          <p:cNvSpPr txBox="1"/>
          <p:nvPr/>
        </p:nvSpPr>
        <p:spPr>
          <a:xfrm>
            <a:off x="3313468" y="4972536"/>
            <a:ext cx="2349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flashlight</a:t>
            </a:r>
          </a:p>
        </p:txBody>
      </p:sp>
    </p:spTree>
    <p:extLst>
      <p:ext uri="{BB962C8B-B14F-4D97-AF65-F5344CB8AC3E}">
        <p14:creationId xmlns:p14="http://schemas.microsoft.com/office/powerpoint/2010/main" val="361861483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161" y="342974"/>
            <a:ext cx="9342145" cy="6106987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3205916" y="886149"/>
            <a:ext cx="5290479" cy="508570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i="1" dirty="0"/>
              <a:t>Structures</a:t>
            </a:r>
            <a:endParaRPr lang="en-US" sz="3600" i="1" dirty="0"/>
          </a:p>
          <a:p>
            <a:pPr algn="ctr"/>
            <a:r>
              <a:rPr lang="en-US" sz="3600" i="1" dirty="0"/>
              <a:t>What do you use … for?</a:t>
            </a:r>
          </a:p>
          <a:p>
            <a:pPr algn="ctr"/>
            <a:r>
              <a:rPr lang="en-US" sz="3600" i="1" dirty="0"/>
              <a:t>To ………………</a:t>
            </a:r>
          </a:p>
        </p:txBody>
      </p:sp>
    </p:spTree>
    <p:extLst>
      <p:ext uri="{BB962C8B-B14F-4D97-AF65-F5344CB8AC3E}">
        <p14:creationId xmlns:p14="http://schemas.microsoft.com/office/powerpoint/2010/main" val="1144815845"/>
      </p:ext>
    </p:extLst>
  </p:cSld>
  <p:clrMapOvr>
    <a:masterClrMapping/>
  </p:clrMapOvr>
  <p:transition spd="med">
    <p:pull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18F35F-4A16-E337-E019-7A5AC6A7FA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447" y="2053194"/>
            <a:ext cx="10919106" cy="43488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5AF2C6C-CA45-AEAD-4FA2-FDC9CFF9A3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296" y="361574"/>
            <a:ext cx="8084656" cy="80846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E6DC51A-238A-C6CD-E10A-2C3BADEE9CC6}"/>
              </a:ext>
            </a:extLst>
          </p:cNvPr>
          <p:cNvSpPr txBox="1"/>
          <p:nvPr/>
        </p:nvSpPr>
        <p:spPr>
          <a:xfrm>
            <a:off x="565355" y="985373"/>
            <a:ext cx="671051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i="0" dirty="0">
                <a:solidFill>
                  <a:srgbClr val="242021"/>
                </a:solidFill>
                <a:effectLst/>
                <a:latin typeface="FuturaLT-Book"/>
              </a:rPr>
              <a:t>What do you use a </a:t>
            </a:r>
            <a:r>
              <a:rPr lang="en-US" sz="2800" b="1" i="0" u="sng" dirty="0">
                <a:solidFill>
                  <a:schemeClr val="accent6">
                    <a:lumMod val="75000"/>
                  </a:schemeClr>
                </a:solidFill>
                <a:effectLst/>
                <a:latin typeface="FuturaLT-Book"/>
              </a:rPr>
              <a:t>flashlight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FuturaLT-Book"/>
              </a:rPr>
              <a:t> for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ArialMT"/>
              </a:rPr>
              <a:t>?</a:t>
            </a:r>
            <a:r>
              <a:rPr lang="en-US" sz="2800" dirty="0"/>
              <a:t> 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A23E524-A5A1-8B24-6206-FC9F21E75390}"/>
              </a:ext>
            </a:extLst>
          </p:cNvPr>
          <p:cNvSpPr txBox="1"/>
          <p:nvPr/>
        </p:nvSpPr>
        <p:spPr>
          <a:xfrm>
            <a:off x="570910" y="1579676"/>
            <a:ext cx="610583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i="0" dirty="0">
                <a:solidFill>
                  <a:srgbClr val="242021"/>
                </a:solidFill>
                <a:effectLst/>
                <a:latin typeface="FuturaLT-Book"/>
              </a:rPr>
              <a:t>To </a:t>
            </a:r>
            <a:r>
              <a:rPr lang="en-US" sz="2800" b="1" i="0" u="sng" dirty="0">
                <a:solidFill>
                  <a:schemeClr val="accent6">
                    <a:lumMod val="75000"/>
                  </a:schemeClr>
                </a:solidFill>
                <a:effectLst/>
                <a:latin typeface="FuturaLT-Book"/>
              </a:rPr>
              <a:t>see when it's dark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FuturaLT-Book"/>
              </a:rPr>
              <a:t>.</a:t>
            </a:r>
            <a:br>
              <a:rPr lang="en-US" sz="2800" b="0" i="0" dirty="0">
                <a:solidFill>
                  <a:srgbClr val="242021"/>
                </a:solidFill>
                <a:effectLst/>
                <a:latin typeface="FuturaLT-Book"/>
              </a:rPr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33633091"/>
      </p:ext>
    </p:extLst>
  </p:cSld>
  <p:clrMapOvr>
    <a:masterClrMapping/>
  </p:clrMapOvr>
  <p:transition spd="med">
    <p:pull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5AF2C6C-CA45-AEAD-4FA2-FDC9CFF9A3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296" y="361574"/>
            <a:ext cx="8084656" cy="80846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E6DC51A-238A-C6CD-E10A-2C3BADEE9CC6}"/>
              </a:ext>
            </a:extLst>
          </p:cNvPr>
          <p:cNvSpPr txBox="1"/>
          <p:nvPr/>
        </p:nvSpPr>
        <p:spPr>
          <a:xfrm>
            <a:off x="565355" y="985373"/>
            <a:ext cx="671051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i="0" dirty="0">
                <a:solidFill>
                  <a:srgbClr val="242021"/>
                </a:solidFill>
                <a:effectLst/>
                <a:latin typeface="FuturaLT-Book"/>
              </a:rPr>
              <a:t>What do you use a </a:t>
            </a:r>
            <a:r>
              <a:rPr lang="en-US" sz="2800" b="1" u="sng" dirty="0">
                <a:solidFill>
                  <a:schemeClr val="accent6">
                    <a:lumMod val="75000"/>
                  </a:schemeClr>
                </a:solidFill>
                <a:latin typeface="FuturaLT-Book"/>
              </a:rPr>
              <a:t>___________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FuturaLT-Book"/>
              </a:rPr>
              <a:t> for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ArialMT"/>
              </a:rPr>
              <a:t>?</a:t>
            </a:r>
            <a:r>
              <a:rPr lang="en-US" sz="2800" dirty="0"/>
              <a:t> 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A23E524-A5A1-8B24-6206-FC9F21E75390}"/>
              </a:ext>
            </a:extLst>
          </p:cNvPr>
          <p:cNvSpPr txBox="1"/>
          <p:nvPr/>
        </p:nvSpPr>
        <p:spPr>
          <a:xfrm>
            <a:off x="570910" y="1579676"/>
            <a:ext cx="610583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i="0" dirty="0">
                <a:solidFill>
                  <a:srgbClr val="242021"/>
                </a:solidFill>
                <a:effectLst/>
                <a:latin typeface="FuturaLT-Book"/>
              </a:rPr>
              <a:t>To </a:t>
            </a:r>
            <a:r>
              <a:rPr lang="en-US" sz="2800" b="1" i="0" u="sng" dirty="0">
                <a:solidFill>
                  <a:schemeClr val="accent6">
                    <a:lumMod val="75000"/>
                  </a:schemeClr>
                </a:solidFill>
                <a:effectLst/>
                <a:latin typeface="FuturaLT-Book"/>
              </a:rPr>
              <a:t>_________________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FuturaLT-Book"/>
              </a:rPr>
              <a:t>.</a:t>
            </a:r>
            <a:br>
              <a:rPr lang="en-US" sz="2800" b="0" i="0" dirty="0">
                <a:solidFill>
                  <a:srgbClr val="242021"/>
                </a:solidFill>
                <a:effectLst/>
                <a:latin typeface="FuturaLT-Book"/>
              </a:rPr>
            </a:br>
            <a:endParaRPr lang="en-US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AD5AFF-B04A-939C-5811-AF7CCEAA86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7433" y="2056729"/>
            <a:ext cx="3616006" cy="322184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4A6B1DA-4FB3-45B8-DB8E-A19B34E84259}"/>
              </a:ext>
            </a:extLst>
          </p:cNvPr>
          <p:cNvSpPr txBox="1"/>
          <p:nvPr/>
        </p:nvSpPr>
        <p:spPr>
          <a:xfrm>
            <a:off x="1098349" y="1482046"/>
            <a:ext cx="46211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take lots of photos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310EB3-2044-32FE-8C6A-AFD1E5B67E1F}"/>
              </a:ext>
            </a:extLst>
          </p:cNvPr>
          <p:cNvSpPr txBox="1"/>
          <p:nvPr/>
        </p:nvSpPr>
        <p:spPr>
          <a:xfrm>
            <a:off x="4127407" y="884530"/>
            <a:ext cx="46211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battery</a:t>
            </a:r>
          </a:p>
        </p:txBody>
      </p:sp>
    </p:spTree>
    <p:extLst>
      <p:ext uri="{BB962C8B-B14F-4D97-AF65-F5344CB8AC3E}">
        <p14:creationId xmlns:p14="http://schemas.microsoft.com/office/powerpoint/2010/main" val="176709213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5AF2C6C-CA45-AEAD-4FA2-FDC9CFF9A3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296" y="361574"/>
            <a:ext cx="8084656" cy="80846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E6DC51A-238A-C6CD-E10A-2C3BADEE9CC6}"/>
              </a:ext>
            </a:extLst>
          </p:cNvPr>
          <p:cNvSpPr txBox="1"/>
          <p:nvPr/>
        </p:nvSpPr>
        <p:spPr>
          <a:xfrm>
            <a:off x="185296" y="2333677"/>
            <a:ext cx="737516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i="0" dirty="0">
                <a:solidFill>
                  <a:srgbClr val="242021"/>
                </a:solidFill>
                <a:effectLst/>
                <a:latin typeface="FuturaLT-Book"/>
              </a:rPr>
              <a:t>What do you use a </a:t>
            </a:r>
            <a:r>
              <a:rPr lang="en-US" sz="2800" b="1" u="sng" dirty="0">
                <a:solidFill>
                  <a:schemeClr val="accent6">
                    <a:lumMod val="75000"/>
                  </a:schemeClr>
                </a:solidFill>
                <a:latin typeface="FuturaLT-Book"/>
              </a:rPr>
              <a:t>_______________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FuturaLT-Book"/>
              </a:rPr>
              <a:t> for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ArialMT"/>
              </a:rPr>
              <a:t>?</a:t>
            </a:r>
            <a:r>
              <a:rPr lang="en-US" sz="2800" dirty="0"/>
              <a:t> 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A23E524-A5A1-8B24-6206-FC9F21E75390}"/>
              </a:ext>
            </a:extLst>
          </p:cNvPr>
          <p:cNvSpPr txBox="1"/>
          <p:nvPr/>
        </p:nvSpPr>
        <p:spPr>
          <a:xfrm>
            <a:off x="282358" y="3205681"/>
            <a:ext cx="610583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i="0" dirty="0">
                <a:solidFill>
                  <a:srgbClr val="242021"/>
                </a:solidFill>
                <a:effectLst/>
                <a:latin typeface="FuturaLT-Book"/>
              </a:rPr>
              <a:t>To </a:t>
            </a:r>
            <a:r>
              <a:rPr lang="en-US" sz="2800" b="1" u="sng" dirty="0">
                <a:solidFill>
                  <a:schemeClr val="accent6">
                    <a:lumMod val="75000"/>
                  </a:schemeClr>
                </a:solidFill>
                <a:latin typeface="FuturaLT-Book"/>
              </a:rPr>
              <a:t>_________________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FuturaLT-Book"/>
              </a:rPr>
              <a:t>.</a:t>
            </a:r>
            <a:br>
              <a:rPr lang="en-US" sz="2800" b="0" i="0" dirty="0">
                <a:solidFill>
                  <a:srgbClr val="242021"/>
                </a:solidFill>
                <a:effectLst/>
                <a:latin typeface="FuturaLT-Book"/>
              </a:rPr>
            </a:br>
            <a:endParaRPr lang="en-US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A176B7-0F44-D049-EB40-352BFBF711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1892" y="2137070"/>
            <a:ext cx="4188141" cy="315628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A91DA54-2740-86D5-E786-3048FB37DBC9}"/>
              </a:ext>
            </a:extLst>
          </p:cNvPr>
          <p:cNvSpPr txBox="1"/>
          <p:nvPr/>
        </p:nvSpPr>
        <p:spPr>
          <a:xfrm>
            <a:off x="792581" y="3105834"/>
            <a:ext cx="5205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have something to drink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2458A79-6F81-2510-4656-3683EB38E471}"/>
              </a:ext>
            </a:extLst>
          </p:cNvPr>
          <p:cNvSpPr txBox="1"/>
          <p:nvPr/>
        </p:nvSpPr>
        <p:spPr>
          <a:xfrm>
            <a:off x="3648791" y="2233830"/>
            <a:ext cx="46211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bottled water</a:t>
            </a:r>
          </a:p>
        </p:txBody>
      </p:sp>
    </p:spTree>
    <p:extLst>
      <p:ext uri="{BB962C8B-B14F-4D97-AF65-F5344CB8AC3E}">
        <p14:creationId xmlns:p14="http://schemas.microsoft.com/office/powerpoint/2010/main" val="180988666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5AF2C6C-CA45-AEAD-4FA2-FDC9CFF9A3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296" y="361574"/>
            <a:ext cx="8084656" cy="80846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E6DC51A-238A-C6CD-E10A-2C3BADEE9CC6}"/>
              </a:ext>
            </a:extLst>
          </p:cNvPr>
          <p:cNvSpPr txBox="1"/>
          <p:nvPr/>
        </p:nvSpPr>
        <p:spPr>
          <a:xfrm>
            <a:off x="622789" y="2697749"/>
            <a:ext cx="671051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i="0" dirty="0">
                <a:solidFill>
                  <a:srgbClr val="242021"/>
                </a:solidFill>
                <a:effectLst/>
                <a:latin typeface="FuturaLT-Book"/>
              </a:rPr>
              <a:t>What do you use a </a:t>
            </a:r>
            <a:r>
              <a:rPr lang="en-US" sz="2800" b="1" u="sng" dirty="0">
                <a:solidFill>
                  <a:schemeClr val="accent6">
                    <a:lumMod val="75000"/>
                  </a:schemeClr>
                </a:solidFill>
                <a:latin typeface="FuturaLT-Book"/>
              </a:rPr>
              <a:t>___________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FuturaLT-Book"/>
              </a:rPr>
              <a:t> for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ArialMT"/>
              </a:rPr>
              <a:t>?</a:t>
            </a:r>
            <a:r>
              <a:rPr lang="en-US" sz="2800" dirty="0"/>
              <a:t> 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A23E524-A5A1-8B24-6206-FC9F21E75390}"/>
              </a:ext>
            </a:extLst>
          </p:cNvPr>
          <p:cNvSpPr txBox="1"/>
          <p:nvPr/>
        </p:nvSpPr>
        <p:spPr>
          <a:xfrm>
            <a:off x="622789" y="3349482"/>
            <a:ext cx="610583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i="0" dirty="0">
                <a:solidFill>
                  <a:srgbClr val="242021"/>
                </a:solidFill>
                <a:effectLst/>
                <a:latin typeface="FuturaLT-Book"/>
              </a:rPr>
              <a:t>To </a:t>
            </a:r>
            <a:r>
              <a:rPr lang="en-US" sz="2800" b="1" u="sng" dirty="0">
                <a:solidFill>
                  <a:schemeClr val="accent6">
                    <a:lumMod val="75000"/>
                  </a:schemeClr>
                </a:solidFill>
                <a:latin typeface="FuturaLT-Book"/>
              </a:rPr>
              <a:t>________________________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FuturaLT-Book"/>
              </a:rPr>
              <a:t>.</a:t>
            </a:r>
            <a:br>
              <a:rPr lang="en-US" sz="2800" b="0" i="0" dirty="0">
                <a:solidFill>
                  <a:srgbClr val="242021"/>
                </a:solidFill>
                <a:effectLst/>
                <a:latin typeface="FuturaLT-Book"/>
              </a:rPr>
            </a:br>
            <a:endParaRPr lang="en-US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C59B93-1127-449F-8D0E-04A1F00430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9868" y="2056729"/>
            <a:ext cx="3268067" cy="319025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8D634DE-6D1C-CDD5-D016-61D4E4D9E57C}"/>
              </a:ext>
            </a:extLst>
          </p:cNvPr>
          <p:cNvSpPr txBox="1"/>
          <p:nvPr/>
        </p:nvSpPr>
        <p:spPr>
          <a:xfrm>
            <a:off x="1072934" y="3264531"/>
            <a:ext cx="5205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have something to sleep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8E0996E-3D68-0F4A-C0E3-01B0F5B0EB54}"/>
              </a:ext>
            </a:extLst>
          </p:cNvPr>
          <p:cNvSpPr txBox="1"/>
          <p:nvPr/>
        </p:nvSpPr>
        <p:spPr>
          <a:xfrm>
            <a:off x="4418040" y="2618200"/>
            <a:ext cx="46211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pillow</a:t>
            </a:r>
          </a:p>
        </p:txBody>
      </p:sp>
    </p:spTree>
    <p:extLst>
      <p:ext uri="{BB962C8B-B14F-4D97-AF65-F5344CB8AC3E}">
        <p14:creationId xmlns:p14="http://schemas.microsoft.com/office/powerpoint/2010/main" val="176637477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5AF2C6C-CA45-AEAD-4FA2-FDC9CFF9A3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296" y="361574"/>
            <a:ext cx="8084656" cy="80846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E6DC51A-238A-C6CD-E10A-2C3BADEE9CC6}"/>
              </a:ext>
            </a:extLst>
          </p:cNvPr>
          <p:cNvSpPr txBox="1"/>
          <p:nvPr/>
        </p:nvSpPr>
        <p:spPr>
          <a:xfrm>
            <a:off x="622789" y="2697749"/>
            <a:ext cx="671051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i="0" dirty="0">
                <a:solidFill>
                  <a:srgbClr val="242021"/>
                </a:solidFill>
                <a:effectLst/>
                <a:latin typeface="FuturaLT-Book"/>
              </a:rPr>
              <a:t>What do you use a </a:t>
            </a:r>
            <a:r>
              <a:rPr lang="en-US" sz="2800" b="1" u="sng" dirty="0">
                <a:solidFill>
                  <a:schemeClr val="accent6">
                    <a:lumMod val="75000"/>
                  </a:schemeClr>
                </a:solidFill>
                <a:latin typeface="FuturaLT-Book"/>
              </a:rPr>
              <a:t>___________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FuturaLT-Book"/>
              </a:rPr>
              <a:t> for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ArialMT"/>
              </a:rPr>
              <a:t>?</a:t>
            </a:r>
            <a:r>
              <a:rPr lang="en-US" sz="2800" dirty="0"/>
              <a:t> 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A23E524-A5A1-8B24-6206-FC9F21E75390}"/>
              </a:ext>
            </a:extLst>
          </p:cNvPr>
          <p:cNvSpPr txBox="1"/>
          <p:nvPr/>
        </p:nvSpPr>
        <p:spPr>
          <a:xfrm>
            <a:off x="622789" y="3349482"/>
            <a:ext cx="610583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i="0" dirty="0">
                <a:solidFill>
                  <a:srgbClr val="242021"/>
                </a:solidFill>
                <a:effectLst/>
                <a:latin typeface="FuturaLT-Book"/>
              </a:rPr>
              <a:t>To </a:t>
            </a:r>
            <a:r>
              <a:rPr lang="en-US" sz="2800" b="1" u="sng" dirty="0">
                <a:solidFill>
                  <a:schemeClr val="accent6">
                    <a:lumMod val="75000"/>
                  </a:schemeClr>
                </a:solidFill>
                <a:latin typeface="FuturaLT-Book"/>
              </a:rPr>
              <a:t>________________________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FuturaLT-Book"/>
              </a:rPr>
              <a:t>.</a:t>
            </a:r>
            <a:br>
              <a:rPr lang="en-US" sz="2800" b="0" i="0" dirty="0">
                <a:solidFill>
                  <a:srgbClr val="242021"/>
                </a:solidFill>
                <a:effectLst/>
                <a:latin typeface="FuturaLT-Book"/>
              </a:rPr>
            </a:br>
            <a:endParaRPr lang="en-US" sz="2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968ADC-A059-1312-7BE5-F5FF6B69BD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8410" y="1965855"/>
            <a:ext cx="3335667" cy="292628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DA3CD7F-029B-D022-BF2B-273C20E27CA0}"/>
              </a:ext>
            </a:extLst>
          </p:cNvPr>
          <p:cNvSpPr txBox="1"/>
          <p:nvPr/>
        </p:nvSpPr>
        <p:spPr>
          <a:xfrm>
            <a:off x="1194522" y="3205218"/>
            <a:ext cx="5205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use after going rafting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69CABD-C161-C903-D636-1A74A7B54AB4}"/>
              </a:ext>
            </a:extLst>
          </p:cNvPr>
          <p:cNvSpPr txBox="1"/>
          <p:nvPr/>
        </p:nvSpPr>
        <p:spPr>
          <a:xfrm>
            <a:off x="4418040" y="2553485"/>
            <a:ext cx="46211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towel</a:t>
            </a:r>
          </a:p>
        </p:txBody>
      </p:sp>
    </p:spTree>
    <p:extLst>
      <p:ext uri="{BB962C8B-B14F-4D97-AF65-F5344CB8AC3E}">
        <p14:creationId xmlns:p14="http://schemas.microsoft.com/office/powerpoint/2010/main" val="251692268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5AF2C6C-CA45-AEAD-4FA2-FDC9CFF9A3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296" y="361574"/>
            <a:ext cx="8084656" cy="80846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E6DC51A-238A-C6CD-E10A-2C3BADEE9CC6}"/>
              </a:ext>
            </a:extLst>
          </p:cNvPr>
          <p:cNvSpPr txBox="1"/>
          <p:nvPr/>
        </p:nvSpPr>
        <p:spPr>
          <a:xfrm>
            <a:off x="622789" y="2697749"/>
            <a:ext cx="671051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i="0" dirty="0">
                <a:solidFill>
                  <a:srgbClr val="242021"/>
                </a:solidFill>
                <a:effectLst/>
                <a:latin typeface="FuturaLT-Book"/>
              </a:rPr>
              <a:t>What do you use a </a:t>
            </a:r>
            <a:r>
              <a:rPr lang="en-US" sz="2800" b="1" u="sng" dirty="0">
                <a:solidFill>
                  <a:schemeClr val="accent6">
                    <a:lumMod val="75000"/>
                  </a:schemeClr>
                </a:solidFill>
                <a:latin typeface="FuturaLT-Book"/>
              </a:rPr>
              <a:t>_____________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FuturaLT-Book"/>
              </a:rPr>
              <a:t> for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ArialMT"/>
              </a:rPr>
              <a:t>?</a:t>
            </a:r>
            <a:r>
              <a:rPr lang="en-US" sz="2800" dirty="0"/>
              <a:t> 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A23E524-A5A1-8B24-6206-FC9F21E75390}"/>
              </a:ext>
            </a:extLst>
          </p:cNvPr>
          <p:cNvSpPr txBox="1"/>
          <p:nvPr/>
        </p:nvSpPr>
        <p:spPr>
          <a:xfrm>
            <a:off x="622789" y="3349482"/>
            <a:ext cx="610583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i="0" dirty="0">
                <a:solidFill>
                  <a:srgbClr val="242021"/>
                </a:solidFill>
                <a:effectLst/>
                <a:latin typeface="FuturaLT-Book"/>
              </a:rPr>
              <a:t>To </a:t>
            </a:r>
            <a:r>
              <a:rPr lang="en-US" sz="2800" b="1" u="sng" dirty="0">
                <a:solidFill>
                  <a:schemeClr val="accent6">
                    <a:lumMod val="75000"/>
                  </a:schemeClr>
                </a:solidFill>
                <a:latin typeface="FuturaLT-Book"/>
              </a:rPr>
              <a:t>________________________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FuturaLT-Book"/>
              </a:rPr>
              <a:t>.</a:t>
            </a:r>
            <a:br>
              <a:rPr lang="en-US" sz="2800" b="0" i="0" dirty="0">
                <a:solidFill>
                  <a:srgbClr val="242021"/>
                </a:solidFill>
                <a:effectLst/>
                <a:latin typeface="FuturaLT-Book"/>
              </a:rPr>
            </a:br>
            <a:endParaRPr lang="en-US" sz="2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A7A9CD1-1279-4129-E3F2-9C6CDDDE15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3962" y="1888188"/>
            <a:ext cx="4035249" cy="292258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0174416-3357-7F6B-661B-6638FB52EEAF}"/>
              </a:ext>
            </a:extLst>
          </p:cNvPr>
          <p:cNvSpPr txBox="1"/>
          <p:nvPr/>
        </p:nvSpPr>
        <p:spPr>
          <a:xfrm>
            <a:off x="1140855" y="3224897"/>
            <a:ext cx="57884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sleep when it’s cold at night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81118C-C1D0-24A6-42DC-98AF56170462}"/>
              </a:ext>
            </a:extLst>
          </p:cNvPr>
          <p:cNvSpPr txBox="1"/>
          <p:nvPr/>
        </p:nvSpPr>
        <p:spPr>
          <a:xfrm>
            <a:off x="3978047" y="2578566"/>
            <a:ext cx="46211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sleeping bag</a:t>
            </a:r>
          </a:p>
        </p:txBody>
      </p:sp>
    </p:spTree>
    <p:extLst>
      <p:ext uri="{BB962C8B-B14F-4D97-AF65-F5344CB8AC3E}">
        <p14:creationId xmlns:p14="http://schemas.microsoft.com/office/powerpoint/2010/main" val="383855205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5AF2C6C-CA45-AEAD-4FA2-FDC9CFF9A3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296" y="361574"/>
            <a:ext cx="8084656" cy="80846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E6DC51A-238A-C6CD-E10A-2C3BADEE9CC6}"/>
              </a:ext>
            </a:extLst>
          </p:cNvPr>
          <p:cNvSpPr txBox="1"/>
          <p:nvPr/>
        </p:nvSpPr>
        <p:spPr>
          <a:xfrm>
            <a:off x="622789" y="2697749"/>
            <a:ext cx="671051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i="0" dirty="0">
                <a:solidFill>
                  <a:srgbClr val="242021"/>
                </a:solidFill>
                <a:effectLst/>
                <a:latin typeface="FuturaLT-Book"/>
              </a:rPr>
              <a:t>What do you use a </a:t>
            </a:r>
            <a:r>
              <a:rPr lang="en-US" sz="2800" b="1" u="sng" dirty="0">
                <a:solidFill>
                  <a:schemeClr val="accent6">
                    <a:lumMod val="75000"/>
                  </a:schemeClr>
                </a:solidFill>
                <a:latin typeface="FuturaLT-Book"/>
              </a:rPr>
              <a:t>___________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FuturaLT-Book"/>
              </a:rPr>
              <a:t> for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ArialMT"/>
              </a:rPr>
              <a:t>?</a:t>
            </a:r>
            <a:r>
              <a:rPr lang="en-US" sz="2800" dirty="0"/>
              <a:t> 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A23E524-A5A1-8B24-6206-FC9F21E75390}"/>
              </a:ext>
            </a:extLst>
          </p:cNvPr>
          <p:cNvSpPr txBox="1"/>
          <p:nvPr/>
        </p:nvSpPr>
        <p:spPr>
          <a:xfrm>
            <a:off x="622789" y="3349482"/>
            <a:ext cx="610583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i="0" dirty="0">
                <a:solidFill>
                  <a:srgbClr val="242021"/>
                </a:solidFill>
                <a:effectLst/>
                <a:latin typeface="FuturaLT-Book"/>
              </a:rPr>
              <a:t>To </a:t>
            </a:r>
            <a:r>
              <a:rPr lang="en-US" sz="2800" b="1" u="sng" dirty="0">
                <a:solidFill>
                  <a:schemeClr val="accent6">
                    <a:lumMod val="75000"/>
                  </a:schemeClr>
                </a:solidFill>
                <a:latin typeface="FuturaLT-Book"/>
              </a:rPr>
              <a:t>________________________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FuturaLT-Book"/>
              </a:rPr>
              <a:t>.</a:t>
            </a:r>
            <a:br>
              <a:rPr lang="en-US" sz="2800" b="0" i="0" dirty="0">
                <a:solidFill>
                  <a:srgbClr val="242021"/>
                </a:solidFill>
                <a:effectLst/>
                <a:latin typeface="FuturaLT-Book"/>
              </a:rPr>
            </a:br>
            <a:endParaRPr lang="en-US" sz="2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054FDE3-DD11-333F-7AAE-0464C4C582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3918" y="1876543"/>
            <a:ext cx="3775293" cy="334288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42529CC-0BB7-AA47-EA5B-E66F18952D93}"/>
              </a:ext>
            </a:extLst>
          </p:cNvPr>
          <p:cNvSpPr txBox="1"/>
          <p:nvPr/>
        </p:nvSpPr>
        <p:spPr>
          <a:xfrm>
            <a:off x="1072934" y="3257549"/>
            <a:ext cx="5205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have somewhere to stay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441EF4-911A-1E34-E250-B07E1BDECC5E}"/>
              </a:ext>
            </a:extLst>
          </p:cNvPr>
          <p:cNvSpPr txBox="1"/>
          <p:nvPr/>
        </p:nvSpPr>
        <p:spPr>
          <a:xfrm>
            <a:off x="4566896" y="2611218"/>
            <a:ext cx="46211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tent</a:t>
            </a:r>
          </a:p>
        </p:txBody>
      </p:sp>
    </p:spTree>
    <p:extLst>
      <p:ext uri="{BB962C8B-B14F-4D97-AF65-F5344CB8AC3E}">
        <p14:creationId xmlns:p14="http://schemas.microsoft.com/office/powerpoint/2010/main" val="125924773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7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5" y="1381472"/>
            <a:ext cx="1083283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 learn…</a:t>
            </a:r>
          </a:p>
          <a:p>
            <a:endParaRPr lang="en-US" sz="54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Vocabulary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i="1" dirty="0">
                <a:solidFill>
                  <a:srgbClr val="0070C0"/>
                </a:solidFill>
              </a:rPr>
              <a:t>sleeping bag, flashlight, bottled water, tent, battery, pillow, towel</a:t>
            </a:r>
            <a:endParaRPr lang="en-US" sz="3600" dirty="0">
              <a:solidFill>
                <a:srgbClr val="0070C0"/>
              </a:solidFill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Structure</a:t>
            </a:r>
            <a:r>
              <a:rPr lang="en-US" sz="3600" dirty="0">
                <a:solidFill>
                  <a:srgbClr val="0070C0"/>
                </a:solidFill>
              </a:rPr>
              <a:t>: - </a:t>
            </a:r>
            <a:r>
              <a:rPr lang="en-US" sz="3600" i="1" dirty="0">
                <a:solidFill>
                  <a:srgbClr val="0070C0"/>
                </a:solidFill>
              </a:rPr>
              <a:t>What do you use … for?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                   - To…………………………….</a:t>
            </a:r>
          </a:p>
          <a:p>
            <a:r>
              <a:rPr lang="en-US" sz="3600" b="1" dirty="0">
                <a:solidFill>
                  <a:srgbClr val="0070C0"/>
                </a:solidFill>
              </a:rPr>
              <a:t>Reading</a:t>
            </a:r>
            <a:r>
              <a:rPr lang="en-US" sz="3600" i="1" dirty="0">
                <a:solidFill>
                  <a:srgbClr val="0070C0"/>
                </a:solidFill>
              </a:rPr>
              <a:t>: Reading for specific information</a:t>
            </a:r>
          </a:p>
          <a:p>
            <a:endParaRPr lang="en-US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886121"/>
      </p:ext>
    </p:extLst>
  </p:cSld>
  <p:clrMapOvr>
    <a:masterClrMapping/>
  </p:clrMapOvr>
  <p:transition spd="med">
    <p:pull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482" y="306588"/>
            <a:ext cx="7969036" cy="60647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56248" y="3653720"/>
            <a:ext cx="26872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Reading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103872"/>
      </p:ext>
    </p:extLst>
  </p:cSld>
  <p:clrMapOvr>
    <a:masterClrMapping/>
  </p:clrMapOvr>
  <p:transition spd="med">
    <p:pull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1965" y="438537"/>
            <a:ext cx="1884786" cy="70912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Pre-Reading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275459-14DE-8141-7553-1A53951702A7}"/>
              </a:ext>
            </a:extLst>
          </p:cNvPr>
          <p:cNvSpPr txBox="1"/>
          <p:nvPr/>
        </p:nvSpPr>
        <p:spPr>
          <a:xfrm>
            <a:off x="2182761" y="501333"/>
            <a:ext cx="55748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Work in pairs and discuss.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2A1C56-FCD4-AE5F-6142-7305F136B3BA}"/>
              </a:ext>
            </a:extLst>
          </p:cNvPr>
          <p:cNvSpPr txBox="1"/>
          <p:nvPr/>
        </p:nvSpPr>
        <p:spPr>
          <a:xfrm>
            <a:off x="1306287" y="2351782"/>
            <a:ext cx="953036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 dirty="0">
                <a:solidFill>
                  <a:srgbClr val="242021"/>
                </a:solidFill>
                <a:effectLst/>
                <a:latin typeface="FuturaLT-Heavy"/>
              </a:rPr>
              <a:t>What do </a:t>
            </a:r>
            <a:r>
              <a:rPr lang="en-US" sz="3200" b="1" dirty="0">
                <a:solidFill>
                  <a:srgbClr val="242021"/>
                </a:solidFill>
                <a:latin typeface="FuturaLT-Heavy"/>
              </a:rPr>
              <a:t>people often bring on</a:t>
            </a:r>
            <a:r>
              <a:rPr lang="en-US" sz="3200" b="1" i="0" dirty="0">
                <a:solidFill>
                  <a:srgbClr val="242021"/>
                </a:solidFill>
                <a:effectLst/>
                <a:latin typeface="FuturaLT-Heavy"/>
              </a:rPr>
              <a:t> a camping trip?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1865007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1965" y="438537"/>
            <a:ext cx="1744825" cy="70912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While-Reading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35425C-2446-95EC-CCA8-D2A0ECBC8B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3462" y="323817"/>
            <a:ext cx="2934783" cy="93558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A720BD7-EE98-271A-0CE6-7168C718AC27}"/>
              </a:ext>
            </a:extLst>
          </p:cNvPr>
          <p:cNvSpPr txBox="1"/>
          <p:nvPr/>
        </p:nvSpPr>
        <p:spPr>
          <a:xfrm>
            <a:off x="820991" y="1300404"/>
            <a:ext cx="1076632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dirty="0">
                <a:solidFill>
                  <a:srgbClr val="242021"/>
                </a:solidFill>
                <a:effectLst/>
                <a:latin typeface="FuturaLT-Heavy"/>
              </a:rPr>
              <a:t>a. Two friends are messaging about their camping trip. Circle the things on the list </a:t>
            </a:r>
            <a:r>
              <a:rPr lang="en-US" sz="2400" b="1" i="0" dirty="0">
                <a:solidFill>
                  <a:srgbClr val="242021"/>
                </a:solidFill>
                <a:effectLst/>
                <a:latin typeface="Arial-BoldMT"/>
              </a:rPr>
              <a:t>J</a:t>
            </a:r>
            <a:r>
              <a:rPr lang="en-US" sz="2400" b="1" i="0" dirty="0">
                <a:solidFill>
                  <a:srgbClr val="242021"/>
                </a:solidFill>
                <a:effectLst/>
                <a:latin typeface="FuturaLT-Heavy"/>
              </a:rPr>
              <a:t>ill and Dave need to bring.</a:t>
            </a:r>
            <a:r>
              <a:rPr lang="en-US" sz="2400" dirty="0"/>
              <a:t> </a:t>
            </a:r>
            <a:br>
              <a:rPr lang="en-US" sz="2400" dirty="0"/>
            </a:br>
            <a:endParaRPr lang="en-US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15E1ED4-D299-8F25-75AC-A5427C8D8F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2776" y="2653474"/>
            <a:ext cx="9062755" cy="3501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141515"/>
      </p:ext>
    </p:extLst>
  </p:cSld>
  <p:clrMapOvr>
    <a:masterClrMapping/>
  </p:clrMapOvr>
  <p:transition spd="med">
    <p:pull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156F28D-7DD5-D574-57E7-E35893BFF1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9925" y="87340"/>
            <a:ext cx="5509737" cy="668331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71C0C4B-8F64-50E8-697D-D65758088A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63" y="2231922"/>
            <a:ext cx="5829237" cy="3057832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97F8AC3-5341-EDB9-9F5B-8E65DE85007A}"/>
              </a:ext>
            </a:extLst>
          </p:cNvPr>
          <p:cNvSpPr txBox="1"/>
          <p:nvPr/>
        </p:nvSpPr>
        <p:spPr>
          <a:xfrm>
            <a:off x="89136" y="407246"/>
            <a:ext cx="610583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dirty="0">
                <a:solidFill>
                  <a:srgbClr val="242021"/>
                </a:solidFill>
                <a:effectLst/>
                <a:latin typeface="FuturaLT-Heavy"/>
              </a:rPr>
              <a:t>a. Two friends are messaging about their camping trip. Circle the things on the list </a:t>
            </a:r>
            <a:r>
              <a:rPr lang="en-US" sz="2400" b="1" i="0" dirty="0">
                <a:solidFill>
                  <a:srgbClr val="242021"/>
                </a:solidFill>
                <a:effectLst/>
                <a:latin typeface="Arial-BoldMT"/>
              </a:rPr>
              <a:t>J</a:t>
            </a:r>
            <a:r>
              <a:rPr lang="en-US" sz="2400" b="1" i="0" dirty="0">
                <a:solidFill>
                  <a:srgbClr val="242021"/>
                </a:solidFill>
                <a:effectLst/>
                <a:latin typeface="FuturaLT-Heavy"/>
              </a:rPr>
              <a:t>ill and Dave need to bring.</a:t>
            </a:r>
            <a:r>
              <a:rPr lang="en-US" sz="2400" dirty="0"/>
              <a:t> 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E714E02-A365-175C-B03C-10B1A289B273}"/>
              </a:ext>
            </a:extLst>
          </p:cNvPr>
          <p:cNvSpPr/>
          <p:nvPr/>
        </p:nvSpPr>
        <p:spPr>
          <a:xfrm>
            <a:off x="266763" y="3052916"/>
            <a:ext cx="1887794" cy="70792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F17090D-9347-652D-428E-EA68E6D89124}"/>
              </a:ext>
            </a:extLst>
          </p:cNvPr>
          <p:cNvSpPr/>
          <p:nvPr/>
        </p:nvSpPr>
        <p:spPr>
          <a:xfrm>
            <a:off x="2073349" y="3760838"/>
            <a:ext cx="1212111" cy="70792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F455623-122B-3AD5-EA42-49BDC9FC7B2B}"/>
              </a:ext>
            </a:extLst>
          </p:cNvPr>
          <p:cNvSpPr/>
          <p:nvPr/>
        </p:nvSpPr>
        <p:spPr>
          <a:xfrm>
            <a:off x="9094837" y="2595715"/>
            <a:ext cx="1199536" cy="34412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5F106E4-DDBD-1BFF-7F1B-CE8681D52856}"/>
              </a:ext>
            </a:extLst>
          </p:cNvPr>
          <p:cNvSpPr/>
          <p:nvPr/>
        </p:nvSpPr>
        <p:spPr>
          <a:xfrm>
            <a:off x="9694609" y="2939844"/>
            <a:ext cx="1002888" cy="34412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87B774F-0D3D-F7F4-8AF9-793FD2C0D6F5}"/>
              </a:ext>
            </a:extLst>
          </p:cNvPr>
          <p:cNvSpPr/>
          <p:nvPr/>
        </p:nvSpPr>
        <p:spPr>
          <a:xfrm>
            <a:off x="9758513" y="4614361"/>
            <a:ext cx="1548583" cy="34412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86697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1965" y="438537"/>
            <a:ext cx="1884786" cy="70912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While-Reading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72D3175-99B6-E885-6125-87C1159F91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9925" y="87340"/>
            <a:ext cx="5509737" cy="668331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3237C37-BB4D-1CC2-591C-BDA71C94EE9E}"/>
              </a:ext>
            </a:extLst>
          </p:cNvPr>
          <p:cNvSpPr txBox="1"/>
          <p:nvPr/>
        </p:nvSpPr>
        <p:spPr>
          <a:xfrm>
            <a:off x="111965" y="2059290"/>
            <a:ext cx="6105832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dirty="0">
                <a:solidFill>
                  <a:srgbClr val="242021"/>
                </a:solidFill>
                <a:effectLst/>
                <a:latin typeface="FuturaLT-Heavy"/>
              </a:rPr>
              <a:t>b. Read the messages again and answer the questions.</a:t>
            </a:r>
            <a:r>
              <a:rPr lang="en-US" sz="2400" dirty="0"/>
              <a:t> </a:t>
            </a:r>
            <a:br>
              <a:rPr lang="en-US" sz="2400" dirty="0"/>
            </a:br>
            <a:r>
              <a:rPr lang="en-US" sz="2400" b="0" i="0" dirty="0">
                <a:solidFill>
                  <a:srgbClr val="242021"/>
                </a:solidFill>
                <a:effectLst/>
                <a:latin typeface="FuturaLT-Book"/>
              </a:rPr>
              <a:t>1. When is their camping trip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ArialMT"/>
              </a:rPr>
              <a:t>?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ArialMT"/>
              </a:rPr>
            </a:br>
            <a:r>
              <a:rPr lang="en-US" sz="2400" b="0" i="0" dirty="0">
                <a:solidFill>
                  <a:srgbClr val="242021"/>
                </a:solidFill>
                <a:effectLst/>
                <a:latin typeface="FuturaLT-Book"/>
              </a:rPr>
              <a:t>__________________________________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FuturaLT-Book"/>
              </a:rPr>
            </a:br>
            <a:r>
              <a:rPr lang="en-US" sz="2400" b="0" i="0" dirty="0">
                <a:solidFill>
                  <a:srgbClr val="242021"/>
                </a:solidFill>
                <a:effectLst/>
                <a:latin typeface="FuturaLT-Book"/>
              </a:rPr>
              <a:t>2. What was wrong with Dave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ArialMT"/>
              </a:rPr>
              <a:t>?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ArialMT"/>
              </a:rPr>
            </a:br>
            <a:r>
              <a:rPr lang="en-US" sz="2400" b="0" i="0" dirty="0">
                <a:solidFill>
                  <a:srgbClr val="242021"/>
                </a:solidFill>
                <a:effectLst/>
                <a:latin typeface="FuturaLT-Book"/>
              </a:rPr>
              <a:t>__________________________________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FuturaLT-Book"/>
              </a:rPr>
            </a:br>
            <a:r>
              <a:rPr lang="en-US" sz="2400" b="0" i="0" dirty="0">
                <a:solidFill>
                  <a:srgbClr val="242021"/>
                </a:solidFill>
                <a:effectLst/>
                <a:latin typeface="FuturaLT-Book"/>
              </a:rPr>
              <a:t>3. What do they need for their flashlight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ArialMT"/>
              </a:rPr>
              <a:t>?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ArialMT"/>
              </a:rPr>
            </a:br>
            <a:r>
              <a:rPr lang="en-US" sz="2400" b="0" i="0" dirty="0">
                <a:solidFill>
                  <a:srgbClr val="242021"/>
                </a:solidFill>
                <a:effectLst/>
                <a:latin typeface="FuturaLT-Book"/>
              </a:rPr>
              <a:t>__________________________________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FuturaLT-Book"/>
              </a:rPr>
            </a:br>
            <a:r>
              <a:rPr lang="en-US" sz="2400" b="0" i="0" dirty="0">
                <a:solidFill>
                  <a:srgbClr val="242021"/>
                </a:solidFill>
                <a:effectLst/>
                <a:latin typeface="FuturaLT-Book"/>
              </a:rPr>
              <a:t>4. What don't they need to bring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ArialMT"/>
              </a:rPr>
              <a:t>?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ArialMT"/>
              </a:rPr>
            </a:br>
            <a:r>
              <a:rPr lang="en-US" sz="2400" b="0" i="0" dirty="0">
                <a:solidFill>
                  <a:srgbClr val="242021"/>
                </a:solidFill>
                <a:effectLst/>
                <a:latin typeface="FuturaLT-Book"/>
              </a:rPr>
              <a:t>__________________________________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FuturaLT-Book"/>
              </a:rPr>
            </a:b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C58738E-AA5C-CDA2-8483-D2586A2904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3844" y="337287"/>
            <a:ext cx="2535240" cy="172888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54D3EDC-0156-3119-13FA-387621228C29}"/>
              </a:ext>
            </a:extLst>
          </p:cNvPr>
          <p:cNvSpPr txBox="1"/>
          <p:nvPr/>
        </p:nvSpPr>
        <p:spPr>
          <a:xfrm>
            <a:off x="645917" y="3853291"/>
            <a:ext cx="2830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He was sick.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869F0B8-CAE8-1BEC-3C3D-736827FA27EC}"/>
              </a:ext>
            </a:extLst>
          </p:cNvPr>
          <p:cNvSpPr txBox="1"/>
          <p:nvPr/>
        </p:nvSpPr>
        <p:spPr>
          <a:xfrm>
            <a:off x="645917" y="3122414"/>
            <a:ext cx="2830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Next week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399636C-4279-87F4-0F31-92BBA4AEDABF}"/>
              </a:ext>
            </a:extLst>
          </p:cNvPr>
          <p:cNvSpPr txBox="1"/>
          <p:nvPr/>
        </p:nvSpPr>
        <p:spPr>
          <a:xfrm>
            <a:off x="645917" y="4601169"/>
            <a:ext cx="4455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They need batteries.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0A400F0-6638-258A-E5E5-CA6F72E22399}"/>
              </a:ext>
            </a:extLst>
          </p:cNvPr>
          <p:cNvSpPr txBox="1"/>
          <p:nvPr/>
        </p:nvSpPr>
        <p:spPr>
          <a:xfrm>
            <a:off x="581306" y="5324734"/>
            <a:ext cx="53278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They don’t need to bring any food.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8D32FA7-5CD5-2B45-3E9F-96F1E425CDC0}"/>
              </a:ext>
            </a:extLst>
          </p:cNvPr>
          <p:cNvCxnSpPr/>
          <p:nvPr/>
        </p:nvCxnSpPr>
        <p:spPr>
          <a:xfrm>
            <a:off x="581306" y="3175818"/>
            <a:ext cx="75588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A5CEA5B-9514-1132-6644-FEF59DDBBBE3}"/>
              </a:ext>
            </a:extLst>
          </p:cNvPr>
          <p:cNvCxnSpPr/>
          <p:nvPr/>
        </p:nvCxnSpPr>
        <p:spPr>
          <a:xfrm>
            <a:off x="581306" y="3913238"/>
            <a:ext cx="75588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A62E2BD-EF76-56C2-DC13-163169CD1422}"/>
              </a:ext>
            </a:extLst>
          </p:cNvPr>
          <p:cNvCxnSpPr/>
          <p:nvPr/>
        </p:nvCxnSpPr>
        <p:spPr>
          <a:xfrm>
            <a:off x="2042495" y="3913238"/>
            <a:ext cx="75588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76C3557-F549-9712-349D-9BB4FD548509}"/>
              </a:ext>
            </a:extLst>
          </p:cNvPr>
          <p:cNvCxnSpPr/>
          <p:nvPr/>
        </p:nvCxnSpPr>
        <p:spPr>
          <a:xfrm>
            <a:off x="539741" y="4642612"/>
            <a:ext cx="75588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D9428B5-977B-EFFD-7C8C-6B05520554C0}"/>
              </a:ext>
            </a:extLst>
          </p:cNvPr>
          <p:cNvCxnSpPr/>
          <p:nvPr/>
        </p:nvCxnSpPr>
        <p:spPr>
          <a:xfrm>
            <a:off x="2446907" y="4640825"/>
            <a:ext cx="60111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6958DF5-C403-2625-6436-3FAF6E54505E}"/>
              </a:ext>
            </a:extLst>
          </p:cNvPr>
          <p:cNvCxnSpPr>
            <a:cxnSpLocks/>
          </p:cNvCxnSpPr>
          <p:nvPr/>
        </p:nvCxnSpPr>
        <p:spPr>
          <a:xfrm>
            <a:off x="2747463" y="5376730"/>
            <a:ext cx="179682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B089386-E824-881B-E18B-50E8204B91CA}"/>
              </a:ext>
            </a:extLst>
          </p:cNvPr>
          <p:cNvCxnSpPr>
            <a:cxnSpLocks/>
          </p:cNvCxnSpPr>
          <p:nvPr/>
        </p:nvCxnSpPr>
        <p:spPr>
          <a:xfrm>
            <a:off x="1364897" y="5376730"/>
            <a:ext cx="59871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A86D5EB-D20D-6029-CD8B-98350BBCF928}"/>
              </a:ext>
            </a:extLst>
          </p:cNvPr>
          <p:cNvCxnSpPr>
            <a:cxnSpLocks/>
          </p:cNvCxnSpPr>
          <p:nvPr/>
        </p:nvCxnSpPr>
        <p:spPr>
          <a:xfrm>
            <a:off x="566723" y="5376730"/>
            <a:ext cx="72889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4F01D74-1222-BD33-123E-3C8CDDB28F5B}"/>
              </a:ext>
            </a:extLst>
          </p:cNvPr>
          <p:cNvCxnSpPr>
            <a:cxnSpLocks/>
          </p:cNvCxnSpPr>
          <p:nvPr/>
        </p:nvCxnSpPr>
        <p:spPr>
          <a:xfrm>
            <a:off x="3004956" y="5738636"/>
            <a:ext cx="74304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B3E48D0-5B3F-C2B4-69B8-8B03AD1CAE92}"/>
              </a:ext>
            </a:extLst>
          </p:cNvPr>
          <p:cNvCxnSpPr>
            <a:cxnSpLocks/>
          </p:cNvCxnSpPr>
          <p:nvPr/>
        </p:nvCxnSpPr>
        <p:spPr>
          <a:xfrm>
            <a:off x="4274654" y="5738636"/>
            <a:ext cx="78644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8DB3EDA-33C4-F825-3FA6-E0CEF14997F5}"/>
              </a:ext>
            </a:extLst>
          </p:cNvPr>
          <p:cNvCxnSpPr>
            <a:cxnSpLocks/>
          </p:cNvCxnSpPr>
          <p:nvPr/>
        </p:nvCxnSpPr>
        <p:spPr>
          <a:xfrm>
            <a:off x="3512473" y="3913238"/>
            <a:ext cx="84928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898E813-9A40-E54E-8180-DF4FE7AA8B0E}"/>
              </a:ext>
            </a:extLst>
          </p:cNvPr>
          <p:cNvCxnSpPr>
            <a:cxnSpLocks/>
          </p:cNvCxnSpPr>
          <p:nvPr/>
        </p:nvCxnSpPr>
        <p:spPr>
          <a:xfrm>
            <a:off x="2388361" y="3175818"/>
            <a:ext cx="172676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98B0CF0-B38E-BB39-BB78-B43CA352B1CA}"/>
              </a:ext>
            </a:extLst>
          </p:cNvPr>
          <p:cNvCxnSpPr>
            <a:cxnSpLocks/>
          </p:cNvCxnSpPr>
          <p:nvPr/>
        </p:nvCxnSpPr>
        <p:spPr>
          <a:xfrm>
            <a:off x="9166303" y="1523999"/>
            <a:ext cx="139208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B79FAF2-E972-5E85-3E25-ED112CE6E669}"/>
              </a:ext>
            </a:extLst>
          </p:cNvPr>
          <p:cNvCxnSpPr>
            <a:cxnSpLocks/>
          </p:cNvCxnSpPr>
          <p:nvPr/>
        </p:nvCxnSpPr>
        <p:spPr>
          <a:xfrm>
            <a:off x="9038483" y="1201728"/>
            <a:ext cx="139208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35C5E5C-ECD4-A919-1ABE-B3E615505D4D}"/>
              </a:ext>
            </a:extLst>
          </p:cNvPr>
          <p:cNvCxnSpPr>
            <a:cxnSpLocks/>
          </p:cNvCxnSpPr>
          <p:nvPr/>
        </p:nvCxnSpPr>
        <p:spPr>
          <a:xfrm>
            <a:off x="9166303" y="3175818"/>
            <a:ext cx="139208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9196BA8-6584-5A47-0590-6E1A98F0AF24}"/>
              </a:ext>
            </a:extLst>
          </p:cNvPr>
          <p:cNvCxnSpPr>
            <a:cxnSpLocks/>
          </p:cNvCxnSpPr>
          <p:nvPr/>
        </p:nvCxnSpPr>
        <p:spPr>
          <a:xfrm>
            <a:off x="8261736" y="4640825"/>
            <a:ext cx="313385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340761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3" grpId="0"/>
      <p:bldP spid="1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1965" y="438537"/>
            <a:ext cx="1884786" cy="70912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Post-Reading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92877B8-1F1F-E804-FD49-F2DF73873CE2}"/>
              </a:ext>
            </a:extLst>
          </p:cNvPr>
          <p:cNvSpPr txBox="1"/>
          <p:nvPr/>
        </p:nvSpPr>
        <p:spPr>
          <a:xfrm>
            <a:off x="2182761" y="501333"/>
            <a:ext cx="55748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Work in pairs and discuss.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41400B-41BC-01F2-7B2A-B723444743A2}"/>
              </a:ext>
            </a:extLst>
          </p:cNvPr>
          <p:cNvSpPr txBox="1"/>
          <p:nvPr/>
        </p:nvSpPr>
        <p:spPr>
          <a:xfrm>
            <a:off x="1996751" y="2351782"/>
            <a:ext cx="857864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 dirty="0">
                <a:solidFill>
                  <a:srgbClr val="242021"/>
                </a:solidFill>
                <a:effectLst/>
                <a:latin typeface="FuturaLT-Heavy"/>
              </a:rPr>
              <a:t>What do </a:t>
            </a:r>
            <a:r>
              <a:rPr lang="en-US" sz="3200" b="1" dirty="0">
                <a:solidFill>
                  <a:srgbClr val="242021"/>
                </a:solidFill>
                <a:latin typeface="FuturaLT-Heavy"/>
              </a:rPr>
              <a:t>you and your friends need to bring on</a:t>
            </a:r>
            <a:r>
              <a:rPr lang="en-US" sz="3200" b="1" i="0" dirty="0">
                <a:solidFill>
                  <a:srgbClr val="242021"/>
                </a:solidFill>
                <a:effectLst/>
                <a:latin typeface="FuturaLT-Heavy"/>
              </a:rPr>
              <a:t> a camping trip? Why?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8850130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5052"/>
            <a:ext cx="9229273" cy="615230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580036021"/>
      </p:ext>
    </p:extLst>
  </p:cSld>
  <p:clrMapOvr>
    <a:masterClrMapping/>
  </p:clrMapOvr>
  <p:transition spd="med">
    <p:pull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0196" y="382556"/>
            <a:ext cx="1530221" cy="61582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Extra Practice </a:t>
            </a:r>
          </a:p>
          <a:p>
            <a:pPr algn="ctr"/>
            <a:r>
              <a:rPr lang="en-US" b="1" dirty="0"/>
              <a:t>DHA App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86B3683-621B-4994-7C4A-6D34190BD719}"/>
              </a:ext>
            </a:extLst>
          </p:cNvPr>
          <p:cNvSpPr/>
          <p:nvPr/>
        </p:nvSpPr>
        <p:spPr>
          <a:xfrm>
            <a:off x="3089041" y="486053"/>
            <a:ext cx="6237839" cy="79573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accent6">
                    <a:lumMod val="75000"/>
                  </a:schemeClr>
                </a:solidFill>
              </a:rPr>
              <a:t>LET’S PLAY!</a:t>
            </a:r>
          </a:p>
        </p:txBody>
      </p:sp>
      <p:sp>
        <p:nvSpPr>
          <p:cNvPr id="6" name="TextBox 5"/>
          <p:cNvSpPr txBox="1"/>
          <p:nvPr/>
        </p:nvSpPr>
        <p:spPr>
          <a:xfrm rot="10800000" flipH="1" flipV="1">
            <a:off x="2838479" y="1358975"/>
            <a:ext cx="76473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Click the picture below to play the games!</a:t>
            </a:r>
          </a:p>
        </p:txBody>
      </p:sp>
      <p:pic>
        <p:nvPicPr>
          <p:cNvPr id="3" name="Picture 2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0016" y="2159468"/>
            <a:ext cx="9245805" cy="4143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18060"/>
      </p:ext>
    </p:extLst>
  </p:cSld>
  <p:clrMapOvr>
    <a:masterClrMapping/>
  </p:clrMapOvr>
  <p:transition spd="med">
    <p:pull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157"/>
            <a:ext cx="8987273" cy="612768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1431180558"/>
      </p:ext>
    </p:extLst>
  </p:cSld>
  <p:clrMapOvr>
    <a:masterClrMapping/>
  </p:clrMapOvr>
  <p:transition spd="med">
    <p:pull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5" name="Rectangle 4"/>
          <p:cNvSpPr/>
          <p:nvPr/>
        </p:nvSpPr>
        <p:spPr>
          <a:xfrm>
            <a:off x="766668" y="1815293"/>
            <a:ext cx="4345781" cy="452431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Vocabularies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70C0"/>
                </a:solidFill>
              </a:rPr>
              <a:t>sleeping bag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70C0"/>
                </a:solidFill>
              </a:rPr>
              <a:t>flashlight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70C0"/>
                </a:solidFill>
              </a:rPr>
              <a:t>bottled water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70C0"/>
                </a:solidFill>
              </a:rPr>
              <a:t>tent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70C0"/>
                </a:solidFill>
              </a:rPr>
              <a:t>battery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70C0"/>
                </a:solidFill>
              </a:rPr>
              <a:t>pillow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70C0"/>
                </a:solidFill>
              </a:rPr>
              <a:t>towel</a:t>
            </a:r>
          </a:p>
        </p:txBody>
      </p:sp>
      <p:sp>
        <p:nvSpPr>
          <p:cNvPr id="6" name="Rectangle 5"/>
          <p:cNvSpPr/>
          <p:nvPr/>
        </p:nvSpPr>
        <p:spPr>
          <a:xfrm>
            <a:off x="5699051" y="1818408"/>
            <a:ext cx="6166884" cy="34163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Structures/ Sentence patterns: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What do you use … for?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To ………………</a:t>
            </a:r>
          </a:p>
          <a:p>
            <a:r>
              <a:rPr lang="en-US" sz="3600" i="1" dirty="0">
                <a:solidFill>
                  <a:srgbClr val="FF0000"/>
                </a:solidFill>
              </a:rPr>
              <a:t>Reading:</a:t>
            </a:r>
            <a:endParaRPr lang="en-US" sz="3600" i="1" dirty="0">
              <a:solidFill>
                <a:srgbClr val="0070C0"/>
              </a:solidFill>
            </a:endParaRPr>
          </a:p>
          <a:p>
            <a:r>
              <a:rPr lang="en-US" sz="3600" i="1" dirty="0">
                <a:solidFill>
                  <a:srgbClr val="0070C0"/>
                </a:solidFill>
              </a:rPr>
              <a:t>Reading for specific information</a:t>
            </a:r>
          </a:p>
          <a:p>
            <a:endParaRPr lang="en-US" sz="36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042584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4296"/>
            <a:ext cx="8897538" cy="606650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WARM-UP</a:t>
            </a:r>
          </a:p>
        </p:txBody>
      </p:sp>
    </p:spTree>
    <p:extLst>
      <p:ext uri="{BB962C8B-B14F-4D97-AF65-F5344CB8AC3E}">
        <p14:creationId xmlns:p14="http://schemas.microsoft.com/office/powerpoint/2010/main" val="1693012278"/>
      </p:ext>
    </p:extLst>
  </p:cSld>
  <p:clrMapOvr>
    <a:masterClrMapping/>
  </p:clrMapOvr>
  <p:transition spd="med">
    <p:pull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1314451" y="1646758"/>
            <a:ext cx="10725150" cy="452431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Learn by </a:t>
            </a:r>
            <a:r>
              <a:rPr kumimoji="0" lang="en-US" sz="3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heart 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vocabularies and make sentences using them. 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 the exercises on page 46 WB. 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 the exercises in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Tiếng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Anh 6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-Learn Smart World Notebook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on page 48.</a:t>
            </a:r>
            <a:endParaRPr kumimoji="0" lang="en-US" sz="36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Prepare the next lesson (page 66 - SB).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Play the consolidation games in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Tiếng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Anh 6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-Learn Smart World DHA App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on 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2"/>
              </a:rPr>
              <a:t>www.eduhome.com.vn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75909764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58"/>
          <a:stretch/>
        </p:blipFill>
        <p:spPr>
          <a:xfrm>
            <a:off x="-18662" y="0"/>
            <a:ext cx="12192000" cy="68393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57744" y="6051163"/>
            <a:ext cx="3102690" cy="646331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Enjoy your day!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321064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1A1CFF4-8954-BD5C-7988-233329BE82EA}"/>
              </a:ext>
            </a:extLst>
          </p:cNvPr>
          <p:cNvSpPr txBox="1"/>
          <p:nvPr/>
        </p:nvSpPr>
        <p:spPr>
          <a:xfrm>
            <a:off x="462114" y="439736"/>
            <a:ext cx="1155290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Word scramble: What is the word? It is an </a:t>
            </a:r>
            <a:r>
              <a:rPr lang="en-US" sz="4400" u="sng" dirty="0">
                <a:solidFill>
                  <a:srgbClr val="00B050"/>
                </a:solidFill>
              </a:rPr>
              <a:t>outdoor activity</a:t>
            </a:r>
            <a:r>
              <a:rPr lang="en-US" sz="4400" dirty="0"/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D81D4B-F181-6EAF-7FF3-0A4BE31D1C8B}"/>
              </a:ext>
            </a:extLst>
          </p:cNvPr>
          <p:cNvSpPr txBox="1"/>
          <p:nvPr/>
        </p:nvSpPr>
        <p:spPr>
          <a:xfrm>
            <a:off x="4050890" y="2071995"/>
            <a:ext cx="61058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i="0" dirty="0" err="1">
                <a:solidFill>
                  <a:srgbClr val="FF0000"/>
                </a:solidFill>
                <a:effectLst/>
                <a:latin typeface="FuturaLT-Book"/>
              </a:rPr>
              <a:t>Nyakakig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0548A0-5DCD-7456-389F-5D8BDD00ED1B}"/>
              </a:ext>
            </a:extLst>
          </p:cNvPr>
          <p:cNvSpPr txBox="1"/>
          <p:nvPr/>
        </p:nvSpPr>
        <p:spPr>
          <a:xfrm>
            <a:off x="4050890" y="3105834"/>
            <a:ext cx="61058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i="0" dirty="0">
                <a:solidFill>
                  <a:srgbClr val="00B050"/>
                </a:solidFill>
                <a:effectLst/>
                <a:latin typeface="FuturaLT-Book"/>
              </a:rPr>
              <a:t>kayaking</a:t>
            </a:r>
            <a:endParaRPr lang="en-US" sz="3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62243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1A1CFF4-8954-BD5C-7988-233329BE82EA}"/>
              </a:ext>
            </a:extLst>
          </p:cNvPr>
          <p:cNvSpPr txBox="1"/>
          <p:nvPr/>
        </p:nvSpPr>
        <p:spPr>
          <a:xfrm>
            <a:off x="747250" y="915046"/>
            <a:ext cx="110317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Word scramble: What is the word? It is </a:t>
            </a:r>
            <a:r>
              <a:rPr lang="en-US" sz="4400" u="sng" dirty="0">
                <a:solidFill>
                  <a:srgbClr val="00B050"/>
                </a:solidFill>
              </a:rPr>
              <a:t>a place</a:t>
            </a:r>
            <a:r>
              <a:rPr lang="en-US" sz="4400" dirty="0"/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D81D4B-F181-6EAF-7FF3-0A4BE31D1C8B}"/>
              </a:ext>
            </a:extLst>
          </p:cNvPr>
          <p:cNvSpPr txBox="1"/>
          <p:nvPr/>
        </p:nvSpPr>
        <p:spPr>
          <a:xfrm>
            <a:off x="4050890" y="2071995"/>
            <a:ext cx="61058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FuturaLT-Book"/>
              </a:rPr>
              <a:t>teiscapm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BF0334-43C6-B386-6448-D2A16B06592B}"/>
              </a:ext>
            </a:extLst>
          </p:cNvPr>
          <p:cNvSpPr txBox="1"/>
          <p:nvPr/>
        </p:nvSpPr>
        <p:spPr>
          <a:xfrm>
            <a:off x="4050890" y="3343260"/>
            <a:ext cx="61058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  <a:latin typeface="FuturaLT-Book"/>
              </a:rPr>
              <a:t>campsite</a:t>
            </a:r>
          </a:p>
        </p:txBody>
      </p:sp>
    </p:spTree>
    <p:extLst>
      <p:ext uri="{BB962C8B-B14F-4D97-AF65-F5344CB8AC3E}">
        <p14:creationId xmlns:p14="http://schemas.microsoft.com/office/powerpoint/2010/main" val="198731471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ED81D4B-F181-6EAF-7FF3-0A4BE31D1C8B}"/>
              </a:ext>
            </a:extLst>
          </p:cNvPr>
          <p:cNvSpPr txBox="1"/>
          <p:nvPr/>
        </p:nvSpPr>
        <p:spPr>
          <a:xfrm>
            <a:off x="4050890" y="2071995"/>
            <a:ext cx="61058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FuturaLT-Book"/>
              </a:rPr>
              <a:t>yocann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39F9C6-7319-FCF7-CB34-849809196A3B}"/>
              </a:ext>
            </a:extLst>
          </p:cNvPr>
          <p:cNvSpPr txBox="1"/>
          <p:nvPr/>
        </p:nvSpPr>
        <p:spPr>
          <a:xfrm>
            <a:off x="747250" y="915046"/>
            <a:ext cx="110317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Word scramble: What is the word? It is </a:t>
            </a:r>
            <a:r>
              <a:rPr lang="en-US" sz="4400" u="sng" dirty="0">
                <a:solidFill>
                  <a:srgbClr val="00B050"/>
                </a:solidFill>
              </a:rPr>
              <a:t>a place</a:t>
            </a:r>
            <a:r>
              <a:rPr lang="en-US" sz="4400" dirty="0"/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471C2C8-25F4-A382-C4EF-F3D79FB84619}"/>
              </a:ext>
            </a:extLst>
          </p:cNvPr>
          <p:cNvSpPr txBox="1"/>
          <p:nvPr/>
        </p:nvSpPr>
        <p:spPr>
          <a:xfrm>
            <a:off x="3932903" y="3816507"/>
            <a:ext cx="61058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  <a:latin typeface="FuturaLT-Book"/>
              </a:rPr>
              <a:t>canyon</a:t>
            </a:r>
          </a:p>
        </p:txBody>
      </p:sp>
    </p:spTree>
    <p:extLst>
      <p:ext uri="{BB962C8B-B14F-4D97-AF65-F5344CB8AC3E}">
        <p14:creationId xmlns:p14="http://schemas.microsoft.com/office/powerpoint/2010/main" val="344027030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ED81D4B-F181-6EAF-7FF3-0A4BE31D1C8B}"/>
              </a:ext>
            </a:extLst>
          </p:cNvPr>
          <p:cNvSpPr txBox="1"/>
          <p:nvPr/>
        </p:nvSpPr>
        <p:spPr>
          <a:xfrm>
            <a:off x="4050890" y="2071995"/>
            <a:ext cx="61058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FuturaLT-Book"/>
              </a:rPr>
              <a:t>aitgnfr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CE3B31-89C2-080D-D5AC-5AEA78C91983}"/>
              </a:ext>
            </a:extLst>
          </p:cNvPr>
          <p:cNvSpPr txBox="1"/>
          <p:nvPr/>
        </p:nvSpPr>
        <p:spPr>
          <a:xfrm>
            <a:off x="462114" y="439736"/>
            <a:ext cx="1155290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Word scramble: What is the word? It is an </a:t>
            </a:r>
            <a:r>
              <a:rPr lang="en-US" sz="4400" u="sng" dirty="0">
                <a:solidFill>
                  <a:srgbClr val="00B050"/>
                </a:solidFill>
              </a:rPr>
              <a:t>outdoor activity</a:t>
            </a:r>
            <a:r>
              <a:rPr lang="en-US" sz="4400" dirty="0"/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3DDE156-3F55-27DE-1884-09290373B3C0}"/>
              </a:ext>
            </a:extLst>
          </p:cNvPr>
          <p:cNvSpPr txBox="1"/>
          <p:nvPr/>
        </p:nvSpPr>
        <p:spPr>
          <a:xfrm>
            <a:off x="4159045" y="4120301"/>
            <a:ext cx="61058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  <a:latin typeface="FuturaLT-Book"/>
              </a:rPr>
              <a:t>rafting</a:t>
            </a:r>
          </a:p>
        </p:txBody>
      </p:sp>
    </p:spTree>
    <p:extLst>
      <p:ext uri="{BB962C8B-B14F-4D97-AF65-F5344CB8AC3E}">
        <p14:creationId xmlns:p14="http://schemas.microsoft.com/office/powerpoint/2010/main" val="396413086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ED81D4B-F181-6EAF-7FF3-0A4BE31D1C8B}"/>
              </a:ext>
            </a:extLst>
          </p:cNvPr>
          <p:cNvSpPr txBox="1"/>
          <p:nvPr/>
        </p:nvSpPr>
        <p:spPr>
          <a:xfrm>
            <a:off x="4050890" y="2071995"/>
            <a:ext cx="61058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FuturaLT-Book"/>
              </a:rPr>
              <a:t>iikhgn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CD38BE-E9CB-B85A-EE85-48A8E498D855}"/>
              </a:ext>
            </a:extLst>
          </p:cNvPr>
          <p:cNvSpPr txBox="1"/>
          <p:nvPr/>
        </p:nvSpPr>
        <p:spPr>
          <a:xfrm>
            <a:off x="462114" y="439736"/>
            <a:ext cx="1155290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Word scramble: What is the word? It is an </a:t>
            </a:r>
            <a:r>
              <a:rPr lang="en-US" sz="4400" u="sng" dirty="0">
                <a:solidFill>
                  <a:srgbClr val="00B050"/>
                </a:solidFill>
              </a:rPr>
              <a:t>outdoor activity</a:t>
            </a:r>
            <a:r>
              <a:rPr lang="en-US" sz="4400" dirty="0"/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2A6420-9149-F9BF-AB4E-E8B7010481E2}"/>
              </a:ext>
            </a:extLst>
          </p:cNvPr>
          <p:cNvSpPr txBox="1"/>
          <p:nvPr/>
        </p:nvSpPr>
        <p:spPr>
          <a:xfrm>
            <a:off x="3854245" y="3559709"/>
            <a:ext cx="61058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  <a:latin typeface="FuturaLT-Book"/>
              </a:rPr>
              <a:t>hiking</a:t>
            </a:r>
          </a:p>
        </p:txBody>
      </p:sp>
    </p:spTree>
    <p:extLst>
      <p:ext uri="{BB962C8B-B14F-4D97-AF65-F5344CB8AC3E}">
        <p14:creationId xmlns:p14="http://schemas.microsoft.com/office/powerpoint/2010/main" val="260151689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6875</TotalTime>
  <Words>668</Words>
  <Application>Microsoft Office PowerPoint</Application>
  <PresentationFormat>Widescreen</PresentationFormat>
  <Paragraphs>157</Paragraphs>
  <Slides>41</Slides>
  <Notes>2</Notes>
  <HiddenSlides>0</HiddenSlides>
  <MMClips>7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9" baseType="lpstr">
      <vt:lpstr>Arial</vt:lpstr>
      <vt:lpstr>Arial-BoldMT</vt:lpstr>
      <vt:lpstr>ArialMT</vt:lpstr>
      <vt:lpstr>Calibri</vt:lpstr>
      <vt:lpstr>FuturaLT-Book</vt:lpstr>
      <vt:lpstr>FuturaLT-Heavy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159</cp:revision>
  <dcterms:created xsi:type="dcterms:W3CDTF">2020-12-08T03:17:05Z</dcterms:created>
  <dcterms:modified xsi:type="dcterms:W3CDTF">2023-07-29T10:02:08Z</dcterms:modified>
</cp:coreProperties>
</file>