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75" r:id="rId3"/>
    <p:sldId id="359" r:id="rId4"/>
    <p:sldId id="259" r:id="rId5"/>
    <p:sldId id="360" r:id="rId6"/>
    <p:sldId id="368" r:id="rId7"/>
    <p:sldId id="379" r:id="rId8"/>
    <p:sldId id="366" r:id="rId9"/>
    <p:sldId id="380" r:id="rId10"/>
    <p:sldId id="369" r:id="rId11"/>
    <p:sldId id="370" r:id="rId12"/>
    <p:sldId id="365" r:id="rId13"/>
    <p:sldId id="364" r:id="rId14"/>
    <p:sldId id="363" r:id="rId15"/>
    <p:sldId id="377" r:id="rId16"/>
    <p:sldId id="362" r:id="rId17"/>
    <p:sldId id="361" r:id="rId18"/>
    <p:sldId id="378" r:id="rId19"/>
    <p:sldId id="371" r:id="rId20"/>
    <p:sldId id="372" r:id="rId21"/>
    <p:sldId id="373" r:id="rId22"/>
    <p:sldId id="3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A4"/>
    <a:srgbClr val="F1A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53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435D-54A4-4B48-83B0-BB35BDBEFCD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37B2-56C8-4CB9-A691-D655085B5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3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emf"/><Relationship Id="rId7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3.wav"/><Relationship Id="rId7" Type="http://schemas.openxmlformats.org/officeDocument/2006/relationships/image" Target="../media/image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3.wav"/><Relationship Id="rId7" Type="http://schemas.openxmlformats.org/officeDocument/2006/relationships/image" Target="../media/image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64DA9E-20B5-3D39-A915-6023525A27AE}"/>
              </a:ext>
            </a:extLst>
          </p:cNvPr>
          <p:cNvGrpSpPr/>
          <p:nvPr/>
        </p:nvGrpSpPr>
        <p:grpSpPr>
          <a:xfrm>
            <a:off x="1621490" y="741407"/>
            <a:ext cx="8949018" cy="3935085"/>
            <a:chOff x="688903" y="402771"/>
            <a:chExt cx="6740941" cy="4272259"/>
          </a:xfrm>
        </p:grpSpPr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692D0BEA-2476-C534-FAA9-C6A569160863}"/>
                </a:ext>
              </a:extLst>
            </p:cNvPr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343F0E-6F80-3D67-41BC-C2EAD3247887}"/>
                </a:ext>
              </a:extLst>
            </p:cNvPr>
            <p:cNvSpPr txBox="1"/>
            <p:nvPr/>
          </p:nvSpPr>
          <p:spPr>
            <a:xfrm>
              <a:off x="769608" y="889843"/>
              <a:ext cx="6660236" cy="74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82B53A-560A-070E-DF5A-1A20343D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45" y="878095"/>
            <a:ext cx="2267909" cy="957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1E0FD-8D52-8B3E-A707-6122E9A5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261" y="3882780"/>
            <a:ext cx="2145006" cy="2824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A0FD6-1EF4-9DEB-B41E-EB57108D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92" y="4033471"/>
            <a:ext cx="1897134" cy="2824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10B000-3D9C-EC35-193F-8FD0955148E9}"/>
              </a:ext>
            </a:extLst>
          </p:cNvPr>
          <p:cNvSpPr txBox="1"/>
          <p:nvPr/>
        </p:nvSpPr>
        <p:spPr>
          <a:xfrm>
            <a:off x="4962045" y="3387140"/>
            <a:ext cx="206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277" y="2146659"/>
            <a:ext cx="8841878" cy="119492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7342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artoon of a book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8611" y="436551"/>
            <a:ext cx="7498789" cy="710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Lấy</a:t>
            </a:r>
            <a:r>
              <a:rPr lang="en-US" sz="3600" b="1" dirty="0"/>
              <a:t> 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3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50"/>
            <a:ext cx="11658599" cy="6736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4650828" y="2191407"/>
            <a:ext cx="2774731" cy="236482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4540469" y="2837793"/>
            <a:ext cx="2885090" cy="1576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Connector 1025"/>
          <p:cNvCxnSpPr/>
          <p:nvPr/>
        </p:nvCxnSpPr>
        <p:spPr>
          <a:xfrm>
            <a:off x="4382814" y="3373820"/>
            <a:ext cx="3421117" cy="2963918"/>
          </a:xfrm>
          <a:prstGeom prst="line">
            <a:avLst/>
          </a:prstGeom>
          <a:ln w="44450">
            <a:solidFill>
              <a:srgbClr val="C84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3957145" y="4051738"/>
            <a:ext cx="4761186" cy="2286000"/>
          </a:xfrm>
          <a:prstGeom prst="line">
            <a:avLst/>
          </a:prstGeom>
          <a:ln w="44450">
            <a:solidFill>
              <a:srgbClr val="C84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4162097" y="4556234"/>
            <a:ext cx="3074275" cy="1261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 flipV="1">
            <a:off x="4382814" y="2853559"/>
            <a:ext cx="3310758" cy="23411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V="1">
            <a:off x="4824248" y="2853559"/>
            <a:ext cx="3484180" cy="28693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4824248" y="4682359"/>
            <a:ext cx="3168869" cy="165537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7DF6520E-299E-82BC-803C-8F5812AB93C3}"/>
              </a:ext>
            </a:extLst>
          </p:cNvPr>
          <p:cNvSpPr/>
          <p:nvPr/>
        </p:nvSpPr>
        <p:spPr>
          <a:xfrm flipH="1">
            <a:off x="140128" y="939049"/>
            <a:ext cx="11911744" cy="1658878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15">
            <a:extLst>
              <a:ext uri="{FF2B5EF4-FFF2-40B4-BE49-F238E27FC236}">
                <a16:creationId xmlns:a16="http://schemas.microsoft.com/office/drawing/2014/main" id="{C0735CF4-A1E3-A94A-64FB-36E7B2CFE64A}"/>
              </a:ext>
            </a:extLst>
          </p:cNvPr>
          <p:cNvSpPr/>
          <p:nvPr/>
        </p:nvSpPr>
        <p:spPr>
          <a:xfrm flipH="1">
            <a:off x="4841284" y="3429000"/>
            <a:ext cx="4443135" cy="811298"/>
          </a:xfrm>
          <a:custGeom>
            <a:avLst/>
            <a:gdLst>
              <a:gd name="connsiteX0" fmla="*/ 0 w 4443135"/>
              <a:gd name="connsiteY0" fmla="*/ 135219 h 811298"/>
              <a:gd name="connsiteX1" fmla="*/ 135219 w 4443135"/>
              <a:gd name="connsiteY1" fmla="*/ 0 h 811298"/>
              <a:gd name="connsiteX2" fmla="*/ 740523 w 4443135"/>
              <a:gd name="connsiteY2" fmla="*/ 0 h 811298"/>
              <a:gd name="connsiteX3" fmla="*/ 740523 w 4443135"/>
              <a:gd name="connsiteY3" fmla="*/ 0 h 811298"/>
              <a:gd name="connsiteX4" fmla="*/ 1851306 w 4443135"/>
              <a:gd name="connsiteY4" fmla="*/ 0 h 811298"/>
              <a:gd name="connsiteX5" fmla="*/ 4307916 w 4443135"/>
              <a:gd name="connsiteY5" fmla="*/ 0 h 811298"/>
              <a:gd name="connsiteX6" fmla="*/ 4443135 w 4443135"/>
              <a:gd name="connsiteY6" fmla="*/ 135219 h 811298"/>
              <a:gd name="connsiteX7" fmla="*/ 4443135 w 4443135"/>
              <a:gd name="connsiteY7" fmla="*/ 473257 h 811298"/>
              <a:gd name="connsiteX8" fmla="*/ 4443135 w 4443135"/>
              <a:gd name="connsiteY8" fmla="*/ 473257 h 811298"/>
              <a:gd name="connsiteX9" fmla="*/ 4443135 w 4443135"/>
              <a:gd name="connsiteY9" fmla="*/ 676082 h 811298"/>
              <a:gd name="connsiteX10" fmla="*/ 4443135 w 4443135"/>
              <a:gd name="connsiteY10" fmla="*/ 676079 h 811298"/>
              <a:gd name="connsiteX11" fmla="*/ 4307916 w 4443135"/>
              <a:gd name="connsiteY11" fmla="*/ 811298 h 811298"/>
              <a:gd name="connsiteX12" fmla="*/ 1851306 w 4443135"/>
              <a:gd name="connsiteY12" fmla="*/ 811298 h 811298"/>
              <a:gd name="connsiteX13" fmla="*/ 419610 w 4443135"/>
              <a:gd name="connsiteY13" fmla="*/ 1181299 h 811298"/>
              <a:gd name="connsiteX14" fmla="*/ 740523 w 4443135"/>
              <a:gd name="connsiteY14" fmla="*/ 811298 h 811298"/>
              <a:gd name="connsiteX15" fmla="*/ 135219 w 4443135"/>
              <a:gd name="connsiteY15" fmla="*/ 811298 h 811298"/>
              <a:gd name="connsiteX16" fmla="*/ 0 w 4443135"/>
              <a:gd name="connsiteY16" fmla="*/ 676079 h 811298"/>
              <a:gd name="connsiteX17" fmla="*/ 0 w 4443135"/>
              <a:gd name="connsiteY17" fmla="*/ 676082 h 811298"/>
              <a:gd name="connsiteX18" fmla="*/ 0 w 4443135"/>
              <a:gd name="connsiteY18" fmla="*/ 473257 h 811298"/>
              <a:gd name="connsiteX19" fmla="*/ 0 w 4443135"/>
              <a:gd name="connsiteY19" fmla="*/ 473257 h 811298"/>
              <a:gd name="connsiteX20" fmla="*/ 0 w 4443135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3135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416435" y="-18082"/>
                  <a:pt x="570930" y="50536"/>
                  <a:pt x="740523" y="0"/>
                </a:cubicBezTo>
                <a:lnTo>
                  <a:pt x="740523" y="0"/>
                </a:lnTo>
                <a:cubicBezTo>
                  <a:pt x="861889" y="-51263"/>
                  <a:pt x="1588536" y="-89642"/>
                  <a:pt x="1851306" y="0"/>
                </a:cubicBezTo>
                <a:cubicBezTo>
                  <a:pt x="2951564" y="-78244"/>
                  <a:pt x="3897256" y="115028"/>
                  <a:pt x="4307916" y="0"/>
                </a:cubicBezTo>
                <a:cubicBezTo>
                  <a:pt x="4371572" y="-1790"/>
                  <a:pt x="4437342" y="60067"/>
                  <a:pt x="4443135" y="135219"/>
                </a:cubicBezTo>
                <a:cubicBezTo>
                  <a:pt x="4459718" y="279626"/>
                  <a:pt x="4433288" y="398049"/>
                  <a:pt x="4443135" y="473257"/>
                </a:cubicBezTo>
                <a:lnTo>
                  <a:pt x="4443135" y="473257"/>
                </a:lnTo>
                <a:cubicBezTo>
                  <a:pt x="4446903" y="559188"/>
                  <a:pt x="4435935" y="578562"/>
                  <a:pt x="4443135" y="676082"/>
                </a:cubicBezTo>
                <a:lnTo>
                  <a:pt x="4443135" y="676079"/>
                </a:lnTo>
                <a:cubicBezTo>
                  <a:pt x="4448851" y="756228"/>
                  <a:pt x="4375643" y="810213"/>
                  <a:pt x="4307916" y="811298"/>
                </a:cubicBezTo>
                <a:cubicBezTo>
                  <a:pt x="3183626" y="866851"/>
                  <a:pt x="2374778" y="788827"/>
                  <a:pt x="1851306" y="811298"/>
                </a:cubicBezTo>
                <a:cubicBezTo>
                  <a:pt x="1179188" y="1002629"/>
                  <a:pt x="1048334" y="1032572"/>
                  <a:pt x="419610" y="1181299"/>
                </a:cubicBezTo>
                <a:cubicBezTo>
                  <a:pt x="471739" y="1088667"/>
                  <a:pt x="586140" y="949593"/>
                  <a:pt x="740523" y="811298"/>
                </a:cubicBezTo>
                <a:cubicBezTo>
                  <a:pt x="605834" y="856270"/>
                  <a:pt x="423338" y="805454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4443135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419323" y="-32096"/>
                  <a:pt x="611547" y="20086"/>
                  <a:pt x="740523" y="0"/>
                </a:cubicBezTo>
                <a:lnTo>
                  <a:pt x="740523" y="0"/>
                </a:lnTo>
                <a:cubicBezTo>
                  <a:pt x="1058442" y="60616"/>
                  <a:pt x="1347354" y="-21914"/>
                  <a:pt x="1851306" y="0"/>
                </a:cubicBezTo>
                <a:cubicBezTo>
                  <a:pt x="2185916" y="-154272"/>
                  <a:pt x="3823528" y="-5549"/>
                  <a:pt x="4307916" y="0"/>
                </a:cubicBezTo>
                <a:cubicBezTo>
                  <a:pt x="4375005" y="4230"/>
                  <a:pt x="4451807" y="60024"/>
                  <a:pt x="4443135" y="135219"/>
                </a:cubicBezTo>
                <a:cubicBezTo>
                  <a:pt x="4449764" y="233003"/>
                  <a:pt x="4460354" y="343386"/>
                  <a:pt x="4443135" y="473257"/>
                </a:cubicBezTo>
                <a:lnTo>
                  <a:pt x="4443135" y="473257"/>
                </a:lnTo>
                <a:cubicBezTo>
                  <a:pt x="4440744" y="570603"/>
                  <a:pt x="4440438" y="625270"/>
                  <a:pt x="4443135" y="676082"/>
                </a:cubicBezTo>
                <a:lnTo>
                  <a:pt x="4443135" y="676079"/>
                </a:lnTo>
                <a:cubicBezTo>
                  <a:pt x="4445145" y="747210"/>
                  <a:pt x="4391544" y="820648"/>
                  <a:pt x="4307916" y="811298"/>
                </a:cubicBezTo>
                <a:cubicBezTo>
                  <a:pt x="3425585" y="791471"/>
                  <a:pt x="2613873" y="883004"/>
                  <a:pt x="1851306" y="811298"/>
                </a:cubicBezTo>
                <a:cubicBezTo>
                  <a:pt x="1276549" y="931097"/>
                  <a:pt x="653666" y="1016470"/>
                  <a:pt x="419610" y="1181299"/>
                </a:cubicBezTo>
                <a:cubicBezTo>
                  <a:pt x="529107" y="996083"/>
                  <a:pt x="620793" y="967762"/>
                  <a:pt x="740523" y="811298"/>
                </a:cubicBezTo>
                <a:cubicBezTo>
                  <a:pt x="578430" y="852967"/>
                  <a:pt x="422937" y="790342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b + b x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34" y="-152598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50943"/>
            <a:ext cx="1188011" cy="2091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31" y="4750943"/>
            <a:ext cx="1090291" cy="2043516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2811" y="35468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21739"/>
            <a:ext cx="11789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- </a:t>
            </a:r>
            <a:r>
              <a:rPr lang="en-US" sz="3600" dirty="0" err="1"/>
              <a:t>Nếu</a:t>
            </a:r>
            <a:r>
              <a:rPr lang="en-US" sz="3600" dirty="0"/>
              <a:t> a = 4 </a:t>
            </a:r>
            <a:r>
              <a:rPr lang="en-US" sz="3600" dirty="0" err="1"/>
              <a:t>thì</a:t>
            </a:r>
            <a:r>
              <a:rPr lang="en-US" sz="3600" dirty="0"/>
              <a:t> 3 + a = 3 + ……. = ………;  </a:t>
            </a:r>
          </a:p>
          <a:p>
            <a:r>
              <a:rPr lang="en-US" sz="3600" dirty="0"/>
              <a:t>		</a:t>
            </a:r>
          </a:p>
          <a:p>
            <a:endParaRPr lang="en-US" sz="3600" dirty="0"/>
          </a:p>
          <a:p>
            <a:r>
              <a:rPr lang="en-US" sz="3600" dirty="0"/>
              <a:t>       - </a:t>
            </a:r>
            <a:r>
              <a:rPr lang="en-US" sz="3600" dirty="0" err="1"/>
              <a:t>Nếu</a:t>
            </a:r>
            <a:r>
              <a:rPr lang="en-US" sz="3600" dirty="0"/>
              <a:t> a = 10 </a:t>
            </a:r>
            <a:r>
              <a:rPr lang="en-US" sz="3600" dirty="0" err="1"/>
              <a:t>thì</a:t>
            </a:r>
            <a:r>
              <a:rPr lang="en-US" sz="3600" dirty="0"/>
              <a:t> 3 + a = 3 + ……. = ………;  </a:t>
            </a:r>
          </a:p>
          <a:p>
            <a:r>
              <a:rPr lang="en-US" sz="36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389" y="4315408"/>
            <a:ext cx="931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thay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a </a:t>
            </a:r>
            <a:r>
              <a:rPr lang="en-US" sz="3600" b="1" dirty="0" err="1"/>
              <a:t>bằng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ta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……………..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866" y="1136175"/>
            <a:ext cx="887606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3354" y="1083617"/>
            <a:ext cx="887606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7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1410" y="2733787"/>
            <a:ext cx="85082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7792" y="2712761"/>
            <a:ext cx="85082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7001" y="4916044"/>
            <a:ext cx="1618044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giá</a:t>
            </a:r>
            <a:r>
              <a:rPr lang="en-US" sz="4000" b="1" dirty="0"/>
              <a:t> </a:t>
            </a:r>
            <a:r>
              <a:rPr lang="en-US" sz="4000" b="1" dirty="0" err="1"/>
              <a:t>trị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13410" y="5906869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x 6 </a:t>
            </a:r>
            <a:r>
              <a:rPr lang="en-US" sz="3600" b="1" dirty="0" err="1"/>
              <a:t>với</a:t>
            </a:r>
            <a:r>
              <a:rPr lang="en-US" sz="3600" b="1" dirty="0"/>
              <a:t> a = 3 </a:t>
            </a:r>
            <a:r>
              <a:rPr lang="en-US" sz="3600" b="1" dirty="0" err="1"/>
              <a:t>là</a:t>
            </a:r>
            <a:r>
              <a:rPr lang="en-US" sz="3600" b="1" dirty="0"/>
              <a:t> ………..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929132" y="5860701"/>
            <a:ext cx="8508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2486" y="1907176"/>
            <a:ext cx="9803525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3 + a </a:t>
            </a:r>
            <a:r>
              <a:rPr lang="en-US" sz="3600" b="1" dirty="0" err="1"/>
              <a:t>với</a:t>
            </a:r>
            <a:r>
              <a:rPr lang="en-US" sz="3600" b="1" dirty="0"/>
              <a:t> a = 3 </a:t>
            </a:r>
            <a:r>
              <a:rPr lang="en-US" sz="3600" b="1" dirty="0" err="1"/>
              <a:t>là</a:t>
            </a:r>
            <a:r>
              <a:rPr lang="en-US" sz="3600" b="1" dirty="0"/>
              <a:t>  7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14162" y="3494282"/>
            <a:ext cx="9803525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3 + a </a:t>
            </a:r>
            <a:r>
              <a:rPr lang="en-US" sz="3600" b="1" dirty="0" err="1"/>
              <a:t>với</a:t>
            </a:r>
            <a:r>
              <a:rPr lang="en-US" sz="3600" b="1" dirty="0"/>
              <a:t> a = 10 </a:t>
            </a:r>
            <a:r>
              <a:rPr lang="en-US" sz="3600" b="1" dirty="0" err="1"/>
              <a:t>là</a:t>
            </a:r>
            <a:r>
              <a:rPr lang="en-US" sz="3600" b="1" dirty="0"/>
              <a:t>  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34" y="-152598"/>
            <a:ext cx="12192000" cy="6858000"/>
          </a:xfrm>
          <a:prstGeom prst="rect">
            <a:avLst/>
          </a:prstGeom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99396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50943"/>
            <a:ext cx="1188011" cy="2091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31" y="4750943"/>
            <a:ext cx="1090291" cy="2043516"/>
          </a:xfrm>
          <a:prstGeom prst="rect">
            <a:avLst/>
          </a:prstGeom>
        </p:spPr>
      </p:pic>
      <p:pic>
        <p:nvPicPr>
          <p:cNvPr id="15" name="Picture 14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2811" y="35468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160323"/>
            <a:ext cx="11789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- </a:t>
            </a:r>
            <a:r>
              <a:rPr lang="en-US" sz="3600" dirty="0" err="1"/>
              <a:t>Nếu</a:t>
            </a:r>
            <a:r>
              <a:rPr lang="en-US" sz="3600" dirty="0"/>
              <a:t> a = 7; b = 10; </a:t>
            </a:r>
            <a:r>
              <a:rPr lang="en-US" sz="3600" dirty="0" err="1"/>
              <a:t>thì</a:t>
            </a:r>
            <a:r>
              <a:rPr lang="en-US" sz="3600" dirty="0"/>
              <a:t>  a + b = ……+ ……. = ………;  </a:t>
            </a:r>
          </a:p>
          <a:p>
            <a:r>
              <a:rPr lang="en-US" sz="3600" dirty="0"/>
              <a:t>	</a:t>
            </a:r>
          </a:p>
          <a:p>
            <a:endParaRPr lang="en-US" sz="3600" dirty="0"/>
          </a:p>
          <a:p>
            <a:r>
              <a:rPr lang="en-US" sz="3600" dirty="0"/>
              <a:t>       - </a:t>
            </a:r>
            <a:r>
              <a:rPr lang="en-US" sz="3600" dirty="0" err="1"/>
              <a:t>Nếu</a:t>
            </a:r>
            <a:r>
              <a:rPr lang="en-US" sz="3600" dirty="0"/>
              <a:t> a = 0; b = 2 </a:t>
            </a:r>
            <a:r>
              <a:rPr lang="en-US" sz="3600" dirty="0" err="1"/>
              <a:t>thì</a:t>
            </a:r>
            <a:r>
              <a:rPr lang="en-US" sz="3600" dirty="0"/>
              <a:t> a + b = ……. + ……. = ………;    </a:t>
            </a:r>
          </a:p>
          <a:p>
            <a:r>
              <a:rPr lang="en-US" sz="3600" dirty="0"/>
              <a:t>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7289" y="4072093"/>
            <a:ext cx="931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lần</a:t>
            </a:r>
            <a:r>
              <a:rPr lang="en-US" sz="3600" b="1" dirty="0"/>
              <a:t> </a:t>
            </a:r>
            <a:r>
              <a:rPr lang="en-US" sz="3600" b="1" dirty="0" err="1"/>
              <a:t>thay</a:t>
            </a:r>
            <a:r>
              <a:rPr lang="en-US" sz="3600" b="1" dirty="0"/>
              <a:t> </a:t>
            </a:r>
            <a:r>
              <a:rPr lang="en-US" sz="3600" b="1" dirty="0" err="1"/>
              <a:t>cả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a, b  </a:t>
            </a:r>
            <a:r>
              <a:rPr lang="en-US" sz="3600" b="1" dirty="0" err="1"/>
              <a:t>bằng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ta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 </a:t>
            </a:r>
            <a:r>
              <a:rPr lang="en-US" sz="3600" b="1" dirty="0" err="1"/>
              <a:t>một</a:t>
            </a:r>
            <a:r>
              <a:rPr lang="en-US" sz="3600" b="1" dirty="0"/>
              <a:t>  ……………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9116" y="1119154"/>
            <a:ext cx="76950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7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3632" y="1111377"/>
            <a:ext cx="84316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10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7407" y="2696228"/>
            <a:ext cx="584567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5871" y="2693182"/>
            <a:ext cx="588619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4304" y="4579870"/>
            <a:ext cx="1618044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giá</a:t>
            </a:r>
            <a:r>
              <a:rPr lang="en-US" sz="4000" b="1" dirty="0"/>
              <a:t> </a:t>
            </a:r>
            <a:r>
              <a:rPr lang="en-US" sz="4000" b="1" dirty="0" err="1"/>
              <a:t>trị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73524" y="1090351"/>
            <a:ext cx="84316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17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74955" y="2687922"/>
            <a:ext cx="588619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66381" y="5725630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nhanh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phần</a:t>
            </a:r>
            <a:r>
              <a:rPr lang="en-US" sz="3600" b="1" dirty="0"/>
              <a:t> b, c, d, e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1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33544" y="1938708"/>
            <a:ext cx="115062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+ b </a:t>
            </a:r>
            <a:r>
              <a:rPr lang="en-US" sz="3600" b="1" dirty="0" err="1"/>
              <a:t>với</a:t>
            </a:r>
            <a:r>
              <a:rPr lang="en-US" sz="3600" b="1" dirty="0"/>
              <a:t> a = 7 </a:t>
            </a:r>
            <a:r>
              <a:rPr lang="en-US" sz="3600" b="1" dirty="0" err="1"/>
              <a:t>và</a:t>
            </a:r>
            <a:r>
              <a:rPr lang="en-US" sz="3600" b="1" dirty="0"/>
              <a:t> b = 10  </a:t>
            </a:r>
            <a:r>
              <a:rPr lang="en-US" sz="3600" b="1" dirty="0" err="1"/>
              <a:t>là</a:t>
            </a:r>
            <a:r>
              <a:rPr lang="en-US" sz="3600" b="1" dirty="0"/>
              <a:t>  17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752" y="3446984"/>
            <a:ext cx="115062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+ b </a:t>
            </a:r>
            <a:r>
              <a:rPr lang="en-US" sz="3600" b="1" dirty="0" err="1"/>
              <a:t>với</a:t>
            </a:r>
            <a:r>
              <a:rPr lang="en-US" sz="3600" b="1" dirty="0"/>
              <a:t> a = 0 </a:t>
            </a:r>
            <a:r>
              <a:rPr lang="en-US" sz="3600" b="1" dirty="0" err="1"/>
              <a:t>và</a:t>
            </a:r>
            <a:r>
              <a:rPr lang="en-US" sz="3600" b="1" dirty="0"/>
              <a:t> b = 2  </a:t>
            </a:r>
            <a:r>
              <a:rPr lang="en-US" sz="3600" b="1" dirty="0" err="1"/>
              <a:t>là</a:t>
            </a:r>
            <a:r>
              <a:rPr lang="en-US" sz="3600" b="1" dirty="0"/>
              <a:t> 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0"/>
            <a:ext cx="121742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0" y="2612648"/>
            <a:ext cx="4225528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5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artoon of a book&#10;&#10;Description automatically generated with low confidence">
            <a:hlinkClick r:id="rId3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1450"/>
            <a:ext cx="11658600" cy="59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98629" y="961968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0305" y="2328350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3007" y="3810354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87965" y="5323890"/>
            <a:ext cx="94294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029" y="217507"/>
            <a:ext cx="5735661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1 ( </a:t>
            </a:r>
            <a:r>
              <a:rPr lang="en-US" sz="4000" b="1" dirty="0" err="1"/>
              <a:t>VBT</a:t>
            </a:r>
            <a:r>
              <a:rPr lang="en-US" sz="4000" b="1" dirty="0"/>
              <a:t> </a:t>
            </a:r>
            <a:r>
              <a:rPr lang="en-US" sz="4000" b="1" dirty="0" err="1"/>
              <a:t>trang</a:t>
            </a:r>
            <a:r>
              <a:rPr lang="en-US" sz="4000" b="1" dirty="0"/>
              <a:t> 117)</a:t>
            </a:r>
          </a:p>
        </p:txBody>
      </p:sp>
    </p:spTree>
    <p:extLst>
      <p:ext uri="{BB962C8B-B14F-4D97-AF65-F5344CB8AC3E}">
        <p14:creationId xmlns:p14="http://schemas.microsoft.com/office/powerpoint/2010/main" val="35325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198" y="2675657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2520" y="43281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7" y="279225"/>
            <a:ext cx="11658600" cy="36186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7451" y="1479021"/>
            <a:ext cx="1136969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m + n – p </a:t>
            </a:r>
            <a:r>
              <a:rPr lang="en-US" sz="3600" b="1" dirty="0" err="1"/>
              <a:t>với</a:t>
            </a:r>
            <a:r>
              <a:rPr lang="en-US" sz="3600" b="1" dirty="0"/>
              <a:t> m = 5, n = 7 </a:t>
            </a:r>
            <a:r>
              <a:rPr lang="en-US" sz="3600" b="1" dirty="0" err="1"/>
              <a:t>và</a:t>
            </a:r>
            <a:r>
              <a:rPr lang="en-US" sz="3600" b="1" dirty="0"/>
              <a:t> p = 8  </a:t>
            </a:r>
            <a:r>
              <a:rPr lang="en-US" sz="3600" b="1" dirty="0" err="1"/>
              <a:t>là</a:t>
            </a:r>
            <a:r>
              <a:rPr lang="en-US" sz="3600" b="1" dirty="0"/>
              <a:t> 4</a:t>
            </a:r>
            <a:r>
              <a:rPr lang="en-US" sz="3600" dirty="0"/>
              <a:t>              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437" y="2926066"/>
            <a:ext cx="1207113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m + n – p </a:t>
            </a:r>
            <a:r>
              <a:rPr lang="en-US" sz="3600" b="1" dirty="0" err="1"/>
              <a:t>với</a:t>
            </a:r>
            <a:r>
              <a:rPr lang="en-US" sz="3600" b="1" dirty="0"/>
              <a:t> m = 10, n = 13 </a:t>
            </a:r>
            <a:r>
              <a:rPr lang="en-US" sz="3600" b="1" dirty="0" err="1"/>
              <a:t>và</a:t>
            </a:r>
            <a:r>
              <a:rPr lang="en-US" sz="3600" b="1" dirty="0"/>
              <a:t> p = 20 </a:t>
            </a:r>
            <a:r>
              <a:rPr lang="en-US" sz="3600" b="1" dirty="0" err="1"/>
              <a:t>là</a:t>
            </a:r>
            <a:r>
              <a:rPr lang="en-US" sz="3600" b="1" dirty="0"/>
              <a:t> 3</a:t>
            </a:r>
            <a:r>
              <a:rPr lang="en-US" sz="3600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7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3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1903107" y="1886224"/>
            <a:ext cx="7551103" cy="31196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6988" tIns="43492" rIns="86988" bIns="43492" rtlCol="0" anchor="ctr"/>
          <a:lstStyle/>
          <a:p>
            <a:pPr algn="ctr" defTabSz="922983"/>
            <a:r>
              <a:rPr lang="en-US" sz="5619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561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5619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sz="561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351302" y="5185236"/>
            <a:ext cx="5941422" cy="65314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988" tIns="43492" rIns="86988" bIns="4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22983"/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1313845" y="259730"/>
            <a:ext cx="3410699" cy="945259"/>
          </a:xfrm>
          <a:prstGeom prst="rect">
            <a:avLst/>
          </a:prstGeom>
        </p:spPr>
        <p:txBody>
          <a:bodyPr wrap="none" lIns="86988" tIns="43492" rIns="86988" bIns="43492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22983"/>
            <a:r>
              <a:rPr lang="vi-VN" sz="3429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 chơi</a:t>
            </a:r>
            <a:endParaRPr lang="en-US" sz="3429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12" name="Picture 20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4" y="1333506"/>
            <a:ext cx="1300239" cy="9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9B7B5A-2AB5-5746-6938-B4B0C47F3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747" y="377899"/>
            <a:ext cx="692565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912" y="2592"/>
            <a:chExt cx="3072" cy="960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285751" y="194022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395537" y="359947"/>
            <a:ext cx="9301163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altLang="en-US" sz="4286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 descr="5%"/>
          <p:cNvSpPr>
            <a:spLocks noChangeArrowheads="1"/>
          </p:cNvSpPr>
          <p:nvPr/>
        </p:nvSpPr>
        <p:spPr bwMode="auto">
          <a:xfrm>
            <a:off x="2286001" y="2159508"/>
            <a:ext cx="9301163" cy="8570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alt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345 : a - a</a:t>
            </a:r>
          </a:p>
        </p:txBody>
      </p:sp>
      <p:sp>
        <p:nvSpPr>
          <p:cNvPr id="26" name="AutoShape 22" descr="5%"/>
          <p:cNvSpPr>
            <a:spLocks noChangeArrowheads="1"/>
          </p:cNvSpPr>
          <p:nvPr/>
        </p:nvSpPr>
        <p:spPr bwMode="auto">
          <a:xfrm>
            <a:off x="2395536" y="4267947"/>
            <a:ext cx="9301163" cy="791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56 + m x n : p</a:t>
            </a:r>
            <a:endParaRPr lang="en-US" alt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utoShape 22" descr="5%"/>
          <p:cNvSpPr>
            <a:spLocks noChangeArrowheads="1"/>
          </p:cNvSpPr>
          <p:nvPr/>
        </p:nvSpPr>
        <p:spPr bwMode="auto">
          <a:xfrm>
            <a:off x="2395536" y="3250374"/>
            <a:ext cx="9301163" cy="7837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93858" indent="-493858" algn="just" defTabSz="922983">
              <a:defRPr/>
            </a:pP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 + b x a</a:t>
            </a:r>
          </a:p>
        </p:txBody>
      </p:sp>
    </p:spTree>
    <p:extLst>
      <p:ext uri="{BB962C8B-B14F-4D97-AF65-F5344CB8AC3E}">
        <p14:creationId xmlns:p14="http://schemas.microsoft.com/office/powerpoint/2010/main" val="13102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9"/>
          <p:cNvSpPr/>
          <p:nvPr/>
        </p:nvSpPr>
        <p:spPr>
          <a:xfrm>
            <a:off x="554636" y="257175"/>
            <a:ext cx="11439243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-555973"/>
            <a:ext cx="8974007" cy="673208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1661271" y="494604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40" y="2056608"/>
            <a:ext cx="8053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3" name="Picture 12" descr="A cartoon of a book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022476" y="5497070"/>
            <a:ext cx="3048000" cy="914400"/>
            <a:chOff x="912" y="2592"/>
            <a:chExt cx="3072" cy="960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44050" y="347703"/>
            <a:ext cx="17371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981200" y="464774"/>
            <a:ext cx="9982200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AutoShape 22" descr="5%"/>
          <p:cNvSpPr>
            <a:spLocks noChangeArrowheads="1"/>
          </p:cNvSpPr>
          <p:nvPr/>
        </p:nvSpPr>
        <p:spPr bwMode="auto">
          <a:xfrm>
            <a:off x="2410121" y="3369716"/>
            <a:ext cx="9301163" cy="8443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AutoShape 22" descr="5%"/>
          <p:cNvSpPr>
            <a:spLocks noChangeArrowheads="1"/>
          </p:cNvSpPr>
          <p:nvPr/>
        </p:nvSpPr>
        <p:spPr bwMode="auto">
          <a:xfrm>
            <a:off x="2410121" y="2273052"/>
            <a:ext cx="9301163" cy="900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22" descr="5%"/>
          <p:cNvSpPr>
            <a:spLocks noChangeArrowheads="1"/>
          </p:cNvSpPr>
          <p:nvPr/>
        </p:nvSpPr>
        <p:spPr bwMode="auto">
          <a:xfrm>
            <a:off x="2410121" y="4404322"/>
            <a:ext cx="9301163" cy="825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9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022476" y="5726844"/>
            <a:ext cx="3048000" cy="914400"/>
            <a:chOff x="912" y="2592"/>
            <a:chExt cx="3072" cy="960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432603" y="547250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234525" y="435640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334579" y="400086"/>
            <a:ext cx="9301163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altLang="en-US" sz="381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 = 10 – a x 3</a:t>
            </a:r>
          </a:p>
        </p:txBody>
      </p:sp>
      <p:sp>
        <p:nvSpPr>
          <p:cNvPr id="25" name="AutoShape 22" descr="5%"/>
          <p:cNvSpPr>
            <a:spLocks noChangeArrowheads="1"/>
          </p:cNvSpPr>
          <p:nvPr/>
        </p:nvSpPr>
        <p:spPr bwMode="auto">
          <a:xfrm>
            <a:off x="1066637" y="2076486"/>
            <a:ext cx="9699084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89324" indent="-489324" algn="just" defTabSz="922983">
              <a:buFontTx/>
              <a:buAutoNum type="alphaUcPeriod"/>
              <a:defRPr/>
            </a:pP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</a:t>
            </a:r>
            <a:endParaRPr lang="en-GB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utoShape 22" descr="5%"/>
          <p:cNvSpPr>
            <a:spLocks noChangeArrowheads="1"/>
          </p:cNvSpPr>
          <p:nvPr/>
        </p:nvSpPr>
        <p:spPr bwMode="auto">
          <a:xfrm>
            <a:off x="1069659" y="4524886"/>
            <a:ext cx="9699084" cy="9783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2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…………….</a:t>
            </a:r>
          </a:p>
        </p:txBody>
      </p:sp>
      <p:sp>
        <p:nvSpPr>
          <p:cNvPr id="27" name="AutoShape 22" descr="5%"/>
          <p:cNvSpPr>
            <a:spLocks noChangeArrowheads="1"/>
          </p:cNvSpPr>
          <p:nvPr/>
        </p:nvSpPr>
        <p:spPr bwMode="auto">
          <a:xfrm>
            <a:off x="1039179" y="3298190"/>
            <a:ext cx="9796461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>
              <a:defRPr/>
            </a:pP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……</a:t>
            </a:r>
          </a:p>
        </p:txBody>
      </p:sp>
    </p:spTree>
    <p:extLst>
      <p:ext uri="{BB962C8B-B14F-4D97-AF65-F5344CB8AC3E}">
        <p14:creationId xmlns:p14="http://schemas.microsoft.com/office/powerpoint/2010/main" val="12373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29" y="1958322"/>
            <a:ext cx="8256622" cy="41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 object, windmill&#10;&#10;Description automatically generated">
            <a:extLst>
              <a:ext uri="{FF2B5EF4-FFF2-40B4-BE49-F238E27FC236}">
                <a16:creationId xmlns:a16="http://schemas.microsoft.com/office/drawing/2014/main" id="{16A4A4BF-FFA4-3B80-7123-46B9C7743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72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1F0A7-14DE-45F8-6040-B4EC7BA93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158" y="612404"/>
            <a:ext cx="7053683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314C5-55A2-3D61-8036-32A11A63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07536" y="-287583"/>
            <a:ext cx="7999678" cy="151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B028C-E49A-FFEE-699A-F8344BB8D416}"/>
              </a:ext>
            </a:extLst>
          </p:cNvPr>
          <p:cNvSpPr txBox="1"/>
          <p:nvPr/>
        </p:nvSpPr>
        <p:spPr>
          <a:xfrm>
            <a:off x="496383" y="87239"/>
            <a:ext cx="644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418266"/>
            <a:ext cx="109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085" y="1409216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7 x 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785" y="5376342"/>
            <a:ext cx="268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145 x 5 - 68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274" y="3518531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a + 134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3198" y="1182417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56 487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7188" y="1249947"/>
            <a:ext cx="1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b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7186" y="4924299"/>
            <a:ext cx="144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m +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7285" y="2433507"/>
            <a:ext cx="500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24 x a + b – 356 : 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1984" y="5376342"/>
            <a:ext cx="2684015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145 x 5 - 68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1815" y="1428884"/>
            <a:ext cx="1435438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7 x 9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285" y="2418267"/>
            <a:ext cx="41306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24 x a + b – 356 : c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1834" y="3533771"/>
            <a:ext cx="17754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a + 134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71" y="4975573"/>
            <a:ext cx="15487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m + n</a:t>
            </a:r>
          </a:p>
        </p:txBody>
      </p:sp>
    </p:spTree>
    <p:extLst>
      <p:ext uri="{BB962C8B-B14F-4D97-AF65-F5344CB8AC3E}">
        <p14:creationId xmlns:p14="http://schemas.microsoft.com/office/powerpoint/2010/main" val="6036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9971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58240"/>
            <a:ext cx="1072896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43841"/>
            <a:ext cx="1176528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0235" y="5013434"/>
            <a:ext cx="5990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1322" y="5386558"/>
            <a:ext cx="97895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3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51816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1" y="3886200"/>
            <a:ext cx="1524709" cy="25027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519" y="4191000"/>
            <a:ext cx="2020983" cy="2098947"/>
          </a:xfrm>
          <a:prstGeom prst="rect">
            <a:avLst/>
          </a:prstGeom>
        </p:spPr>
      </p:pic>
      <p:pic>
        <p:nvPicPr>
          <p:cNvPr id="42" name="Picture 41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44448" y="2301240"/>
            <a:ext cx="890856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Cả</a:t>
            </a:r>
            <a:r>
              <a:rPr lang="en-US" sz="3600" b="1" dirty="0"/>
              <a:t> An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bánh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: </a:t>
            </a:r>
            <a:r>
              <a:rPr lang="en-US" sz="3600" dirty="0"/>
              <a:t>…………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0891" y="5528548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1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1119356" y="3249313"/>
            <a:ext cx="976665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3 + a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biểu</a:t>
            </a:r>
            <a:r>
              <a:rPr lang="en-US" sz="4400" b="1" dirty="0"/>
              <a:t> </a:t>
            </a:r>
            <a:r>
              <a:rPr lang="en-US" sz="4400" b="1" dirty="0" err="1"/>
              <a:t>thức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chứa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endParaRPr lang="en-US" sz="4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251928" y="2204055"/>
            <a:ext cx="1468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3 +  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1" y="244267"/>
            <a:ext cx="11730859" cy="17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58240"/>
            <a:ext cx="10728960" cy="527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9711" y="2743196"/>
            <a:ext cx="27274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Cháu</a:t>
            </a:r>
            <a:r>
              <a:rPr lang="en-US" sz="3600" dirty="0"/>
              <a:t> 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bánh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95544" y="4092808"/>
            <a:ext cx="341060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bánh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93428" y="5552419"/>
            <a:ext cx="5990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433" y="5796462"/>
            <a:ext cx="97895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110362"/>
            <a:ext cx="11776841" cy="8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" y="128591"/>
            <a:ext cx="11776840" cy="14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3" y="4297680"/>
            <a:ext cx="1387548" cy="2091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99" y="4452778"/>
            <a:ext cx="1731423" cy="1936163"/>
          </a:xfrm>
          <a:prstGeom prst="rect">
            <a:avLst/>
          </a:prstGeom>
        </p:spPr>
      </p:pic>
      <p:pic>
        <p:nvPicPr>
          <p:cNvPr id="12" name="Picture 11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32959"/>
            <a:ext cx="1066799" cy="1919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720" y="4452777"/>
            <a:ext cx="999902" cy="1837169"/>
          </a:xfrm>
          <a:prstGeom prst="rect">
            <a:avLst/>
          </a:prstGeom>
        </p:spPr>
      </p:pic>
      <p:pic>
        <p:nvPicPr>
          <p:cNvPr id="17" name="Picture 16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304800" y="126124"/>
            <a:ext cx="11789823" cy="17972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382" y="1891324"/>
            <a:ext cx="11201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Cả</a:t>
            </a:r>
            <a:r>
              <a:rPr lang="en-US" sz="3600" b="1" dirty="0"/>
              <a:t> An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bánh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: </a:t>
            </a:r>
            <a:r>
              <a:rPr lang="en-US" sz="3600" dirty="0"/>
              <a:t>……………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5051" y="1813492"/>
            <a:ext cx="1468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a + 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8812" y="3183568"/>
            <a:ext cx="882099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a + b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biểu</a:t>
            </a:r>
            <a:r>
              <a:rPr lang="en-US" sz="4400" b="1" dirty="0"/>
              <a:t> </a:t>
            </a:r>
            <a:r>
              <a:rPr lang="en-US" sz="4400" b="1" dirty="0" err="1"/>
              <a:t>thức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chứa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2811" y="469033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2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45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832</Words>
  <PresentationFormat>Widescreen</PresentationFormat>
  <Paragraphs>139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Cambria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2023-06-27T08:56:20Z</dcterms:created>
  <dcterms:modified xsi:type="dcterms:W3CDTF">2023-09-04T03:32:04Z</dcterms:modified>
</cp:coreProperties>
</file>