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46" r:id="rId7"/>
    <p:sldId id="311" r:id="rId8"/>
    <p:sldId id="340" r:id="rId9"/>
    <p:sldId id="322" r:id="rId10"/>
    <p:sldId id="341" r:id="rId11"/>
    <p:sldId id="342" r:id="rId12"/>
    <p:sldId id="343" r:id="rId13"/>
    <p:sldId id="344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7324" y="11082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words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in Task 1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4643" y="2941983"/>
            <a:ext cx="33925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Tropical forests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conservation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native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species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</a:p>
          <a:p>
            <a:endParaRPr 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5" y="2104988"/>
            <a:ext cx="653506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82753"/>
              </p:ext>
            </p:extLst>
          </p:nvPr>
        </p:nvGraphicFramePr>
        <p:xfrm>
          <a:off x="1674688" y="2178121"/>
          <a:ext cx="8856322" cy="352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161"/>
                <a:gridCol w="4428161"/>
              </a:tblGrid>
              <a:tr h="10068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</a:rPr>
                        <a:t>A compound noun is a noun that is made with two or more words. It is usually formed by: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1. noun + noun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E.g: bus stop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2. adj + noun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E.g: wildlife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3. V-ing + noun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E.g: washing machine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4. noun + V-ing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E.g: film-making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5. verb + preposition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E.g: break-out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 the words in the box to make five compound nouns.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12" y="1853167"/>
            <a:ext cx="6906589" cy="4582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9049" y="4857514"/>
            <a:ext cx="337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v</a:t>
            </a:r>
            <a:r>
              <a:rPr lang="en-US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oca</a:t>
            </a:r>
            <a:r>
              <a:rPr lang="vi-VN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tional </a:t>
            </a:r>
            <a:r>
              <a:rPr lang="en-US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school </a:t>
            </a:r>
            <a:endParaRPr lang="en-US" sz="280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8526" y="1970340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C00000"/>
                </a:solidFill>
                <a:ea typeface="Times New Roman" panose="02020603050405020304" pitchFamily="18" charset="0"/>
              </a:rPr>
              <a:t>endangered species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526" y="2705818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C00000"/>
                </a:solidFill>
                <a:ea typeface="Times New Roman" panose="02020603050405020304" pitchFamily="18" charset="0"/>
              </a:rPr>
              <a:t>life expectancy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9049" y="348127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C00000"/>
                </a:solidFill>
                <a:ea typeface="Times New Roman" panose="02020603050405020304" pitchFamily="18" charset="0"/>
              </a:rPr>
              <a:t>rainforest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8526" y="4256722"/>
            <a:ext cx="3158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nature</a:t>
            </a:r>
            <a:r>
              <a:rPr lang="en-US" sz="2800" smtClean="0">
                <a:solidFill>
                  <a:srgbClr val="C00000"/>
                </a:solidFill>
              </a:rPr>
              <a:t> </a:t>
            </a:r>
            <a:r>
              <a:rPr lang="vi-VN" sz="2800" smtClean="0">
                <a:solidFill>
                  <a:srgbClr val="C00000"/>
                </a:solidFill>
                <a:ea typeface="Times New Roman" panose="02020603050405020304" pitchFamily="18" charset="0"/>
              </a:rPr>
              <a:t>reserve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965288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Use the words in the box to make compound nouns. Then make sentences with them.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1" y="2137768"/>
            <a:ext cx="10526594" cy="1829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5372" y="4490411"/>
            <a:ext cx="771975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wildlife</a:t>
            </a:r>
            <a:r>
              <a:rPr lang="en-US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 				</a:t>
            </a:r>
            <a:r>
              <a:rPr lang="vi-VN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sea </a:t>
            </a:r>
            <a:r>
              <a:rPr lang="vi-VN" sz="2400">
                <a:solidFill>
                  <a:schemeClr val="accent2"/>
                </a:solidFill>
                <a:ea typeface="Times New Roman" panose="02020603050405020304" pitchFamily="18" charset="0"/>
              </a:rPr>
              <a:t>level</a:t>
            </a:r>
            <a:endParaRPr lang="en-US" sz="240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swimming </a:t>
            </a:r>
            <a:r>
              <a:rPr lang="vi-VN" sz="2400">
                <a:solidFill>
                  <a:schemeClr val="accent2"/>
                </a:solidFill>
                <a:ea typeface="Times New Roman" panose="02020603050405020304" pitchFamily="18" charset="0"/>
              </a:rPr>
              <a:t>pool</a:t>
            </a:r>
            <a:r>
              <a:rPr lang="en-US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s			</a:t>
            </a:r>
            <a:r>
              <a:rPr lang="vi-VN" sz="2400" smtClean="0">
                <a:solidFill>
                  <a:schemeClr val="accent2"/>
                </a:solidFill>
                <a:ea typeface="Times New Roman" panose="02020603050405020304" pitchFamily="18" charset="0"/>
              </a:rPr>
              <a:t>mobile </a:t>
            </a:r>
            <a:r>
              <a:rPr lang="vi-VN" sz="2400">
                <a:solidFill>
                  <a:schemeClr val="accent2"/>
                </a:solidFill>
                <a:ea typeface="Times New Roman" panose="02020603050405020304" pitchFamily="18" charset="0"/>
              </a:rPr>
              <a:t>phone</a:t>
            </a:r>
            <a:endParaRPr lang="en-US" sz="240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mtClean="0">
                <a:cs typeface="Arial" panose="020B0604020202020204" pitchFamily="34" charset="0"/>
              </a:rPr>
              <a:t>What have you learnt today?</a:t>
            </a:r>
            <a:endParaRPr lang="en-US" sz="2800" smtClean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smtClean="0">
                <a:cs typeface="Arial" panose="020B0604020202020204" pitchFamily="34" charset="0"/>
              </a:rPr>
              <a:t>Some lexical items 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the ecosystem;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ntonation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question tags;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smtClean="0">
                <a:solidFill>
                  <a:srgbClr val="F26532"/>
                </a:solidFill>
                <a:latin typeface="Bookman Old Style" pitchFamily="18" charset="0"/>
              </a:rPr>
              <a:t>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Categorizing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</a:t>
            </a:r>
            <a:r>
              <a:rPr lang="en-US" smtClean="0">
                <a:solidFill>
                  <a:schemeClr val="tx1"/>
                </a:solidFill>
              </a:rPr>
              <a:t>Listen and practise in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Listen and mark the intonation </a:t>
            </a:r>
            <a:r>
              <a:rPr lang="en-US">
                <a:solidFill>
                  <a:schemeClr val="tx1"/>
                </a:solidFill>
              </a:rPr>
              <a:t>in the </a:t>
            </a:r>
            <a:r>
              <a:rPr lang="en-US">
                <a:solidFill>
                  <a:schemeClr val="tx1"/>
                </a:solidFill>
              </a:rPr>
              <a:t>question </a:t>
            </a:r>
            <a:r>
              <a:rPr lang="en-US" smtClean="0">
                <a:solidFill>
                  <a:schemeClr val="tx1"/>
                </a:solidFill>
              </a:rPr>
              <a:t>tags.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81938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Match the words with their meanings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2: </a:t>
            </a:r>
            <a:r>
              <a:rPr lang="en-GB">
                <a:solidFill>
                  <a:schemeClr val="tx1"/>
                </a:solidFill>
              </a:rPr>
              <a:t>Complete the sentences using the words in Task 1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145821"/>
            <a:ext cx="4879382" cy="1330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Use the words in the box to make five </a:t>
            </a:r>
            <a:r>
              <a:rPr lang="en-US">
                <a:solidFill>
                  <a:schemeClr val="tx1"/>
                </a:solidFill>
              </a:rPr>
              <a:t>compound </a:t>
            </a:r>
            <a:r>
              <a:rPr lang="en-US" smtClean="0">
                <a:solidFill>
                  <a:schemeClr val="tx1"/>
                </a:solidFill>
              </a:rPr>
              <a:t>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2. </a:t>
            </a:r>
            <a:r>
              <a:rPr lang="en-US">
                <a:solidFill>
                  <a:schemeClr val="tx1"/>
                </a:solidFill>
              </a:rPr>
              <a:t>Use the words in the box to make compound nouns. Then make sentences </a:t>
            </a:r>
            <a:r>
              <a:rPr lang="en-US">
                <a:solidFill>
                  <a:schemeClr val="tx1"/>
                </a:solidFill>
              </a:rPr>
              <a:t>with </a:t>
            </a:r>
            <a:r>
              <a:rPr lang="en-US" smtClean="0">
                <a:solidFill>
                  <a:schemeClr val="tx1"/>
                </a:solidFill>
              </a:rPr>
              <a:t>them.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6"/>
            <a:ext cx="7913869" cy="352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/>
              <a:t>- Work </a:t>
            </a:r>
            <a:r>
              <a:rPr lang="en-US" sz="3200"/>
              <a:t>in groups</a:t>
            </a:r>
            <a:r>
              <a:rPr lang="en-US" sz="3200"/>
              <a:t>. </a:t>
            </a:r>
            <a:endParaRPr lang="en-US" sz="3200" smtClean="0"/>
          </a:p>
          <a:p>
            <a:r>
              <a:rPr lang="en-US" sz="3200" smtClean="0"/>
              <a:t>- Put plants and animals </a:t>
            </a:r>
            <a:r>
              <a:rPr lang="en-US" sz="3200"/>
              <a:t>into correct categories.</a:t>
            </a:r>
          </a:p>
          <a:p>
            <a:r>
              <a:rPr lang="en-US" sz="3200"/>
              <a:t>- The first team to complete the task correctly is the winner. </a:t>
            </a:r>
          </a:p>
          <a:p>
            <a:r>
              <a:rPr lang="en-US" sz="3200"/>
              <a:t>- </a:t>
            </a:r>
            <a:r>
              <a:rPr lang="en-US" sz="3200" smtClean="0"/>
              <a:t>The winners go </a:t>
            </a:r>
            <a:r>
              <a:rPr lang="en-US" sz="3200"/>
              <a:t>to the board and show the correct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9111" y="1470991"/>
            <a:ext cx="53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Put plants and animals into correct categories.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204" y="1725022"/>
            <a:ext cx="9852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salmon		parrot		ant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wasp		dolphin</a:t>
            </a:r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		butterfly 		mushroom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cactus		palm</a:t>
            </a:r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squirrel		daisy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bamboo		oak		deer</a:t>
            </a:r>
            <a:endParaRPr lang="en-US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lobster		peacock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hedgehog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marigold</a:t>
            </a:r>
            <a:endParaRPr lang="en-US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orchird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owl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daffodil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squid		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oyster</a:t>
            </a:r>
            <a:endParaRPr lang="en-US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		seagull		crow		snail		beetle</a:t>
            </a:r>
            <a:endParaRPr lang="en-US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 		poopy 		lily 		seaweed	trout          octopus</a:t>
            </a:r>
            <a:endParaRPr lang="en-US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68319"/>
              </p:ext>
            </p:extLst>
          </p:nvPr>
        </p:nvGraphicFramePr>
        <p:xfrm>
          <a:off x="1273994" y="3969545"/>
          <a:ext cx="1019196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61"/>
                <a:gridCol w="1424686"/>
                <a:gridCol w="1972636"/>
                <a:gridCol w="1698661"/>
                <a:gridCol w="1698661"/>
                <a:gridCol w="16986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smtClean="0"/>
                    </a:p>
                    <a:p>
                      <a:endParaRPr lang="en-US" sz="2400" smtClean="0"/>
                    </a:p>
                    <a:p>
                      <a:endParaRPr lang="en-US" sz="2400" smtClean="0"/>
                    </a:p>
                    <a:p>
                      <a:endParaRPr lang="en-US" sz="2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Put plants and animals into correct categories.</a:t>
            </a:r>
            <a:endParaRPr lang="en-US" sz="4000" b="1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27018"/>
              </p:ext>
            </p:extLst>
          </p:nvPr>
        </p:nvGraphicFramePr>
        <p:xfrm>
          <a:off x="1181525" y="1962839"/>
          <a:ext cx="1019196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61"/>
                <a:gridCol w="1424686"/>
                <a:gridCol w="1972636"/>
                <a:gridCol w="1698661"/>
                <a:gridCol w="1698661"/>
                <a:gridCol w="16986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human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squirrel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hedgehog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dolphin</a:t>
                      </a: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seagull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owl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peacock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parrot</a:t>
                      </a: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butterfly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beetle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ant</a:t>
                      </a: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marigold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orchird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daffodil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poppy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lily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daisy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cactus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palm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bamboo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oak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seaweed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mushroom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lobster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squid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trout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octopus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oyster</a:t>
                      </a:r>
                    </a:p>
                    <a:p>
                      <a:r>
                        <a:rPr lang="en-US" sz="24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salmon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24023"/>
            <a:ext cx="99229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Listen to these conversations. Pay attention to the intonation of the question tags. Then practise saying them in pairs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337"/>
          <a:stretch/>
        </p:blipFill>
        <p:spPr>
          <a:xfrm>
            <a:off x="340328" y="2392654"/>
            <a:ext cx="6068272" cy="3125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7505" r="3791"/>
          <a:stretch/>
        </p:blipFill>
        <p:spPr>
          <a:xfrm>
            <a:off x="6367501" y="2392654"/>
            <a:ext cx="5838198" cy="23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1869" y="916302"/>
            <a:ext cx="992299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Mark the intonation in the question tags, using falling intonation or rising intonation. Then practise saying the conversations in pairs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90" y="2603424"/>
            <a:ext cx="5556144" cy="3444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20" y="2988629"/>
            <a:ext cx="600159" cy="419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011" y="3742950"/>
            <a:ext cx="495369" cy="352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59" y="5735373"/>
            <a:ext cx="600159" cy="419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981" y="2674622"/>
            <a:ext cx="5020570" cy="26631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787" y="2988629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4780" y="4615410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27" y="1111574"/>
            <a:ext cx="3211566" cy="56559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Match the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words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with their meanings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98586" y="1982293"/>
            <a:ext cx="4024997" cy="43298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3088" y="3060687"/>
            <a:ext cx="4101819" cy="200447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33088" y="1545644"/>
            <a:ext cx="4154637" cy="22982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97908" y="2694764"/>
            <a:ext cx="4036795" cy="279163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44886" y="3545517"/>
            <a:ext cx="4089817" cy="29661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76" y="1545644"/>
            <a:ext cx="2092488" cy="53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471</Words>
  <Application>Microsoft Office PowerPoint</Application>
  <PresentationFormat>Widescreen</PresentationFormat>
  <Paragraphs>149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160</cp:revision>
  <dcterms:created xsi:type="dcterms:W3CDTF">2020-12-09T02:04:09Z</dcterms:created>
  <dcterms:modified xsi:type="dcterms:W3CDTF">2023-02-08T04:37:25Z</dcterms:modified>
</cp:coreProperties>
</file>