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����ռλ��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�����˴��༭ĸ��������ʽ</a:t>
            </a:r>
          </a:p>
        </p:txBody>
      </p:sp>
      <p:sp>
        <p:nvSpPr>
          <p:cNvPr id="3" name="�ı�ռλ��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�༭ĸ���ı���ʽ</a:t>
            </a:r>
          </a:p>
          <a:p>
            <a:pPr lvl="1"/>
            <a:r>
              <a:rPr lang="zh-CN" altLang="en-US"/>
              <a:t>�ڶ���</a:t>
            </a:r>
          </a:p>
          <a:p>
            <a:pPr lvl="2"/>
            <a:r>
              <a:rPr lang="zh-CN" altLang="en-US"/>
              <a:t>������</a:t>
            </a:r>
          </a:p>
          <a:p>
            <a:pPr lvl="3"/>
            <a:r>
              <a:rPr lang="zh-CN" altLang="en-US"/>
              <a:t>���ļ�</a:t>
            </a:r>
          </a:p>
          <a:p>
            <a:pPr lvl="4"/>
            <a:r>
              <a:rPr lang="zh-CN" altLang="en-US"/>
              <a:t>���弶</a:t>
            </a:r>
          </a:p>
        </p:txBody>
      </p:sp>
      <p:sp>
        <p:nvSpPr>
          <p:cNvPr id="4" name="����ռλ��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2023/6/7</a:t>
            </a:fld>
            <a:endParaRPr lang="zh-CN" altLang="en-US"/>
          </a:p>
        </p:txBody>
      </p:sp>
      <p:sp>
        <p:nvSpPr>
          <p:cNvPr id="5" name="ҳ��ռλ��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��Ƭ����ռλ��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?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?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?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?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?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?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?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?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MMConnector"/>
          <p:cNvSpPr/>
          <p:nvPr/>
        </p:nvSpPr>
        <p:spPr>
          <a:xfrm>
            <a:off x="1352767" y="2781100"/>
            <a:ext cx="774497" cy="1062733"/>
          </a:xfrm>
          <a:custGeom>
            <a:avLst/>
            <a:gdLst/>
            <a:ahLst/>
            <a:cxnLst/>
            <a:rect l="0" t="0" r="0" b="0"/>
            <a:pathLst>
              <a:path w="774497" h="1062733" fill="none">
                <a:moveTo>
                  <a:pt x="-211463" y="414833"/>
                </a:moveTo>
                <a:cubicBezTo>
                  <a:pt x="12807" y="41786"/>
                  <a:pt x="65463" y="-647900"/>
                  <a:pt x="563033" y="-647900"/>
                </a:cubicBezTo>
              </a:path>
            </a:pathLst>
          </a:custGeom>
          <a:noFill/>
          <a:ln w="7600" cap="rnd">
            <a:solidFill>
              <a:srgbClr val="696969"/>
            </a:solidFill>
            <a:round/>
          </a:ln>
        </p:spPr>
      </p:sp>
      <p:sp>
        <p:nvSpPr>
          <p:cNvPr id="105" name="MMConnector"/>
          <p:cNvSpPr/>
          <p:nvPr/>
        </p:nvSpPr>
        <p:spPr>
          <a:xfrm>
            <a:off x="1352767" y="3588600"/>
            <a:ext cx="478800" cy="130652"/>
          </a:xfrm>
          <a:custGeom>
            <a:avLst/>
            <a:gdLst/>
            <a:ahLst/>
            <a:cxnLst/>
            <a:rect l="0" t="0" r="0" b="0"/>
            <a:pathLst>
              <a:path w="478800" h="130652" fill="none">
                <a:moveTo>
                  <a:pt x="84233" y="28948"/>
                </a:moveTo>
                <a:cubicBezTo>
                  <a:pt x="230369" y="98015"/>
                  <a:pt x="376187" y="159600"/>
                  <a:pt x="563033" y="159600"/>
                </a:cubicBezTo>
              </a:path>
            </a:pathLst>
          </a:custGeom>
          <a:noFill/>
          <a:ln w="7600" cap="rnd">
            <a:solidFill>
              <a:srgbClr val="696969"/>
            </a:solidFill>
            <a:round/>
          </a:ln>
        </p:spPr>
      </p:sp>
      <p:sp>
        <p:nvSpPr>
          <p:cNvPr id="107" name="MMConnector"/>
          <p:cNvSpPr/>
          <p:nvPr/>
        </p:nvSpPr>
        <p:spPr>
          <a:xfrm>
            <a:off x="1352767" y="4236500"/>
            <a:ext cx="800641" cy="1381933"/>
          </a:xfrm>
          <a:custGeom>
            <a:avLst/>
            <a:gdLst/>
            <a:ahLst/>
            <a:cxnLst/>
            <a:rect l="0" t="0" r="0" b="0"/>
            <a:pathLst>
              <a:path w="800641" h="1381933" fill="none">
                <a:moveTo>
                  <a:pt x="-237607" y="-574433"/>
                </a:moveTo>
                <a:cubicBezTo>
                  <a:pt x="228" y="-127207"/>
                  <a:pt x="-14134" y="807500"/>
                  <a:pt x="563033" y="807500"/>
                </a:cubicBezTo>
              </a:path>
            </a:pathLst>
          </a:custGeom>
          <a:noFill/>
          <a:ln w="7600" cap="rnd">
            <a:solidFill>
              <a:srgbClr val="696969"/>
            </a:solidFill>
            <a:round/>
          </a:ln>
        </p:spPr>
      </p:sp>
      <p:sp>
        <p:nvSpPr>
          <p:cNvPr id="109" name="MMConnector"/>
          <p:cNvSpPr/>
          <p:nvPr/>
        </p:nvSpPr>
        <p:spPr>
          <a:xfrm>
            <a:off x="3034267" y="2348850"/>
            <a:ext cx="205200" cy="431300"/>
          </a:xfrm>
          <a:custGeom>
            <a:avLst/>
            <a:gdLst/>
            <a:ahLst/>
            <a:cxnLst/>
            <a:rect l="0" t="0" r="0" b="0"/>
            <a:pathLst>
              <a:path w="205200" h="431300" fill="none">
                <a:moveTo>
                  <a:pt x="-102600" y="-215650"/>
                </a:moveTo>
                <a:cubicBezTo>
                  <a:pt x="24715" y="-215650"/>
                  <a:pt x="-64509" y="215650"/>
                  <a:pt x="102600" y="215650"/>
                </a:cubicBezTo>
              </a:path>
            </a:pathLst>
          </a:custGeom>
          <a:solidFill>
            <a:srgbClr val="FFC000"/>
          </a:solidFill>
          <a:ln w="7600" cap="rnd">
            <a:solidFill>
              <a:srgbClr val="696969"/>
            </a:solidFill>
            <a:round/>
          </a:ln>
        </p:spPr>
      </p:sp>
      <p:sp>
        <p:nvSpPr>
          <p:cNvPr id="111" name="MMConnector"/>
          <p:cNvSpPr/>
          <p:nvPr/>
        </p:nvSpPr>
        <p:spPr>
          <a:xfrm>
            <a:off x="3034267" y="2485650"/>
            <a:ext cx="205200" cy="704900"/>
          </a:xfrm>
          <a:custGeom>
            <a:avLst/>
            <a:gdLst/>
            <a:ahLst/>
            <a:cxnLst/>
            <a:rect l="0" t="0" r="0" b="0"/>
            <a:pathLst>
              <a:path w="205200" h="704900" fill="none">
                <a:moveTo>
                  <a:pt x="-102600" y="-352450"/>
                </a:moveTo>
                <a:cubicBezTo>
                  <a:pt x="39532" y="-352450"/>
                  <a:pt x="-99081" y="352450"/>
                  <a:pt x="102600" y="352450"/>
                </a:cubicBezTo>
              </a:path>
            </a:pathLst>
          </a:custGeom>
          <a:solidFill>
            <a:srgbClr val="FFC000"/>
          </a:solidFill>
          <a:ln w="7600" cap="rnd">
            <a:solidFill>
              <a:srgbClr val="696969"/>
            </a:solidFill>
            <a:round/>
          </a:ln>
        </p:spPr>
      </p:sp>
      <p:sp>
        <p:nvSpPr>
          <p:cNvPr id="113" name="MMConnector"/>
          <p:cNvSpPr/>
          <p:nvPr/>
        </p:nvSpPr>
        <p:spPr>
          <a:xfrm>
            <a:off x="3890533" y="3530650"/>
            <a:ext cx="205200" cy="435100"/>
          </a:xfrm>
          <a:custGeom>
            <a:avLst/>
            <a:gdLst/>
            <a:ahLst/>
            <a:cxnLst/>
            <a:rect l="0" t="0" r="0" b="0"/>
            <a:pathLst>
              <a:path w="205200" h="435100" fill="none">
                <a:moveTo>
                  <a:pt x="-102600" y="217550"/>
                </a:moveTo>
                <a:cubicBezTo>
                  <a:pt x="25018" y="217550"/>
                  <a:pt x="-65215" y="-217550"/>
                  <a:pt x="102600" y="-217550"/>
                </a:cubicBezTo>
              </a:path>
            </a:pathLst>
          </a:custGeom>
          <a:solidFill>
            <a:srgbClr val="F8C2C6"/>
          </a:solidFill>
          <a:ln w="7600" cap="rnd">
            <a:solidFill>
              <a:srgbClr val="696969"/>
            </a:solidFill>
            <a:round/>
          </a:ln>
        </p:spPr>
      </p:sp>
      <p:sp>
        <p:nvSpPr>
          <p:cNvPr id="115" name="MMConnector"/>
          <p:cNvSpPr/>
          <p:nvPr/>
        </p:nvSpPr>
        <p:spPr>
          <a:xfrm>
            <a:off x="3890533" y="3667450"/>
            <a:ext cx="205200" cy="161500"/>
          </a:xfrm>
          <a:custGeom>
            <a:avLst/>
            <a:gdLst/>
            <a:ahLst/>
            <a:cxnLst/>
            <a:rect l="0" t="0" r="0" b="0"/>
            <a:pathLst>
              <a:path w="205200" h="161500" fill="none">
                <a:moveTo>
                  <a:pt x="-102600" y="80750"/>
                </a:moveTo>
                <a:cubicBezTo>
                  <a:pt x="-1795" y="80750"/>
                  <a:pt x="-2651" y="-80750"/>
                  <a:pt x="102600" y="-80750"/>
                </a:cubicBezTo>
              </a:path>
            </a:pathLst>
          </a:custGeom>
          <a:solidFill>
            <a:srgbClr val="F8C2C6"/>
          </a:solidFill>
          <a:ln w="7600" cap="rnd">
            <a:solidFill>
              <a:srgbClr val="696969"/>
            </a:solidFill>
            <a:round/>
          </a:ln>
        </p:spPr>
      </p:sp>
      <p:sp>
        <p:nvSpPr>
          <p:cNvPr id="117" name="MMConnector"/>
          <p:cNvSpPr/>
          <p:nvPr/>
        </p:nvSpPr>
        <p:spPr>
          <a:xfrm>
            <a:off x="3890533" y="3804250"/>
            <a:ext cx="205200" cy="112100"/>
          </a:xfrm>
          <a:custGeom>
            <a:avLst/>
            <a:gdLst/>
            <a:ahLst/>
            <a:cxnLst/>
            <a:rect l="0" t="0" r="0" b="0"/>
            <a:pathLst>
              <a:path w="205200" h="112100" fill="none">
                <a:moveTo>
                  <a:pt x="-102600" y="-56050"/>
                </a:moveTo>
                <a:cubicBezTo>
                  <a:pt x="-7415" y="-56050"/>
                  <a:pt x="10461" y="56050"/>
                  <a:pt x="102600" y="56050"/>
                </a:cubicBezTo>
              </a:path>
            </a:pathLst>
          </a:custGeom>
          <a:solidFill>
            <a:srgbClr val="F8C2C6"/>
          </a:solidFill>
          <a:ln w="7600" cap="rnd">
            <a:solidFill>
              <a:srgbClr val="696969"/>
            </a:solidFill>
            <a:round/>
          </a:ln>
        </p:spPr>
      </p:sp>
      <p:sp>
        <p:nvSpPr>
          <p:cNvPr id="119" name="MMConnector"/>
          <p:cNvSpPr/>
          <p:nvPr/>
        </p:nvSpPr>
        <p:spPr>
          <a:xfrm>
            <a:off x="3890533" y="3941050"/>
            <a:ext cx="205200" cy="385700"/>
          </a:xfrm>
          <a:custGeom>
            <a:avLst/>
            <a:gdLst/>
            <a:ahLst/>
            <a:cxnLst/>
            <a:rect l="0" t="0" r="0" b="0"/>
            <a:pathLst>
              <a:path w="205200" h="385700" fill="none">
                <a:moveTo>
                  <a:pt x="-102600" y="-192850"/>
                </a:moveTo>
                <a:cubicBezTo>
                  <a:pt x="20904" y="-192850"/>
                  <a:pt x="-55616" y="192850"/>
                  <a:pt x="102600" y="192850"/>
                </a:cubicBezTo>
              </a:path>
            </a:pathLst>
          </a:custGeom>
          <a:solidFill>
            <a:srgbClr val="F8C2C6"/>
          </a:solidFill>
          <a:ln w="7600" cap="rnd">
            <a:solidFill>
              <a:srgbClr val="696969"/>
            </a:solidFill>
            <a:round/>
          </a:ln>
        </p:spPr>
      </p:sp>
      <p:sp>
        <p:nvSpPr>
          <p:cNvPr id="121" name="MMConnector"/>
          <p:cNvSpPr/>
          <p:nvPr/>
        </p:nvSpPr>
        <p:spPr>
          <a:xfrm>
            <a:off x="3890533" y="4077850"/>
            <a:ext cx="205200" cy="659300"/>
          </a:xfrm>
          <a:custGeom>
            <a:avLst/>
            <a:gdLst/>
            <a:ahLst/>
            <a:cxnLst/>
            <a:rect l="0" t="0" r="0" b="0"/>
            <a:pathLst>
              <a:path w="205200" h="659300" fill="none">
                <a:moveTo>
                  <a:pt x="-102600" y="-329650"/>
                </a:moveTo>
                <a:cubicBezTo>
                  <a:pt x="38123" y="-329650"/>
                  <a:pt x="-95794" y="329650"/>
                  <a:pt x="102600" y="329650"/>
                </a:cubicBezTo>
              </a:path>
            </a:pathLst>
          </a:custGeom>
          <a:solidFill>
            <a:srgbClr val="F8C2C6"/>
          </a:solidFill>
          <a:ln w="7600" cap="rnd">
            <a:solidFill>
              <a:srgbClr val="696969"/>
            </a:solidFill>
            <a:round/>
          </a:ln>
        </p:spPr>
      </p:sp>
      <p:sp>
        <p:nvSpPr>
          <p:cNvPr id="125" name="MMConnector"/>
          <p:cNvSpPr/>
          <p:nvPr/>
        </p:nvSpPr>
        <p:spPr>
          <a:xfrm>
            <a:off x="3480133" y="5031650"/>
            <a:ext cx="205200" cy="24700"/>
          </a:xfrm>
          <a:custGeom>
            <a:avLst/>
            <a:gdLst/>
            <a:ahLst/>
            <a:cxnLst/>
            <a:rect l="0" t="0" r="0" b="0"/>
            <a:pathLst>
              <a:path w="205200" h="24700" fill="none">
                <a:moveTo>
                  <a:pt x="-102600" y="12350"/>
                </a:moveTo>
                <a:cubicBezTo>
                  <a:pt x="-17611" y="12350"/>
                  <a:pt x="34253" y="-12350"/>
                  <a:pt x="102600" y="-12350"/>
                </a:cubicBezTo>
              </a:path>
            </a:pathLst>
          </a:custGeom>
          <a:solidFill>
            <a:srgbClr val="B2E0DA"/>
          </a:solidFill>
          <a:ln w="7600" cap="rnd">
            <a:solidFill>
              <a:srgbClr val="696969"/>
            </a:solidFill>
            <a:round/>
          </a:ln>
        </p:spPr>
      </p:sp>
      <p:sp>
        <p:nvSpPr>
          <p:cNvPr id="131" name="MMConnector"/>
          <p:cNvSpPr/>
          <p:nvPr/>
        </p:nvSpPr>
        <p:spPr>
          <a:xfrm>
            <a:off x="6360533" y="4950900"/>
            <a:ext cx="205200" cy="136800"/>
          </a:xfrm>
          <a:custGeom>
            <a:avLst/>
            <a:gdLst/>
            <a:ahLst/>
            <a:cxnLst/>
            <a:rect l="0" t="0" r="0" b="0"/>
            <a:pathLst>
              <a:path w="205200" h="136800" fill="none">
                <a:moveTo>
                  <a:pt x="-102600" y="68400"/>
                </a:moveTo>
                <a:cubicBezTo>
                  <a:pt x="-4587" y="68400"/>
                  <a:pt x="3863" y="-68400"/>
                  <a:pt x="102600" y="-68400"/>
                </a:cubicBezTo>
              </a:path>
            </a:pathLst>
          </a:custGeom>
          <a:solidFill>
            <a:srgbClr val="B2E0DA"/>
          </a:solidFill>
          <a:ln w="7600" cap="rnd">
            <a:solidFill>
              <a:srgbClr val="696969"/>
            </a:solidFill>
            <a:round/>
          </a:ln>
        </p:spPr>
      </p:sp>
      <p:sp>
        <p:nvSpPr>
          <p:cNvPr id="133" name="MMConnector"/>
          <p:cNvSpPr/>
          <p:nvPr/>
        </p:nvSpPr>
        <p:spPr>
          <a:xfrm>
            <a:off x="6360533" y="5087700"/>
            <a:ext cx="205200" cy="136800"/>
          </a:xfrm>
          <a:custGeom>
            <a:avLst/>
            <a:gdLst/>
            <a:ahLst/>
            <a:cxnLst/>
            <a:rect l="0" t="0" r="0" b="0"/>
            <a:pathLst>
              <a:path w="205200" h="136800" fill="none">
                <a:moveTo>
                  <a:pt x="-102600" y="-68400"/>
                </a:moveTo>
                <a:cubicBezTo>
                  <a:pt x="-4587" y="-68400"/>
                  <a:pt x="3863" y="68400"/>
                  <a:pt x="102600" y="68400"/>
                </a:cubicBezTo>
              </a:path>
            </a:pathLst>
          </a:custGeom>
          <a:solidFill>
            <a:srgbClr val="B2E0DA"/>
          </a:solidFill>
          <a:ln w="7600" cap="rnd">
            <a:solidFill>
              <a:srgbClr val="696969"/>
            </a:solidFill>
            <a:round/>
          </a:ln>
        </p:spPr>
      </p:sp>
      <p:sp>
        <p:nvSpPr>
          <p:cNvPr id="135" name="MMConnector"/>
          <p:cNvSpPr/>
          <p:nvPr/>
        </p:nvSpPr>
        <p:spPr>
          <a:xfrm>
            <a:off x="3480133" y="5236850"/>
            <a:ext cx="205200" cy="385700"/>
          </a:xfrm>
          <a:custGeom>
            <a:avLst/>
            <a:gdLst/>
            <a:ahLst/>
            <a:cxnLst/>
            <a:rect l="0" t="0" r="0" b="0"/>
            <a:pathLst>
              <a:path w="205200" h="385700" fill="none">
                <a:moveTo>
                  <a:pt x="-102600" y="-192850"/>
                </a:moveTo>
                <a:cubicBezTo>
                  <a:pt x="20904" y="-192850"/>
                  <a:pt x="-55616" y="192850"/>
                  <a:pt x="102600" y="192850"/>
                </a:cubicBezTo>
              </a:path>
            </a:pathLst>
          </a:custGeom>
          <a:solidFill>
            <a:srgbClr val="B2E0DA"/>
          </a:solidFill>
          <a:ln w="7600" cap="rnd">
            <a:solidFill>
              <a:srgbClr val="696969"/>
            </a:solidFill>
            <a:round/>
          </a:ln>
        </p:spPr>
      </p:sp>
      <p:sp>
        <p:nvSpPr>
          <p:cNvPr id="101" name="MainIdea"/>
          <p:cNvSpPr/>
          <p:nvPr/>
        </p:nvSpPr>
        <p:spPr>
          <a:xfrm>
            <a:off x="142467" y="3195933"/>
            <a:ext cx="1294533" cy="466133"/>
          </a:xfrm>
          <a:custGeom>
            <a:avLst/>
            <a:gdLst>
              <a:gd name="rtl" fmla="*/ 154280 w 1294533"/>
              <a:gd name="rtt" fmla="*/ 124640 h 466133"/>
              <a:gd name="rtr" fmla="*/ 1137213 w 1294533"/>
              <a:gd name="rtb" fmla="*/ 347573 h 466133"/>
            </a:gdLst>
            <a:ahLst/>
            <a:cxnLst/>
            <a:rect l="rtl" t="rtt" r="rtr" b="rtb"/>
            <a:pathLst>
              <a:path w="1294533" h="466133">
                <a:moveTo>
                  <a:pt x="30400" y="0"/>
                </a:moveTo>
                <a:lnTo>
                  <a:pt x="1264133" y="0"/>
                </a:lnTo>
                <a:cubicBezTo>
                  <a:pt x="1284562" y="0"/>
                  <a:pt x="1294533" y="9971"/>
                  <a:pt x="1294533" y="30400"/>
                </a:cubicBezTo>
                <a:lnTo>
                  <a:pt x="1294533" y="435733"/>
                </a:lnTo>
                <a:cubicBezTo>
                  <a:pt x="1294533" y="456162"/>
                  <a:pt x="1284562" y="466133"/>
                  <a:pt x="1264133" y="466133"/>
                </a:cubicBezTo>
                <a:lnTo>
                  <a:pt x="30400" y="466133"/>
                </a:lnTo>
                <a:cubicBezTo>
                  <a:pt x="9971" y="466133"/>
                  <a:pt x="0" y="456162"/>
                  <a:pt x="0" y="435733"/>
                </a:cubicBezTo>
                <a:lnTo>
                  <a:pt x="0" y="30400"/>
                </a:lnTo>
                <a:cubicBezTo>
                  <a:pt x="0" y="9971"/>
                  <a:pt x="9971" y="0"/>
                  <a:pt x="30400" y="0"/>
                </a:cubicBezTo>
                <a:close/>
              </a:path>
            </a:pathLst>
          </a:custGeom>
          <a:solidFill>
            <a:srgbClr val="435FBC"/>
          </a:solidFill>
          <a:ln w="22800" cap="flat">
            <a:solidFill>
              <a:srgbClr val="435FBC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386" b="1" dirty="0">
                <a:solidFill>
                  <a:srgbClr val="FFFFFF"/>
                </a:solidFill>
                <a:latin typeface="Arial"/>
              </a:rPr>
              <a:t>QUẦN THỂ</a:t>
            </a:r>
          </a:p>
        </p:txBody>
      </p:sp>
      <p:sp>
        <p:nvSpPr>
          <p:cNvPr id="102" name="MainTopic"/>
          <p:cNvSpPr/>
          <p:nvPr/>
        </p:nvSpPr>
        <p:spPr>
          <a:xfrm>
            <a:off x="1915800" y="1981200"/>
            <a:ext cx="1015867" cy="304000"/>
          </a:xfrm>
          <a:custGeom>
            <a:avLst/>
            <a:gdLst>
              <a:gd name="rtl" fmla="*/ 131480 w 1015867"/>
              <a:gd name="rtt" fmla="*/ 63840 h 304000"/>
              <a:gd name="rtr" fmla="*/ 881347 w 1015867"/>
              <a:gd name="rtb" fmla="*/ 246240 h 304000"/>
            </a:gdLst>
            <a:ahLst/>
            <a:cxnLst/>
            <a:rect l="rtl" t="rtt" r="rtr" b="rtb"/>
            <a:pathLst>
              <a:path w="1015867" h="304000">
                <a:moveTo>
                  <a:pt x="30400" y="0"/>
                </a:moveTo>
                <a:lnTo>
                  <a:pt x="985467" y="0"/>
                </a:lnTo>
                <a:cubicBezTo>
                  <a:pt x="1005895" y="0"/>
                  <a:pt x="1015867" y="9971"/>
                  <a:pt x="1015867" y="30400"/>
                </a:cubicBezTo>
                <a:lnTo>
                  <a:pt x="1015867" y="273600"/>
                </a:lnTo>
                <a:cubicBezTo>
                  <a:pt x="1015867" y="294029"/>
                  <a:pt x="1005895" y="304000"/>
                  <a:pt x="985467" y="304000"/>
                </a:cubicBezTo>
                <a:lnTo>
                  <a:pt x="30400" y="304000"/>
                </a:lnTo>
                <a:cubicBezTo>
                  <a:pt x="9971" y="304000"/>
                  <a:pt x="0" y="294029"/>
                  <a:pt x="0" y="273600"/>
                </a:cubicBezTo>
                <a:lnTo>
                  <a:pt x="0" y="30400"/>
                </a:lnTo>
                <a:cubicBezTo>
                  <a:pt x="0" y="9971"/>
                  <a:pt x="9971" y="0"/>
                  <a:pt x="30400" y="0"/>
                </a:cubicBezTo>
                <a:close/>
              </a:path>
            </a:pathLst>
          </a:custGeom>
          <a:solidFill>
            <a:srgbClr val="FFC000"/>
          </a:solidFill>
          <a:ln w="7600" cap="flat">
            <a:solidFill>
              <a:srgbClr val="EBECF3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 b="1" dirty="0" err="1">
                <a:solidFill>
                  <a:srgbClr val="303030"/>
                </a:solidFill>
                <a:latin typeface="Arial"/>
              </a:rPr>
              <a:t>Khái</a:t>
            </a:r>
            <a:r>
              <a:rPr sz="1155" b="1" dirty="0">
                <a:solidFill>
                  <a:srgbClr val="303030"/>
                </a:solidFill>
                <a:latin typeface="Arial"/>
              </a:rPr>
              <a:t> </a:t>
            </a:r>
            <a:r>
              <a:rPr sz="1155" b="1" dirty="0" err="1">
                <a:solidFill>
                  <a:srgbClr val="303030"/>
                </a:solidFill>
                <a:latin typeface="Arial"/>
              </a:rPr>
              <a:t>niệm</a:t>
            </a:r>
            <a:endParaRPr sz="1155" b="1" dirty="0">
              <a:solidFill>
                <a:srgbClr val="303030"/>
              </a:solidFill>
              <a:latin typeface="Arial"/>
            </a:endParaRPr>
          </a:p>
        </p:txBody>
      </p:sp>
      <p:sp>
        <p:nvSpPr>
          <p:cNvPr id="104" name="MainTopic"/>
          <p:cNvSpPr/>
          <p:nvPr/>
        </p:nvSpPr>
        <p:spPr>
          <a:xfrm>
            <a:off x="1915800" y="3596200"/>
            <a:ext cx="1872133" cy="304000"/>
          </a:xfrm>
          <a:custGeom>
            <a:avLst/>
            <a:gdLst>
              <a:gd name="rtl" fmla="*/ 131480 w 1872133"/>
              <a:gd name="rtt" fmla="*/ 63840 h 304000"/>
              <a:gd name="rtr" fmla="*/ 1737613 w 1872133"/>
              <a:gd name="rtb" fmla="*/ 246240 h 304000"/>
            </a:gdLst>
            <a:ahLst/>
            <a:cxnLst/>
            <a:rect l="rtl" t="rtt" r="rtr" b="rtb"/>
            <a:pathLst>
              <a:path w="1872133" h="304000">
                <a:moveTo>
                  <a:pt x="30400" y="0"/>
                </a:moveTo>
                <a:lnTo>
                  <a:pt x="1841733" y="0"/>
                </a:lnTo>
                <a:cubicBezTo>
                  <a:pt x="1862162" y="0"/>
                  <a:pt x="1872133" y="9971"/>
                  <a:pt x="1872133" y="30400"/>
                </a:cubicBezTo>
                <a:lnTo>
                  <a:pt x="1872133" y="273600"/>
                </a:lnTo>
                <a:cubicBezTo>
                  <a:pt x="1872133" y="294029"/>
                  <a:pt x="1862162" y="304000"/>
                  <a:pt x="1841733" y="304000"/>
                </a:cubicBezTo>
                <a:lnTo>
                  <a:pt x="30400" y="304000"/>
                </a:lnTo>
                <a:cubicBezTo>
                  <a:pt x="9971" y="304000"/>
                  <a:pt x="0" y="294029"/>
                  <a:pt x="0" y="273600"/>
                </a:cubicBezTo>
                <a:lnTo>
                  <a:pt x="0" y="30400"/>
                </a:lnTo>
                <a:cubicBezTo>
                  <a:pt x="0" y="9971"/>
                  <a:pt x="9971" y="0"/>
                  <a:pt x="30400" y="0"/>
                </a:cubicBezTo>
                <a:close/>
              </a:path>
            </a:pathLst>
          </a:custGeom>
          <a:solidFill>
            <a:srgbClr val="F8C2C6"/>
          </a:solidFill>
          <a:ln w="7600" cap="flat">
            <a:solidFill>
              <a:srgbClr val="EBECF3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 b="1">
                <a:solidFill>
                  <a:srgbClr val="303030"/>
                </a:solidFill>
                <a:latin typeface="Arial"/>
              </a:rPr>
              <a:t>Các đặc trưng cơ bản</a:t>
            </a:r>
          </a:p>
        </p:txBody>
      </p:sp>
      <p:sp>
        <p:nvSpPr>
          <p:cNvPr id="106" name="MainTopic"/>
          <p:cNvSpPr/>
          <p:nvPr/>
        </p:nvSpPr>
        <p:spPr>
          <a:xfrm>
            <a:off x="1915800" y="4892000"/>
            <a:ext cx="1461733" cy="304000"/>
          </a:xfrm>
          <a:custGeom>
            <a:avLst/>
            <a:gdLst>
              <a:gd name="rtl" fmla="*/ 131480 w 1461733"/>
              <a:gd name="rtt" fmla="*/ 63840 h 304000"/>
              <a:gd name="rtr" fmla="*/ 1327213 w 1461733"/>
              <a:gd name="rtb" fmla="*/ 246240 h 304000"/>
            </a:gdLst>
            <a:ahLst/>
            <a:cxnLst/>
            <a:rect l="rtl" t="rtt" r="rtr" b="rtb"/>
            <a:pathLst>
              <a:path w="1461733" h="304000">
                <a:moveTo>
                  <a:pt x="30400" y="0"/>
                </a:moveTo>
                <a:lnTo>
                  <a:pt x="1431333" y="0"/>
                </a:lnTo>
                <a:cubicBezTo>
                  <a:pt x="1451762" y="0"/>
                  <a:pt x="1461733" y="9971"/>
                  <a:pt x="1461733" y="30400"/>
                </a:cubicBezTo>
                <a:lnTo>
                  <a:pt x="1461733" y="273600"/>
                </a:lnTo>
                <a:cubicBezTo>
                  <a:pt x="1461733" y="294029"/>
                  <a:pt x="1451762" y="304000"/>
                  <a:pt x="1431333" y="304000"/>
                </a:cubicBezTo>
                <a:lnTo>
                  <a:pt x="30400" y="304000"/>
                </a:lnTo>
                <a:cubicBezTo>
                  <a:pt x="9971" y="304000"/>
                  <a:pt x="0" y="294029"/>
                  <a:pt x="0" y="273600"/>
                </a:cubicBezTo>
                <a:lnTo>
                  <a:pt x="0" y="30400"/>
                </a:lnTo>
                <a:cubicBezTo>
                  <a:pt x="0" y="9971"/>
                  <a:pt x="9971" y="0"/>
                  <a:pt x="30400" y="0"/>
                </a:cubicBezTo>
                <a:close/>
              </a:path>
            </a:pathLst>
          </a:custGeom>
          <a:solidFill>
            <a:srgbClr val="B2E0DA"/>
          </a:solidFill>
          <a:ln w="7600" cap="flat">
            <a:solidFill>
              <a:srgbClr val="EBECF3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 b="1">
                <a:solidFill>
                  <a:srgbClr val="303030"/>
                </a:solidFill>
                <a:latin typeface="Arial"/>
              </a:rPr>
              <a:t>Bảo vệ quần thể</a:t>
            </a:r>
          </a:p>
        </p:txBody>
      </p:sp>
      <p:sp>
        <p:nvSpPr>
          <p:cNvPr id="108" name="SubTopic"/>
          <p:cNvSpPr/>
          <p:nvPr/>
        </p:nvSpPr>
        <p:spPr>
          <a:xfrm>
            <a:off x="3136867" y="1428300"/>
            <a:ext cx="2192600" cy="1136200"/>
          </a:xfrm>
          <a:custGeom>
            <a:avLst/>
            <a:gdLst>
              <a:gd name="rtl" fmla="*/ 53200 w 2192600"/>
              <a:gd name="rtt" fmla="*/ 23180 h 1136200"/>
              <a:gd name="rtr" fmla="*/ 2139400 w 2192600"/>
              <a:gd name="rtb" fmla="*/ 1117580 h 1136200"/>
            </a:gdLst>
            <a:ahLst/>
            <a:cxnLst/>
            <a:rect l="rtl" t="rtt" r="rtr" b="rtb"/>
            <a:pathLst>
              <a:path w="2192600" h="1136200" stroke="0">
                <a:moveTo>
                  <a:pt x="0" y="0"/>
                </a:moveTo>
                <a:lnTo>
                  <a:pt x="2192600" y="0"/>
                </a:lnTo>
                <a:lnTo>
                  <a:pt x="2192600" y="1136200"/>
                </a:lnTo>
                <a:lnTo>
                  <a:pt x="0" y="1136200"/>
                </a:lnTo>
                <a:lnTo>
                  <a:pt x="0" y="0"/>
                </a:lnTo>
                <a:close/>
              </a:path>
              <a:path w="2192600" h="1136200" fill="none">
                <a:moveTo>
                  <a:pt x="0" y="1136200"/>
                </a:moveTo>
                <a:lnTo>
                  <a:pt x="2192600" y="1136200"/>
                </a:lnTo>
              </a:path>
            </a:pathLst>
          </a:custGeom>
          <a:solidFill>
            <a:srgbClr val="FFC000"/>
          </a:solidFill>
          <a:ln w="7600" cap="flat">
            <a:solidFill>
              <a:srgbClr val="696969"/>
            </a:solidFill>
            <a:round/>
          </a:ln>
        </p:spPr>
        <p:txBody>
          <a:bodyPr wrap="square" lIns="0" tIns="0" rIns="0" bIns="22500" rtlCol="0" anchor="ctr"/>
          <a:lstStyle/>
          <a:p>
            <a:pPr algn="ctr"/>
            <a:r>
              <a:rPr sz="1155" dirty="0" err="1">
                <a:solidFill>
                  <a:srgbClr val="454545"/>
                </a:solidFill>
                <a:latin typeface="Arial"/>
              </a:rPr>
              <a:t>Quần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thể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sinh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vật</a:t>
            </a:r>
            <a:r>
              <a:rPr sz="1155" dirty="0">
                <a:solidFill>
                  <a:srgbClr val="454545"/>
                </a:solidFill>
                <a:latin typeface="Arial"/>
              </a:rPr>
              <a:t> là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tập</a:t>
            </a:r>
            <a:r>
              <a:rPr sz="1155" dirty="0">
                <a:solidFill>
                  <a:srgbClr val="454545"/>
                </a:solidFill>
                <a:latin typeface="Arial"/>
              </a:rPr>
              <a:t> hợp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các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cá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thể</a:t>
            </a:r>
            <a:r>
              <a:rPr sz="1155" dirty="0">
                <a:solidFill>
                  <a:srgbClr val="454545"/>
                </a:solidFill>
                <a:latin typeface="Arial"/>
              </a:rPr>
              <a:t> cùng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loài</a:t>
            </a:r>
            <a:r>
              <a:rPr sz="1155" dirty="0">
                <a:solidFill>
                  <a:srgbClr val="454545"/>
                </a:solidFill>
                <a:latin typeface="Arial"/>
              </a:rPr>
              <a:t>,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sinh</a:t>
            </a:r>
            <a:r>
              <a:rPr sz="1155" dirty="0">
                <a:solidFill>
                  <a:srgbClr val="454545"/>
                </a:solidFill>
                <a:latin typeface="Arial"/>
              </a:rPr>
              <a:t> sống trong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một</a:t>
            </a:r>
            <a:r>
              <a:rPr sz="1155" dirty="0">
                <a:solidFill>
                  <a:srgbClr val="454545"/>
                </a:solidFill>
                <a:latin typeface="Arial"/>
              </a:rPr>
              <a:t> khoảng không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gian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xác</a:t>
            </a:r>
            <a:r>
              <a:rPr sz="1155" dirty="0">
                <a:solidFill>
                  <a:srgbClr val="454545"/>
                </a:solidFill>
                <a:latin typeface="Arial"/>
              </a:rPr>
              <a:t> định, ở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một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thời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điểm</a:t>
            </a:r>
            <a:r>
              <a:rPr sz="1155" dirty="0">
                <a:solidFill>
                  <a:srgbClr val="454545"/>
                </a:solidFill>
                <a:latin typeface="Arial"/>
              </a:rPr>
              <a:t> nhất định và có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khả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năng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sinh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sản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để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tạo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những</a:t>
            </a:r>
            <a:r>
              <a:rPr sz="1155" dirty="0">
                <a:solidFill>
                  <a:srgbClr val="454545"/>
                </a:solidFill>
                <a:latin typeface="Arial"/>
              </a:rPr>
              <a:t> thế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hệ</a:t>
            </a:r>
            <a:r>
              <a:rPr sz="1155" dirty="0">
                <a:solidFill>
                  <a:srgbClr val="454545"/>
                </a:solidFill>
                <a:latin typeface="Arial"/>
              </a:rPr>
              <a:t> mới.</a:t>
            </a:r>
          </a:p>
        </p:txBody>
      </p:sp>
      <p:sp>
        <p:nvSpPr>
          <p:cNvPr id="110" name="SubTopic"/>
          <p:cNvSpPr/>
          <p:nvPr/>
        </p:nvSpPr>
        <p:spPr>
          <a:xfrm>
            <a:off x="3136867" y="2613900"/>
            <a:ext cx="1945600" cy="224200"/>
          </a:xfrm>
          <a:custGeom>
            <a:avLst/>
            <a:gdLst>
              <a:gd name="rtl" fmla="*/ 53200 w 1945600"/>
              <a:gd name="rtt" fmla="*/ 23180 h 224200"/>
              <a:gd name="rtr" fmla="*/ 1892400 w 1945600"/>
              <a:gd name="rtb" fmla="*/ 205580 h 224200"/>
            </a:gdLst>
            <a:ahLst/>
            <a:cxnLst/>
            <a:rect l="rtl" t="rtt" r="rtr" b="rtb"/>
            <a:pathLst>
              <a:path w="1945600" h="224200" stroke="0">
                <a:moveTo>
                  <a:pt x="0" y="0"/>
                </a:moveTo>
                <a:lnTo>
                  <a:pt x="1945600" y="0"/>
                </a:lnTo>
                <a:lnTo>
                  <a:pt x="1945600" y="224200"/>
                </a:lnTo>
                <a:lnTo>
                  <a:pt x="0" y="224200"/>
                </a:lnTo>
                <a:lnTo>
                  <a:pt x="0" y="0"/>
                </a:lnTo>
                <a:close/>
              </a:path>
              <a:path w="1945600" h="224200" fill="none">
                <a:moveTo>
                  <a:pt x="0" y="224200"/>
                </a:moveTo>
                <a:lnTo>
                  <a:pt x="1945600" y="224200"/>
                </a:lnTo>
              </a:path>
            </a:pathLst>
          </a:custGeom>
          <a:solidFill>
            <a:srgbClr val="FFC000"/>
          </a:solidFill>
          <a:ln w="7600" cap="flat">
            <a:solidFill>
              <a:srgbClr val="696969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 dirty="0" err="1">
                <a:solidFill>
                  <a:srgbClr val="454545"/>
                </a:solidFill>
                <a:latin typeface="Arial"/>
              </a:rPr>
              <a:t>Ví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dụ</a:t>
            </a:r>
            <a:r>
              <a:rPr sz="1155" dirty="0">
                <a:solidFill>
                  <a:srgbClr val="454545"/>
                </a:solidFill>
                <a:latin typeface="Arial"/>
              </a:rPr>
              <a:t>: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quần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thể</a:t>
            </a:r>
            <a:r>
              <a:rPr sz="1155" dirty="0">
                <a:solidFill>
                  <a:srgbClr val="454545"/>
                </a:solidFill>
                <a:latin typeface="Arial"/>
              </a:rPr>
              <a:t> </a:t>
            </a:r>
            <a:r>
              <a:rPr sz="1155" dirty="0" err="1">
                <a:solidFill>
                  <a:srgbClr val="454545"/>
                </a:solidFill>
                <a:latin typeface="Arial"/>
              </a:rPr>
              <a:t>chuột</a:t>
            </a:r>
            <a:r>
              <a:rPr sz="1155" dirty="0">
                <a:solidFill>
                  <a:srgbClr val="454545"/>
                </a:solidFill>
                <a:latin typeface="Arial"/>
              </a:rPr>
              <a:t> đồng</a:t>
            </a:r>
          </a:p>
        </p:txBody>
      </p:sp>
      <p:sp>
        <p:nvSpPr>
          <p:cNvPr id="112" name="SubTopic"/>
          <p:cNvSpPr/>
          <p:nvPr/>
        </p:nvSpPr>
        <p:spPr>
          <a:xfrm>
            <a:off x="3993133" y="3088900"/>
            <a:ext cx="1514933" cy="224200"/>
          </a:xfrm>
          <a:custGeom>
            <a:avLst/>
            <a:gdLst>
              <a:gd name="rtl" fmla="*/ 53200 w 1514933"/>
              <a:gd name="rtt" fmla="*/ 23180 h 224200"/>
              <a:gd name="rtr" fmla="*/ 1461733 w 1514933"/>
              <a:gd name="rtb" fmla="*/ 205580 h 224200"/>
            </a:gdLst>
            <a:ahLst/>
            <a:cxnLst/>
            <a:rect l="rtl" t="rtt" r="rtr" b="rtb"/>
            <a:pathLst>
              <a:path w="1514933" h="224200" stroke="0">
                <a:moveTo>
                  <a:pt x="0" y="0"/>
                </a:moveTo>
                <a:lnTo>
                  <a:pt x="1514933" y="0"/>
                </a:lnTo>
                <a:lnTo>
                  <a:pt x="1514933" y="224200"/>
                </a:lnTo>
                <a:lnTo>
                  <a:pt x="0" y="224200"/>
                </a:lnTo>
                <a:lnTo>
                  <a:pt x="0" y="0"/>
                </a:lnTo>
                <a:close/>
              </a:path>
              <a:path w="1514933" h="224200" fill="none">
                <a:moveTo>
                  <a:pt x="0" y="224200"/>
                </a:moveTo>
                <a:lnTo>
                  <a:pt x="1514933" y="224200"/>
                </a:lnTo>
              </a:path>
            </a:pathLst>
          </a:custGeom>
          <a:solidFill>
            <a:srgbClr val="F8C2C6"/>
          </a:solidFill>
          <a:ln w="7600" cap="flat">
            <a:solidFill>
              <a:srgbClr val="696969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>
                <a:solidFill>
                  <a:srgbClr val="454545"/>
                </a:solidFill>
                <a:latin typeface="Arial"/>
              </a:rPr>
              <a:t>Kích thước quần thể</a:t>
            </a:r>
          </a:p>
        </p:txBody>
      </p:sp>
      <p:sp>
        <p:nvSpPr>
          <p:cNvPr id="114" name="SubTopic"/>
          <p:cNvSpPr/>
          <p:nvPr/>
        </p:nvSpPr>
        <p:spPr>
          <a:xfrm>
            <a:off x="3993133" y="3362500"/>
            <a:ext cx="2057067" cy="224200"/>
          </a:xfrm>
          <a:custGeom>
            <a:avLst/>
            <a:gdLst>
              <a:gd name="rtl" fmla="*/ 53200 w 2057067"/>
              <a:gd name="rtt" fmla="*/ 23180 h 224200"/>
              <a:gd name="rtr" fmla="*/ 2003867 w 2057067"/>
              <a:gd name="rtb" fmla="*/ 205580 h 224200"/>
            </a:gdLst>
            <a:ahLst/>
            <a:cxnLst/>
            <a:rect l="rtl" t="rtt" r="rtr" b="rtb"/>
            <a:pathLst>
              <a:path w="2057067" h="224200" stroke="0">
                <a:moveTo>
                  <a:pt x="0" y="0"/>
                </a:moveTo>
                <a:lnTo>
                  <a:pt x="2057067" y="0"/>
                </a:lnTo>
                <a:lnTo>
                  <a:pt x="2057067" y="224200"/>
                </a:lnTo>
                <a:lnTo>
                  <a:pt x="0" y="224200"/>
                </a:lnTo>
                <a:lnTo>
                  <a:pt x="0" y="0"/>
                </a:lnTo>
                <a:close/>
              </a:path>
              <a:path w="2057067" h="224200" fill="none">
                <a:moveTo>
                  <a:pt x="0" y="224200"/>
                </a:moveTo>
                <a:lnTo>
                  <a:pt x="2057067" y="224200"/>
                </a:lnTo>
              </a:path>
            </a:pathLst>
          </a:custGeom>
          <a:solidFill>
            <a:srgbClr val="F8C2C6"/>
          </a:solidFill>
          <a:ln w="7600" cap="flat">
            <a:solidFill>
              <a:srgbClr val="696969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>
                <a:solidFill>
                  <a:srgbClr val="454545"/>
                </a:solidFill>
                <a:latin typeface="Arial"/>
              </a:rPr>
              <a:t>Mật độ cá thể trong quần thể</a:t>
            </a:r>
          </a:p>
        </p:txBody>
      </p:sp>
      <p:sp>
        <p:nvSpPr>
          <p:cNvPr id="116" name="SubTopic"/>
          <p:cNvSpPr/>
          <p:nvPr/>
        </p:nvSpPr>
        <p:spPr>
          <a:xfrm>
            <a:off x="3993133" y="3636100"/>
            <a:ext cx="1058933" cy="224200"/>
          </a:xfrm>
          <a:custGeom>
            <a:avLst/>
            <a:gdLst>
              <a:gd name="rtl" fmla="*/ 53200 w 1058933"/>
              <a:gd name="rtt" fmla="*/ 23180 h 224200"/>
              <a:gd name="rtr" fmla="*/ 1005733 w 1058933"/>
              <a:gd name="rtb" fmla="*/ 205580 h 224200"/>
            </a:gdLst>
            <a:ahLst/>
            <a:cxnLst/>
            <a:rect l="rtl" t="rtt" r="rtr" b="rtb"/>
            <a:pathLst>
              <a:path w="1058933" h="224200" stroke="0">
                <a:moveTo>
                  <a:pt x="0" y="0"/>
                </a:moveTo>
                <a:lnTo>
                  <a:pt x="1058933" y="0"/>
                </a:lnTo>
                <a:lnTo>
                  <a:pt x="1058933" y="224200"/>
                </a:lnTo>
                <a:lnTo>
                  <a:pt x="0" y="224200"/>
                </a:lnTo>
                <a:lnTo>
                  <a:pt x="0" y="0"/>
                </a:lnTo>
                <a:close/>
              </a:path>
              <a:path w="1058933" h="224200" fill="none">
                <a:moveTo>
                  <a:pt x="0" y="224200"/>
                </a:moveTo>
                <a:lnTo>
                  <a:pt x="1058933" y="224200"/>
                </a:lnTo>
              </a:path>
            </a:pathLst>
          </a:custGeom>
          <a:solidFill>
            <a:srgbClr val="F8C2C6"/>
          </a:solidFill>
          <a:ln w="7600" cap="flat">
            <a:solidFill>
              <a:srgbClr val="696969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>
                <a:solidFill>
                  <a:srgbClr val="454545"/>
                </a:solidFill>
                <a:latin typeface="Arial"/>
              </a:rPr>
              <a:t>Tỷ lệ giơi tính</a:t>
            </a:r>
          </a:p>
        </p:txBody>
      </p:sp>
      <p:sp>
        <p:nvSpPr>
          <p:cNvPr id="118" name="SubTopic"/>
          <p:cNvSpPr/>
          <p:nvPr/>
        </p:nvSpPr>
        <p:spPr>
          <a:xfrm>
            <a:off x="3993133" y="3909700"/>
            <a:ext cx="830933" cy="224200"/>
          </a:xfrm>
          <a:custGeom>
            <a:avLst/>
            <a:gdLst>
              <a:gd name="rtl" fmla="*/ 53200 w 830933"/>
              <a:gd name="rtt" fmla="*/ 23180 h 224200"/>
              <a:gd name="rtr" fmla="*/ 777733 w 830933"/>
              <a:gd name="rtb" fmla="*/ 205580 h 224200"/>
            </a:gdLst>
            <a:ahLst/>
            <a:cxnLst/>
            <a:rect l="rtl" t="rtt" r="rtr" b="rtb"/>
            <a:pathLst>
              <a:path w="830933" h="224200" stroke="0">
                <a:moveTo>
                  <a:pt x="0" y="0"/>
                </a:moveTo>
                <a:lnTo>
                  <a:pt x="830933" y="0"/>
                </a:lnTo>
                <a:lnTo>
                  <a:pt x="830933" y="224200"/>
                </a:lnTo>
                <a:lnTo>
                  <a:pt x="0" y="224200"/>
                </a:lnTo>
                <a:lnTo>
                  <a:pt x="0" y="0"/>
                </a:lnTo>
                <a:close/>
              </a:path>
              <a:path w="830933" h="224200" fill="none">
                <a:moveTo>
                  <a:pt x="0" y="224200"/>
                </a:moveTo>
                <a:lnTo>
                  <a:pt x="830933" y="224200"/>
                </a:lnTo>
              </a:path>
            </a:pathLst>
          </a:custGeom>
          <a:solidFill>
            <a:srgbClr val="F8C2C6"/>
          </a:solidFill>
          <a:ln w="7600" cap="flat">
            <a:solidFill>
              <a:srgbClr val="696969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>
                <a:solidFill>
                  <a:srgbClr val="454545"/>
                </a:solidFill>
                <a:latin typeface="Arial"/>
              </a:rPr>
              <a:t>Nhóm tuổi</a:t>
            </a:r>
          </a:p>
        </p:txBody>
      </p:sp>
      <p:sp>
        <p:nvSpPr>
          <p:cNvPr id="120" name="SubTopic"/>
          <p:cNvSpPr/>
          <p:nvPr/>
        </p:nvSpPr>
        <p:spPr>
          <a:xfrm>
            <a:off x="3993133" y="4183300"/>
            <a:ext cx="2168533" cy="224200"/>
          </a:xfrm>
          <a:custGeom>
            <a:avLst/>
            <a:gdLst>
              <a:gd name="rtl" fmla="*/ 53200 w 2168533"/>
              <a:gd name="rtt" fmla="*/ 23180 h 224200"/>
              <a:gd name="rtr" fmla="*/ 2115334 w 2168533"/>
              <a:gd name="rtb" fmla="*/ 205580 h 224200"/>
            </a:gdLst>
            <a:ahLst/>
            <a:cxnLst/>
            <a:rect l="rtl" t="rtt" r="rtr" b="rtb"/>
            <a:pathLst>
              <a:path w="2168533" h="224200" stroke="0">
                <a:moveTo>
                  <a:pt x="0" y="0"/>
                </a:moveTo>
                <a:lnTo>
                  <a:pt x="2168533" y="0"/>
                </a:lnTo>
                <a:lnTo>
                  <a:pt x="2168533" y="224200"/>
                </a:lnTo>
                <a:lnTo>
                  <a:pt x="0" y="224200"/>
                </a:lnTo>
                <a:lnTo>
                  <a:pt x="0" y="0"/>
                </a:lnTo>
                <a:close/>
              </a:path>
              <a:path w="2168533" h="224200" fill="none">
                <a:moveTo>
                  <a:pt x="0" y="224200"/>
                </a:moveTo>
                <a:lnTo>
                  <a:pt x="2168533" y="224200"/>
                </a:lnTo>
              </a:path>
            </a:pathLst>
          </a:custGeom>
          <a:solidFill>
            <a:srgbClr val="F8C2C6"/>
          </a:solidFill>
          <a:ln w="7600" cap="flat">
            <a:solidFill>
              <a:srgbClr val="696969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>
                <a:solidFill>
                  <a:srgbClr val="454545"/>
                </a:solidFill>
                <a:latin typeface="Arial"/>
              </a:rPr>
              <a:t>Phân bố cá thể trong quần thể</a:t>
            </a:r>
          </a:p>
        </p:txBody>
      </p:sp>
      <p:sp>
        <p:nvSpPr>
          <p:cNvPr id="124" name="SubTopic"/>
          <p:cNvSpPr/>
          <p:nvPr/>
        </p:nvSpPr>
        <p:spPr>
          <a:xfrm>
            <a:off x="3582733" y="4795100"/>
            <a:ext cx="2675200" cy="224200"/>
          </a:xfrm>
          <a:custGeom>
            <a:avLst/>
            <a:gdLst>
              <a:gd name="rtl" fmla="*/ 53200 w 2675200"/>
              <a:gd name="rtt" fmla="*/ 23180 h 224200"/>
              <a:gd name="rtr" fmla="*/ 2622000 w 2675200"/>
              <a:gd name="rtb" fmla="*/ 205580 h 224200"/>
            </a:gdLst>
            <a:ahLst/>
            <a:cxnLst/>
            <a:rect l="rtl" t="rtt" r="rtr" b="rtb"/>
            <a:pathLst>
              <a:path w="2675200" h="224200" stroke="0">
                <a:moveTo>
                  <a:pt x="0" y="0"/>
                </a:moveTo>
                <a:lnTo>
                  <a:pt x="2675200" y="0"/>
                </a:lnTo>
                <a:lnTo>
                  <a:pt x="2675200" y="224200"/>
                </a:lnTo>
                <a:lnTo>
                  <a:pt x="0" y="224200"/>
                </a:lnTo>
                <a:lnTo>
                  <a:pt x="0" y="0"/>
                </a:lnTo>
                <a:close/>
              </a:path>
              <a:path w="2675200" h="224200" fill="none">
                <a:moveTo>
                  <a:pt x="0" y="224200"/>
                </a:moveTo>
                <a:lnTo>
                  <a:pt x="2675200" y="224200"/>
                </a:lnTo>
              </a:path>
            </a:pathLst>
          </a:custGeom>
          <a:solidFill>
            <a:srgbClr val="B2E0DA"/>
          </a:solidFill>
          <a:ln w="7600" cap="flat">
            <a:solidFill>
              <a:srgbClr val="696969"/>
            </a:solidFill>
            <a:round/>
          </a:ln>
        </p:spPr>
        <p:txBody>
          <a:bodyPr wrap="none" lIns="0" tIns="0" rIns="0" bIns="22500" rtlCol="0" anchor="ctr"/>
          <a:lstStyle/>
          <a:p>
            <a:pPr algn="ctr">
              <a:lnSpc>
                <a:spcPct val="100000"/>
              </a:lnSpc>
            </a:pPr>
            <a:r>
              <a:rPr sz="1155">
                <a:solidFill>
                  <a:srgbClr val="454545"/>
                </a:solidFill>
                <a:latin typeface="Arial"/>
              </a:rPr>
              <a:t>Bảo vệ môi trường sống của quần thể</a:t>
            </a:r>
          </a:p>
        </p:txBody>
      </p:sp>
      <p:sp>
        <p:nvSpPr>
          <p:cNvPr id="130" name="SubTopic"/>
          <p:cNvSpPr/>
          <p:nvPr/>
        </p:nvSpPr>
        <p:spPr>
          <a:xfrm>
            <a:off x="6463133" y="4658300"/>
            <a:ext cx="2553600" cy="224200"/>
          </a:xfrm>
          <a:custGeom>
            <a:avLst/>
            <a:gdLst>
              <a:gd name="rtl" fmla="*/ 53200 w 2553600"/>
              <a:gd name="rtt" fmla="*/ 23180 h 224200"/>
              <a:gd name="rtr" fmla="*/ 2500400 w 2553600"/>
              <a:gd name="rtb" fmla="*/ 205580 h 224200"/>
            </a:gdLst>
            <a:ahLst/>
            <a:cxnLst/>
            <a:rect l="rtl" t="rtt" r="rtr" b="rtb"/>
            <a:pathLst>
              <a:path w="2553600" h="224200" stroke="0">
                <a:moveTo>
                  <a:pt x="0" y="0"/>
                </a:moveTo>
                <a:lnTo>
                  <a:pt x="2553600" y="0"/>
                </a:lnTo>
                <a:lnTo>
                  <a:pt x="2553600" y="224200"/>
                </a:lnTo>
                <a:lnTo>
                  <a:pt x="0" y="224200"/>
                </a:lnTo>
                <a:lnTo>
                  <a:pt x="0" y="0"/>
                </a:lnTo>
                <a:close/>
              </a:path>
              <a:path w="2553600" h="224200" fill="none">
                <a:moveTo>
                  <a:pt x="0" y="224200"/>
                </a:moveTo>
                <a:lnTo>
                  <a:pt x="2553600" y="224200"/>
                </a:lnTo>
              </a:path>
            </a:pathLst>
          </a:custGeom>
          <a:solidFill>
            <a:srgbClr val="B2E0DA"/>
          </a:solidFill>
          <a:ln w="7600" cap="flat">
            <a:solidFill>
              <a:srgbClr val="696969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>
                <a:solidFill>
                  <a:srgbClr val="454545"/>
                </a:solidFill>
                <a:latin typeface="Arial"/>
              </a:rPr>
              <a:t>Lập các vườn quốc gia, khu bảo tồn</a:t>
            </a:r>
          </a:p>
        </p:txBody>
      </p:sp>
      <p:sp>
        <p:nvSpPr>
          <p:cNvPr id="132" name="SubTopic"/>
          <p:cNvSpPr/>
          <p:nvPr/>
        </p:nvSpPr>
        <p:spPr>
          <a:xfrm>
            <a:off x="6463133" y="4931900"/>
            <a:ext cx="1484533" cy="224200"/>
          </a:xfrm>
          <a:custGeom>
            <a:avLst/>
            <a:gdLst>
              <a:gd name="rtl" fmla="*/ 53200 w 1484533"/>
              <a:gd name="rtt" fmla="*/ 23180 h 224200"/>
              <a:gd name="rtr" fmla="*/ 1431333 w 1484533"/>
              <a:gd name="rtb" fmla="*/ 205580 h 224200"/>
            </a:gdLst>
            <a:ahLst/>
            <a:cxnLst/>
            <a:rect l="rtl" t="rtt" r="rtr" b="rtb"/>
            <a:pathLst>
              <a:path w="1484533" h="224200" stroke="0">
                <a:moveTo>
                  <a:pt x="0" y="0"/>
                </a:moveTo>
                <a:lnTo>
                  <a:pt x="1484533" y="0"/>
                </a:lnTo>
                <a:lnTo>
                  <a:pt x="1484533" y="224200"/>
                </a:lnTo>
                <a:lnTo>
                  <a:pt x="0" y="224200"/>
                </a:lnTo>
                <a:lnTo>
                  <a:pt x="0" y="0"/>
                </a:lnTo>
                <a:close/>
              </a:path>
              <a:path w="1484533" h="224200" fill="none">
                <a:moveTo>
                  <a:pt x="0" y="224200"/>
                </a:moveTo>
                <a:lnTo>
                  <a:pt x="1484533" y="224200"/>
                </a:lnTo>
              </a:path>
            </a:pathLst>
          </a:custGeom>
          <a:solidFill>
            <a:srgbClr val="B2E0DA"/>
          </a:solidFill>
          <a:ln w="7600" cap="flat">
            <a:solidFill>
              <a:srgbClr val="696969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>
                <a:solidFill>
                  <a:srgbClr val="454545"/>
                </a:solidFill>
                <a:latin typeface="Arial"/>
              </a:rPr>
              <a:t>kiểm soát dịch bệnh</a:t>
            </a:r>
          </a:p>
        </p:txBody>
      </p:sp>
      <p:sp>
        <p:nvSpPr>
          <p:cNvPr id="134" name="SubTopic"/>
          <p:cNvSpPr/>
          <p:nvPr/>
        </p:nvSpPr>
        <p:spPr>
          <a:xfrm>
            <a:off x="3582733" y="5205500"/>
            <a:ext cx="1950667" cy="224200"/>
          </a:xfrm>
          <a:custGeom>
            <a:avLst/>
            <a:gdLst>
              <a:gd name="rtl" fmla="*/ 53200 w 1950667"/>
              <a:gd name="rtt" fmla="*/ 23180 h 224200"/>
              <a:gd name="rtr" fmla="*/ 1897467 w 1950667"/>
              <a:gd name="rtb" fmla="*/ 205580 h 224200"/>
            </a:gdLst>
            <a:ahLst/>
            <a:cxnLst/>
            <a:rect l="rtl" t="rtt" r="rtr" b="rtb"/>
            <a:pathLst>
              <a:path w="1950667" h="224200" stroke="0">
                <a:moveTo>
                  <a:pt x="0" y="0"/>
                </a:moveTo>
                <a:lnTo>
                  <a:pt x="1950667" y="0"/>
                </a:lnTo>
                <a:lnTo>
                  <a:pt x="1950667" y="224200"/>
                </a:lnTo>
                <a:lnTo>
                  <a:pt x="0" y="224200"/>
                </a:lnTo>
                <a:lnTo>
                  <a:pt x="0" y="0"/>
                </a:lnTo>
                <a:close/>
              </a:path>
              <a:path w="1950667" h="224200" fill="none">
                <a:moveTo>
                  <a:pt x="0" y="224200"/>
                </a:moveTo>
                <a:lnTo>
                  <a:pt x="1950667" y="224200"/>
                </a:lnTo>
              </a:path>
            </a:pathLst>
          </a:custGeom>
          <a:solidFill>
            <a:srgbClr val="B2E0DA"/>
          </a:solidFill>
          <a:ln w="7600" cap="flat">
            <a:solidFill>
              <a:srgbClr val="696969"/>
            </a:solidFill>
            <a:round/>
          </a:ln>
        </p:spPr>
        <p:txBody>
          <a:bodyPr wrap="none" lIns="0" tIns="0" rIns="0" bIns="22500" rtlCol="0" anchor="ctr"/>
          <a:lstStyle/>
          <a:p>
            <a:pPr algn="ctr"/>
            <a:r>
              <a:rPr sz="1155">
                <a:solidFill>
                  <a:srgbClr val="454545"/>
                </a:solidFill>
                <a:latin typeface="Arial"/>
              </a:rPr>
              <a:t>Khai thác tài nguyên hợp 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4" grpId="0" animBg="1"/>
      <p:bldP spid="106" grpId="0" animBg="1"/>
      <p:bldP spid="108" grpId="0" animBg="1"/>
      <p:bldP spid="110" grpId="0" animBg="1"/>
      <p:bldP spid="112" grpId="0" animBg="1"/>
      <p:bldP spid="114" grpId="0" animBg="1"/>
      <p:bldP spid="116" grpId="0" animBg="1"/>
      <p:bldP spid="118" grpId="0" animBg="1"/>
      <p:bldP spid="120" grpId="0" animBg="1"/>
      <p:bldP spid="124" grpId="0" animBg="1"/>
      <p:bldP spid="130" grpId="0" animBg="1"/>
      <p:bldP spid="132" grpId="0" animBg="1"/>
      <p:bldP spid="134" grpId="0" animBg="1"/>
    </p:bldLst>
  </p:timing>
</p:sld>
</file>

<file path=ppt/theme/theme1.xml><?xml version="1.0" encoding="utf-8"?>
<a:theme xmlns:a="http://schemas.openxmlformats.org/drawingml/2006/main" name="Office ����??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���� Light" panose="020F0302020204030204"/>
        <a:ea typeface=""/>
        <a:cs typeface=""/>
        <a:font script="Jpan" typeface="�Υ����å� Light"/>
        <a:font script="Hang" typeface="?? ??"/>
        <a:font script="Hans" typeface="���� Light"/>
        <a:font script="Hant" typeface="�¼����w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����" panose="020F0502020204030204"/>
        <a:ea typeface=""/>
        <a:cs typeface=""/>
        <a:font script="Jpan" typeface="�Υ����å�"/>
        <a:font script="Hang" typeface="?? ??"/>
        <a:font script="Hans" typeface="����"/>
        <a:font script="Hant" typeface="�¼����w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����</vt:lpstr>
      <vt:lpstr>���� Light</vt:lpstr>
      <vt:lpstr>Arial</vt:lpstr>
      <vt:lpstr>Office ����??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2023-06-07T10:57:14Z</dcterms:created>
  <dcterms:modified xsi:type="dcterms:W3CDTF">2023-06-07T03:59:01Z</dcterms:modified>
</cp:coreProperties>
</file>