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DB1"/>
    <a:srgbClr val="27589D"/>
    <a:srgbClr val="5A3F20"/>
    <a:srgbClr val="5F305B"/>
    <a:srgbClr val="1292ED"/>
    <a:srgbClr val="EFEFF1"/>
    <a:srgbClr val="EFBB11"/>
    <a:srgbClr val="FF8214"/>
    <a:srgbClr val="AE62D0"/>
    <a:srgbClr val="6C4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EF0-E84B-4F46-A0CB-F34DD53DF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FD51B-3D2B-46A2-9E3D-F7119923E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C8067-480A-4861-BC3A-565B77F3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D3B60-DC66-4438-BA7A-7B750F80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695C-A93E-4559-BFE2-14DCADF9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617A-E74D-4D5E-800C-274B0D3B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5B123-8256-410C-AABE-CEF0E5A5F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233E6-74B5-4936-81C8-ED3E9A1C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9DDEE-E590-4FD1-BC2F-D3EF823F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96B37-08DC-4A80-ADF1-8A091F32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5C275-AD26-4DC9-BBA5-6D8F3682B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E5B3C-0C51-4BDE-B808-2F1947D1C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C9AA-A588-44BE-B0C3-C0C1CB7B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6656-C962-4695-BA74-0137AF2D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10AF-C005-4735-A9DE-BFD0CCE8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4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6773-7FCD-46A9-A064-B4F8569C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D13B0-F5A3-4DAC-845C-117E6ED88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5BFDD-9E19-4914-9914-AEFF0E4C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4C395-C841-429F-901A-A42E8FEB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47670-7984-4487-A385-03D0C447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9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3E6A-E0A9-4820-BDDE-846E97CA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9C044-6F6B-4064-93EA-A58ABA309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9292-0C54-4B84-BC7E-44BDAAF5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925A-30D1-4F7D-BE7B-2AC20DAD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5989-FEA4-4DE0-88A0-C65BE402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8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E898-7372-45C5-B59F-0CB96696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978E6-8B2F-4A8E-9960-92A55F753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4AB8F-1CB7-4290-9536-E2C69087C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91F5F-6550-4B4C-9C38-0D83CB31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97C67-A152-4E74-B265-406C9AE3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0FA1E-7802-4622-9155-269AFA80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9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AE45-F562-4400-9EFC-2B140E2C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F66A2-8F8D-466D-A630-F60C62D2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DE40-905F-4674-BCE3-F7A1326C7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9C521-1849-4459-8188-8458410E2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A0C2A9-129E-49CE-90C9-0E7749F89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6D997-766C-4495-9422-86E4A046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619A17-4CE0-4E48-94BF-42949E34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B5B2A-351D-46EC-A8C1-89DBFCBF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953B-1E2A-4694-9352-2F1FE7EC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A3E1D-325D-4528-856D-A9BC1F2E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BC89C-649E-4068-A8EB-BE406CA0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0951B-7A03-4106-B1AD-F2BAD4AF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1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2997F-C379-41E3-8F7D-3BC30CD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E0F69-8979-45A0-B86E-117CE381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B7248-3D53-4A6E-841A-C3C162B2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A431-B1DE-44F6-B33C-0785FA21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E5ADA-2991-49E2-9ABD-53B7AF68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5F9AE-559C-45ED-A3C4-ED1799823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A1947-42AE-4A34-A04A-83DDBF6F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62FFC-E229-4300-8F51-C413BABA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90D45-B370-43B2-9573-1282C4F4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A08D-C3C1-44DD-8E97-B3A20F2C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DC930-D8B2-44A8-9691-D96A144C8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B1606-2969-4F5E-8268-E1327E1DA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3DEA-29E3-4899-8762-255F74EA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80085-9BCD-4489-996A-8568DD6C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51B87-33A1-4733-BABE-DD895936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874B8C-D931-442D-942A-1B2D7B87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3D341-FB39-4872-B056-C0A3EB96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559E4-B9A7-4BB7-A2D5-168B61DB0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C3226-F523-4C9C-8481-E8234FA41A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03F20-5CA4-4E87-8AA5-9ADB4F8B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315A7-DE64-48A4-B9C5-64E14C37F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8FFAD-6742-43CA-865E-C38CB0FA3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3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lPZNE8txnc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G1RA0gNCy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0e/9e/eb/0e9eeb344278a1ae13f2d28f381b7c13.gif">
            <a:extLst>
              <a:ext uri="{FF2B5EF4-FFF2-40B4-BE49-F238E27FC236}">
                <a16:creationId xmlns:a16="http://schemas.microsoft.com/office/drawing/2014/main" id="{8F6FB811-CA03-42D3-9B35-85B148F48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76982-AB60-4B15-9E2A-B453E314E382}"/>
              </a:ext>
            </a:extLst>
          </p:cNvPr>
          <p:cNvSpPr txBox="1"/>
          <p:nvPr/>
        </p:nvSpPr>
        <p:spPr>
          <a:xfrm>
            <a:off x="0" y="0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5. </a:t>
            </a: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TÀI CHÍNH CÁ NHÂN VÀ </a:t>
            </a:r>
          </a:p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KINH TẾ GIA ĐÌNH</a:t>
            </a:r>
          </a:p>
        </p:txBody>
      </p:sp>
    </p:spTree>
    <p:extLst>
      <p:ext uri="{BB962C8B-B14F-4D97-AF65-F5344CB8AC3E}">
        <p14:creationId xmlns:p14="http://schemas.microsoft.com/office/powerpoint/2010/main" val="3394404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Cách quản lý tiền theo phương pháp 50/30/20">
            <a:extLst>
              <a:ext uri="{FF2B5EF4-FFF2-40B4-BE49-F238E27FC236}">
                <a16:creationId xmlns:a16="http://schemas.microsoft.com/office/drawing/2014/main" id="{2E97318B-F20C-4B14-99A3-01639D2FCF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68" y="1548836"/>
            <a:ext cx="2968487" cy="31142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762D4-D75A-4CC9-A96B-631DCB0261B5}"/>
              </a:ext>
            </a:extLst>
          </p:cNvPr>
          <p:cNvSpPr txBox="1"/>
          <p:nvPr/>
        </p:nvSpPr>
        <p:spPr>
          <a:xfrm>
            <a:off x="1066799" y="4842576"/>
            <a:ext cx="865367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B1575-BB87-49D7-8092-2359A2D6A8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3234" y="1548836"/>
            <a:ext cx="2968487" cy="3114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A9DF7B-781E-4175-8269-B15D6471FDFE}"/>
              </a:ext>
            </a:extLst>
          </p:cNvPr>
          <p:cNvSpPr txBox="1"/>
          <p:nvPr/>
        </p:nvSpPr>
        <p:spPr>
          <a:xfrm>
            <a:off x="1351722" y="4611193"/>
            <a:ext cx="808382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788504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Online Media 1" title="Shark Tank VN tập 9: Cô bé 11 tuổi bán chè bưởi gọi vốn thành công 300 triệu| VTV24">
            <a:hlinkClick r:id="" action="ppaction://media"/>
            <a:extLst>
              <a:ext uri="{FF2B5EF4-FFF2-40B4-BE49-F238E27FC236}">
                <a16:creationId xmlns:a16="http://schemas.microsoft.com/office/drawing/2014/main" id="{F91D15FF-A543-4F8B-BB04-D4C184B0F0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41274" y="1615109"/>
            <a:ext cx="8272301" cy="4653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04E90-594A-467A-BD59-370F6FC3AC1A}"/>
              </a:ext>
            </a:extLst>
          </p:cNvPr>
          <p:cNvSpPr txBox="1"/>
          <p:nvPr/>
        </p:nvSpPr>
        <p:spPr>
          <a:xfrm>
            <a:off x="172278" y="2665513"/>
            <a:ext cx="3293165" cy="25545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C3CD5-96AC-40E8-9469-BA3FCC2B650D}"/>
              </a:ext>
            </a:extLst>
          </p:cNvPr>
          <p:cNvSpPr txBox="1"/>
          <p:nvPr/>
        </p:nvSpPr>
        <p:spPr>
          <a:xfrm>
            <a:off x="530824" y="2471530"/>
            <a:ext cx="2934619" cy="206210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4449B2-5EC1-4896-8E01-C161F0B96CD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F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s://i.pinimg.com/564x/d4/6b/ce/d46bced7d2ddbb39b4140e7208869899.jpg">
            <a:extLst>
              <a:ext uri="{FF2B5EF4-FFF2-40B4-BE49-F238E27FC236}">
                <a16:creationId xmlns:a16="http://schemas.microsoft.com/office/drawing/2014/main" id="{CD6E6E25-9A8F-4B92-8803-428D7392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788504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FEA11-336A-47C9-B1E8-9CE2BE6B78AD}"/>
              </a:ext>
            </a:extLst>
          </p:cNvPr>
          <p:cNvSpPr txBox="1"/>
          <p:nvPr/>
        </p:nvSpPr>
        <p:spPr>
          <a:xfrm>
            <a:off x="7129670" y="3074504"/>
            <a:ext cx="4028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BED02-435D-4C0C-A8A1-6B23E4A9E27E}"/>
              </a:ext>
            </a:extLst>
          </p:cNvPr>
          <p:cNvSpPr txBox="1"/>
          <p:nvPr/>
        </p:nvSpPr>
        <p:spPr>
          <a:xfrm>
            <a:off x="198783" y="1607744"/>
            <a:ext cx="58972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DFD28-223C-441C-A7AB-526CCF0D9E4A}"/>
              </a:ext>
            </a:extLst>
          </p:cNvPr>
          <p:cNvSpPr txBox="1"/>
          <p:nvPr/>
        </p:nvSpPr>
        <p:spPr>
          <a:xfrm>
            <a:off x="9647582" y="6009567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105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4449B2-5EC1-4896-8E01-C161F0B96CD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F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s://i.pinimg.com/564x/d4/6b/ce/d46bced7d2ddbb39b4140e7208869899.jpg">
            <a:extLst>
              <a:ext uri="{FF2B5EF4-FFF2-40B4-BE49-F238E27FC236}">
                <a16:creationId xmlns:a16="http://schemas.microsoft.com/office/drawing/2014/main" id="{CD6E6E25-9A8F-4B92-8803-428D7392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788504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FEA11-336A-47C9-B1E8-9CE2BE6B78AD}"/>
              </a:ext>
            </a:extLst>
          </p:cNvPr>
          <p:cNvSpPr txBox="1"/>
          <p:nvPr/>
        </p:nvSpPr>
        <p:spPr>
          <a:xfrm>
            <a:off x="7129670" y="3074504"/>
            <a:ext cx="4028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BED02-435D-4C0C-A8A1-6B23E4A9E27E}"/>
              </a:ext>
            </a:extLst>
          </p:cNvPr>
          <p:cNvSpPr txBox="1"/>
          <p:nvPr/>
        </p:nvSpPr>
        <p:spPr>
          <a:xfrm>
            <a:off x="125896" y="2422939"/>
            <a:ext cx="5453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DFD28-223C-441C-A7AB-526CCF0D9E4A}"/>
              </a:ext>
            </a:extLst>
          </p:cNvPr>
          <p:cNvSpPr txBox="1"/>
          <p:nvPr/>
        </p:nvSpPr>
        <p:spPr>
          <a:xfrm>
            <a:off x="9647582" y="6009567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292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76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3314" name="Picture 2" descr="https://i.pinimg.com/564x/47/38/e8/4738e8f3f9c7a13502951d929b258d46.jpg">
            <a:extLst>
              <a:ext uri="{FF2B5EF4-FFF2-40B4-BE49-F238E27FC236}">
                <a16:creationId xmlns:a16="http://schemas.microsoft.com/office/drawing/2014/main" id="{7B7FB25D-B097-4675-B219-7B426C60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0"/>
            <a:ext cx="414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1CDA6-E805-46FF-998A-7835003F8F33}"/>
              </a:ext>
            </a:extLst>
          </p:cNvPr>
          <p:cNvSpPr txBox="1"/>
          <p:nvPr/>
        </p:nvSpPr>
        <p:spPr>
          <a:xfrm rot="10800000" flipH="1" flipV="1">
            <a:off x="1222844" y="1675907"/>
            <a:ext cx="583788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(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9,10,11,12)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5F3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2D4E7-34B6-85C5-3C36-BC543A43C5CA}"/>
              </a:ext>
            </a:extLst>
          </p:cNvPr>
          <p:cNvSpPr txBox="1"/>
          <p:nvPr/>
        </p:nvSpPr>
        <p:spPr>
          <a:xfrm>
            <a:off x="1222843" y="46344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0332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205713" y="265579"/>
            <a:ext cx="369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1CDA6-E805-46FF-998A-7835003F8F33}"/>
              </a:ext>
            </a:extLst>
          </p:cNvPr>
          <p:cNvSpPr txBox="1"/>
          <p:nvPr/>
        </p:nvSpPr>
        <p:spPr>
          <a:xfrm rot="10800000" flipH="1" flipV="1">
            <a:off x="736979" y="981038"/>
            <a:ext cx="8783416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5A3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8" name="Picture 8" descr="https://i.pinimg.com/564x/34/cb/f0/34cbf0aaf3a1010d07ba28242842a576.jpg">
            <a:extLst>
              <a:ext uri="{FF2B5EF4-FFF2-40B4-BE49-F238E27FC236}">
                <a16:creationId xmlns:a16="http://schemas.microsoft.com/office/drawing/2014/main" id="{2FFDA6B3-32D0-4BCF-A0B8-8EFB5A25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79" y="282299"/>
            <a:ext cx="1906062" cy="1978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This contains an image of: MARLIER Marcel – I AM A CHILD">
            <a:extLst>
              <a:ext uri="{FF2B5EF4-FFF2-40B4-BE49-F238E27FC236}">
                <a16:creationId xmlns:a16="http://schemas.microsoft.com/office/drawing/2014/main" id="{101A95B0-ABAB-4CB9-BA3A-7F73538B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79" y="2447411"/>
            <a:ext cx="1979956" cy="19631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i.pinimg.com/564x/03/47/63/03476315675b3ff856ad1179db6e8590.jpg">
            <a:extLst>
              <a:ext uri="{FF2B5EF4-FFF2-40B4-BE49-F238E27FC236}">
                <a16:creationId xmlns:a16="http://schemas.microsoft.com/office/drawing/2014/main" id="{230894CC-8D9B-4203-A2DB-7AF0E0FF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65" y="4782953"/>
            <a:ext cx="2265230" cy="199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i.pinimg.com/564x/a4/58/2c/a4582c83d3eb7caf3a5de43ae880b471.jpg">
            <a:extLst>
              <a:ext uri="{FF2B5EF4-FFF2-40B4-BE49-F238E27FC236}">
                <a16:creationId xmlns:a16="http://schemas.microsoft.com/office/drawing/2014/main" id="{4F73977A-D4B6-47EE-804F-2BBC9EA90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15" y="4807878"/>
            <a:ext cx="2228918" cy="19459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s://i.pinimg.com/564x/b2/f7/56/b2f756c76f511c05e4f7f459e79fcb9e.jpg">
            <a:extLst>
              <a:ext uri="{FF2B5EF4-FFF2-40B4-BE49-F238E27FC236}">
                <a16:creationId xmlns:a16="http://schemas.microsoft.com/office/drawing/2014/main" id="{6615E5E6-65B7-4AB2-B027-AFE26F8C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05" y="4862160"/>
            <a:ext cx="2265229" cy="1891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s://i.pinimg.com/564x/34/0f/26/340f2656cdce12ee47413fc1e633500a.jpg">
            <a:extLst>
              <a:ext uri="{FF2B5EF4-FFF2-40B4-BE49-F238E27FC236}">
                <a16:creationId xmlns:a16="http://schemas.microsoft.com/office/drawing/2014/main" id="{A377D3BB-AE55-453B-BDF3-21A2F78D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2" y="4818575"/>
            <a:ext cx="2190782" cy="1828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This contains an image of: ">
            <a:extLst>
              <a:ext uri="{FF2B5EF4-FFF2-40B4-BE49-F238E27FC236}">
                <a16:creationId xmlns:a16="http://schemas.microsoft.com/office/drawing/2014/main" id="{8E4FC3FD-11ED-4E36-9BCA-FD8C5D9A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27" y="4782952"/>
            <a:ext cx="2190782" cy="199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564x/39/64/59/396459b099f1392bf68006f3c031bd0e.jpg">
            <a:extLst>
              <a:ext uri="{FF2B5EF4-FFF2-40B4-BE49-F238E27FC236}">
                <a16:creationId xmlns:a16="http://schemas.microsoft.com/office/drawing/2014/main" id="{8613ADF2-A8E3-4DE2-8E31-57D1FB2DD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18486" r="7570" b="18362"/>
          <a:stretch/>
        </p:blipFill>
        <p:spPr bwMode="auto">
          <a:xfrm>
            <a:off x="3244451" y="1"/>
            <a:ext cx="8947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C3561-7B3E-4765-A827-0CB6BE5888EC}"/>
              </a:ext>
            </a:extLst>
          </p:cNvPr>
          <p:cNvSpPr txBox="1"/>
          <p:nvPr/>
        </p:nvSpPr>
        <p:spPr>
          <a:xfrm>
            <a:off x="318053" y="1616765"/>
            <a:ext cx="243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416D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650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066BC5-E855-41FE-AED8-1D54AD13A5B2}"/>
              </a:ext>
            </a:extLst>
          </p:cNvPr>
          <p:cNvSpPr txBox="1"/>
          <p:nvPr/>
        </p:nvSpPr>
        <p:spPr>
          <a:xfrm>
            <a:off x="463825" y="225287"/>
            <a:ext cx="314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054" name="Picture 6" descr="https://i.pinimg.com/564x/46/55/ca/4655cae1688ddbc4ebf14423beae30ef.jpg">
            <a:extLst>
              <a:ext uri="{FF2B5EF4-FFF2-40B4-BE49-F238E27FC236}">
                <a16:creationId xmlns:a16="http://schemas.microsoft.com/office/drawing/2014/main" id="{D9ABB7B5-C87C-4269-B743-57D720E1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7" y="1460886"/>
            <a:ext cx="4034458" cy="4034458"/>
          </a:xfrm>
          <a:prstGeom prst="ellipse">
            <a:avLst/>
          </a:prstGeom>
          <a:noFill/>
          <a:ln w="57150">
            <a:solidFill>
              <a:srgbClr val="EEB7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3EA14-44F0-466A-ABEE-3CAB571860D0}"/>
              </a:ext>
            </a:extLst>
          </p:cNvPr>
          <p:cNvSpPr txBox="1"/>
          <p:nvPr/>
        </p:nvSpPr>
        <p:spPr>
          <a:xfrm>
            <a:off x="5015947" y="206788"/>
            <a:ext cx="6486939" cy="2554545"/>
          </a:xfrm>
          <a:prstGeom prst="rect">
            <a:avLst/>
          </a:prstGeom>
          <a:noFill/>
          <a:ln w="28575">
            <a:solidFill>
              <a:srgbClr val="EEB79E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chi)?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1AF416-4138-4E8D-A071-06844B3B76E5}"/>
              </a:ext>
            </a:extLst>
          </p:cNvPr>
          <p:cNvGrpSpPr/>
          <p:nvPr/>
        </p:nvGrpSpPr>
        <p:grpSpPr>
          <a:xfrm>
            <a:off x="5796169" y="3076971"/>
            <a:ext cx="5045765" cy="2039394"/>
            <a:chOff x="5989982" y="3198167"/>
            <a:chExt cx="3485322" cy="2039394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AFB804A6-EB77-49FE-BD64-82D347192EA6}"/>
                </a:ext>
              </a:extLst>
            </p:cNvPr>
            <p:cNvSpPr/>
            <p:nvPr/>
          </p:nvSpPr>
          <p:spPr>
            <a:xfrm>
              <a:off x="5989982" y="3429000"/>
              <a:ext cx="106018" cy="1023730"/>
            </a:xfrm>
            <a:prstGeom prst="leftBrace">
              <a:avLst>
                <a:gd name="adj1" fmla="val 54487"/>
                <a:gd name="adj2" fmla="val 48337"/>
              </a:avLst>
            </a:prstGeom>
            <a:ln w="38100">
              <a:solidFill>
                <a:srgbClr val="EEB7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8D53C8-2FF3-4869-B7C8-FCD1315E0387}"/>
                </a:ext>
              </a:extLst>
            </p:cNvPr>
            <p:cNvSpPr txBox="1"/>
            <p:nvPr/>
          </p:nvSpPr>
          <p:spPr>
            <a:xfrm>
              <a:off x="5989982" y="3198167"/>
              <a:ext cx="30082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D5006C-C891-4554-A844-B5878690E4D4}"/>
                </a:ext>
              </a:extLst>
            </p:cNvPr>
            <p:cNvSpPr txBox="1"/>
            <p:nvPr/>
          </p:nvSpPr>
          <p:spPr>
            <a:xfrm>
              <a:off x="5989982" y="4160343"/>
              <a:ext cx="34853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21BA18-20EE-4A00-A3B2-7F822E753784}"/>
              </a:ext>
            </a:extLst>
          </p:cNvPr>
          <p:cNvSpPr txBox="1"/>
          <p:nvPr/>
        </p:nvSpPr>
        <p:spPr>
          <a:xfrm>
            <a:off x="5015946" y="5062877"/>
            <a:ext cx="6486939" cy="1077218"/>
          </a:xfrm>
          <a:prstGeom prst="rect">
            <a:avLst/>
          </a:prstGeom>
          <a:noFill/>
          <a:ln w="28575">
            <a:solidFill>
              <a:srgbClr val="EEB79E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887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102703" y="70387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-31334" y="622274"/>
            <a:ext cx="7848602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https://i.pinimg.com/564x/98/13/15/98131518f0057ed67631cfc3c6f24027.jpg">
            <a:extLst>
              <a:ext uri="{FF2B5EF4-FFF2-40B4-BE49-F238E27FC236}">
                <a16:creationId xmlns:a16="http://schemas.microsoft.com/office/drawing/2014/main" id="{87784E0B-B203-42D4-9520-101D66BF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17" y="1758936"/>
            <a:ext cx="3052695" cy="30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9710F-9509-4E98-9368-C83F32C95616}"/>
              </a:ext>
            </a:extLst>
          </p:cNvPr>
          <p:cNvSpPr txBox="1"/>
          <p:nvPr/>
        </p:nvSpPr>
        <p:spPr>
          <a:xfrm>
            <a:off x="102703" y="1577008"/>
            <a:ext cx="7354958" cy="4893647"/>
          </a:xfrm>
          <a:prstGeom prst="rect">
            <a:avLst/>
          </a:prstGeom>
          <a:noFill/>
          <a:ln w="12700">
            <a:solidFill>
              <a:srgbClr val="AE62D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2,6: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3,7: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4,8: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6DF9A-84B8-46DE-A769-2314ACFFE595}"/>
              </a:ext>
            </a:extLst>
          </p:cNvPr>
          <p:cNvSpPr txBox="1"/>
          <p:nvPr/>
        </p:nvSpPr>
        <p:spPr>
          <a:xfrm>
            <a:off x="7817268" y="716718"/>
            <a:ext cx="4205769" cy="5632311"/>
          </a:xfrm>
          <a:prstGeom prst="rect">
            <a:avLst/>
          </a:prstGeom>
          <a:noFill/>
          <a:ln w="28575">
            <a:solidFill>
              <a:srgbClr val="AE62D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63825" y="225287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1265581" y="884703"/>
            <a:ext cx="7798906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https://i.pinimg.com/564x/98/13/15/98131518f0057ed67631cfc3c6f24027.jpg">
            <a:extLst>
              <a:ext uri="{FF2B5EF4-FFF2-40B4-BE49-F238E27FC236}">
                <a16:creationId xmlns:a16="http://schemas.microsoft.com/office/drawing/2014/main" id="{87784E0B-B203-42D4-9520-101D66BF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305" y="3805305"/>
            <a:ext cx="3052695" cy="30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BF376-3E96-4CB6-A5AB-329AFAFBA954}"/>
              </a:ext>
            </a:extLst>
          </p:cNvPr>
          <p:cNvSpPr txBox="1"/>
          <p:nvPr/>
        </p:nvSpPr>
        <p:spPr>
          <a:xfrm>
            <a:off x="2451651" y="2199861"/>
            <a:ext cx="5526157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7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35EE0-CE92-4139-8ACC-7B6A4E2EA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22088" y="1354218"/>
            <a:ext cx="5511303" cy="5325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65640-F2E6-4646-849E-B379E53CF6F0}"/>
              </a:ext>
            </a:extLst>
          </p:cNvPr>
          <p:cNvSpPr txBox="1"/>
          <p:nvPr/>
        </p:nvSpPr>
        <p:spPr>
          <a:xfrm>
            <a:off x="569843" y="1714283"/>
            <a:ext cx="5300070" cy="4435830"/>
          </a:xfrm>
          <a:prstGeom prst="rect">
            <a:avLst/>
          </a:prstGeom>
          <a:noFill/>
          <a:ln w="38100">
            <a:solidFill>
              <a:srgbClr val="FF821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</p:txBody>
      </p:sp>
    </p:spTree>
    <p:extLst>
      <p:ext uri="{BB962C8B-B14F-4D97-AF65-F5344CB8AC3E}">
        <p14:creationId xmlns:p14="http://schemas.microsoft.com/office/powerpoint/2010/main" val="33424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65640-F2E6-4646-849E-B379E53CF6F0}"/>
              </a:ext>
            </a:extLst>
          </p:cNvPr>
          <p:cNvSpPr txBox="1"/>
          <p:nvPr/>
        </p:nvSpPr>
        <p:spPr>
          <a:xfrm>
            <a:off x="450573" y="1938993"/>
            <a:ext cx="5300070" cy="2219838"/>
          </a:xfrm>
          <a:prstGeom prst="rect">
            <a:avLst/>
          </a:prstGeom>
          <a:noFill/>
          <a:ln w="38100">
            <a:solidFill>
              <a:srgbClr val="FF821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F1422F-A1B3-4FC5-81C4-DD874988BA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22089" y="1354218"/>
            <a:ext cx="5511303" cy="52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65640-F2E6-4646-849E-B379E53CF6F0}"/>
              </a:ext>
            </a:extLst>
          </p:cNvPr>
          <p:cNvSpPr txBox="1"/>
          <p:nvPr/>
        </p:nvSpPr>
        <p:spPr>
          <a:xfrm>
            <a:off x="569842" y="1580417"/>
            <a:ext cx="5300070" cy="3697166"/>
          </a:xfrm>
          <a:prstGeom prst="rect">
            <a:avLst/>
          </a:prstGeom>
          <a:noFill/>
          <a:ln w="38100">
            <a:solidFill>
              <a:srgbClr val="FF821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“Cho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F1422F-A1B3-4FC5-81C4-DD874988BA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22089" y="1354218"/>
            <a:ext cx="5511303" cy="52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65640-F2E6-4646-849E-B379E53CF6F0}"/>
              </a:ext>
            </a:extLst>
          </p:cNvPr>
          <p:cNvSpPr txBox="1"/>
          <p:nvPr/>
        </p:nvSpPr>
        <p:spPr>
          <a:xfrm>
            <a:off x="569842" y="1580417"/>
            <a:ext cx="3723862" cy="5174493"/>
          </a:xfrm>
          <a:prstGeom prst="rect">
            <a:avLst/>
          </a:prstGeom>
          <a:noFill/>
          <a:ln w="38100">
            <a:solidFill>
              <a:srgbClr val="FF821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“Cho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Online Media 2" title="Cặp Lá Yêu Thương  | Cậu bé 14 tuổi, một mình nuôi ba em nhỏ  | VTV24">
            <a:hlinkClick r:id="" action="ppaction://media"/>
            <a:extLst>
              <a:ext uri="{FF2B5EF4-FFF2-40B4-BE49-F238E27FC236}">
                <a16:creationId xmlns:a16="http://schemas.microsoft.com/office/drawing/2014/main" id="{E1488292-5675-400C-A55B-DAD2830391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57530" y="1354218"/>
            <a:ext cx="7242210" cy="52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7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15C33A-710F-42BE-A73E-F741DA2667A5}"/>
              </a:ext>
            </a:extLst>
          </p:cNvPr>
          <p:cNvSpPr txBox="1"/>
          <p:nvPr/>
        </p:nvSpPr>
        <p:spPr>
          <a:xfrm>
            <a:off x="450573" y="61556"/>
            <a:ext cx="608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DF3B4-DCCE-4591-9788-80851EB55DF0}"/>
              </a:ext>
            </a:extLst>
          </p:cNvPr>
          <p:cNvSpPr txBox="1"/>
          <p:nvPr/>
        </p:nvSpPr>
        <p:spPr>
          <a:xfrm>
            <a:off x="318052" y="707887"/>
            <a:ext cx="1175467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6C4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Cách quản lý tiền theo phương pháp 50/30/20">
            <a:extLst>
              <a:ext uri="{FF2B5EF4-FFF2-40B4-BE49-F238E27FC236}">
                <a16:creationId xmlns:a16="http://schemas.microsoft.com/office/drawing/2014/main" id="{2E97318B-F20C-4B14-99A3-01639D2FCF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22" y="1470991"/>
            <a:ext cx="7474226" cy="50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762D4-D75A-4CC9-A96B-631DCB0261B5}"/>
              </a:ext>
            </a:extLst>
          </p:cNvPr>
          <p:cNvSpPr txBox="1"/>
          <p:nvPr/>
        </p:nvSpPr>
        <p:spPr>
          <a:xfrm>
            <a:off x="92765" y="2981739"/>
            <a:ext cx="3564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FBB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Elizabeth Warren</a:t>
            </a:r>
          </a:p>
        </p:txBody>
      </p:sp>
    </p:spTree>
    <p:extLst>
      <p:ext uri="{BB962C8B-B14F-4D97-AF65-F5344CB8AC3E}">
        <p14:creationId xmlns:p14="http://schemas.microsoft.com/office/powerpoint/2010/main" val="59014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1128</Words>
  <Application>Microsoft Office PowerPoint</Application>
  <PresentationFormat>Widescreen</PresentationFormat>
  <Paragraphs>77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2022-09-02T14:17:06Z</dcterms:created>
  <dcterms:modified xsi:type="dcterms:W3CDTF">2023-10-20T15:01:06Z</dcterms:modified>
</cp:coreProperties>
</file>