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67" r:id="rId2"/>
    <p:sldId id="401" r:id="rId3"/>
    <p:sldId id="405" r:id="rId4"/>
    <p:sldId id="406" r:id="rId5"/>
    <p:sldId id="279" r:id="rId6"/>
    <p:sldId id="403" r:id="rId7"/>
    <p:sldId id="404" r:id="rId8"/>
    <p:sldId id="280" r:id="rId9"/>
    <p:sldId id="381" r:id="rId10"/>
    <p:sldId id="407" r:id="rId11"/>
    <p:sldId id="408" r:id="rId12"/>
    <p:sldId id="409" r:id="rId13"/>
    <p:sldId id="295" r:id="rId14"/>
    <p:sldId id="262" r:id="rId15"/>
    <p:sldId id="298" r:id="rId16"/>
    <p:sldId id="389" r:id="rId17"/>
    <p:sldId id="333" r:id="rId18"/>
    <p:sldId id="410" r:id="rId19"/>
    <p:sldId id="411" r:id="rId20"/>
    <p:sldId id="258" r:id="rId21"/>
    <p:sldId id="310" r:id="rId22"/>
  </p:sldIdLst>
  <p:sldSz cx="18288000" cy="10287000"/>
  <p:notesSz cx="6858000" cy="9144000"/>
  <p:embeddedFontLst>
    <p:embeddedFont>
      <p:font typeface="Cambria Math" panose="02040503050406030204" pitchFamily="18" charset="0"/>
      <p:regular r:id="rId24"/>
    </p:embeddedFont>
    <p:embeddedFont>
      <p:font typeface="Malgun Gothic" panose="020B0503020000020004" pitchFamily="34" charset="-127"/>
      <p:regular r:id="rId25"/>
      <p:bold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F53"/>
    <a:srgbClr val="178288"/>
    <a:srgbClr val="1CA379"/>
    <a:srgbClr val="DAE7F6"/>
    <a:srgbClr val="D9F5FF"/>
    <a:srgbClr val="FDEF94"/>
    <a:srgbClr val="FFFCE7"/>
    <a:srgbClr val="FEF4BA"/>
    <a:srgbClr val="FFEFFA"/>
    <a:srgbClr val="FFC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0664" autoAdjust="0"/>
  </p:normalViewPr>
  <p:slideViewPr>
    <p:cSldViewPr>
      <p:cViewPr varScale="1">
        <p:scale>
          <a:sx n="43" d="100"/>
          <a:sy n="43" d="100"/>
        </p:scale>
        <p:origin x="72"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EC77B-C520-411D-BA9B-40AC5F2F7A33}"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01956-782D-4A2F-8DAB-D3BE30AA36E8}" type="slidenum">
              <a:rPr lang="en-US" smtClean="0"/>
              <a:t>‹#›</a:t>
            </a:fld>
            <a:endParaRPr lang="en-US"/>
          </a:p>
        </p:txBody>
      </p:sp>
    </p:spTree>
    <p:extLst>
      <p:ext uri="{BB962C8B-B14F-4D97-AF65-F5344CB8AC3E}">
        <p14:creationId xmlns:p14="http://schemas.microsoft.com/office/powerpoint/2010/main" val="318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501956-782D-4A2F-8DAB-D3BE30AA36E8}" type="slidenum">
              <a:rPr lang="en-US" smtClean="0"/>
              <a:t>8</a:t>
            </a:fld>
            <a:endParaRPr lang="en-US"/>
          </a:p>
        </p:txBody>
      </p:sp>
    </p:spTree>
    <p:extLst>
      <p:ext uri="{BB962C8B-B14F-4D97-AF65-F5344CB8AC3E}">
        <p14:creationId xmlns:p14="http://schemas.microsoft.com/office/powerpoint/2010/main" val="423840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4.svg"/><Relationship Id="rId18" Type="http://schemas.openxmlformats.org/officeDocument/2006/relationships/image" Target="../media/image9.png"/><Relationship Id="rId3" Type="http://schemas.openxmlformats.org/officeDocument/2006/relationships/image" Target="../media/image164.svg"/><Relationship Id="rId21" Type="http://schemas.openxmlformats.org/officeDocument/2006/relationships/image" Target="../media/image182.svg"/><Relationship Id="rId7" Type="http://schemas.openxmlformats.org/officeDocument/2006/relationships/image" Target="../media/image168.svg"/><Relationship Id="rId12" Type="http://schemas.openxmlformats.org/officeDocument/2006/relationships/image" Target="../media/image6.png"/><Relationship Id="rId17" Type="http://schemas.openxmlformats.org/officeDocument/2006/relationships/image" Target="../media/image178.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2.svg"/><Relationship Id="rId5" Type="http://schemas.openxmlformats.org/officeDocument/2006/relationships/image" Target="../media/image166.svg"/><Relationship Id="rId15" Type="http://schemas.openxmlformats.org/officeDocument/2006/relationships/image" Target="../media/image176.svg"/><Relationship Id="rId10" Type="http://schemas.openxmlformats.org/officeDocument/2006/relationships/image" Target="../media/image5.png"/><Relationship Id="rId19" Type="http://schemas.openxmlformats.org/officeDocument/2006/relationships/image" Target="../media/image180.svg"/><Relationship Id="rId4" Type="http://schemas.openxmlformats.org/officeDocument/2006/relationships/image" Target="../media/image2.png"/><Relationship Id="rId9" Type="http://schemas.openxmlformats.org/officeDocument/2006/relationships/image" Target="../media/image170.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4.svg"/><Relationship Id="rId18" Type="http://schemas.openxmlformats.org/officeDocument/2006/relationships/image" Target="../media/image9.png"/><Relationship Id="rId3" Type="http://schemas.openxmlformats.org/officeDocument/2006/relationships/image" Target="../media/image164.svg"/><Relationship Id="rId21" Type="http://schemas.openxmlformats.org/officeDocument/2006/relationships/image" Target="../media/image182.svg"/><Relationship Id="rId7" Type="http://schemas.openxmlformats.org/officeDocument/2006/relationships/image" Target="../media/image168.svg"/><Relationship Id="rId12" Type="http://schemas.openxmlformats.org/officeDocument/2006/relationships/image" Target="../media/image6.png"/><Relationship Id="rId17" Type="http://schemas.openxmlformats.org/officeDocument/2006/relationships/image" Target="../media/image178.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2.svg"/><Relationship Id="rId5" Type="http://schemas.openxmlformats.org/officeDocument/2006/relationships/image" Target="../media/image166.svg"/><Relationship Id="rId15" Type="http://schemas.openxmlformats.org/officeDocument/2006/relationships/image" Target="../media/image176.svg"/><Relationship Id="rId10" Type="http://schemas.openxmlformats.org/officeDocument/2006/relationships/image" Target="../media/image5.png"/><Relationship Id="rId19" Type="http://schemas.openxmlformats.org/officeDocument/2006/relationships/image" Target="../media/image180.svg"/><Relationship Id="rId4" Type="http://schemas.openxmlformats.org/officeDocument/2006/relationships/image" Target="../media/image2.png"/><Relationship Id="rId9" Type="http://schemas.openxmlformats.org/officeDocument/2006/relationships/image" Target="../media/image170.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5.svg"/><Relationship Id="rId3" Type="http://schemas.openxmlformats.org/officeDocument/2006/relationships/image" Target="../media/image145.svg"/><Relationship Id="rId7" Type="http://schemas.openxmlformats.org/officeDocument/2006/relationships/image" Target="../media/image149.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53.svg"/><Relationship Id="rId5" Type="http://schemas.openxmlformats.org/officeDocument/2006/relationships/image" Target="../media/image147.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51.sv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50.svg"/><Relationship Id="rId3" Type="http://schemas.openxmlformats.org/officeDocument/2006/relationships/image" Target="../media/image1450.svg"/><Relationship Id="rId7" Type="http://schemas.openxmlformats.org/officeDocument/2006/relationships/image" Target="../media/image1490.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530.svg"/><Relationship Id="rId5" Type="http://schemas.openxmlformats.org/officeDocument/2006/relationships/image" Target="../media/image1470.svg"/><Relationship Id="rId15" Type="http://schemas.openxmlformats.org/officeDocument/2006/relationships/image" Target="../media/image25.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510.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3"/>
          <p:cNvSpPr txBox="1"/>
          <p:nvPr/>
        </p:nvSpPr>
        <p:spPr>
          <a:xfrm>
            <a:off x="1256529" y="2725452"/>
            <a:ext cx="15788201" cy="3785652"/>
          </a:xfrm>
          <a:prstGeom prst="rect">
            <a:avLst/>
          </a:prstGeom>
          <a:noFill/>
        </p:spPr>
        <p:txBody>
          <a:bodyPr wrap="square" rtlCol="0">
            <a:spAutoFit/>
          </a:bodyPr>
          <a:lstStyle/>
          <a:p>
            <a:pPr algn="ctr">
              <a:lnSpc>
                <a:spcPct val="150000"/>
              </a:lnSpc>
            </a:pPr>
            <a:r>
              <a:rPr lang="vi-VN" sz="8000" b="1" smtClean="0">
                <a:solidFill>
                  <a:schemeClr val="accent2">
                    <a:lumMod val="75000"/>
                  </a:schemeClr>
                </a:solidFill>
                <a:latin typeface="Arial" panose="020B0604020202020204" pitchFamily="34" charset="0"/>
                <a:cs typeface="Arial" panose="020B0604020202020204" pitchFamily="34" charset="0"/>
              </a:rPr>
              <a:t>CHÀO MỪNG CẢ LỚP </a:t>
            </a:r>
          </a:p>
          <a:p>
            <a:pPr algn="ctr">
              <a:lnSpc>
                <a:spcPct val="150000"/>
              </a:lnSpc>
            </a:pPr>
            <a:r>
              <a:rPr lang="vi-VN" sz="8000" b="1" smtClean="0">
                <a:solidFill>
                  <a:schemeClr val="accent2">
                    <a:lumMod val="75000"/>
                  </a:schemeClr>
                </a:solidFill>
                <a:latin typeface="Arial" panose="020B0604020202020204" pitchFamily="34" charset="0"/>
                <a:cs typeface="Arial" panose="020B0604020202020204" pitchFamily="34" charset="0"/>
              </a:rPr>
              <a:t>ĐẾN VỚI TIẾT HỌC </a:t>
            </a:r>
            <a:r>
              <a:rPr lang="en-US" sz="8000" b="1" smtClean="0">
                <a:solidFill>
                  <a:schemeClr val="accent2">
                    <a:lumMod val="75000"/>
                  </a:schemeClr>
                </a:solidFill>
                <a:latin typeface="Arial" panose="020B0604020202020204" pitchFamily="34" charset="0"/>
                <a:cs typeface="Arial" panose="020B0604020202020204" pitchFamily="34" charset="0"/>
              </a:rPr>
              <a:t>MÔN TOÁN</a:t>
            </a:r>
            <a:r>
              <a:rPr lang="vi-VN" sz="8000" b="1" smtClean="0">
                <a:solidFill>
                  <a:schemeClr val="accent2">
                    <a:lumMod val="75000"/>
                  </a:schemeClr>
                </a:solidFill>
                <a:latin typeface="Arial" panose="020B0604020202020204" pitchFamily="34" charset="0"/>
                <a:cs typeface="Arial" panose="020B0604020202020204" pitchFamily="34" charset="0"/>
              </a:rPr>
              <a:t>!</a:t>
            </a:r>
            <a:endParaRPr lang="en-US" sz="8000" b="1">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lus/>
      </p:transition>
    </mc:Choice>
    <mc:Fallback xmlns="">
      <p:transition spd="med">
        <p:plu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9" name="Rectangle 38"/>
          <p:cNvSpPr/>
          <p:nvPr/>
        </p:nvSpPr>
        <p:spPr>
          <a:xfrm>
            <a:off x="533400" y="2110919"/>
            <a:ext cx="16985703" cy="470898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Tại một hội thảo quốc tế có 50 nhà khoa học, trong đó có 31 người thành thạo tiếng Anh, 21 người thành thạo tiếng Pháp và 5 người thành thạo cả tiếng Anh và tiếng Pháp. Chọn ngẫu nhiên một người trong hội thảo</a:t>
            </a:r>
            <a:r>
              <a:rPr kumimoji="0" lang="vi-VN"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smtClean="0">
              <a:ln>
                <a:noFill/>
              </a:ln>
              <a:solidFill>
                <a:prstClr val="white"/>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8.19 </a:t>
            </a: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Xác suất để người được chọn không thành thạo cả hai thứ tiếng Anh hay Pháp </a:t>
            </a:r>
            <a:r>
              <a:rPr kumimoji="0" lang="vi-VN"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smtClean="0">
                <a:ln>
                  <a:noFill/>
                </a:ln>
                <a:solidFill>
                  <a:prstClr val="white"/>
                </a:solidFill>
                <a:effectLst/>
                <a:uLnTx/>
                <a:uFillTx/>
                <a:latin typeface="Calibri"/>
                <a:ea typeface="+mn-ea"/>
                <a:cs typeface="Arial" panose="020B0604020202020204" pitchFamily="34" charset="0"/>
              </a:rPr>
              <a:t>:</a:t>
            </a:r>
            <a:endPar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TextBox 48"/>
          <p:cNvSpPr txBox="1"/>
          <p:nvPr/>
        </p:nvSpPr>
        <p:spPr>
          <a:xfrm>
            <a:off x="4228163" y="775037"/>
            <a:ext cx="95961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52" name="Picture 51"/>
          <p:cNvPicPr>
            <a:picLocks noChangeAspect="1"/>
          </p:cNvPicPr>
          <p:nvPr/>
        </p:nvPicPr>
        <p:blipFill>
          <a:blip r:embed="rId2"/>
          <a:stretch>
            <a:fillRect/>
          </a:stretch>
        </p:blipFill>
        <p:spPr>
          <a:xfrm>
            <a:off x="16154400" y="437245"/>
            <a:ext cx="1589856" cy="1193345"/>
          </a:xfrm>
          <a:prstGeom prst="rect">
            <a:avLst/>
          </a:prstGeom>
        </p:spPr>
      </p:pic>
      <mc:AlternateContent xmlns:mc="http://schemas.openxmlformats.org/markup-compatibility/2006">
        <mc:Choice xmlns:a14="http://schemas.microsoft.com/office/drawing/2010/main" Requires="a14">
          <p:sp>
            <p:nvSpPr>
              <p:cNvPr id="26" name="Rectangle 1"/>
              <p:cNvSpPr>
                <a:spLocks noChangeArrowheads="1"/>
              </p:cNvSpPr>
              <p:nvPr/>
            </p:nvSpPr>
            <p:spPr bwMode="auto">
              <a:xfrm>
                <a:off x="1505859" y="7552297"/>
                <a:ext cx="15040784" cy="12488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𝐴</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f>
                        <m:fPr>
                          <m:ctrlP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7</m:t>
                          </m:r>
                        </m:num>
                        <m:den>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50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𝐵</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f>
                        <m:fPr>
                          <m:ctrlP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3</m:t>
                          </m:r>
                        </m:num>
                        <m:den>
                          <m: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50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𝐶</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f>
                        <m:fPr>
                          <m:ctrlP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9</m:t>
                          </m:r>
                        </m:num>
                        <m:den>
                          <m: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50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𝐷</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f>
                        <m:fPr>
                          <m:ctrlP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m:t>
                          </m:r>
                        </m:num>
                        <m:den>
                          <m: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50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oMath>
                  </m:oMathPara>
                </a14:m>
                <a:endParaRPr kumimoji="0" lang="en-US" altLang="en-US"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26" name="Rectangle 1"/>
              <p:cNvSpPr>
                <a:spLocks noRot="1" noChangeAspect="1" noMove="1" noResize="1" noEditPoints="1" noAdjustHandles="1" noChangeArrowheads="1" noChangeShapeType="1" noTextEdit="1"/>
              </p:cNvSpPr>
              <p:nvPr/>
            </p:nvSpPr>
            <p:spPr bwMode="auto">
              <a:xfrm>
                <a:off x="1505859" y="7552297"/>
                <a:ext cx="15040784" cy="1248803"/>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 name="Oval 26"/>
          <p:cNvSpPr/>
          <p:nvPr/>
        </p:nvSpPr>
        <p:spPr>
          <a:xfrm>
            <a:off x="5638800" y="7681398"/>
            <a:ext cx="10668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48232093"/>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9" name="Rectangle 38"/>
          <p:cNvSpPr/>
          <p:nvPr/>
        </p:nvSpPr>
        <p:spPr>
          <a:xfrm>
            <a:off x="533400" y="2110919"/>
            <a:ext cx="16985703" cy="470898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Một lớp có 40 học sinh, trong đó có 23 học sinh thích bóng chuyền, 18 học sinh thích bóng rổ, 26 học sinh thích bóng chuyền hoặc bóng rổ hoặc cả hai. Chọn ngẫu nhiên một học sinh trong lớp</a:t>
            </a:r>
            <a:r>
              <a:rPr kumimoji="0" lang="vi-VN"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smtClean="0">
              <a:ln>
                <a:noFill/>
              </a:ln>
              <a:solidFill>
                <a:prstClr val="white"/>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8.20 </a:t>
            </a: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Xác suất để chọn được học sinh không thích cả bóng chuyền và bóng rổ </a:t>
            </a:r>
            <a:r>
              <a:rPr kumimoji="0" lang="vi-VN"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smtClean="0">
                <a:ln>
                  <a:noFill/>
                </a:ln>
                <a:solidFill>
                  <a:prstClr val="white"/>
                </a:solidFill>
                <a:effectLst/>
                <a:uLnTx/>
                <a:uFillTx/>
                <a:latin typeface="Calibri"/>
                <a:ea typeface="+mn-ea"/>
                <a:cs typeface="Arial" panose="020B0604020202020204" pitchFamily="34" charset="0"/>
              </a:rPr>
              <a:t>:</a:t>
            </a:r>
            <a:endPar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2" name="Picture 51"/>
          <p:cNvPicPr>
            <a:picLocks noChangeAspect="1"/>
          </p:cNvPicPr>
          <p:nvPr/>
        </p:nvPicPr>
        <p:blipFill>
          <a:blip r:embed="rId2"/>
          <a:stretch>
            <a:fillRect/>
          </a:stretch>
        </p:blipFill>
        <p:spPr>
          <a:xfrm>
            <a:off x="16154400" y="437245"/>
            <a:ext cx="1589856" cy="1193345"/>
          </a:xfrm>
          <a:prstGeom prst="rect">
            <a:avLst/>
          </a:prstGeom>
        </p:spPr>
      </p:pic>
      <mc:AlternateContent xmlns:mc="http://schemas.openxmlformats.org/markup-compatibility/2006">
        <mc:Choice xmlns:a14="http://schemas.microsoft.com/office/drawing/2010/main" Requires="a14">
          <p:sp>
            <p:nvSpPr>
              <p:cNvPr id="26" name="Rectangle 1"/>
              <p:cNvSpPr>
                <a:spLocks noChangeArrowheads="1"/>
              </p:cNvSpPr>
              <p:nvPr/>
            </p:nvSpPr>
            <p:spPr bwMode="auto">
              <a:xfrm>
                <a:off x="1505859" y="7552297"/>
                <a:ext cx="15040784" cy="12488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𝐴</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f>
                        <m:fPr>
                          <m:ctrlP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9</m:t>
                          </m:r>
                        </m:num>
                        <m:den>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𝐵</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f>
                        <m:fPr>
                          <m:ctrlP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7</m:t>
                          </m:r>
                        </m:num>
                        <m:den>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𝐶</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f>
                        <m:fPr>
                          <m:ctrlP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19</m:t>
                          </m:r>
                        </m:num>
                        <m:den>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4</m:t>
                          </m:r>
                          <m: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𝐷</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f>
                        <m:fPr>
                          <m:ctrlP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21</m:t>
                          </m:r>
                        </m:num>
                        <m:den>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4</m:t>
                          </m:r>
                          <m: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oMath>
                  </m:oMathPara>
                </a14:m>
                <a:endParaRPr kumimoji="0" lang="en-US" altLang="en-US"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26" name="Rectangle 1"/>
              <p:cNvSpPr>
                <a:spLocks noRot="1" noChangeAspect="1" noMove="1" noResize="1" noEditPoints="1" noAdjustHandles="1" noChangeArrowheads="1" noChangeShapeType="1" noTextEdit="1"/>
              </p:cNvSpPr>
              <p:nvPr/>
            </p:nvSpPr>
            <p:spPr bwMode="auto">
              <a:xfrm>
                <a:off x="1505859" y="7552297"/>
                <a:ext cx="15040784" cy="1248803"/>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 name="Oval 26"/>
          <p:cNvSpPr/>
          <p:nvPr/>
        </p:nvSpPr>
        <p:spPr>
          <a:xfrm>
            <a:off x="5638800" y="7734300"/>
            <a:ext cx="10668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4228163" y="775037"/>
            <a:ext cx="95961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271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9" name="Rectangle 38"/>
          <p:cNvSpPr/>
          <p:nvPr/>
        </p:nvSpPr>
        <p:spPr>
          <a:xfrm>
            <a:off x="533400" y="2110919"/>
            <a:ext cx="16985703" cy="470898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Một lớp có 40 học sinh, trong đó có 23 học sinh thích bóng chuyền, 18 học sinh thích bóng rổ, 26 học sinh thích bóng chuyền hoặc bóng rổ hoặc cả hai. Chọn ngẫu nhiên một học sinh trong lớp</a:t>
            </a:r>
            <a:r>
              <a:rPr kumimoji="0" lang="vi-VN"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smtClean="0">
              <a:ln>
                <a:noFill/>
              </a:ln>
              <a:solidFill>
                <a:prstClr val="white"/>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8.21 </a:t>
            </a: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Xác suất để chọn được học sinh thích bóng chuyền và không thích bóng rổ </a:t>
            </a:r>
            <a:r>
              <a:rPr kumimoji="0" lang="vi-VN"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smtClean="0">
                <a:ln>
                  <a:noFill/>
                </a:ln>
                <a:solidFill>
                  <a:prstClr val="white"/>
                </a:solidFill>
                <a:effectLst/>
                <a:uLnTx/>
                <a:uFillTx/>
                <a:latin typeface="Calibri"/>
                <a:ea typeface="+mn-ea"/>
                <a:cs typeface="Arial" panose="020B0604020202020204" pitchFamily="34" charset="0"/>
              </a:rPr>
              <a:t>:</a:t>
            </a:r>
            <a:endPar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2" name="Picture 51"/>
          <p:cNvPicPr>
            <a:picLocks noChangeAspect="1"/>
          </p:cNvPicPr>
          <p:nvPr/>
        </p:nvPicPr>
        <p:blipFill>
          <a:blip r:embed="rId2"/>
          <a:stretch>
            <a:fillRect/>
          </a:stretch>
        </p:blipFill>
        <p:spPr>
          <a:xfrm>
            <a:off x="16154400" y="437245"/>
            <a:ext cx="1589856" cy="1193345"/>
          </a:xfrm>
          <a:prstGeom prst="rect">
            <a:avLst/>
          </a:prstGeom>
        </p:spPr>
      </p:pic>
      <mc:AlternateContent xmlns:mc="http://schemas.openxmlformats.org/markup-compatibility/2006">
        <mc:Choice xmlns:a14="http://schemas.microsoft.com/office/drawing/2010/main" Requires="a14">
          <p:sp>
            <p:nvSpPr>
              <p:cNvPr id="26" name="Rectangle 1"/>
              <p:cNvSpPr>
                <a:spLocks noChangeArrowheads="1"/>
              </p:cNvSpPr>
              <p:nvPr/>
            </p:nvSpPr>
            <p:spPr bwMode="auto">
              <a:xfrm>
                <a:off x="1505859" y="7552297"/>
                <a:ext cx="15040784" cy="12488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𝐴</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f>
                        <m:fPr>
                          <m:ctrlP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7</m:t>
                          </m:r>
                        </m:num>
                        <m:den>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40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𝐵</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f>
                        <m:fPr>
                          <m:ctrlP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9</m:t>
                          </m:r>
                        </m:num>
                        <m:den>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4</m:t>
                          </m:r>
                          <m: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𝐶</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f>
                        <m:fPr>
                          <m:ctrlP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m:t>
                          </m:r>
                        </m:num>
                        <m:den>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5</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𝐷</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f>
                        <m:fPr>
                          <m:ctrlP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11</m:t>
                          </m:r>
                        </m:num>
                        <m:den>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4</m:t>
                          </m:r>
                          <m:r>
                            <a:rPr kumimoji="0" lang="en-US" alt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oMath>
                  </m:oMathPara>
                </a14:m>
                <a:endParaRPr kumimoji="0" lang="en-US" altLang="en-US"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26" name="Rectangle 1"/>
              <p:cNvSpPr>
                <a:spLocks noRot="1" noChangeAspect="1" noMove="1" noResize="1" noEditPoints="1" noAdjustHandles="1" noChangeArrowheads="1" noChangeShapeType="1" noTextEdit="1"/>
              </p:cNvSpPr>
              <p:nvPr/>
            </p:nvSpPr>
            <p:spPr bwMode="auto">
              <a:xfrm>
                <a:off x="1505859" y="7552297"/>
                <a:ext cx="15040784" cy="1248803"/>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 name="Oval 26"/>
          <p:cNvSpPr/>
          <p:nvPr/>
        </p:nvSpPr>
        <p:spPr>
          <a:xfrm>
            <a:off x="10439400" y="7734300"/>
            <a:ext cx="10668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4228163" y="775037"/>
            <a:ext cx="95961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6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574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mc:AlternateContent xmlns:mc="http://schemas.openxmlformats.org/markup-compatibility/2006">
        <mc:Choice xmlns:a14="http://schemas.microsoft.com/office/drawing/2010/main" Requires="a14">
          <p:sp>
            <p:nvSpPr>
              <p:cNvPr id="26" name="TextBox 25"/>
              <p:cNvSpPr txBox="1"/>
              <p:nvPr/>
            </p:nvSpPr>
            <p:spPr>
              <a:xfrm>
                <a:off x="990600" y="571500"/>
                <a:ext cx="16334532" cy="7843686"/>
              </a:xfrm>
              <a:prstGeom prst="rect">
                <a:avLst/>
              </a:prstGeom>
              <a:noFill/>
            </p:spPr>
            <p:txBody>
              <a:bodyPr wrap="square" rtlCol="0">
                <a:spAutoFit/>
              </a:bodyPr>
              <a:lstStyle/>
              <a:p>
                <a:pPr algn="just">
                  <a:lnSpc>
                    <a:spcPct val="150000"/>
                  </a:lnSpc>
                </a:pPr>
                <a:r>
                  <a:rPr lang="vi-VN" sz="3400" b="1" smtClean="0">
                    <a:solidFill>
                      <a:schemeClr val="accent5">
                        <a:lumMod val="75000"/>
                      </a:schemeClr>
                    </a:solidFill>
                    <a:cs typeface="Arial" panose="020B0604020202020204" pitchFamily="34" charset="0"/>
                  </a:rPr>
                  <a:t>Bài </a:t>
                </a:r>
                <a:r>
                  <a:rPr lang="en-US" sz="3400" b="1" smtClean="0">
                    <a:solidFill>
                      <a:schemeClr val="accent5">
                        <a:lumMod val="75000"/>
                      </a:schemeClr>
                    </a:solidFill>
                    <a:latin typeface="Arial" panose="020B0604020202020204" pitchFamily="34" charset="0"/>
                    <a:cs typeface="Arial" panose="020B0604020202020204" pitchFamily="34" charset="0"/>
                  </a:rPr>
                  <a:t>8.22</a:t>
                </a:r>
                <a:r>
                  <a:rPr lang="en-US" sz="3400" b="1" smtClean="0">
                    <a:solidFill>
                      <a:schemeClr val="accent5">
                        <a:lumMod val="75000"/>
                      </a:schemeClr>
                    </a:solidFill>
                    <a:cs typeface="Arial" panose="020B0604020202020204" pitchFamily="34" charset="0"/>
                  </a:rPr>
                  <a:t> </a:t>
                </a:r>
                <a:r>
                  <a:rPr lang="vi-VN" sz="3400" b="1" smtClean="0">
                    <a:solidFill>
                      <a:schemeClr val="accent5">
                        <a:lumMod val="75000"/>
                      </a:schemeClr>
                    </a:solidFill>
                    <a:cs typeface="Arial" panose="020B0604020202020204" pitchFamily="34" charset="0"/>
                  </a:rPr>
                  <a:t>(SGK - </a:t>
                </a:r>
                <a:r>
                  <a:rPr lang="vi-VN" sz="3400" b="1" smtClean="0">
                    <a:solidFill>
                      <a:schemeClr val="accent5">
                        <a:lumMod val="75000"/>
                      </a:schemeClr>
                    </a:solidFill>
                    <a:cs typeface="Arial" panose="020B0604020202020204" pitchFamily="34" charset="0"/>
                  </a:rPr>
                  <a:t>tr.</a:t>
                </a:r>
                <a:r>
                  <a:rPr lang="en-US" sz="3400" b="1" smtClean="0">
                    <a:solidFill>
                      <a:schemeClr val="accent5">
                        <a:lumMod val="75000"/>
                      </a:schemeClr>
                    </a:solidFill>
                    <a:latin typeface="Arial" panose="020B0604020202020204" pitchFamily="34" charset="0"/>
                    <a:cs typeface="Arial" panose="020B0604020202020204" pitchFamily="34" charset="0"/>
                  </a:rPr>
                  <a:t>80</a:t>
                </a:r>
                <a:r>
                  <a:rPr lang="vi-VN" sz="3400" b="1" smtClean="0">
                    <a:solidFill>
                      <a:schemeClr val="accent5">
                        <a:lumMod val="75000"/>
                      </a:schemeClr>
                    </a:solidFill>
                    <a:cs typeface="Arial" panose="020B0604020202020204" pitchFamily="34" charset="0"/>
                  </a:rPr>
                  <a:t>) </a:t>
                </a:r>
                <a:r>
                  <a:rPr lang="vi-VN" sz="3400">
                    <a:solidFill>
                      <a:srgbClr val="000000"/>
                    </a:solidFill>
                    <a:cs typeface="Arial" panose="020B0604020202020204" pitchFamily="34" charset="0"/>
                  </a:rPr>
                  <a:t>Hai vận động viên bắn súng A và B mỗi người bắn một viên đạn vào tấm bia một cách độc lập. Xét các biến cố </a:t>
                </a:r>
                <a:r>
                  <a:rPr lang="vi-VN" sz="3400">
                    <a:solidFill>
                      <a:srgbClr val="000000"/>
                    </a:solidFill>
                    <a:cs typeface="Arial" panose="020B0604020202020204" pitchFamily="34" charset="0"/>
                  </a:rPr>
                  <a:t>sau</a:t>
                </a:r>
                <a:r>
                  <a:rPr lang="vi-VN" sz="3400" smtClean="0">
                    <a:solidFill>
                      <a:srgbClr val="000000"/>
                    </a:solidFill>
                    <a:cs typeface="Arial" panose="020B0604020202020204" pitchFamily="34" charset="0"/>
                  </a:rPr>
                  <a:t>:</a:t>
                </a:r>
              </a:p>
              <a:p>
                <a:pPr algn="just">
                  <a:lnSpc>
                    <a:spcPct val="150000"/>
                  </a:lnSpc>
                </a:pPr>
                <a:r>
                  <a:rPr lang="en-US" sz="3400" smtClean="0">
                    <a:solidFill>
                      <a:srgbClr val="000000"/>
                    </a:solidFill>
                    <a:cs typeface="Arial" panose="020B0604020202020204" pitchFamily="34" charset="0"/>
                  </a:rPr>
                  <a:t>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𝑀</m:t>
                    </m:r>
                  </m:oMath>
                </a14:m>
                <a:r>
                  <a:rPr lang="vi-VN" sz="3400">
                    <a:solidFill>
                      <a:srgbClr val="000000"/>
                    </a:solidFill>
                    <a:cs typeface="Arial" panose="020B0604020202020204" pitchFamily="34" charset="0"/>
                  </a:rPr>
                  <a:t>: “Vận động viên A bắn trúng vòng </a:t>
                </a:r>
                <a:r>
                  <a:rPr lang="vi-VN" sz="3400">
                    <a:solidFill>
                      <a:srgbClr val="000000"/>
                    </a:solidFill>
                    <a:cs typeface="Arial" panose="020B0604020202020204" pitchFamily="34" charset="0"/>
                  </a:rPr>
                  <a:t>10</a:t>
                </a:r>
                <a:r>
                  <a:rPr lang="vi-VN" sz="3400" smtClean="0">
                    <a:solidFill>
                      <a:srgbClr val="000000"/>
                    </a:solidFill>
                    <a:cs typeface="Arial" panose="020B0604020202020204" pitchFamily="34" charset="0"/>
                  </a:rPr>
                  <a:t>”;</a:t>
                </a:r>
                <a:endParaRPr lang="vi-VN" sz="3400">
                  <a:solidFill>
                    <a:srgbClr val="000000"/>
                  </a:solidFill>
                  <a:cs typeface="Arial" panose="020B0604020202020204" pitchFamily="34" charset="0"/>
                </a:endParaRPr>
              </a:p>
              <a:p>
                <a:pPr algn="just">
                  <a:lnSpc>
                    <a:spcPct val="150000"/>
                  </a:lnSpc>
                </a:pPr>
                <a:r>
                  <a:rPr lang="en-US" sz="3400" smtClean="0">
                    <a:solidFill>
                      <a:srgbClr val="000000"/>
                    </a:solidFill>
                    <a:cs typeface="Arial" panose="020B0604020202020204" pitchFamily="34" charset="0"/>
                  </a:rPr>
                  <a:t>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𝑁</m:t>
                    </m:r>
                  </m:oMath>
                </a14:m>
                <a:r>
                  <a:rPr lang="vi-VN" sz="3400">
                    <a:solidFill>
                      <a:srgbClr val="000000"/>
                    </a:solidFill>
                    <a:cs typeface="Arial" panose="020B0604020202020204" pitchFamily="34" charset="0"/>
                  </a:rPr>
                  <a:t>: “Vận động viên B bắn trúng vòng </a:t>
                </a:r>
                <a:r>
                  <a:rPr lang="vi-VN" sz="3400">
                    <a:solidFill>
                      <a:srgbClr val="000000"/>
                    </a:solidFill>
                    <a:cs typeface="Arial" panose="020B0604020202020204" pitchFamily="34" charset="0"/>
                  </a:rPr>
                  <a:t>10</a:t>
                </a:r>
                <a:r>
                  <a:rPr lang="vi-VN" sz="3400" smtClean="0">
                    <a:solidFill>
                      <a:srgbClr val="000000"/>
                    </a:solidFill>
                    <a:cs typeface="Arial" panose="020B0604020202020204" pitchFamily="34" charset="0"/>
                  </a:rPr>
                  <a:t>”.</a:t>
                </a:r>
                <a:endParaRPr lang="vi-VN" sz="3400">
                  <a:solidFill>
                    <a:srgbClr val="000000"/>
                  </a:solidFill>
                  <a:cs typeface="Arial" panose="020B0604020202020204" pitchFamily="34" charset="0"/>
                </a:endParaRPr>
              </a:p>
              <a:p>
                <a:pPr algn="just">
                  <a:lnSpc>
                    <a:spcPct val="150000"/>
                  </a:lnSpc>
                </a:pPr>
                <a:r>
                  <a:rPr lang="vi-VN" sz="3400">
                    <a:solidFill>
                      <a:srgbClr val="000000"/>
                    </a:solidFill>
                    <a:cs typeface="Arial" panose="020B0604020202020204" pitchFamily="34" charset="0"/>
                  </a:rPr>
                  <a:t>Hãy biểu diễn các biến cố sau theo biến cố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𝑀</m:t>
                    </m:r>
                  </m:oMath>
                </a14:m>
                <a:r>
                  <a:rPr lang="vi-VN" sz="3400">
                    <a:solidFill>
                      <a:srgbClr val="000000"/>
                    </a:solidFill>
                    <a:cs typeface="Arial" panose="020B0604020202020204" pitchFamily="34" charset="0"/>
                  </a:rPr>
                  <a:t> và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𝑁</m:t>
                    </m:r>
                  </m:oMath>
                </a14:m>
                <a:r>
                  <a:rPr lang="vi-VN" sz="3400" smtClean="0">
                    <a:solidFill>
                      <a:srgbClr val="000000"/>
                    </a:solidFill>
                    <a:cs typeface="Arial" panose="020B0604020202020204" pitchFamily="34" charset="0"/>
                  </a:rPr>
                  <a:t>:</a:t>
                </a:r>
                <a:endParaRPr lang="vi-VN" sz="3400">
                  <a:solidFill>
                    <a:srgbClr val="000000"/>
                  </a:solidFill>
                  <a:cs typeface="Arial" panose="020B0604020202020204" pitchFamily="34" charset="0"/>
                </a:endParaRPr>
              </a:p>
              <a:p>
                <a:pPr marL="571500" indent="-571500" algn="just">
                  <a:lnSpc>
                    <a:spcPct val="150000"/>
                  </a:lnSpc>
                  <a:buFont typeface="Arial" panose="020B0604020202020204" pitchFamily="34" charset="0"/>
                  <a:buChar char="•"/>
                </a:pP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𝐶</m:t>
                    </m:r>
                  </m:oMath>
                </a14:m>
                <a:r>
                  <a:rPr lang="vi-VN" sz="3400">
                    <a:solidFill>
                      <a:srgbClr val="000000"/>
                    </a:solidFill>
                    <a:cs typeface="Arial" panose="020B0604020202020204" pitchFamily="34" charset="0"/>
                  </a:rPr>
                  <a:t>: “Có ít nhất một vận động viên bắn trúng vòng </a:t>
                </a:r>
                <a:r>
                  <a:rPr lang="vi-VN" sz="3400">
                    <a:solidFill>
                      <a:srgbClr val="000000"/>
                    </a:solidFill>
                    <a:cs typeface="Arial" panose="020B0604020202020204" pitchFamily="34" charset="0"/>
                  </a:rPr>
                  <a:t>10</a:t>
                </a:r>
                <a:r>
                  <a:rPr lang="vi-VN" sz="3400" smtClean="0">
                    <a:solidFill>
                      <a:srgbClr val="000000"/>
                    </a:solidFill>
                    <a:cs typeface="Arial" panose="020B0604020202020204" pitchFamily="34" charset="0"/>
                  </a:rPr>
                  <a:t>”;</a:t>
                </a:r>
                <a:endParaRPr lang="vi-VN" sz="3400">
                  <a:solidFill>
                    <a:srgbClr val="000000"/>
                  </a:solidFill>
                  <a:cs typeface="Arial" panose="020B0604020202020204" pitchFamily="34" charset="0"/>
                </a:endParaRPr>
              </a:p>
              <a:p>
                <a:pPr marL="571500" indent="-571500" algn="just">
                  <a:lnSpc>
                    <a:spcPct val="150000"/>
                  </a:lnSpc>
                  <a:buFont typeface="Arial" panose="020B0604020202020204" pitchFamily="34" charset="0"/>
                  <a:buChar char="•"/>
                </a:pP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𝐷</m:t>
                    </m:r>
                  </m:oMath>
                </a14:m>
                <a:r>
                  <a:rPr lang="vi-VN" sz="3400">
                    <a:solidFill>
                      <a:srgbClr val="000000"/>
                    </a:solidFill>
                    <a:cs typeface="Arial" panose="020B0604020202020204" pitchFamily="34" charset="0"/>
                  </a:rPr>
                  <a:t>: “Cả hai vận động viên bắn trúng vòng </a:t>
                </a:r>
                <a:r>
                  <a:rPr lang="vi-VN" sz="3400">
                    <a:solidFill>
                      <a:srgbClr val="000000"/>
                    </a:solidFill>
                    <a:cs typeface="Arial" panose="020B0604020202020204" pitchFamily="34" charset="0"/>
                  </a:rPr>
                  <a:t>10</a:t>
                </a:r>
                <a:r>
                  <a:rPr lang="vi-VN" sz="3400" smtClean="0">
                    <a:solidFill>
                      <a:srgbClr val="000000"/>
                    </a:solidFill>
                    <a:cs typeface="Arial" panose="020B0604020202020204" pitchFamily="34" charset="0"/>
                  </a:rPr>
                  <a:t>”;</a:t>
                </a:r>
                <a:endParaRPr lang="vi-VN" sz="3400">
                  <a:solidFill>
                    <a:srgbClr val="000000"/>
                  </a:solidFill>
                  <a:cs typeface="Arial" panose="020B0604020202020204" pitchFamily="34" charset="0"/>
                </a:endParaRPr>
              </a:p>
              <a:p>
                <a:pPr marL="571500" indent="-571500" algn="just">
                  <a:lnSpc>
                    <a:spcPct val="150000"/>
                  </a:lnSpc>
                  <a:buFont typeface="Arial" panose="020B0604020202020204" pitchFamily="34" charset="0"/>
                  <a:buChar char="•"/>
                </a:pP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𝐸</m:t>
                    </m:r>
                  </m:oMath>
                </a14:m>
                <a:r>
                  <a:rPr lang="vi-VN" sz="3400">
                    <a:solidFill>
                      <a:srgbClr val="000000"/>
                    </a:solidFill>
                    <a:cs typeface="Arial" panose="020B0604020202020204" pitchFamily="34" charset="0"/>
                  </a:rPr>
                  <a:t>: “Cả hai vận động viên đều không bắn trúng vòng </a:t>
                </a:r>
                <a:r>
                  <a:rPr lang="vi-VN" sz="3400">
                    <a:solidFill>
                      <a:srgbClr val="000000"/>
                    </a:solidFill>
                    <a:cs typeface="Arial" panose="020B0604020202020204" pitchFamily="34" charset="0"/>
                  </a:rPr>
                  <a:t>10</a:t>
                </a:r>
                <a:r>
                  <a:rPr lang="vi-VN" sz="3400" smtClean="0">
                    <a:solidFill>
                      <a:srgbClr val="000000"/>
                    </a:solidFill>
                    <a:cs typeface="Arial" panose="020B0604020202020204" pitchFamily="34" charset="0"/>
                  </a:rPr>
                  <a:t>”;</a:t>
                </a:r>
                <a:endParaRPr lang="vi-VN" sz="3400">
                  <a:solidFill>
                    <a:srgbClr val="000000"/>
                  </a:solidFill>
                  <a:cs typeface="Arial" panose="020B0604020202020204" pitchFamily="34" charset="0"/>
                </a:endParaRPr>
              </a:p>
              <a:p>
                <a:pPr marL="571500" indent="-571500" algn="just">
                  <a:lnSpc>
                    <a:spcPct val="150000"/>
                  </a:lnSpc>
                  <a:buFont typeface="Arial" panose="020B0604020202020204" pitchFamily="34" charset="0"/>
                  <a:buChar char="•"/>
                </a:pP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𝐹</m:t>
                    </m:r>
                  </m:oMath>
                </a14:m>
                <a:r>
                  <a:rPr lang="vi-VN" sz="3400">
                    <a:solidFill>
                      <a:srgbClr val="000000"/>
                    </a:solidFill>
                    <a:cs typeface="Arial" panose="020B0604020202020204" pitchFamily="34" charset="0"/>
                  </a:rPr>
                  <a:t>: “Vận động viên A bắn trúng và vận động viên B không bắn trúng vòng </a:t>
                </a:r>
                <a:r>
                  <a:rPr lang="vi-VN" sz="3400">
                    <a:solidFill>
                      <a:srgbClr val="000000"/>
                    </a:solidFill>
                    <a:cs typeface="Arial" panose="020B0604020202020204" pitchFamily="34" charset="0"/>
                  </a:rPr>
                  <a:t>10</a:t>
                </a:r>
                <a:r>
                  <a:rPr lang="vi-VN" sz="3400" smtClean="0">
                    <a:solidFill>
                      <a:srgbClr val="000000"/>
                    </a:solidFill>
                    <a:cs typeface="Arial" panose="020B0604020202020204" pitchFamily="34" charset="0"/>
                  </a:rPr>
                  <a:t>”;</a:t>
                </a:r>
                <a:endParaRPr lang="vi-VN" sz="3400">
                  <a:solidFill>
                    <a:srgbClr val="000000"/>
                  </a:solidFill>
                  <a:cs typeface="Arial" panose="020B0604020202020204" pitchFamily="34" charset="0"/>
                </a:endParaRPr>
              </a:p>
              <a:p>
                <a:pPr marL="571500" indent="-571500" algn="just">
                  <a:lnSpc>
                    <a:spcPct val="150000"/>
                  </a:lnSpc>
                  <a:buFont typeface="Arial" panose="020B0604020202020204" pitchFamily="34" charset="0"/>
                  <a:buChar char="•"/>
                </a:pP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𝐺</m:t>
                    </m:r>
                  </m:oMath>
                </a14:m>
                <a:r>
                  <a:rPr lang="vi-VN" sz="3400">
                    <a:solidFill>
                      <a:srgbClr val="000000"/>
                    </a:solidFill>
                    <a:cs typeface="Arial" panose="020B0604020202020204" pitchFamily="34" charset="0"/>
                  </a:rPr>
                  <a:t>: “Chỉ có duy nhất một vận động viên bắn trúng vòng 10”.</a:t>
                </a:r>
                <a:endParaRPr lang="vi-VN" sz="3400" dirty="0">
                  <a:latin typeface="Arial" panose="020B0604020202020204" pitchFamily="34" charset="0"/>
                  <a:cs typeface="Arial" panose="020B0604020202020204"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990600" y="571500"/>
                <a:ext cx="16334532" cy="7843686"/>
              </a:xfrm>
              <a:prstGeom prst="rect">
                <a:avLst/>
              </a:prstGeom>
              <a:blipFill>
                <a:blip r:embed="rId2"/>
                <a:stretch>
                  <a:fillRect l="-1045" r="-1008" b="-1788"/>
                </a:stretch>
              </a:blipFill>
            </p:spPr>
            <p:txBody>
              <a:bodyPr/>
              <a:lstStyle/>
              <a:p>
                <a:r>
                  <a:rPr lang="en-US">
                    <a:noFill/>
                  </a:rPr>
                  <a:t> </a:t>
                </a:r>
              </a:p>
            </p:txBody>
          </p:sp>
        </mc:Fallback>
      </mc:AlternateContent>
      <p:pic>
        <p:nvPicPr>
          <p:cNvPr id="21" name="Picture 20"/>
          <p:cNvPicPr>
            <a:picLocks noChangeAspect="1"/>
          </p:cNvPicPr>
          <p:nvPr/>
        </p:nvPicPr>
        <p:blipFill>
          <a:blip r:embed="rId3"/>
          <a:stretch>
            <a:fillRect/>
          </a:stretch>
        </p:blipFill>
        <p:spPr>
          <a:xfrm rot="16757706">
            <a:off x="15598817" y="1767925"/>
            <a:ext cx="3848124" cy="3854910"/>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4114800" y="8647450"/>
                <a:ext cx="10486910" cy="780214"/>
              </a:xfrm>
              <a:prstGeom prst="rect">
                <a:avLst/>
              </a:prstGeom>
            </p:spPr>
            <p:txBody>
              <a:bodyPr wrap="none">
                <a:spAutoFit/>
              </a:bodyPr>
              <a:lstStyle/>
              <a:p>
                <a:pPr>
                  <a:lnSpc>
                    <a:spcPct val="150000"/>
                  </a:lnSpc>
                  <a:spcBef>
                    <a:spcPts val="600"/>
                  </a:spcBef>
                  <a:spcAft>
                    <a:spcPts val="800"/>
                  </a:spcAft>
                </a:pPr>
                <a14:m>
                  <m:oMath xmlns:m="http://schemas.openxmlformats.org/officeDocument/2006/math">
                    <m:r>
                      <a:rPr lang="en-US" sz="3400" i="1" kern="100">
                        <a:latin typeface="Cambria Math" panose="02040503050406030204" pitchFamily="18" charset="0"/>
                        <a:ea typeface="Calibri" panose="020F0502020204030204" pitchFamily="34" charset="0"/>
                        <a:cs typeface="Times New Roman" panose="02020603050405020304" pitchFamily="18" charset="0"/>
                      </a:rPr>
                      <m:t>𝐶</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𝑁</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𝐷</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𝑀𝑁</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𝑀</m:t>
                        </m:r>
                      </m:e>
                    </m:acc>
                    <m:acc>
                      <m:accPr>
                        <m:chr m:val="‾"/>
                        <m:ctrlPr>
                          <a:rPr lang="en-US" sz="3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𝑁</m:t>
                        </m:r>
                      </m:e>
                    </m:acc>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𝐹</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𝑀</m:t>
                    </m:r>
                    <m:acc>
                      <m:accPr>
                        <m:chr m:val="‾"/>
                        <m:ctrlPr>
                          <a:rPr lang="en-US" sz="3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𝑁</m:t>
                        </m:r>
                      </m:e>
                    </m:acc>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𝐺</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𝑀</m:t>
                    </m:r>
                    <m:acc>
                      <m:accPr>
                        <m:chr m:val="‾"/>
                        <m:ctrlPr>
                          <a:rPr lang="en-US" sz="3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𝑁</m:t>
                        </m:r>
                      </m:e>
                    </m:acc>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𝑀</m:t>
                        </m:r>
                      </m:e>
                    </m:acc>
                    <m:r>
                      <a:rPr lang="en-US" sz="3400" i="1" kern="100">
                        <a:effectLst/>
                        <a:latin typeface="Cambria Math" panose="02040503050406030204" pitchFamily="18" charset="0"/>
                        <a:ea typeface="Calibri" panose="020F0502020204030204" pitchFamily="34" charset="0"/>
                        <a:cs typeface="Times New Roman" panose="02020603050405020304" pitchFamily="18" charset="0"/>
                      </a:rPr>
                      <m:t>𝑁</m:t>
                    </m:r>
                  </m:oMath>
                </a14:m>
                <a:r>
                  <a:rPr lang="en-US" sz="3400" kern="10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9" name="Rectangle 8"/>
              <p:cNvSpPr>
                <a:spLocks noRot="1" noChangeAspect="1" noMove="1" noResize="1" noEditPoints="1" noAdjustHandles="1" noChangeArrowheads="1" noChangeShapeType="1" noTextEdit="1"/>
              </p:cNvSpPr>
              <p:nvPr/>
            </p:nvSpPr>
            <p:spPr>
              <a:xfrm>
                <a:off x="4114800" y="8647450"/>
                <a:ext cx="10486910" cy="780214"/>
              </a:xfrm>
              <a:prstGeom prst="rect">
                <a:avLst/>
              </a:prstGeom>
              <a:blipFill>
                <a:blip r:embed="rId4"/>
                <a:stretch>
                  <a:fillRect r="-698" b="-26563"/>
                </a:stretch>
              </a:blipFill>
            </p:spPr>
            <p:txBody>
              <a:bodyPr/>
              <a:lstStyle/>
              <a:p>
                <a:r>
                  <a:rPr lang="en-US">
                    <a:noFill/>
                  </a:rPr>
                  <a:t> </a:t>
                </a:r>
              </a:p>
            </p:txBody>
          </p:sp>
        </mc:Fallback>
      </mc:AlternateContent>
      <p:sp>
        <p:nvSpPr>
          <p:cNvPr id="22" name="TextBox 21"/>
          <p:cNvSpPr txBox="1"/>
          <p:nvPr/>
        </p:nvSpPr>
        <p:spPr>
          <a:xfrm>
            <a:off x="2377919" y="8820230"/>
            <a:ext cx="1524000" cy="615553"/>
          </a:xfrm>
          <a:prstGeom prst="rect">
            <a:avLst/>
          </a:prstGeom>
          <a:noFill/>
        </p:spPr>
        <p:txBody>
          <a:bodyPr wrap="square" rtlCol="0">
            <a:spAutoFit/>
          </a:bodyPr>
          <a:lstStyle/>
          <a:p>
            <a:pPr algn="ctr"/>
            <a:r>
              <a:rPr lang="vi-VN" sz="3400" b="1" u="sng" smtClean="0">
                <a:solidFill>
                  <a:srgbClr val="C00000"/>
                </a:solidFill>
                <a:latin typeface="Arial" panose="020B0604020202020204" pitchFamily="34" charset="0"/>
                <a:cs typeface="Arial" panose="020B0604020202020204" pitchFamily="34" charset="0"/>
              </a:rPr>
              <a:t>Giải</a:t>
            </a:r>
            <a:r>
              <a:rPr lang="en-US" sz="3400" b="1" u="sng" smtClean="0">
                <a:solidFill>
                  <a:srgbClr val="C00000"/>
                </a:solidFill>
                <a:latin typeface="Arial" panose="020B0604020202020204" pitchFamily="34" charset="0"/>
                <a:cs typeface="Arial" panose="020B0604020202020204" pitchFamily="34" charset="0"/>
              </a:rPr>
              <a:t>:</a:t>
            </a:r>
            <a:endParaRPr lang="en-US" sz="3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39895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320842" y="298784"/>
            <a:ext cx="17602200" cy="9677400"/>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pic>
        <p:nvPicPr>
          <p:cNvPr id="16" name="Picture 15"/>
          <p:cNvPicPr>
            <a:picLocks noChangeAspect="1"/>
          </p:cNvPicPr>
          <p:nvPr/>
        </p:nvPicPr>
        <p:blipFill>
          <a:blip r:embed="rId2"/>
          <a:stretch>
            <a:fillRect/>
          </a:stretch>
        </p:blipFill>
        <p:spPr>
          <a:xfrm>
            <a:off x="14859000" y="8648700"/>
            <a:ext cx="2629177" cy="1143000"/>
          </a:xfrm>
          <a:prstGeom prst="rect">
            <a:avLst/>
          </a:prstGeom>
        </p:spPr>
      </p:pic>
      <p:sp>
        <p:nvSpPr>
          <p:cNvPr id="15" name="TextBox 14"/>
          <p:cNvSpPr txBox="1"/>
          <p:nvPr/>
        </p:nvSpPr>
        <p:spPr>
          <a:xfrm>
            <a:off x="609600" y="647700"/>
            <a:ext cx="17008642" cy="2585323"/>
          </a:xfrm>
          <a:prstGeom prst="rect">
            <a:avLst/>
          </a:prstGeom>
          <a:noFill/>
        </p:spPr>
        <p:txBody>
          <a:bodyPr wrap="square" rtlCol="0">
            <a:spAutoFit/>
          </a:bodyPr>
          <a:lstStyle/>
          <a:p>
            <a:pPr algn="just">
              <a:lnSpc>
                <a:spcPct val="150000"/>
              </a:lnSpc>
            </a:pPr>
            <a:r>
              <a:rPr lang="vi-VN" sz="3600" b="1" smtClean="0">
                <a:solidFill>
                  <a:schemeClr val="accent5">
                    <a:lumMod val="75000"/>
                  </a:schemeClr>
                </a:solidFill>
                <a:cs typeface="Arial" panose="020B0604020202020204" pitchFamily="34" charset="0"/>
              </a:rPr>
              <a:t>Bài </a:t>
            </a:r>
            <a:r>
              <a:rPr lang="en-US" sz="3600" b="1" smtClean="0">
                <a:solidFill>
                  <a:schemeClr val="accent5">
                    <a:lumMod val="75000"/>
                  </a:schemeClr>
                </a:solidFill>
                <a:latin typeface="Arial" panose="020B0604020202020204" pitchFamily="34" charset="0"/>
                <a:cs typeface="Arial" panose="020B0604020202020204" pitchFamily="34" charset="0"/>
              </a:rPr>
              <a:t>8.23</a:t>
            </a:r>
            <a:r>
              <a:rPr lang="en-US" sz="3600" b="1" smtClean="0">
                <a:solidFill>
                  <a:schemeClr val="accent5">
                    <a:lumMod val="75000"/>
                  </a:schemeClr>
                </a:solidFill>
                <a:cs typeface="Arial" panose="020B0604020202020204" pitchFamily="34" charset="0"/>
              </a:rPr>
              <a:t> </a:t>
            </a:r>
            <a:r>
              <a:rPr lang="vi-VN" sz="3600" b="1" smtClean="0">
                <a:solidFill>
                  <a:schemeClr val="accent5">
                    <a:lumMod val="75000"/>
                  </a:schemeClr>
                </a:solidFill>
                <a:cs typeface="Arial" panose="020B0604020202020204" pitchFamily="34" charset="0"/>
              </a:rPr>
              <a:t>(SGK - </a:t>
            </a:r>
            <a:r>
              <a:rPr lang="vi-VN" sz="3600" b="1" smtClean="0">
                <a:solidFill>
                  <a:schemeClr val="accent5">
                    <a:lumMod val="75000"/>
                  </a:schemeClr>
                </a:solidFill>
                <a:cs typeface="Arial" panose="020B0604020202020204" pitchFamily="34" charset="0"/>
              </a:rPr>
              <a:t>tr.</a:t>
            </a:r>
            <a:r>
              <a:rPr lang="en-US" sz="3600" b="1" smtClean="0">
                <a:solidFill>
                  <a:schemeClr val="accent5">
                    <a:lumMod val="75000"/>
                  </a:schemeClr>
                </a:solidFill>
                <a:latin typeface="Arial" panose="020B0604020202020204" pitchFamily="34" charset="0"/>
                <a:cs typeface="Arial" panose="020B0604020202020204" pitchFamily="34" charset="0"/>
              </a:rPr>
              <a:t>80</a:t>
            </a:r>
            <a:r>
              <a:rPr lang="vi-VN" sz="3600" b="1" smtClean="0">
                <a:solidFill>
                  <a:schemeClr val="accent5">
                    <a:lumMod val="75000"/>
                  </a:schemeClr>
                </a:solidFill>
                <a:cs typeface="Arial" panose="020B0604020202020204" pitchFamily="34" charset="0"/>
              </a:rPr>
              <a:t>) </a:t>
            </a:r>
            <a:r>
              <a:rPr lang="vi-VN" sz="3600">
                <a:solidFill>
                  <a:srgbClr val="000000"/>
                </a:solidFill>
                <a:cs typeface="Arial" panose="020B0604020202020204" pitchFamily="34" charset="0"/>
              </a:rPr>
              <a:t>Một đoàn khách du lịch gồm 31 người, trong đó có 7 người đến từ Hà Nội, 5 người đến từ Hải Phòng. Chọn ngẫu nhiên một người trong đoàn. Tính xác suất để người đó đến từ Hà Nội hoặc đến từ Hải </a:t>
            </a:r>
            <a:r>
              <a:rPr lang="vi-VN" sz="3600">
                <a:solidFill>
                  <a:srgbClr val="000000"/>
                </a:solidFill>
                <a:cs typeface="Arial" panose="020B0604020202020204" pitchFamily="34" charset="0"/>
              </a:rPr>
              <a:t>Phòng</a:t>
            </a:r>
            <a:r>
              <a:rPr lang="vi-VN" sz="3600" smtClean="0">
                <a:solidFill>
                  <a:srgbClr val="000000"/>
                </a:solidFill>
                <a:cs typeface="Arial" panose="020B0604020202020204" pitchFamily="34" charset="0"/>
              </a:rPr>
              <a:t>.</a:t>
            </a:r>
            <a:endParaRPr lang="vi-VN" sz="3600">
              <a:solidFill>
                <a:srgbClr val="000000"/>
              </a:solidFill>
              <a:cs typeface="Arial" panose="020B0604020202020204" pitchFamily="34" charset="0"/>
            </a:endParaRPr>
          </a:p>
        </p:txBody>
      </p:sp>
      <p:sp>
        <p:nvSpPr>
          <p:cNvPr id="17" name="TextBox 16"/>
          <p:cNvSpPr txBox="1"/>
          <p:nvPr/>
        </p:nvSpPr>
        <p:spPr>
          <a:xfrm>
            <a:off x="8359942" y="3536651"/>
            <a:ext cx="1524000" cy="646331"/>
          </a:xfrm>
          <a:prstGeom prst="rect">
            <a:avLst/>
          </a:prstGeom>
          <a:noFill/>
        </p:spPr>
        <p:txBody>
          <a:bodyPr wrap="square" rtlCol="0">
            <a:spAutoFit/>
          </a:bodyPr>
          <a:lstStyle/>
          <a:p>
            <a:pPr algn="ctr"/>
            <a:r>
              <a:rPr lang="vi-VN" sz="3600" b="1" u="sng" dirty="0" smtClean="0">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609600" y="4486611"/>
                <a:ext cx="17008642" cy="5360185"/>
              </a:xfrm>
              <a:prstGeom prst="rect">
                <a:avLst/>
              </a:prstGeom>
            </p:spPr>
            <p:txBody>
              <a:bodyPr wrap="square">
                <a:spAutoFit/>
              </a:bodyPr>
              <a:lstStyle/>
              <a:p>
                <a:pPr algn="just">
                  <a:lnSpc>
                    <a:spcPct val="175000"/>
                  </a:lnSpc>
                </a:pPr>
                <a:r>
                  <a:rPr lang="en-US" sz="3600" kern="100">
                    <a:latin typeface="Arial" panose="020B0604020202020204" pitchFamily="34" charset="0"/>
                    <a:ea typeface="Calibri" panose="020F0502020204030204" pitchFamily="34" charset="0"/>
                    <a:cs typeface="Arial" panose="020B0604020202020204" pitchFamily="34" charset="0"/>
                  </a:rPr>
                  <a:t>Xét các biến cố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600" kern="100">
                    <a:effectLst/>
                    <a:latin typeface="Arial" panose="020B0604020202020204" pitchFamily="34" charset="0"/>
                    <a:ea typeface="Calibri" panose="020F0502020204030204" pitchFamily="34" charset="0"/>
                    <a:cs typeface="Arial" panose="020B0604020202020204" pitchFamily="34" charset="0"/>
                  </a:rPr>
                  <a:t> : "Người đó đến từ Hà Nội",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kern="100">
                    <a:effectLst/>
                    <a:latin typeface="Arial" panose="020B0604020202020204" pitchFamily="34" charset="0"/>
                    <a:ea typeface="Calibri" panose="020F0502020204030204" pitchFamily="34" charset="0"/>
                    <a:cs typeface="Arial" panose="020B0604020202020204" pitchFamily="34" charset="0"/>
                  </a:rPr>
                  <a:t> "Người đó đến từ Hải Phòng".</a:t>
                </a:r>
              </a:p>
              <a:p>
                <a:pPr algn="just">
                  <a:lnSpc>
                    <a:spcPct val="175000"/>
                  </a:lnSpc>
                </a:pPr>
                <a:r>
                  <a:rPr lang="en-US" sz="3600" kern="100">
                    <a:effectLst/>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r>
                      <a:rPr lang="en-US" sz="3600" i="1" kern="100" smtClean="0">
                        <a:effectLst/>
                        <a:latin typeface="Cambria Math" panose="02040503050406030204" pitchFamily="18" charset="0"/>
                        <a:ea typeface="Calibri" panose="020F0502020204030204" pitchFamily="34" charset="0"/>
                        <a:cs typeface="Arial" panose="020B0604020202020204" pitchFamily="34" charset="0"/>
                      </a:rPr>
                      <m:t>𝐸</m:t>
                    </m:r>
                  </m:oMath>
                </a14:m>
                <a:r>
                  <a:rPr lang="en-US" sz="3600" kern="100">
                    <a:effectLst/>
                    <a:latin typeface="Arial" panose="020B0604020202020204" pitchFamily="34" charset="0"/>
                    <a:ea typeface="Calibri" panose="020F0502020204030204" pitchFamily="34" charset="0"/>
                    <a:cs typeface="Arial" panose="020B0604020202020204" pitchFamily="34" charset="0"/>
                  </a:rPr>
                  <a:t>: "Người đó hoặc đến từ Hà Nội hoặc đến từ Hải Phòng" là biến cố hợp của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6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600" kern="100">
                    <a:effectLst/>
                    <a:latin typeface="Arial" panose="020B0604020202020204" pitchFamily="34" charset="0"/>
                    <a:ea typeface="Calibri" panose="020F0502020204030204" pitchFamily="34" charset="0"/>
                    <a:cs typeface="Arial" panose="020B0604020202020204" pitchFamily="34" charset="0"/>
                  </a:rPr>
                  <a:t>. </a:t>
                </a:r>
                <a:endParaRPr lang="en-US" sz="36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75000"/>
                  </a:lnSpc>
                </a:pPr>
                <a:r>
                  <a:rPr lang="en-US" sz="3600" kern="100" smtClean="0">
                    <a:effectLst/>
                    <a:latin typeface="Arial" panose="020B0604020202020204" pitchFamily="34" charset="0"/>
                    <a:ea typeface="Calibri" panose="020F0502020204030204" pitchFamily="34" charset="0"/>
                    <a:cs typeface="Arial" panose="020B0604020202020204" pitchFamily="34" charset="0"/>
                  </a:rPr>
                  <a:t>Hai </a:t>
                </a:r>
                <a:r>
                  <a:rPr lang="en-US" sz="3600" kern="100">
                    <a:effectLst/>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6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600" kern="100">
                    <a:effectLst/>
                    <a:latin typeface="Arial" panose="020B0604020202020204" pitchFamily="34" charset="0"/>
                    <a:ea typeface="Calibri" panose="020F0502020204030204" pitchFamily="34" charset="0"/>
                    <a:cs typeface="Arial" panose="020B0604020202020204" pitchFamily="34" charset="0"/>
                  </a:rPr>
                  <a:t> xung khắc vì một người không thể đến từ hai nơi.</a:t>
                </a:r>
              </a:p>
              <a:p>
                <a:pPr algn="just">
                  <a:lnSpc>
                    <a:spcPct val="175000"/>
                  </a:lnSpc>
                </a:pPr>
                <a:r>
                  <a:rPr lang="en-US" sz="3600" kern="10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31</m:t>
                        </m:r>
                      </m:den>
                    </m:f>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31</m:t>
                        </m:r>
                      </m:den>
                    </m:f>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effectLst/>
                            <a:latin typeface="Cambria Math" panose="02040503050406030204" pitchFamily="18" charset="0"/>
                            <a:ea typeface="Calibri" panose="020F0502020204030204" pitchFamily="34" charset="0"/>
                            <a:cs typeface="Times New Roman" panose="02020603050405020304" pitchFamily="18" charset="0"/>
                          </a:rPr>
                          <m:t>12</m:t>
                        </m:r>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31</m:t>
                        </m:r>
                      </m:den>
                    </m:f>
                  </m:oMath>
                </a14:m>
                <a:r>
                  <a:rPr lang="en-US" sz="3600" kern="10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11" name="Rectangle 10"/>
              <p:cNvSpPr>
                <a:spLocks noRot="1" noChangeAspect="1" noMove="1" noResize="1" noEditPoints="1" noAdjustHandles="1" noChangeArrowheads="1" noChangeShapeType="1" noTextEdit="1"/>
              </p:cNvSpPr>
              <p:nvPr/>
            </p:nvSpPr>
            <p:spPr>
              <a:xfrm>
                <a:off x="609600" y="4486611"/>
                <a:ext cx="17008642" cy="5360185"/>
              </a:xfrm>
              <a:prstGeom prst="rect">
                <a:avLst/>
              </a:prstGeom>
              <a:blipFill>
                <a:blip r:embed="rId3"/>
                <a:stretch>
                  <a:fillRect l="-1075" r="-10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wipe(down)">
                                      <p:cBhvr>
                                        <p:cTn id="29" dur="500"/>
                                        <p:tgtEl>
                                          <p:spTgt spid="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wipe(left)">
                                      <p:cBhvr>
                                        <p:cTn id="3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pic>
        <p:nvPicPr>
          <p:cNvPr id="10" name="Picture 9"/>
          <p:cNvPicPr>
            <a:picLocks noChangeAspect="1"/>
          </p:cNvPicPr>
          <p:nvPr/>
        </p:nvPicPr>
        <p:blipFill>
          <a:blip r:embed="rId2"/>
          <a:stretch>
            <a:fillRect/>
          </a:stretch>
        </p:blipFill>
        <p:spPr>
          <a:xfrm rot="17618639">
            <a:off x="16618388" y="8626733"/>
            <a:ext cx="1475039" cy="1311981"/>
          </a:xfrm>
          <a:prstGeom prst="rect">
            <a:avLst/>
          </a:prstGeom>
        </p:spPr>
      </p:pic>
      <mc:AlternateContent xmlns:mc="http://schemas.openxmlformats.org/markup-compatibility/2006">
        <mc:Choice xmlns:a14="http://schemas.microsoft.com/office/drawing/2010/main" Requires="a14">
          <p:sp>
            <p:nvSpPr>
              <p:cNvPr id="9" name="TextBox 8"/>
              <p:cNvSpPr txBox="1"/>
              <p:nvPr/>
            </p:nvSpPr>
            <p:spPr>
              <a:xfrm>
                <a:off x="1257300" y="647700"/>
                <a:ext cx="15773400" cy="8094524"/>
              </a:xfrm>
              <a:prstGeom prst="rect">
                <a:avLst/>
              </a:prstGeom>
              <a:noFill/>
            </p:spPr>
            <p:txBody>
              <a:bodyPr wrap="square" rtlCol="0">
                <a:spAutoFit/>
              </a:bodyPr>
              <a:lstStyle/>
              <a:p>
                <a:pPr algn="just">
                  <a:lnSpc>
                    <a:spcPct val="150000"/>
                  </a:lnSpc>
                  <a:spcBef>
                    <a:spcPts val="1200"/>
                  </a:spcBef>
                  <a:spcAft>
                    <a:spcPts val="1200"/>
                  </a:spcAft>
                </a:pPr>
                <a:r>
                  <a:rPr lang="vi-VN" sz="4000" b="1" smtClean="0">
                    <a:solidFill>
                      <a:schemeClr val="accent5">
                        <a:lumMod val="75000"/>
                      </a:schemeClr>
                    </a:solidFill>
                    <a:cs typeface="Arial" panose="020B0604020202020204" pitchFamily="34" charset="0"/>
                  </a:rPr>
                  <a:t>Bài </a:t>
                </a:r>
                <a:r>
                  <a:rPr lang="en-US" sz="4000" b="1" smtClean="0">
                    <a:solidFill>
                      <a:schemeClr val="accent5">
                        <a:lumMod val="75000"/>
                      </a:schemeClr>
                    </a:solidFill>
                    <a:latin typeface="Arial" panose="020B0604020202020204" pitchFamily="34" charset="0"/>
                    <a:cs typeface="Arial" panose="020B0604020202020204" pitchFamily="34" charset="0"/>
                  </a:rPr>
                  <a:t>8.24</a:t>
                </a:r>
                <a:r>
                  <a:rPr lang="en-US" sz="4000" b="1" smtClean="0">
                    <a:solidFill>
                      <a:schemeClr val="accent5">
                        <a:lumMod val="75000"/>
                      </a:schemeClr>
                    </a:solidFill>
                    <a:cs typeface="Arial" panose="020B0604020202020204" pitchFamily="34" charset="0"/>
                  </a:rPr>
                  <a:t> </a:t>
                </a:r>
                <a:r>
                  <a:rPr lang="vi-VN" sz="4000" b="1" smtClean="0">
                    <a:solidFill>
                      <a:schemeClr val="accent5">
                        <a:lumMod val="75000"/>
                      </a:schemeClr>
                    </a:solidFill>
                    <a:cs typeface="Arial" panose="020B0604020202020204" pitchFamily="34" charset="0"/>
                  </a:rPr>
                  <a:t>(SGK - </a:t>
                </a:r>
                <a:r>
                  <a:rPr lang="vi-VN" sz="4000" b="1" smtClean="0">
                    <a:solidFill>
                      <a:schemeClr val="accent5">
                        <a:lumMod val="75000"/>
                      </a:schemeClr>
                    </a:solidFill>
                    <a:cs typeface="Arial" panose="020B0604020202020204" pitchFamily="34" charset="0"/>
                  </a:rPr>
                  <a:t>tr.</a:t>
                </a:r>
                <a:r>
                  <a:rPr lang="en-US" sz="4000" b="1" smtClean="0">
                    <a:solidFill>
                      <a:schemeClr val="accent5">
                        <a:lumMod val="75000"/>
                      </a:schemeClr>
                    </a:solidFill>
                    <a:latin typeface="Arial" panose="020B0604020202020204" pitchFamily="34" charset="0"/>
                    <a:cs typeface="Arial" panose="020B0604020202020204" pitchFamily="34" charset="0"/>
                  </a:rPr>
                  <a:t>80</a:t>
                </a:r>
                <a:r>
                  <a:rPr lang="vi-VN" sz="4000" b="1" smtClean="0">
                    <a:solidFill>
                      <a:schemeClr val="accent5">
                        <a:lumMod val="75000"/>
                      </a:schemeClr>
                    </a:solidFill>
                    <a:cs typeface="Arial" panose="020B0604020202020204" pitchFamily="34" charset="0"/>
                  </a:rPr>
                  <a:t>) </a:t>
                </a:r>
                <a:r>
                  <a:rPr lang="en-US" sz="4000">
                    <a:latin typeface="Arial" panose="020B0604020202020204" pitchFamily="34" charset="0"/>
                    <a:cs typeface="Arial" panose="020B0604020202020204" pitchFamily="34" charset="0"/>
                  </a:rPr>
                  <a:t>G</a:t>
                </a:r>
                <a:r>
                  <a:rPr lang="vi-VN" sz="4000" smtClean="0">
                    <a:solidFill>
                      <a:srgbClr val="000000"/>
                    </a:solidFill>
                    <a:cs typeface="Arial" panose="020B0604020202020204" pitchFamily="34" charset="0"/>
                  </a:rPr>
                  <a:t>ieo </a:t>
                </a:r>
                <a:r>
                  <a:rPr lang="vi-VN" sz="4000">
                    <a:solidFill>
                      <a:srgbClr val="000000"/>
                    </a:solidFill>
                    <a:cs typeface="Arial" panose="020B0604020202020204" pitchFamily="34" charset="0"/>
                  </a:rPr>
                  <a:t>một con xúc xắc cân đối, </a:t>
                </a:r>
                <a:r>
                  <a:rPr lang="vi-VN" sz="4000">
                    <a:solidFill>
                      <a:srgbClr val="000000"/>
                    </a:solidFill>
                    <a:cs typeface="Arial" panose="020B0604020202020204" pitchFamily="34" charset="0"/>
                  </a:rPr>
                  <a:t>đồng </a:t>
                </a:r>
                <a:r>
                  <a:rPr lang="vi-VN" sz="4000" smtClean="0">
                    <a:solidFill>
                      <a:srgbClr val="000000"/>
                    </a:solidFill>
                    <a:cs typeface="Arial" panose="020B0604020202020204" pitchFamily="34" charset="0"/>
                  </a:rPr>
                  <a:t>chất</a:t>
                </a:r>
                <a:r>
                  <a:rPr lang="en-US" sz="4000" smtClean="0">
                    <a:solidFill>
                      <a:srgbClr val="000000"/>
                    </a:solidFill>
                    <a:cs typeface="Arial" panose="020B0604020202020204" pitchFamily="34" charset="0"/>
                  </a:rPr>
                  <a:t>     </a:t>
                </a:r>
                <a:r>
                  <a:rPr lang="vi-VN" sz="4000" smtClean="0">
                    <a:solidFill>
                      <a:srgbClr val="000000"/>
                    </a:solidFill>
                    <a:cs typeface="Arial" panose="020B0604020202020204" pitchFamily="34" charset="0"/>
                  </a:rPr>
                  <a:t> </a:t>
                </a:r>
                <a:r>
                  <a:rPr lang="vi-VN" sz="4000">
                    <a:solidFill>
                      <a:srgbClr val="000000"/>
                    </a:solidFill>
                    <a:cs typeface="Arial" panose="020B0604020202020204" pitchFamily="34" charset="0"/>
                  </a:rPr>
                  <a:t>liên tiếp hai lần. Xét các biến cố </a:t>
                </a:r>
                <a:r>
                  <a:rPr lang="vi-VN" sz="4000">
                    <a:solidFill>
                      <a:srgbClr val="000000"/>
                    </a:solidFill>
                    <a:cs typeface="Arial" panose="020B0604020202020204" pitchFamily="34" charset="0"/>
                  </a:rPr>
                  <a:t>sau</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algn="just">
                  <a:lnSpc>
                    <a:spcPct val="150000"/>
                  </a:lnSpc>
                  <a:spcBef>
                    <a:spcPts val="1200"/>
                  </a:spcBef>
                  <a:spcAft>
                    <a:spcPts val="1200"/>
                  </a:spcAft>
                </a:pP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𝐴</m:t>
                    </m:r>
                  </m:oMath>
                </a14:m>
                <a:r>
                  <a:rPr lang="vi-VN" sz="4000">
                    <a:solidFill>
                      <a:srgbClr val="000000"/>
                    </a:solidFill>
                    <a:cs typeface="Arial" panose="020B0604020202020204" pitchFamily="34" charset="0"/>
                  </a:rPr>
                  <a:t>: “Ở lần gieo thứ nhất, số chấm xuất hiện trên con xúc xắc là </a:t>
                </a:r>
                <a:r>
                  <a:rPr lang="vi-VN" sz="4000">
                    <a:solidFill>
                      <a:srgbClr val="000000"/>
                    </a:solidFill>
                    <a:cs typeface="Arial" panose="020B0604020202020204" pitchFamily="34" charset="0"/>
                  </a:rPr>
                  <a:t>1</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algn="just">
                  <a:lnSpc>
                    <a:spcPct val="150000"/>
                  </a:lnSpc>
                  <a:spcBef>
                    <a:spcPts val="1200"/>
                  </a:spcBef>
                  <a:spcAft>
                    <a:spcPts val="1200"/>
                  </a:spcAft>
                </a:pP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𝐵</m:t>
                    </m:r>
                  </m:oMath>
                </a14:m>
                <a:r>
                  <a:rPr lang="vi-VN" sz="4000">
                    <a:solidFill>
                      <a:srgbClr val="000000"/>
                    </a:solidFill>
                    <a:cs typeface="Arial" panose="020B0604020202020204" pitchFamily="34" charset="0"/>
                  </a:rPr>
                  <a:t>: “Ở lần gieo thứ hai, số chấm xuất hiện trên con xúc xắc là </a:t>
                </a:r>
                <a:r>
                  <a:rPr lang="vi-VN" sz="4000">
                    <a:solidFill>
                      <a:srgbClr val="000000"/>
                    </a:solidFill>
                    <a:cs typeface="Arial" panose="020B0604020202020204" pitchFamily="34" charset="0"/>
                  </a:rPr>
                  <a:t>2</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algn="just">
                  <a:lnSpc>
                    <a:spcPct val="150000"/>
                  </a:lnSpc>
                  <a:spcBef>
                    <a:spcPts val="1200"/>
                  </a:spcBef>
                  <a:spcAft>
                    <a:spcPts val="1200"/>
                  </a:spcAft>
                </a:pP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𝐶</m:t>
                    </m:r>
                  </m:oMath>
                </a14:m>
                <a:r>
                  <a:rPr lang="vi-VN" sz="4000">
                    <a:solidFill>
                      <a:srgbClr val="000000"/>
                    </a:solidFill>
                    <a:cs typeface="Arial" panose="020B0604020202020204" pitchFamily="34" charset="0"/>
                  </a:rPr>
                  <a:t>: “Tổng số chấm xuất hiện trên con xúc xắc ở hai lần gieo là </a:t>
                </a:r>
                <a:r>
                  <a:rPr lang="vi-VN" sz="4000">
                    <a:solidFill>
                      <a:srgbClr val="000000"/>
                    </a:solidFill>
                    <a:cs typeface="Arial" panose="020B0604020202020204" pitchFamily="34" charset="0"/>
                  </a:rPr>
                  <a:t>8</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algn="just">
                  <a:lnSpc>
                    <a:spcPct val="150000"/>
                  </a:lnSpc>
                  <a:spcBef>
                    <a:spcPts val="1200"/>
                  </a:spcBef>
                  <a:spcAft>
                    <a:spcPts val="1200"/>
                  </a:spcAft>
                </a:pP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𝐷</m:t>
                    </m:r>
                  </m:oMath>
                </a14:m>
                <a:r>
                  <a:rPr lang="vi-VN" sz="4000">
                    <a:solidFill>
                      <a:srgbClr val="000000"/>
                    </a:solidFill>
                    <a:cs typeface="Arial" panose="020B0604020202020204" pitchFamily="34" charset="0"/>
                  </a:rPr>
                  <a:t>: “Tổng số chấm xuất hiện trên con xúc xắc ở hai lần gieo là </a:t>
                </a:r>
                <a:r>
                  <a:rPr lang="vi-VN" sz="4000">
                    <a:solidFill>
                      <a:srgbClr val="000000"/>
                    </a:solidFill>
                    <a:cs typeface="Arial" panose="020B0604020202020204" pitchFamily="34" charset="0"/>
                  </a:rPr>
                  <a:t>7</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algn="just">
                  <a:lnSpc>
                    <a:spcPct val="150000"/>
                  </a:lnSpc>
                  <a:spcBef>
                    <a:spcPts val="1200"/>
                  </a:spcBef>
                  <a:spcAft>
                    <a:spcPts val="1200"/>
                  </a:spcAft>
                </a:pPr>
                <a:r>
                  <a:rPr lang="vi-VN" sz="4000">
                    <a:solidFill>
                      <a:srgbClr val="000000"/>
                    </a:solidFill>
                    <a:cs typeface="Arial" panose="020B0604020202020204" pitchFamily="34" charset="0"/>
                  </a:rPr>
                  <a:t>Chứng tỏ rằng các cặp biến cố </a:t>
                </a:r>
                <a14:m>
                  <m:oMath xmlns:m="http://schemas.openxmlformats.org/officeDocument/2006/math">
                    <m:r>
                      <a:rPr lang="vi-VN" sz="4000" i="1">
                        <a:solidFill>
                          <a:srgbClr val="000000"/>
                        </a:solidFill>
                        <a:latin typeface="Cambria Math" panose="02040503050406030204" pitchFamily="18" charset="0"/>
                        <a:cs typeface="Arial" panose="020B0604020202020204" pitchFamily="34" charset="0"/>
                      </a:rPr>
                      <m:t>𝐴</m:t>
                    </m:r>
                  </m:oMath>
                </a14:m>
                <a:r>
                  <a:rPr lang="vi-VN" sz="4000">
                    <a:solidFill>
                      <a:srgbClr val="000000"/>
                    </a:solidFill>
                    <a:cs typeface="Arial" panose="020B0604020202020204" pitchFamily="34" charset="0"/>
                  </a:rPr>
                  <a:t> và </a:t>
                </a:r>
                <a14:m>
                  <m:oMath xmlns:m="http://schemas.openxmlformats.org/officeDocument/2006/math">
                    <m:r>
                      <a:rPr lang="vi-VN" sz="4000" i="1">
                        <a:solidFill>
                          <a:srgbClr val="000000"/>
                        </a:solidFill>
                        <a:latin typeface="Cambria Math" panose="02040503050406030204" pitchFamily="18" charset="0"/>
                        <a:cs typeface="Arial" panose="020B0604020202020204" pitchFamily="34" charset="0"/>
                      </a:rPr>
                      <m:t>𝐶</m:t>
                    </m:r>
                  </m:oMath>
                </a14:m>
                <a:r>
                  <a:rPr lang="vi-VN" sz="4000">
                    <a:solidFill>
                      <a:srgbClr val="000000"/>
                    </a:solidFill>
                    <a:cs typeface="Arial" panose="020B0604020202020204" pitchFamily="34" charset="0"/>
                  </a:rPr>
                  <a:t>; </a:t>
                </a:r>
                <a14:m>
                  <m:oMath xmlns:m="http://schemas.openxmlformats.org/officeDocument/2006/math">
                    <m:r>
                      <a:rPr lang="vi-VN" sz="4000" i="1">
                        <a:solidFill>
                          <a:srgbClr val="000000"/>
                        </a:solidFill>
                        <a:latin typeface="Cambria Math" panose="02040503050406030204" pitchFamily="18" charset="0"/>
                        <a:cs typeface="Arial" panose="020B0604020202020204" pitchFamily="34" charset="0"/>
                      </a:rPr>
                      <m:t>𝐵</m:t>
                    </m:r>
                  </m:oMath>
                </a14:m>
                <a:r>
                  <a:rPr lang="vi-VN" sz="4000">
                    <a:solidFill>
                      <a:srgbClr val="000000"/>
                    </a:solidFill>
                    <a:cs typeface="Arial" panose="020B0604020202020204" pitchFamily="34" charset="0"/>
                  </a:rPr>
                  <a:t> và </a:t>
                </a:r>
                <a14:m>
                  <m:oMath xmlns:m="http://schemas.openxmlformats.org/officeDocument/2006/math">
                    <m:r>
                      <a:rPr lang="vi-VN" sz="4000" i="1">
                        <a:solidFill>
                          <a:srgbClr val="000000"/>
                        </a:solidFill>
                        <a:latin typeface="Cambria Math" panose="02040503050406030204" pitchFamily="18" charset="0"/>
                        <a:cs typeface="Arial" panose="020B0604020202020204" pitchFamily="34" charset="0"/>
                      </a:rPr>
                      <m:t>𝐶</m:t>
                    </m:r>
                  </m:oMath>
                </a14:m>
                <a:r>
                  <a:rPr lang="vi-VN" sz="4000">
                    <a:solidFill>
                      <a:srgbClr val="000000"/>
                    </a:solidFill>
                    <a:cs typeface="Arial" panose="020B0604020202020204" pitchFamily="34" charset="0"/>
                  </a:rPr>
                  <a:t>; </a:t>
                </a:r>
                <a14:m>
                  <m:oMath xmlns:m="http://schemas.openxmlformats.org/officeDocument/2006/math">
                    <m:r>
                      <a:rPr lang="vi-VN" sz="4000" i="1">
                        <a:solidFill>
                          <a:srgbClr val="000000"/>
                        </a:solidFill>
                        <a:latin typeface="Cambria Math" panose="02040503050406030204" pitchFamily="18" charset="0"/>
                        <a:cs typeface="Arial" panose="020B0604020202020204" pitchFamily="34" charset="0"/>
                      </a:rPr>
                      <m:t>𝐶</m:t>
                    </m:r>
                  </m:oMath>
                </a14:m>
                <a:r>
                  <a:rPr lang="vi-VN" sz="4000">
                    <a:solidFill>
                      <a:srgbClr val="000000"/>
                    </a:solidFill>
                    <a:cs typeface="Arial" panose="020B0604020202020204" pitchFamily="34" charset="0"/>
                  </a:rPr>
                  <a:t> và </a:t>
                </a:r>
                <a14:m>
                  <m:oMath xmlns:m="http://schemas.openxmlformats.org/officeDocument/2006/math">
                    <m:r>
                      <a:rPr lang="vi-VN" sz="4000" i="1">
                        <a:solidFill>
                          <a:srgbClr val="000000"/>
                        </a:solidFill>
                        <a:latin typeface="Cambria Math" panose="02040503050406030204" pitchFamily="18" charset="0"/>
                        <a:cs typeface="Arial" panose="020B0604020202020204" pitchFamily="34" charset="0"/>
                      </a:rPr>
                      <m:t>𝐷</m:t>
                    </m:r>
                    <m:r>
                      <a:rPr lang="vi-VN" sz="4000" i="1">
                        <a:solidFill>
                          <a:srgbClr val="000000"/>
                        </a:solidFill>
                        <a:latin typeface="Cambria Math" panose="02040503050406030204" pitchFamily="18" charset="0"/>
                        <a:cs typeface="Arial" panose="020B0604020202020204" pitchFamily="34" charset="0"/>
                      </a:rPr>
                      <m:t> </m:t>
                    </m:r>
                  </m:oMath>
                </a14:m>
                <a:r>
                  <a:rPr lang="vi-VN" sz="4000">
                    <a:solidFill>
                      <a:srgbClr val="000000"/>
                    </a:solidFill>
                    <a:cs typeface="Arial" panose="020B0604020202020204" pitchFamily="34" charset="0"/>
                  </a:rPr>
                  <a:t>không độc </a:t>
                </a:r>
                <a:r>
                  <a:rPr lang="vi-VN" sz="4000">
                    <a:solidFill>
                      <a:srgbClr val="000000"/>
                    </a:solidFill>
                    <a:cs typeface="Arial" panose="020B0604020202020204" pitchFamily="34" charset="0"/>
                  </a:rPr>
                  <a:t>lập</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257300" y="647700"/>
                <a:ext cx="15773400" cy="8094524"/>
              </a:xfrm>
              <a:prstGeom prst="rect">
                <a:avLst/>
              </a:prstGeom>
              <a:blipFill>
                <a:blip r:embed="rId3"/>
                <a:stretch>
                  <a:fillRect l="-1352" r="-1352" b="-904"/>
                </a:stretch>
              </a:blipFill>
            </p:spPr>
            <p:txBody>
              <a:bodyPr/>
              <a:lstStyle/>
              <a:p>
                <a:r>
                  <a:rPr lang="en-US">
                    <a:noFill/>
                  </a:rPr>
                  <a:t> </a:t>
                </a:r>
              </a:p>
            </p:txBody>
          </p:sp>
        </mc:Fallback>
      </mc:AlternateContent>
    </p:spTree>
    <p:extLst>
      <p:ext uri="{BB962C8B-B14F-4D97-AF65-F5344CB8AC3E}">
        <p14:creationId xmlns:p14="http://schemas.microsoft.com/office/powerpoint/2010/main" val="203823517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anim calcmode="lin" valueType="num">
                                      <p:cBhvr>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anim calcmode="lin" valueType="num">
                                      <p:cBhvr>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anim calcmode="lin" valueType="num">
                                      <p:cBhvr>
                                        <p:cTn id="28"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3"/>
          <p:cNvSpPr txBox="1"/>
          <p:nvPr/>
        </p:nvSpPr>
        <p:spPr>
          <a:xfrm>
            <a:off x="8382000" y="719468"/>
            <a:ext cx="1524000" cy="6617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1113020" y="1562100"/>
                <a:ext cx="16078200" cy="8144730"/>
              </a:xfrm>
              <a:prstGeom prst="rect">
                <a:avLst/>
              </a:prstGeom>
            </p:spPr>
            <p:txBody>
              <a:bodyPr wrap="square">
                <a:spAutoFit/>
              </a:bodyPr>
              <a:lstStyle/>
              <a:p>
                <a:pPr>
                  <a:lnSpc>
                    <a:spcPct val="150000"/>
                  </a:lnSpc>
                </a:pPr>
                <a:r>
                  <a:rPr lang="en-US" sz="3550" kern="100" smtClean="0">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550" kern="100">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en-US" sz="3550"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kern="100">
                                <a:effectLst/>
                                <a:latin typeface="Cambria Math" panose="02040503050406030204" pitchFamily="18" charset="0"/>
                                <a:ea typeface="Calibri" panose="020F0502020204030204" pitchFamily="34" charset="0"/>
                                <a:cs typeface="Times New Roman" panose="02020603050405020304" pitchFamily="18" charset="0"/>
                              </a:rPr>
                              <m:t>1,1</m:t>
                            </m:r>
                          </m:e>
                        </m:d>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kern="100">
                                <a:effectLst/>
                                <a:latin typeface="Cambria Math" panose="02040503050406030204" pitchFamily="18" charset="0"/>
                                <a:ea typeface="Calibri" panose="020F0502020204030204" pitchFamily="34" charset="0"/>
                                <a:cs typeface="Times New Roman" panose="02020603050405020304" pitchFamily="18" charset="0"/>
                              </a:rPr>
                              <m:t>1,2</m:t>
                            </m:r>
                          </m:e>
                        </m:d>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kern="100">
                                <a:effectLst/>
                                <a:latin typeface="Cambria Math" panose="02040503050406030204" pitchFamily="18" charset="0"/>
                                <a:ea typeface="Calibri" panose="020F0502020204030204" pitchFamily="34" charset="0"/>
                                <a:cs typeface="Times New Roman" panose="02020603050405020304" pitchFamily="18" charset="0"/>
                              </a:rPr>
                              <m:t>1,3</m:t>
                            </m:r>
                          </m:e>
                        </m:d>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kern="100">
                                <a:effectLst/>
                                <a:latin typeface="Cambria Math" panose="02040503050406030204" pitchFamily="18" charset="0"/>
                                <a:ea typeface="Calibri" panose="020F0502020204030204" pitchFamily="34" charset="0"/>
                                <a:cs typeface="Times New Roman" panose="02020603050405020304" pitchFamily="18" charset="0"/>
                              </a:rPr>
                              <m:t>1,4</m:t>
                            </m:r>
                          </m:e>
                        </m:d>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kern="100">
                                <a:effectLst/>
                                <a:latin typeface="Cambria Math" panose="02040503050406030204" pitchFamily="18" charset="0"/>
                                <a:ea typeface="Calibri" panose="020F0502020204030204" pitchFamily="34" charset="0"/>
                                <a:cs typeface="Times New Roman" panose="02020603050405020304" pitchFamily="18" charset="0"/>
                              </a:rPr>
                              <m:t>1,5</m:t>
                            </m:r>
                          </m:e>
                        </m:d>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kern="100">
                                <a:effectLst/>
                                <a:latin typeface="Cambria Math" panose="02040503050406030204" pitchFamily="18" charset="0"/>
                                <a:ea typeface="Calibri" panose="020F0502020204030204" pitchFamily="34" charset="0"/>
                                <a:cs typeface="Times New Roman" panose="02020603050405020304" pitchFamily="18" charset="0"/>
                              </a:rPr>
                              <m:t>1,6</m:t>
                            </m:r>
                          </m:e>
                        </m:d>
                      </m:e>
                    </m:d>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55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550" kern="1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={(1,2);(2,2);(3,2);(4,2);(5,2);(6,2)}</m:t>
                    </m:r>
                  </m:oMath>
                </a14:m>
                <a:endParaRPr lang="en-US" sz="355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550" kern="100">
                    <a:effectLst/>
                    <a:latin typeface="Arial" panose="020B0604020202020204" pitchFamily="34" charset="0"/>
                    <a:ea typeface="Malgun Gothic" panose="020B0503020000020004" pitchFamily="34" charset="-127"/>
                    <a:cs typeface="Arial" panose="020B0604020202020204" pitchFamily="34" charset="0"/>
                  </a:rPr>
                  <a:t>Suy ra </a:t>
                </a:r>
                <a14:m>
                  <m:oMath xmlns:m="http://schemas.openxmlformats.org/officeDocument/2006/math">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𝐴</m:t>
                        </m:r>
                      </m:e>
                    </m:d>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𝐵</m:t>
                        </m:r>
                      </m:e>
                    </m:d>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6</m:t>
                        </m:r>
                      </m:den>
                    </m:f>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55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550" kern="100">
                    <a:effectLst/>
                    <a:latin typeface="Arial" panose="020B0604020202020204" pitchFamily="34" charset="0"/>
                    <a:ea typeface="Malgun Gothic" panose="020B0503020000020004" pitchFamily="34" charset="-127"/>
                    <a:cs typeface="Arial" panose="020B0604020202020204" pitchFamily="34" charset="0"/>
                  </a:rPr>
                  <a:t>Ta có: </a:t>
                </a:r>
                <a14:m>
                  <m:oMath xmlns:m="http://schemas.openxmlformats.org/officeDocument/2006/math">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𝐶</m:t>
                    </m:r>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m:t>
                    </m:r>
                    <m:d>
                      <m:dPr>
                        <m:begChr m:val="{"/>
                        <m:endChr m:val="}"/>
                        <m:ctrlP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d>
                          <m:dPr>
                            <m:ctrlP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2,6</m:t>
                            </m:r>
                          </m:e>
                        </m:d>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3,5</m:t>
                            </m:r>
                          </m:e>
                        </m:d>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4,4</m:t>
                            </m:r>
                          </m:e>
                        </m:d>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5,3</m:t>
                            </m:r>
                          </m:e>
                        </m:d>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6,2</m:t>
                            </m:r>
                          </m:e>
                        </m:d>
                      </m:e>
                    </m:d>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3550" kern="100">
                    <a:effectLst/>
                    <a:latin typeface="Arial" panose="020B0604020202020204" pitchFamily="34" charset="0"/>
                    <a:ea typeface="Malgun Gothic" panose="020B0503020000020004" pitchFamily="34" charset="-127"/>
                    <a:cs typeface="Arial" panose="020B0604020202020204" pitchFamily="34" charset="0"/>
                  </a:rPr>
                  <a:t>Suy ra </a:t>
                </a:r>
                <a14:m>
                  <m:oMath xmlns:m="http://schemas.openxmlformats.org/officeDocument/2006/math">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𝐶</m:t>
                        </m:r>
                      </m:e>
                    </m:d>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5</m:t>
                        </m:r>
                      </m:num>
                      <m:den>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36</m:t>
                        </m:r>
                      </m:den>
                    </m:f>
                    <m:r>
                      <a:rPr lang="en-US" sz="3550" i="1" kern="10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3550" kern="100" smtClean="0">
                    <a:effectLst/>
                    <a:latin typeface="Arial" panose="020B0604020202020204" pitchFamily="34" charset="0"/>
                    <a:ea typeface="Calibri" panose="020F0502020204030204" pitchFamily="34" charset="0"/>
                    <a:cs typeface="Arial" panose="020B0604020202020204" pitchFamily="34" charset="0"/>
                  </a:rPr>
                  <a:t>   </a:t>
                </a:r>
                <a:endParaRPr lang="en-US" sz="355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 xmlns:m="http://schemas.openxmlformats.org/officeDocument/2006/math">
                    <m:r>
                      <a:rPr lang="en-US" sz="355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𝐷</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={(1,6);(2,5);(3,4);(4,3);(5,2);(6,1)}</m:t>
                    </m:r>
                    <m:r>
                      <m:rPr>
                        <m:nor/>
                      </m:rPr>
                      <a:rPr lang="en-US" sz="3550" kern="100">
                        <a:effectLst/>
                        <a:latin typeface="Arial" panose="020B0604020202020204" pitchFamily="34" charset="0"/>
                        <a:ea typeface="Calibri" panose="020F0502020204030204" pitchFamily="34" charset="0"/>
                        <a:cs typeface="Arial" panose="020B0604020202020204" pitchFamily="34" charset="0"/>
                      </a:rPr>
                      <m:t>. </m:t>
                    </m:r>
                    <m:r>
                      <m:rPr>
                        <m:nor/>
                      </m:rPr>
                      <a:rPr lang="en-US" sz="3550" kern="100">
                        <a:effectLst/>
                        <a:latin typeface="Arial" panose="020B0604020202020204" pitchFamily="34" charset="0"/>
                        <a:ea typeface="Calibri" panose="020F0502020204030204" pitchFamily="34" charset="0"/>
                        <a:cs typeface="Arial" panose="020B0604020202020204" pitchFamily="34" charset="0"/>
                      </a:rPr>
                      <m:t>Suy</m:t>
                    </m:r>
                    <m:r>
                      <m:rPr>
                        <m:nor/>
                      </m:rPr>
                      <a:rPr lang="en-US" sz="3550" kern="100">
                        <a:effectLst/>
                        <a:latin typeface="Arial" panose="020B0604020202020204" pitchFamily="34" charset="0"/>
                        <a:ea typeface="Calibri" panose="020F0502020204030204" pitchFamily="34" charset="0"/>
                        <a:cs typeface="Arial" panose="020B0604020202020204" pitchFamily="34" charset="0"/>
                      </a:rPr>
                      <m:t> </m:t>
                    </m:r>
                    <m:r>
                      <m:rPr>
                        <m:nor/>
                      </m:rPr>
                      <a:rPr lang="en-US" sz="3550" kern="100">
                        <a:effectLst/>
                        <a:latin typeface="Arial" panose="020B0604020202020204" pitchFamily="34" charset="0"/>
                        <a:ea typeface="Calibri" panose="020F0502020204030204" pitchFamily="34" charset="0"/>
                        <a:cs typeface="Arial" panose="020B0604020202020204" pitchFamily="34" charset="0"/>
                      </a:rPr>
                      <m:t>ra</m:t>
                    </m:r>
                    <m:r>
                      <m:rPr>
                        <m:nor/>
                      </m:rPr>
                      <a:rPr lang="en-US" sz="3550" i="1" kern="100">
                        <a:effectLst/>
                        <a:latin typeface="Arial" panose="020B0604020202020204" pitchFamily="34" charset="0"/>
                        <a:ea typeface="Calibri" panose="020F0502020204030204" pitchFamily="34" charset="0"/>
                        <a:cs typeface="Arial" panose="020B0604020202020204" pitchFamily="34" charset="0"/>
                      </a:rPr>
                      <m:t> </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𝐷</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55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550" kern="100">
                            <a:effectLst/>
                            <a:latin typeface="Cambria Math" panose="02040503050406030204" pitchFamily="18" charset="0"/>
                            <a:ea typeface="Calibri" panose="020F0502020204030204" pitchFamily="34" charset="0"/>
                            <a:cs typeface="Times New Roman" panose="02020603050405020304" pitchFamily="18" charset="0"/>
                          </a:rPr>
                          <m:t>6</m:t>
                        </m:r>
                      </m:den>
                    </m:f>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550" kern="100" smtClean="0">
                    <a:effectLst/>
                    <a:latin typeface="Arial" panose="020B0604020202020204" pitchFamily="34" charset="0"/>
                    <a:ea typeface="Calibri" panose="020F0502020204030204" pitchFamily="34" charset="0"/>
                    <a:cs typeface="Arial" panose="020B0604020202020204" pitchFamily="34" charset="0"/>
                  </a:rPr>
                  <a:t> </a:t>
                </a:r>
                <a:endParaRPr lang="en-US" sz="355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550" kern="100">
                    <a:effectLst/>
                    <a:latin typeface="Arial" panose="020B0604020202020204" pitchFamily="34" charset="0"/>
                    <a:ea typeface="Malgun Gothic" panose="020B0503020000020004" pitchFamily="34" charset="-127"/>
                    <a:cs typeface="Arial" panose="020B0604020202020204" pitchFamily="34" charset="0"/>
                  </a:rPr>
                  <a:t>Ta có: </a:t>
                </a:r>
                <a14:m>
                  <m:oMath xmlns:m="http://schemas.openxmlformats.org/officeDocument/2006/math">
                    <m:r>
                      <m:rPr>
                        <m:nor/>
                      </m:rPr>
                      <a:rPr lang="en-US" sz="3550" i="1" kern="100">
                        <a:effectLst/>
                        <a:latin typeface="Arial" panose="020B0604020202020204" pitchFamily="34" charset="0"/>
                        <a:ea typeface="Calibri" panose="020F0502020204030204" pitchFamily="34" charset="0"/>
                        <a:cs typeface="Arial" panose="020B0604020202020204" pitchFamily="34" charset="0"/>
                      </a:rPr>
                      <m:t> </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𝐴𝐶</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𝐶𝐷</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𝐵𝐶</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={(6,2)}</m:t>
                    </m:r>
                    <m:r>
                      <m:rPr>
                        <m:nor/>
                      </m:rPr>
                      <a:rPr lang="en-US" sz="3550" kern="100">
                        <a:effectLst/>
                        <a:latin typeface="Arial" panose="020B0604020202020204" pitchFamily="34" charset="0"/>
                        <a:ea typeface="Calibri" panose="020F0502020204030204" pitchFamily="34" charset="0"/>
                        <a:cs typeface="Arial" panose="020B0604020202020204" pitchFamily="34" charset="0"/>
                      </a:rPr>
                      <m:t>. </m:t>
                    </m:r>
                    <m:r>
                      <m:rPr>
                        <m:nor/>
                      </m:rPr>
                      <a:rPr lang="en-US" sz="3550" kern="100">
                        <a:effectLst/>
                        <a:latin typeface="Arial" panose="020B0604020202020204" pitchFamily="34" charset="0"/>
                        <a:ea typeface="Calibri" panose="020F0502020204030204" pitchFamily="34" charset="0"/>
                        <a:cs typeface="Arial" panose="020B0604020202020204" pitchFamily="34" charset="0"/>
                      </a:rPr>
                      <m:t>Suy</m:t>
                    </m:r>
                    <m:r>
                      <m:rPr>
                        <m:nor/>
                      </m:rPr>
                      <a:rPr lang="en-US" sz="3550" kern="100">
                        <a:effectLst/>
                        <a:latin typeface="Arial" panose="020B0604020202020204" pitchFamily="34" charset="0"/>
                        <a:ea typeface="Calibri" panose="020F0502020204030204" pitchFamily="34" charset="0"/>
                        <a:cs typeface="Arial" panose="020B0604020202020204" pitchFamily="34" charset="0"/>
                      </a:rPr>
                      <m:t> </m:t>
                    </m:r>
                    <m:r>
                      <m:rPr>
                        <m:nor/>
                      </m:rPr>
                      <a:rPr lang="en-US" sz="3550" kern="100">
                        <a:effectLst/>
                        <a:latin typeface="Arial" panose="020B0604020202020204" pitchFamily="34" charset="0"/>
                        <a:ea typeface="Calibri" panose="020F0502020204030204" pitchFamily="34" charset="0"/>
                        <a:cs typeface="Arial" panose="020B0604020202020204" pitchFamily="34" charset="0"/>
                      </a:rPr>
                      <m:t>ra</m:t>
                    </m:r>
                    <m:r>
                      <m:rPr>
                        <m:nor/>
                      </m:rPr>
                      <a:rPr lang="en-US" sz="3550" i="1" kern="100">
                        <a:effectLst/>
                        <a:latin typeface="Arial" panose="020B0604020202020204" pitchFamily="34" charset="0"/>
                        <a:ea typeface="Calibri" panose="020F0502020204030204" pitchFamily="34" charset="0"/>
                        <a:cs typeface="Arial" panose="020B0604020202020204" pitchFamily="34" charset="0"/>
                      </a:rPr>
                      <m:t> </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𝐶𝐷</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𝐴𝐶</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𝐵𝐶</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55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550" kern="100">
                            <a:effectLst/>
                            <a:latin typeface="Cambria Math" panose="02040503050406030204" pitchFamily="18" charset="0"/>
                            <a:ea typeface="Calibri" panose="020F0502020204030204" pitchFamily="34" charset="0"/>
                            <a:cs typeface="Times New Roman" panose="02020603050405020304" pitchFamily="18" charset="0"/>
                          </a:rPr>
                          <m:t>36</m:t>
                        </m:r>
                      </m:den>
                    </m:f>
                  </m:oMath>
                </a14:m>
                <a:r>
                  <a:rPr lang="en-US" sz="3550" kern="100" smtClean="0">
                    <a:effectLst/>
                    <a:latin typeface="Arial" panose="020B0604020202020204" pitchFamily="34" charset="0"/>
                    <a:ea typeface="Calibri" panose="020F0502020204030204" pitchFamily="34" charset="0"/>
                    <a:cs typeface="Arial" panose="020B0604020202020204" pitchFamily="34" charset="0"/>
                  </a:rPr>
                  <a:t> </a:t>
                </a:r>
                <a:endParaRPr lang="en-US" sz="355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550" kern="100">
                    <a:effectLst/>
                    <a:latin typeface="Arial" panose="020B0604020202020204" pitchFamily="34" charset="0"/>
                    <a:ea typeface="Malgun Gothic" panose="020B0503020000020004" pitchFamily="34" charset="-127"/>
                    <a:cs typeface="Arial" panose="020B0604020202020204" pitchFamily="34" charset="0"/>
                  </a:rPr>
                  <a:t>Từ đó: </a:t>
                </a:r>
                <a14:m>
                  <m:oMath xmlns:m="http://schemas.openxmlformats.org/officeDocument/2006/math">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𝐴𝐶</m:t>
                        </m:r>
                      </m:e>
                    </m:d>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𝐶</m:t>
                        </m:r>
                      </m:e>
                    </m:d>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𝐵𝐶</m:t>
                        </m:r>
                      </m:e>
                    </m:d>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𝐵</m:t>
                        </m:r>
                      </m:e>
                    </m:d>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𝐶</m:t>
                        </m:r>
                      </m:e>
                    </m:d>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𝐶𝐷</m:t>
                        </m:r>
                      </m:e>
                    </m:d>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𝐶</m:t>
                        </m:r>
                      </m:e>
                    </m:d>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55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𝐷</m:t>
                        </m:r>
                      </m:e>
                    </m:d>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55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550" kern="100">
                    <a:effectLst/>
                    <a:latin typeface="Arial" panose="020B0604020202020204" pitchFamily="34" charset="0"/>
                    <a:ea typeface="Calibri" panose="020F0502020204030204" pitchFamily="34" charset="0"/>
                    <a:cs typeface="Arial" panose="020B0604020202020204" pitchFamily="34" charset="0"/>
                  </a:rPr>
                  <a:t>Vậy các cặp biến cố </a:t>
                </a:r>
                <a14:m>
                  <m:oMath xmlns:m="http://schemas.openxmlformats.org/officeDocument/2006/math">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𝐶</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𝐶</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𝐶</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550" i="1" kern="100">
                        <a:effectLst/>
                        <a:latin typeface="Cambria Math" panose="02040503050406030204" pitchFamily="18" charset="0"/>
                        <a:ea typeface="Calibri" panose="020F0502020204030204" pitchFamily="34" charset="0"/>
                        <a:cs typeface="Times New Roman" panose="02020603050405020304" pitchFamily="18" charset="0"/>
                      </a:rPr>
                      <m:t>𝐷</m:t>
                    </m:r>
                    <m:r>
                      <a:rPr lang="en-US" sz="355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550" kern="100">
                    <a:effectLst/>
                    <a:latin typeface="Arial" panose="020B0604020202020204" pitchFamily="34" charset="0"/>
                    <a:ea typeface="Calibri" panose="020F0502020204030204" pitchFamily="34" charset="0"/>
                    <a:cs typeface="Arial" panose="020B0604020202020204" pitchFamily="34" charset="0"/>
                  </a:rPr>
                  <a:t> không độc lập.</a:t>
                </a:r>
              </a:p>
            </p:txBody>
          </p:sp>
        </mc:Choice>
        <mc:Fallback>
          <p:sp>
            <p:nvSpPr>
              <p:cNvPr id="6" name="Rectangle 5"/>
              <p:cNvSpPr>
                <a:spLocks noRot="1" noChangeAspect="1" noMove="1" noResize="1" noEditPoints="1" noAdjustHandles="1" noChangeArrowheads="1" noChangeShapeType="1" noTextEdit="1"/>
              </p:cNvSpPr>
              <p:nvPr/>
            </p:nvSpPr>
            <p:spPr>
              <a:xfrm>
                <a:off x="1113020" y="1562100"/>
                <a:ext cx="16078200" cy="8144730"/>
              </a:xfrm>
              <a:prstGeom prst="rect">
                <a:avLst/>
              </a:prstGeom>
              <a:blipFill>
                <a:blip r:embed="rId2"/>
                <a:stretch>
                  <a:fillRect l="-113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rot="17618639">
            <a:off x="16008788" y="1002174"/>
            <a:ext cx="1475039" cy="1311981"/>
          </a:xfrm>
          <a:prstGeom prst="rect">
            <a:avLst/>
          </a:prstGeom>
        </p:spPr>
      </p:pic>
    </p:spTree>
    <p:extLst>
      <p:ext uri="{BB962C8B-B14F-4D97-AF65-F5344CB8AC3E}">
        <p14:creationId xmlns:p14="http://schemas.microsoft.com/office/powerpoint/2010/main" val="241029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up)">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846836" y="723900"/>
            <a:ext cx="16594328" cy="8915400"/>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1"/>
          <p:cNvPicPr>
            <a:picLocks noChangeAspect="1"/>
          </p:cNvPicPr>
          <p:nvPr/>
        </p:nvPicPr>
        <p:blipFill>
          <a:blip r:embed="rId2"/>
          <a:stretch>
            <a:fillRect/>
          </a:stretch>
        </p:blipFill>
        <p:spPr>
          <a:xfrm rot="19630886" flipH="1">
            <a:off x="15686962" y="7662496"/>
            <a:ext cx="1970086" cy="2064919"/>
          </a:xfrm>
          <a:prstGeom prst="rect">
            <a:avLst/>
          </a:prstGeom>
        </p:spPr>
      </p:pic>
      <p:sp>
        <p:nvSpPr>
          <p:cNvPr id="13" name="TextBox 12"/>
          <p:cNvSpPr txBox="1"/>
          <p:nvPr/>
        </p:nvSpPr>
        <p:spPr>
          <a:xfrm>
            <a:off x="1604518" y="1126681"/>
            <a:ext cx="15078964" cy="7064819"/>
          </a:xfrm>
          <a:prstGeom prst="rect">
            <a:avLst/>
          </a:prstGeom>
          <a:noFill/>
        </p:spPr>
        <p:txBody>
          <a:bodyPr wrap="square" rtlCol="0">
            <a:spAutoFit/>
          </a:bodyPr>
          <a:lstStyle/>
          <a:p>
            <a:pPr algn="just">
              <a:lnSpc>
                <a:spcPct val="165000"/>
              </a:lnSpc>
            </a:pPr>
            <a:r>
              <a:rPr lang="vi-VN" sz="4000" b="1" smtClean="0">
                <a:solidFill>
                  <a:schemeClr val="accent5">
                    <a:lumMod val="75000"/>
                  </a:schemeClr>
                </a:solidFill>
                <a:latin typeface="Arial" panose="020B0604020202020204" pitchFamily="34" charset="0"/>
                <a:cs typeface="Arial" panose="020B0604020202020204" pitchFamily="34" charset="0"/>
              </a:rPr>
              <a:t>Bài </a:t>
            </a:r>
            <a:r>
              <a:rPr lang="en-US" sz="4000" b="1" smtClean="0">
                <a:solidFill>
                  <a:schemeClr val="accent5">
                    <a:lumMod val="75000"/>
                  </a:schemeClr>
                </a:solidFill>
                <a:latin typeface="Arial" panose="020B0604020202020204" pitchFamily="34" charset="0"/>
                <a:cs typeface="Arial" panose="020B0604020202020204" pitchFamily="34" charset="0"/>
              </a:rPr>
              <a:t>8.25 </a:t>
            </a:r>
            <a:r>
              <a:rPr lang="vi-VN" sz="4000" b="1" smtClean="0">
                <a:solidFill>
                  <a:schemeClr val="accent5">
                    <a:lumMod val="75000"/>
                  </a:schemeClr>
                </a:solidFill>
                <a:latin typeface="Arial" panose="020B0604020202020204" pitchFamily="34" charset="0"/>
                <a:cs typeface="Arial" panose="020B0604020202020204" pitchFamily="34" charset="0"/>
              </a:rPr>
              <a:t>(SGK - </a:t>
            </a:r>
            <a:r>
              <a:rPr lang="vi-VN" sz="4000" b="1" smtClean="0">
                <a:solidFill>
                  <a:schemeClr val="accent5">
                    <a:lumMod val="75000"/>
                  </a:schemeClr>
                </a:solidFill>
                <a:latin typeface="Arial" panose="020B0604020202020204" pitchFamily="34" charset="0"/>
                <a:cs typeface="Arial" panose="020B0604020202020204" pitchFamily="34" charset="0"/>
              </a:rPr>
              <a:t>tr.</a:t>
            </a:r>
            <a:r>
              <a:rPr lang="en-US" sz="4000" b="1" smtClean="0">
                <a:solidFill>
                  <a:schemeClr val="accent5">
                    <a:lumMod val="75000"/>
                  </a:schemeClr>
                </a:solidFill>
                <a:latin typeface="Arial" panose="020B0604020202020204" pitchFamily="34" charset="0"/>
                <a:cs typeface="Arial" panose="020B0604020202020204" pitchFamily="34" charset="0"/>
              </a:rPr>
              <a:t>80</a:t>
            </a:r>
            <a:r>
              <a:rPr lang="vi-VN" sz="4000" b="1" smtClean="0">
                <a:solidFill>
                  <a:schemeClr val="accent5">
                    <a:lumMod val="75000"/>
                  </a:schemeClr>
                </a:solidFill>
                <a:latin typeface="Arial" panose="020B0604020202020204" pitchFamily="34" charset="0"/>
                <a:cs typeface="Arial" panose="020B0604020202020204" pitchFamily="34" charset="0"/>
              </a:rPr>
              <a:t>) </a:t>
            </a:r>
            <a:r>
              <a:rPr lang="vi-VN" sz="4000">
                <a:solidFill>
                  <a:srgbClr val="000000"/>
                </a:solidFill>
                <a:cs typeface="Arial" panose="020B0604020202020204" pitchFamily="34" charset="0"/>
              </a:rPr>
              <a:t>Hai chuyến bay của hai hãng hàng không X và Y, hoạt động độc lập với nhau. Xác suất để chuyến bay của hãng X và hãng Y khởi hành đúng giờ tương ứng là 0,92 và </a:t>
            </a:r>
            <a:r>
              <a:rPr lang="vi-VN" sz="4000">
                <a:solidFill>
                  <a:srgbClr val="000000"/>
                </a:solidFill>
                <a:cs typeface="Arial" panose="020B0604020202020204" pitchFamily="34" charset="0"/>
              </a:rPr>
              <a:t>0,98</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algn="just">
              <a:lnSpc>
                <a:spcPct val="165000"/>
              </a:lnSpc>
            </a:pPr>
            <a:r>
              <a:rPr lang="vi-VN" sz="4000">
                <a:solidFill>
                  <a:srgbClr val="000000"/>
                </a:solidFill>
                <a:cs typeface="Arial" panose="020B0604020202020204" pitchFamily="34" charset="0"/>
              </a:rPr>
              <a:t>Dùng sơ đồ hình cây, tính xác suất </a:t>
            </a:r>
            <a:r>
              <a:rPr lang="vi-VN" sz="4000">
                <a:solidFill>
                  <a:srgbClr val="000000"/>
                </a:solidFill>
                <a:cs typeface="Arial" panose="020B0604020202020204" pitchFamily="34" charset="0"/>
              </a:rPr>
              <a:t>để</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algn="just">
              <a:lnSpc>
                <a:spcPct val="165000"/>
              </a:lnSpc>
            </a:pPr>
            <a:r>
              <a:rPr lang="vi-VN" sz="4000">
                <a:solidFill>
                  <a:srgbClr val="000000"/>
                </a:solidFill>
                <a:cs typeface="Arial" panose="020B0604020202020204" pitchFamily="34" charset="0"/>
              </a:rPr>
              <a:t>a) Cả hai chuyến bay khởi hành đúng </a:t>
            </a:r>
            <a:r>
              <a:rPr lang="vi-VN" sz="4000">
                <a:solidFill>
                  <a:srgbClr val="000000"/>
                </a:solidFill>
                <a:cs typeface="Arial" panose="020B0604020202020204" pitchFamily="34" charset="0"/>
              </a:rPr>
              <a:t>giờ</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algn="just">
              <a:lnSpc>
                <a:spcPct val="165000"/>
              </a:lnSpc>
            </a:pPr>
            <a:r>
              <a:rPr lang="vi-VN" sz="4000">
                <a:solidFill>
                  <a:srgbClr val="000000"/>
                </a:solidFill>
                <a:cs typeface="Arial" panose="020B0604020202020204" pitchFamily="34" charset="0"/>
              </a:rPr>
              <a:t>b) Chỉ có một chuyến bay khởi hành đúng </a:t>
            </a:r>
            <a:r>
              <a:rPr lang="vi-VN" sz="4000">
                <a:solidFill>
                  <a:srgbClr val="000000"/>
                </a:solidFill>
                <a:cs typeface="Arial" panose="020B0604020202020204" pitchFamily="34" charset="0"/>
              </a:rPr>
              <a:t>giờ</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algn="just">
              <a:lnSpc>
                <a:spcPct val="165000"/>
              </a:lnSpc>
            </a:pPr>
            <a:r>
              <a:rPr lang="vi-VN" sz="4000">
                <a:solidFill>
                  <a:srgbClr val="000000"/>
                </a:solidFill>
                <a:cs typeface="Arial" panose="020B0604020202020204" pitchFamily="34" charset="0"/>
              </a:rPr>
              <a:t>c) Có ít nhất một trong hai chuyến bay khởi hành đúng giờ.</a:t>
            </a:r>
            <a:endParaRPr lang="vi-VN"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20230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3"/>
          <p:cNvSpPr txBox="1"/>
          <p:nvPr/>
        </p:nvSpPr>
        <p:spPr>
          <a:xfrm>
            <a:off x="8382000" y="876300"/>
            <a:ext cx="1524000" cy="6617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838200" y="1562100"/>
                <a:ext cx="16602964" cy="1694951"/>
              </a:xfrm>
              <a:prstGeom prst="rect">
                <a:avLst/>
              </a:prstGeom>
            </p:spPr>
            <p:txBody>
              <a:bodyPr wrap="square">
                <a:spAutoFit/>
              </a:bodyPr>
              <a:lstStyle/>
              <a:p>
                <a:pPr>
                  <a:lnSpc>
                    <a:spcPct val="150000"/>
                  </a:lnSpc>
                </a:pPr>
                <a:r>
                  <a:rPr lang="en-US" sz="3700" kern="100" smtClean="0">
                    <a:latin typeface="Arial" panose="020B0604020202020204" pitchFamily="34" charset="0"/>
                    <a:ea typeface="Calibri" panose="020F0502020204030204" pitchFamily="34" charset="0"/>
                    <a:cs typeface="Arial" panose="020B0604020202020204" pitchFamily="34" charset="0"/>
                  </a:rPr>
                  <a:t>a) Gọi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700" kern="100">
                    <a:effectLst/>
                    <a:latin typeface="Arial" panose="020B0604020202020204" pitchFamily="34" charset="0"/>
                    <a:ea typeface="Calibri" panose="020F0502020204030204" pitchFamily="34" charset="0"/>
                    <a:cs typeface="Arial" panose="020B0604020202020204" pitchFamily="34" charset="0"/>
                  </a:rPr>
                  <a:t> là biến cố: "Chuyến bay của hãng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𝑋</m:t>
                    </m:r>
                  </m:oMath>
                </a14:m>
                <a:r>
                  <a:rPr lang="en-US" sz="3700" kern="100">
                    <a:effectLst/>
                    <a:latin typeface="Arial" panose="020B0604020202020204" pitchFamily="34" charset="0"/>
                    <a:ea typeface="Calibri" panose="020F0502020204030204" pitchFamily="34" charset="0"/>
                    <a:cs typeface="Arial" panose="020B0604020202020204" pitchFamily="34" charset="0"/>
                  </a:rPr>
                  <a:t> khởi hành đúng giờ</a:t>
                </a:r>
                <a:r>
                  <a:rPr lang="en-US" sz="3700" kern="100">
                    <a:effectLst/>
                    <a:latin typeface="Arial" panose="020B0604020202020204" pitchFamily="34" charset="0"/>
                    <a:ea typeface="Calibri" panose="020F0502020204030204" pitchFamily="34" charset="0"/>
                    <a:cs typeface="Arial" panose="020B0604020202020204" pitchFamily="34" charset="0"/>
                  </a:rPr>
                  <a:t>" </a:t>
                </a:r>
                <a:endParaRPr lang="en-US" sz="37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700" kern="100" smtClean="0">
                    <a:effectLst/>
                    <a:latin typeface="Arial" panose="020B0604020202020204" pitchFamily="34" charset="0"/>
                    <a:ea typeface="Calibri" panose="020F0502020204030204" pitchFamily="34" charset="0"/>
                    <a:cs typeface="Arial" panose="020B0604020202020204" pitchFamily="34" charset="0"/>
                  </a:rPr>
                  <a:t>và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700" kern="100">
                    <a:effectLst/>
                    <a:latin typeface="Arial" panose="020B0604020202020204" pitchFamily="34" charset="0"/>
                    <a:ea typeface="Calibri" panose="020F0502020204030204" pitchFamily="34" charset="0"/>
                    <a:cs typeface="Arial" panose="020B0604020202020204" pitchFamily="34" charset="0"/>
                  </a:rPr>
                  <a:t> là biến cố: "Chuyến bay của hãng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𝑌</m:t>
                    </m:r>
                  </m:oMath>
                </a14:m>
                <a:r>
                  <a:rPr lang="en-US" sz="3700" kern="100">
                    <a:effectLst/>
                    <a:latin typeface="Arial" panose="020B0604020202020204" pitchFamily="34" charset="0"/>
                    <a:ea typeface="Calibri" panose="020F0502020204030204" pitchFamily="34" charset="0"/>
                    <a:cs typeface="Arial" panose="020B0604020202020204" pitchFamily="34" charset="0"/>
                  </a:rPr>
                  <a:t> khởi hành đúng giờ</a:t>
                </a:r>
                <a:r>
                  <a:rPr lang="en-US" sz="3700" kern="100">
                    <a:effectLst/>
                    <a:latin typeface="Arial" panose="020B0604020202020204" pitchFamily="34" charset="0"/>
                    <a:ea typeface="Calibri" panose="020F0502020204030204" pitchFamily="34" charset="0"/>
                    <a:cs typeface="Arial" panose="020B0604020202020204" pitchFamily="34" charset="0"/>
                  </a:rPr>
                  <a:t>". </a:t>
                </a:r>
                <a:endParaRPr lang="en-US" sz="3700" kern="100" smtClean="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838200" y="1562100"/>
                <a:ext cx="16602964" cy="1694951"/>
              </a:xfrm>
              <a:prstGeom prst="rect">
                <a:avLst/>
              </a:prstGeom>
              <a:blipFill>
                <a:blip r:embed="rId2"/>
                <a:stretch>
                  <a:fillRect l="-1175" b="-12950"/>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flipH="1">
            <a:off x="849443" y="7658100"/>
            <a:ext cx="1970086" cy="2064919"/>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0472147" y="3351357"/>
            <a:ext cx="6946532" cy="6355617"/>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838200" y="3364715"/>
                <a:ext cx="8686800" cy="3816429"/>
              </a:xfrm>
              <a:prstGeom prst="rect">
                <a:avLst/>
              </a:prstGeom>
            </p:spPr>
            <p:txBody>
              <a:bodyPr wrap="square">
                <a:spAutoFit/>
              </a:bodyPr>
              <a:lstStyle/>
              <a:p>
                <a:pPr lvl="0" algn="just">
                  <a:lnSpc>
                    <a:spcPct val="150000"/>
                  </a:lnSpc>
                  <a:spcBef>
                    <a:spcPts val="600"/>
                  </a:spcBef>
                  <a:spcAft>
                    <a:spcPts val="600"/>
                  </a:spcAft>
                </a:pPr>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Từ </a:t>
                </a:r>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giả thiết ta có </a:t>
                </a:r>
                <a14:m>
                  <m:oMath xmlns:m="http://schemas.openxmlformats.org/officeDocument/2006/math">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oMath>
                </a14:m>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oMath>
                </a14:m>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 là hai biến cố độc </a:t>
                </a:r>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lập</a:t>
                </a:r>
                <a:r>
                  <a:rPr lang="en-US"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spcBef>
                    <a:spcPts val="600"/>
                  </a:spcBef>
                  <a:spcAft>
                    <a:spcPts val="600"/>
                  </a:spcAft>
                </a:pPr>
                <a:r>
                  <a:rPr lang="en-US" sz="3700" kern="100" smtClean="0">
                    <a:solidFill>
                      <a:prstClr val="black"/>
                    </a:solidFill>
                    <a:latin typeface="Arial" panose="020B0604020202020204" pitchFamily="34" charset="0"/>
                    <a:ea typeface="Malgun Gothic" panose="020B0503020000020004" pitchFamily="34" charset="-127"/>
                    <a:cs typeface="Arial" panose="020B0604020202020204" pitchFamily="34" charset="0"/>
                  </a:rPr>
                  <a:t>Sơ </a:t>
                </a:r>
                <a:r>
                  <a:rPr lang="en-US" sz="3700" kern="100">
                    <a:solidFill>
                      <a:prstClr val="black"/>
                    </a:solidFill>
                    <a:latin typeface="Arial" panose="020B0604020202020204" pitchFamily="34" charset="0"/>
                    <a:ea typeface="Malgun Gothic" panose="020B0503020000020004" pitchFamily="34" charset="-127"/>
                    <a:cs typeface="Arial" panose="020B0604020202020204" pitchFamily="34" charset="0"/>
                  </a:rPr>
                  <a:t>đồ hình </a:t>
                </a:r>
                <a:r>
                  <a:rPr lang="en-US" sz="3700" kern="100">
                    <a:solidFill>
                      <a:prstClr val="black"/>
                    </a:solidFill>
                    <a:latin typeface="Arial" panose="020B0604020202020204" pitchFamily="34" charset="0"/>
                    <a:ea typeface="Malgun Gothic" panose="020B0503020000020004" pitchFamily="34" charset="-127"/>
                    <a:cs typeface="Arial" panose="020B0604020202020204" pitchFamily="34" charset="0"/>
                  </a:rPr>
                  <a:t>cây</a:t>
                </a:r>
                <a:r>
                  <a:rPr lang="en-US" sz="3700" kern="100" smtClean="0">
                    <a:solidFill>
                      <a:prstClr val="black"/>
                    </a:solidFill>
                    <a:latin typeface="Arial" panose="020B0604020202020204" pitchFamily="34" charset="0"/>
                    <a:ea typeface="Malgun Gothic" panose="020B0503020000020004" pitchFamily="34" charset="-127"/>
                    <a:cs typeface="Arial" panose="020B0604020202020204" pitchFamily="34" charset="0"/>
                  </a:rPr>
                  <a:t>:</a:t>
                </a:r>
              </a:p>
              <a:p>
                <a:pPr lvl="0" algn="just">
                  <a:lnSpc>
                    <a:spcPct val="150000"/>
                  </a:lnSpc>
                  <a:spcBef>
                    <a:spcPts val="600"/>
                  </a:spcBef>
                  <a:spcAft>
                    <a:spcPts val="600"/>
                  </a:spcAft>
                </a:pPr>
                <a:r>
                  <a:rPr lang="en-US"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	a</a:t>
                </a:r>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)=0,92⋅0,98=0,9016</m:t>
                    </m:r>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838200" y="3364715"/>
                <a:ext cx="8686800" cy="3816429"/>
              </a:xfrm>
              <a:prstGeom prst="rect">
                <a:avLst/>
              </a:prstGeom>
              <a:blipFill>
                <a:blip r:embed="rId6"/>
                <a:stretch>
                  <a:fillRect l="-2246" r="-2175" b="-2396"/>
                </a:stretch>
              </a:blipFill>
            </p:spPr>
            <p:txBody>
              <a:bodyPr/>
              <a:lstStyle/>
              <a:p>
                <a:r>
                  <a:rPr lang="en-US">
                    <a:noFill/>
                  </a:rPr>
                  <a:t> </a:t>
                </a:r>
              </a:p>
            </p:txBody>
          </p:sp>
        </mc:Fallback>
      </mc:AlternateContent>
    </p:spTree>
    <p:extLst>
      <p:ext uri="{BB962C8B-B14F-4D97-AF65-F5344CB8AC3E}">
        <p14:creationId xmlns:p14="http://schemas.microsoft.com/office/powerpoint/2010/main" val="260019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up)">
                                      <p:cBhvr>
                                        <p:cTn id="25" dur="500"/>
                                        <p:tgtEl>
                                          <p:spTgt spid="7">
                                            <p:txEl>
                                              <p:pRg st="1" end="1"/>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barn(inVertical)">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3"/>
          <p:cNvSpPr txBox="1"/>
          <p:nvPr/>
        </p:nvSpPr>
        <p:spPr>
          <a:xfrm>
            <a:off x="8382000" y="1104900"/>
            <a:ext cx="1524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a:stretch>
            <a:fillRect/>
          </a:stretch>
        </p:blipFill>
        <p:spPr>
          <a:xfrm flipH="1">
            <a:off x="15804110" y="8115300"/>
            <a:ext cx="1970086" cy="2064919"/>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295713" y="2089884"/>
                <a:ext cx="15704147" cy="5492016"/>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12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Gọi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biến cố: "Chỉ có một chuyến bay khởi hành đúng giờ</a:t>
                </a: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ctr" defTabSz="914400" rtl="0" eaLnBrk="1" fontAlgn="auto" latinLnBrk="0" hangingPunct="1">
                  <a:lnSpc>
                    <a:spcPct val="150000"/>
                  </a:lnSpc>
                  <a:spcBef>
                    <a:spcPts val="1200"/>
                  </a:spcBef>
                  <a:spcAft>
                    <a:spcPts val="12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acc>
                      <m:accPr>
                        <m:chr m:val="‾"/>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acc>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acc>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do đó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acc>
                      <m:accPr>
                        <m:chr m:val="‾"/>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acc>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acc>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1200"/>
                  </a:spcBef>
                  <a:spcAft>
                    <a:spcPts val="1200"/>
                  </a:spcAft>
                  <a:buClrTx/>
                  <a:buSzTx/>
                  <a:buFontTx/>
                  <a:buNone/>
                  <a:tabLst/>
                  <a:defRPr/>
                </a:pP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acc>
                      <m:accPr>
                        <m:chr m:val="‾"/>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acc>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)=0,92⋅0,02=0,0184;</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acc>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)=0,08⋅0,98=0,0784</m:t>
                    </m:r>
                  </m:oMath>
                </a14:m>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1200"/>
                  </a:spcBef>
                  <a:spcAft>
                    <a:spcPts val="12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Suy </a:t>
                </a: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)=0,0184+0,0784=0,0968</m:t>
                    </m:r>
                  </m:oMath>
                </a14:m>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1200"/>
                  </a:spcBef>
                  <a:spcAft>
                    <a:spcPts val="12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)=0,92+0,98</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0,9016=0,9984</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p:sp>
            <p:nvSpPr>
              <p:cNvPr id="8" name="Rectangle 7"/>
              <p:cNvSpPr>
                <a:spLocks noRot="1" noChangeAspect="1" noMove="1" noResize="1" noEditPoints="1" noAdjustHandles="1" noChangeArrowheads="1" noChangeShapeType="1" noTextEdit="1"/>
              </p:cNvSpPr>
              <p:nvPr/>
            </p:nvSpPr>
            <p:spPr>
              <a:xfrm>
                <a:off x="1295713" y="2089884"/>
                <a:ext cx="15704147" cy="5492016"/>
              </a:xfrm>
              <a:prstGeom prst="rect">
                <a:avLst/>
              </a:prstGeom>
              <a:blipFill>
                <a:blip r:embed="rId3"/>
                <a:stretch>
                  <a:fillRect l="-1242" b="-3330"/>
                </a:stretch>
              </a:blipFill>
            </p:spPr>
            <p:txBody>
              <a:bodyPr/>
              <a:lstStyle/>
              <a:p>
                <a:r>
                  <a:rPr lang="en-US">
                    <a:noFill/>
                  </a:rPr>
                  <a:t> </a:t>
                </a:r>
              </a:p>
            </p:txBody>
          </p:sp>
        </mc:Fallback>
      </mc:AlternateContent>
    </p:spTree>
    <p:extLst>
      <p:ext uri="{BB962C8B-B14F-4D97-AF65-F5344CB8AC3E}">
        <p14:creationId xmlns:p14="http://schemas.microsoft.com/office/powerpoint/2010/main" val="3019356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9" name="Rectangle 38"/>
          <p:cNvSpPr/>
          <p:nvPr/>
        </p:nvSpPr>
        <p:spPr>
          <a:xfrm>
            <a:off x="533400" y="1943100"/>
            <a:ext cx="16985703" cy="4609532"/>
          </a:xfrm>
          <a:prstGeom prst="rect">
            <a:avLst/>
          </a:prstGeom>
        </p:spPr>
        <p:txBody>
          <a:bodyPr wrap="square">
            <a:spAutoFit/>
          </a:bodyPr>
          <a:lstStyle/>
          <a:p>
            <a:pPr lvl="0" algn="just">
              <a:lnSpc>
                <a:spcPct val="150000"/>
              </a:lnSpc>
            </a:pPr>
            <a:r>
              <a:rPr lang="vi-VN" sz="4000">
                <a:solidFill>
                  <a:prstClr val="white"/>
                </a:solidFill>
                <a:cs typeface="Arial" panose="020B0604020202020204" pitchFamily="34" charset="0"/>
              </a:rPr>
              <a:t>Một hộp đựng 20 tấm thẻ cùng loại được đánh số từ 1 đến 20. Rút ngẫu nhiên một tấm thẻ trong hộp. Gọi A là biến cố “Rút được tấm thẻ ghi số chẵn lớn hơn 9”; B là biến cố “Rút được tấm thẻ ghi số không nhỏ hơn 8 và không lớn hơn 15”.</a:t>
            </a:r>
          </a:p>
          <a:p>
            <a:pPr lvl="0" algn="just">
              <a:lnSpc>
                <a:spcPct val="150000"/>
              </a:lnSpc>
            </a:pPr>
            <a:r>
              <a:rPr lang="en-US" sz="4000" b="1" smtClean="0">
                <a:solidFill>
                  <a:srgbClr val="FFFF00"/>
                </a:solidFill>
                <a:latin typeface="Arial" panose="020B0604020202020204" pitchFamily="34" charset="0"/>
                <a:cs typeface="Arial" panose="020B0604020202020204" pitchFamily="34" charset="0"/>
              </a:rPr>
              <a:t>8.16</a:t>
            </a:r>
            <a:r>
              <a:rPr lang="en-US" sz="4000" smtClean="0">
                <a:solidFill>
                  <a:prstClr val="white"/>
                </a:solidFill>
                <a:cs typeface="Arial" panose="020B0604020202020204" pitchFamily="34" charset="0"/>
              </a:rPr>
              <a:t> </a:t>
            </a:r>
            <a:r>
              <a:rPr lang="vi-VN" sz="4000" smtClean="0">
                <a:solidFill>
                  <a:prstClr val="white"/>
                </a:solidFill>
                <a:cs typeface="Arial" panose="020B0604020202020204" pitchFamily="34" charset="0"/>
              </a:rPr>
              <a:t>Số </a:t>
            </a:r>
            <a:r>
              <a:rPr lang="vi-VN" sz="4000">
                <a:solidFill>
                  <a:prstClr val="white"/>
                </a:solidFill>
                <a:cs typeface="Arial" panose="020B0604020202020204" pitchFamily="34" charset="0"/>
              </a:rPr>
              <a:t>phần tử của A ∪ B là:</a:t>
            </a:r>
            <a:endParaRPr kumimoji="0" lang="vi-VN" sz="400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9" name="TextBox 48"/>
          <p:cNvSpPr txBox="1"/>
          <p:nvPr/>
        </p:nvSpPr>
        <p:spPr>
          <a:xfrm>
            <a:off x="4228163" y="699757"/>
            <a:ext cx="9596176" cy="1015663"/>
          </a:xfrm>
          <a:prstGeom prst="rect">
            <a:avLst/>
          </a:prstGeom>
          <a:noFill/>
        </p:spPr>
        <p:txBody>
          <a:bodyPr wrap="square" rtlCol="0">
            <a:spAutoFit/>
          </a:bodyPr>
          <a:lstStyle/>
          <a:p>
            <a:pPr algn="ctr"/>
            <a:r>
              <a:rPr lang="en-US" sz="6000" b="1" smtClean="0">
                <a:solidFill>
                  <a:srgbClr val="FFFF00"/>
                </a:solidFill>
                <a:latin typeface="Arial" panose="020B0604020202020204" pitchFamily="34" charset="0"/>
                <a:cs typeface="Arial" panose="020B0604020202020204" pitchFamily="34" charset="0"/>
              </a:rPr>
              <a:t>KHỞI ĐỘNG</a:t>
            </a:r>
            <a:endParaRPr lang="en-US" sz="6000" b="1" dirty="0">
              <a:solidFill>
                <a:srgbClr val="FFFF00"/>
              </a:solidFill>
              <a:latin typeface="Arial" panose="020B0604020202020204" pitchFamily="34" charset="0"/>
              <a:cs typeface="Arial" panose="020B0604020202020204" pitchFamily="34" charset="0"/>
            </a:endParaRPr>
          </a:p>
        </p:txBody>
      </p:sp>
      <p:pic>
        <p:nvPicPr>
          <p:cNvPr id="52" name="Picture 51"/>
          <p:cNvPicPr>
            <a:picLocks noChangeAspect="1"/>
          </p:cNvPicPr>
          <p:nvPr/>
        </p:nvPicPr>
        <p:blipFill>
          <a:blip r:embed="rId2"/>
          <a:stretch>
            <a:fillRect/>
          </a:stretch>
        </p:blipFill>
        <p:spPr>
          <a:xfrm>
            <a:off x="16078200" y="8763274"/>
            <a:ext cx="1589856" cy="1193345"/>
          </a:xfrm>
          <a:prstGeom prst="rect">
            <a:avLst/>
          </a:prstGeom>
        </p:spPr>
      </p:pic>
      <p:sp>
        <p:nvSpPr>
          <p:cNvPr id="26" name="Rectangle 1"/>
          <p:cNvSpPr>
            <a:spLocks noChangeArrowheads="1"/>
          </p:cNvSpPr>
          <p:nvPr/>
        </p:nvSpPr>
        <p:spPr bwMode="auto">
          <a:xfrm>
            <a:off x="2196496" y="7429500"/>
            <a:ext cx="136595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smtClean="0">
                <a:ln>
                  <a:noFill/>
                </a:ln>
                <a:solidFill>
                  <a:schemeClr val="bg1"/>
                </a:solidFill>
                <a:effectLst/>
                <a:ea typeface="Open Sans"/>
                <a:cs typeface="Arial" panose="020B0604020202020204" pitchFamily="34" charset="0"/>
              </a:rPr>
              <a:t>A. 11. </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 </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	</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  B. 10 .  </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 </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		</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 C</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 </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12. </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 </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			</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  D. </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13</a:t>
            </a:r>
            <a:r>
              <a:rPr kumimoji="0" lang="en-US" altLang="en-US" sz="4000" b="0" i="0" u="none" strike="noStrike" cap="none" normalizeH="0" baseline="0" smtClean="0">
                <a:ln>
                  <a:noFill/>
                </a:ln>
                <a:solidFill>
                  <a:schemeClr val="bg1"/>
                </a:solidFill>
                <a:effectLst/>
                <a:ea typeface="Open Sans"/>
                <a:cs typeface="Arial" panose="020B0604020202020204" pitchFamily="34" charset="0"/>
              </a:rPr>
              <a:t>.</a:t>
            </a:r>
            <a:endParaRPr kumimoji="0" lang="en-US" altLang="en-US" sz="4000" b="0" i="0" u="none" strike="noStrike" cap="none" normalizeH="0" baseline="0" smtClean="0">
              <a:ln>
                <a:noFill/>
              </a:ln>
              <a:solidFill>
                <a:schemeClr val="bg1"/>
              </a:solidFill>
              <a:effectLst/>
              <a:cs typeface="Arial" panose="020B0604020202020204" pitchFamily="34" charset="0"/>
            </a:endParaRPr>
          </a:p>
        </p:txBody>
      </p:sp>
      <p:sp>
        <p:nvSpPr>
          <p:cNvPr id="27" name="Oval 26"/>
          <p:cNvSpPr/>
          <p:nvPr/>
        </p:nvSpPr>
        <p:spPr>
          <a:xfrm>
            <a:off x="1905000" y="7328742"/>
            <a:ext cx="10668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852868"/>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P spid="26" grpId="0"/>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grpSp>
        <p:nvGrpSpPr>
          <p:cNvPr id="25" name="Group 24"/>
          <p:cNvGrpSpPr/>
          <p:nvPr/>
        </p:nvGrpSpPr>
        <p:grpSpPr>
          <a:xfrm>
            <a:off x="1129106" y="3086100"/>
            <a:ext cx="5029200" cy="5257800"/>
            <a:chOff x="10238971" y="925371"/>
            <a:chExt cx="6703869" cy="7662971"/>
          </a:xfrm>
        </p:grpSpPr>
        <p:grpSp>
          <p:nvGrpSpPr>
            <p:cNvPr id="9" name="Group 9"/>
            <p:cNvGrpSpPr/>
            <p:nvPr/>
          </p:nvGrpSpPr>
          <p:grpSpPr>
            <a:xfrm>
              <a:off x="10238971" y="1526882"/>
              <a:ext cx="6703869" cy="7061460"/>
              <a:chOff x="0" y="0"/>
              <a:chExt cx="2008343" cy="2115470"/>
            </a:xfrm>
          </p:grpSpPr>
          <p:sp>
            <p:nvSpPr>
              <p:cNvPr id="1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1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1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4"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grpSp>
      <p:sp>
        <p:nvSpPr>
          <p:cNvPr id="26" name="Rectangle 25"/>
          <p:cNvSpPr/>
          <p:nvPr/>
        </p:nvSpPr>
        <p:spPr>
          <a:xfrm>
            <a:off x="824525" y="973019"/>
            <a:ext cx="1676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smtClean="0">
                <a:solidFill>
                  <a:schemeClr val="tx1"/>
                </a:solidFill>
                <a:latin typeface="Arial" panose="020B0604020202020204" pitchFamily="34" charset="0"/>
                <a:cs typeface="Arial" panose="020B0604020202020204" pitchFamily="34" charset="0"/>
              </a:rPr>
              <a:t>HƯỚNG DẪN VỀ NHÀ</a:t>
            </a:r>
            <a:endParaRPr lang="en-US" sz="6600" b="1" dirty="0">
              <a:solidFill>
                <a:schemeClr val="tx1"/>
              </a:solidFill>
              <a:latin typeface="Arial" panose="020B0604020202020204" pitchFamily="34" charset="0"/>
              <a:cs typeface="Arial" panose="020B0604020202020204" pitchFamily="34" charset="0"/>
            </a:endParaRPr>
          </a:p>
        </p:txBody>
      </p:sp>
      <p:grpSp>
        <p:nvGrpSpPr>
          <p:cNvPr id="27" name="Group 26"/>
          <p:cNvGrpSpPr/>
          <p:nvPr/>
        </p:nvGrpSpPr>
        <p:grpSpPr>
          <a:xfrm>
            <a:off x="6672942" y="3073379"/>
            <a:ext cx="5029200" cy="5257800"/>
            <a:chOff x="10238971" y="925371"/>
            <a:chExt cx="6703869" cy="7662971"/>
          </a:xfrm>
        </p:grpSpPr>
        <p:grpSp>
          <p:nvGrpSpPr>
            <p:cNvPr id="28" name="Group 9"/>
            <p:cNvGrpSpPr/>
            <p:nvPr/>
          </p:nvGrpSpPr>
          <p:grpSpPr>
            <a:xfrm>
              <a:off x="10238971" y="1526882"/>
              <a:ext cx="6703869" cy="7061460"/>
              <a:chOff x="0" y="0"/>
              <a:chExt cx="2008343" cy="2115470"/>
            </a:xfrm>
          </p:grpSpPr>
          <p:sp>
            <p:nvSpPr>
              <p:cNvPr id="3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9"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grpSp>
      <p:grpSp>
        <p:nvGrpSpPr>
          <p:cNvPr id="33" name="Group 32"/>
          <p:cNvGrpSpPr/>
          <p:nvPr/>
        </p:nvGrpSpPr>
        <p:grpSpPr>
          <a:xfrm>
            <a:off x="12209159" y="3073379"/>
            <a:ext cx="5029200" cy="5257800"/>
            <a:chOff x="10238971" y="925371"/>
            <a:chExt cx="6703869" cy="7662971"/>
          </a:xfrm>
        </p:grpSpPr>
        <p:grpSp>
          <p:nvGrpSpPr>
            <p:cNvPr id="34" name="Group 9"/>
            <p:cNvGrpSpPr/>
            <p:nvPr/>
          </p:nvGrpSpPr>
          <p:grpSpPr>
            <a:xfrm>
              <a:off x="10238971" y="1526882"/>
              <a:ext cx="6703869" cy="7061460"/>
              <a:chOff x="0" y="0"/>
              <a:chExt cx="2008343" cy="2115470"/>
            </a:xfrm>
          </p:grpSpPr>
          <p:sp>
            <p:nvSpPr>
              <p:cNvPr id="36"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7"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8"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35"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grpSp>
      <p:sp>
        <p:nvSpPr>
          <p:cNvPr id="39" name="TextBox 38"/>
          <p:cNvSpPr txBox="1"/>
          <p:nvPr/>
        </p:nvSpPr>
        <p:spPr>
          <a:xfrm>
            <a:off x="1384887" y="4381500"/>
            <a:ext cx="4396787" cy="3139321"/>
          </a:xfrm>
          <a:prstGeom prst="rect">
            <a:avLst/>
          </a:prstGeom>
          <a:noFill/>
        </p:spPr>
        <p:txBody>
          <a:bodyPr wrap="square" rtlCol="0">
            <a:spAutoFit/>
          </a:bodyPr>
          <a:lstStyle/>
          <a:p>
            <a:pPr algn="ctr">
              <a:lnSpc>
                <a:spcPct val="150000"/>
              </a:lnSpc>
            </a:pPr>
            <a:r>
              <a:rPr lang="vi-VN" sz="4400" dirty="0" smtClean="0">
                <a:latin typeface="Arial" panose="020B0604020202020204" pitchFamily="34" charset="0"/>
                <a:cs typeface="Arial" panose="020B0604020202020204" pitchFamily="34" charset="0"/>
              </a:rPr>
              <a:t>Ôn tập kiến thức đã học trong </a:t>
            </a:r>
            <a:r>
              <a:rPr lang="vi-VN" sz="4400" smtClean="0">
                <a:latin typeface="Arial" panose="020B0604020202020204" pitchFamily="34" charset="0"/>
                <a:cs typeface="Arial" panose="020B0604020202020204" pitchFamily="34" charset="0"/>
              </a:rPr>
              <a:t>chương </a:t>
            </a:r>
            <a:r>
              <a:rPr lang="en-US" sz="4400" smtClean="0">
                <a:latin typeface="Arial" panose="020B0604020202020204" pitchFamily="34" charset="0"/>
                <a:cs typeface="Arial" panose="020B0604020202020204" pitchFamily="34" charset="0"/>
              </a:rPr>
              <a:t>VII</a:t>
            </a:r>
            <a:endParaRPr lang="en-US" sz="4400" dirty="0">
              <a:latin typeface="Arial" panose="020B0604020202020204" pitchFamily="34" charset="0"/>
              <a:cs typeface="Arial" panose="020B0604020202020204" pitchFamily="34" charset="0"/>
            </a:endParaRPr>
          </a:p>
        </p:txBody>
      </p:sp>
      <p:sp>
        <p:nvSpPr>
          <p:cNvPr id="40" name="TextBox 39"/>
          <p:cNvSpPr txBox="1"/>
          <p:nvPr/>
        </p:nvSpPr>
        <p:spPr>
          <a:xfrm>
            <a:off x="7033672" y="4377108"/>
            <a:ext cx="4396787" cy="2123658"/>
          </a:xfrm>
          <a:prstGeom prst="rect">
            <a:avLst/>
          </a:prstGeom>
          <a:noFill/>
        </p:spPr>
        <p:txBody>
          <a:bodyPr wrap="square" rtlCol="0">
            <a:spAutoFit/>
          </a:bodyPr>
          <a:lstStyle/>
          <a:p>
            <a:pPr algn="ctr">
              <a:lnSpc>
                <a:spcPct val="150000"/>
              </a:lnSpc>
            </a:pPr>
            <a:r>
              <a:rPr lang="vi-VN" sz="4400" smtClean="0">
                <a:latin typeface="Arial" panose="020B0604020202020204" pitchFamily="34" charset="0"/>
                <a:cs typeface="Arial" panose="020B0604020202020204" pitchFamily="34" charset="0"/>
              </a:rPr>
              <a:t>Hoàn thành bài tập trong SBT</a:t>
            </a:r>
            <a:endParaRPr lang="en-US" sz="4400">
              <a:latin typeface="Arial" panose="020B0604020202020204" pitchFamily="34" charset="0"/>
              <a:cs typeface="Arial" panose="020B0604020202020204" pitchFamily="34" charset="0"/>
            </a:endParaRPr>
          </a:p>
        </p:txBody>
      </p:sp>
      <p:sp>
        <p:nvSpPr>
          <p:cNvPr id="41" name="TextBox 40"/>
          <p:cNvSpPr txBox="1"/>
          <p:nvPr/>
        </p:nvSpPr>
        <p:spPr>
          <a:xfrm>
            <a:off x="13058491" y="4439849"/>
            <a:ext cx="3352799" cy="2123658"/>
          </a:xfrm>
          <a:prstGeom prst="rect">
            <a:avLst/>
          </a:prstGeom>
          <a:noFill/>
        </p:spPr>
        <p:txBody>
          <a:bodyPr wrap="square" rtlCol="0">
            <a:spAutoFit/>
          </a:bodyPr>
          <a:lstStyle/>
          <a:p>
            <a:pPr algn="ctr">
              <a:lnSpc>
                <a:spcPct val="150000"/>
              </a:lnSpc>
            </a:pPr>
            <a:r>
              <a:rPr lang="vi-VN" sz="4400" smtClean="0">
                <a:cs typeface="Arial" panose="020B0604020202020204" pitchFamily="34" charset="0"/>
              </a:rPr>
              <a:t>Chuẩn </a:t>
            </a:r>
            <a:r>
              <a:rPr lang="vi-VN" sz="4400">
                <a:cs typeface="Arial" panose="020B0604020202020204" pitchFamily="34" charset="0"/>
              </a:rPr>
              <a:t>bị </a:t>
            </a:r>
            <a:endParaRPr lang="en-US" sz="4400" smtClean="0">
              <a:cs typeface="Arial" panose="020B0604020202020204" pitchFamily="34" charset="0"/>
            </a:endParaRPr>
          </a:p>
          <a:p>
            <a:pPr algn="ctr">
              <a:lnSpc>
                <a:spcPct val="150000"/>
              </a:lnSpc>
            </a:pPr>
            <a:r>
              <a:rPr lang="vi-VN" sz="4400" smtClean="0">
                <a:cs typeface="Arial" panose="020B0604020202020204" pitchFamily="34" charset="0"/>
              </a:rPr>
              <a:t>bài mới</a:t>
            </a:r>
            <a:endParaRPr lang="en-US" sz="4400" smtClean="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par>
                                <p:cTn id="12" presetID="14" presetClass="entr" presetSubtype="1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up)">
                                      <p:cBhvr>
                                        <p:cTn id="29" dur="500"/>
                                        <p:tgtEl>
                                          <p:spTgt spid="41"/>
                                        </p:tgtEl>
                                      </p:cBhvr>
                                    </p:animEffect>
                                  </p:childTnLst>
                                </p:cTn>
                              </p:par>
                              <p:par>
                                <p:cTn id="30" presetID="22" presetClass="entr" presetSubtype="1"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4" name="TextBox 23"/>
          <p:cNvSpPr txBox="1"/>
          <p:nvPr/>
        </p:nvSpPr>
        <p:spPr>
          <a:xfrm>
            <a:off x="1484359" y="2717108"/>
            <a:ext cx="15240000" cy="3904017"/>
          </a:xfrm>
          <a:prstGeom prst="rect">
            <a:avLst/>
          </a:prstGeom>
          <a:noFill/>
        </p:spPr>
        <p:txBody>
          <a:bodyPr wrap="square" rtlCol="0">
            <a:spAutoFit/>
          </a:bodyPr>
          <a:lstStyle/>
          <a:p>
            <a:pPr algn="ctr">
              <a:lnSpc>
                <a:spcPct val="150000"/>
              </a:lnSpc>
            </a:pPr>
            <a:r>
              <a:rPr lang="vi-VN" sz="8800" b="1" smtClean="0">
                <a:solidFill>
                  <a:srgbClr val="C0504D">
                    <a:lumMod val="75000"/>
                  </a:srgbClr>
                </a:solidFill>
                <a:cs typeface="Arial" panose="020B0604020202020204" pitchFamily="34" charset="0"/>
              </a:rPr>
              <a:t>HẸN GẶP LẠI CÁC EM </a:t>
            </a:r>
          </a:p>
          <a:p>
            <a:pPr algn="ctr">
              <a:lnSpc>
                <a:spcPct val="150000"/>
              </a:lnSpc>
            </a:pPr>
            <a:r>
              <a:rPr lang="vi-VN" sz="8800" b="1" smtClean="0">
                <a:solidFill>
                  <a:srgbClr val="C0504D">
                    <a:lumMod val="75000"/>
                  </a:srgbClr>
                </a:solidFill>
                <a:cs typeface="Arial" panose="020B0604020202020204" pitchFamily="34" charset="0"/>
              </a:rPr>
              <a:t>TRONG TIẾT HỌC SAU!</a:t>
            </a:r>
            <a:endParaRPr lang="en-US" sz="8800" b="1">
              <a:solidFill>
                <a:srgbClr val="C0504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996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9" name="Rectangle 38"/>
          <p:cNvSpPr/>
          <p:nvPr/>
        </p:nvSpPr>
        <p:spPr>
          <a:xfrm>
            <a:off x="533400" y="1943100"/>
            <a:ext cx="16985703" cy="470898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Một hộp đựng 20 tấm thẻ cùng loại được đánh số từ 1 đến 20. Rút ngẫu nhiên một tấm thẻ trong hộp. Gọi A là biến cố “Rút được tấm thẻ ghi số chẵn lớn hơn 9”; B là biến cố “Rút được tấm thẻ ghi số không nhỏ hơn 8 và không lớn hơn 15”.</a:t>
            </a:r>
          </a:p>
          <a:p>
            <a:pPr lvl="0" algn="just">
              <a:lnSpc>
                <a:spcPct val="150000"/>
              </a:lnSpc>
            </a:pPr>
            <a:r>
              <a:rPr kumimoji="0" lang="en-US" sz="4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8.17</a:t>
            </a:r>
            <a:r>
              <a:rPr kumimoji="0" lang="en-US" sz="4000" b="0" i="0" u="none" strike="noStrike" kern="1200" cap="none" spc="0" normalizeH="0" baseline="0" noProof="0" smtClean="0">
                <a:ln>
                  <a:noFill/>
                </a:ln>
                <a:solidFill>
                  <a:prstClr val="white"/>
                </a:solidFill>
                <a:effectLst/>
                <a:uLnTx/>
                <a:uFillTx/>
                <a:latin typeface="Calibri"/>
                <a:ea typeface="+mn-ea"/>
                <a:cs typeface="Arial" panose="020B0604020202020204" pitchFamily="34" charset="0"/>
              </a:rPr>
              <a:t> </a:t>
            </a:r>
            <a:r>
              <a:rPr lang="vi-VN" sz="4000">
                <a:solidFill>
                  <a:prstClr val="white"/>
                </a:solidFill>
                <a:cs typeface="Arial" panose="020B0604020202020204" pitchFamily="34" charset="0"/>
              </a:rPr>
              <a:t>Số phần tử của AB là:</a:t>
            </a:r>
            <a:endParaRPr kumimoji="0" lang="vi-VN"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2" name="Picture 51"/>
          <p:cNvPicPr>
            <a:picLocks noChangeAspect="1"/>
          </p:cNvPicPr>
          <p:nvPr/>
        </p:nvPicPr>
        <p:blipFill>
          <a:blip r:embed="rId2"/>
          <a:stretch>
            <a:fillRect/>
          </a:stretch>
        </p:blipFill>
        <p:spPr>
          <a:xfrm>
            <a:off x="16078200" y="8763274"/>
            <a:ext cx="1589856" cy="1193345"/>
          </a:xfrm>
          <a:prstGeom prst="rect">
            <a:avLst/>
          </a:prstGeom>
        </p:spPr>
      </p:pic>
      <p:sp>
        <p:nvSpPr>
          <p:cNvPr id="26" name="Rectangle 1"/>
          <p:cNvSpPr>
            <a:spLocks noChangeArrowheads="1"/>
          </p:cNvSpPr>
          <p:nvPr/>
        </p:nvSpPr>
        <p:spPr bwMode="auto">
          <a:xfrm>
            <a:off x="2196496" y="7353734"/>
            <a:ext cx="136595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Arial" panose="020B0604020202020204" pitchFamily="34" charset="0"/>
              </a:rPr>
              <a:t>A. 5.  	  	B. 6 .   		 C. 3.  			  D. 4.</a:t>
            </a:r>
            <a:endParaRPr kumimoji="0" lang="en-US" altLang="en-US"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Oval 26"/>
          <p:cNvSpPr/>
          <p:nvPr/>
        </p:nvSpPr>
        <p:spPr>
          <a:xfrm>
            <a:off x="9753600" y="7212377"/>
            <a:ext cx="10668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4228163" y="699757"/>
            <a:ext cx="9596176" cy="1015663"/>
          </a:xfrm>
          <a:prstGeom prst="rect">
            <a:avLst/>
          </a:prstGeom>
          <a:noFill/>
        </p:spPr>
        <p:txBody>
          <a:bodyPr wrap="square" rtlCol="0">
            <a:spAutoFit/>
          </a:bodyPr>
          <a:lstStyle/>
          <a:p>
            <a:pPr algn="ctr"/>
            <a:r>
              <a:rPr lang="en-US" sz="6000" b="1" smtClean="0">
                <a:solidFill>
                  <a:srgbClr val="FFFF00"/>
                </a:solidFill>
                <a:latin typeface="Arial" panose="020B0604020202020204" pitchFamily="34" charset="0"/>
                <a:cs typeface="Arial" panose="020B0604020202020204" pitchFamily="34" charset="0"/>
              </a:rPr>
              <a:t>KHỞI ĐỘNG</a:t>
            </a:r>
            <a:endParaRPr lang="en-US" sz="6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18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6"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9" name="Rectangle 38"/>
          <p:cNvSpPr/>
          <p:nvPr/>
        </p:nvSpPr>
        <p:spPr>
          <a:xfrm>
            <a:off x="533400" y="2110919"/>
            <a:ext cx="16985703" cy="4708981"/>
          </a:xfrm>
          <a:prstGeom prst="rect">
            <a:avLst/>
          </a:prstGeom>
        </p:spPr>
        <p:txBody>
          <a:bodyPr wrap="square">
            <a:spAutoFit/>
          </a:bodyPr>
          <a:lstStyle/>
          <a:p>
            <a:pPr lvl="0" algn="just">
              <a:lnSpc>
                <a:spcPct val="150000"/>
              </a:lnSpc>
            </a:pPr>
            <a:r>
              <a:rPr lang="vi-VN" sz="4000">
                <a:solidFill>
                  <a:prstClr val="white"/>
                </a:solidFill>
                <a:cs typeface="Arial" panose="020B0604020202020204" pitchFamily="34" charset="0"/>
              </a:rPr>
              <a:t>Tại một hội thảo quốc tế có 50 nhà khoa học, trong đó có 31 người thành thạo tiếng Anh, 21 người thành thạo tiếng Pháp và 5 người thành thạo cả tiếng Anh và tiếng Pháp. Chọn ngẫu nhiên một người trong hội </a:t>
            </a:r>
            <a:r>
              <a:rPr lang="vi-VN" sz="4000">
                <a:solidFill>
                  <a:prstClr val="white"/>
                </a:solidFill>
                <a:cs typeface="Arial" panose="020B0604020202020204" pitchFamily="34" charset="0"/>
              </a:rPr>
              <a:t>thảo</a:t>
            </a:r>
            <a:r>
              <a:rPr lang="vi-VN" sz="4000" smtClean="0">
                <a:solidFill>
                  <a:prstClr val="white"/>
                </a:solidFill>
                <a:cs typeface="Arial" panose="020B0604020202020204" pitchFamily="34" charset="0"/>
              </a:rPr>
              <a:t>.</a:t>
            </a:r>
            <a:endParaRPr lang="en-US" sz="4000" smtClean="0">
              <a:solidFill>
                <a:prstClr val="white"/>
              </a:solidFill>
              <a:cs typeface="Arial" panose="020B0604020202020204" pitchFamily="34" charset="0"/>
            </a:endParaRPr>
          </a:p>
          <a:p>
            <a:pPr lvl="0" algn="just">
              <a:lnSpc>
                <a:spcPct val="150000"/>
              </a:lnSpc>
            </a:pPr>
            <a:r>
              <a:rPr kumimoji="0" lang="en-US" sz="4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8.18 </a:t>
            </a:r>
            <a:r>
              <a:rPr lang="vi-VN" sz="4000">
                <a:solidFill>
                  <a:prstClr val="white"/>
                </a:solidFill>
                <a:cs typeface="Arial" panose="020B0604020202020204" pitchFamily="34" charset="0"/>
              </a:rPr>
              <a:t>Xác suất để người được chọn thành thạo ít nhất một trong hai thứ tiếng Anh hoặc Pháp </a:t>
            </a:r>
            <a:r>
              <a:rPr lang="vi-VN" sz="4000">
                <a:solidFill>
                  <a:prstClr val="white"/>
                </a:solidFill>
                <a:cs typeface="Arial" panose="020B0604020202020204" pitchFamily="34" charset="0"/>
              </a:rPr>
              <a:t>là</a:t>
            </a:r>
            <a:r>
              <a:rPr lang="vi-VN" sz="4000" smtClean="0">
                <a:solidFill>
                  <a:prstClr val="white"/>
                </a:solidFill>
                <a:cs typeface="Arial" panose="020B0604020202020204" pitchFamily="34" charset="0"/>
              </a:rPr>
              <a:t>:</a:t>
            </a:r>
            <a:endParaRPr lang="vi-VN" sz="4000">
              <a:solidFill>
                <a:prstClr val="white"/>
              </a:solidFill>
              <a:cs typeface="Arial" panose="020B0604020202020204" pitchFamily="34" charset="0"/>
            </a:endParaRPr>
          </a:p>
        </p:txBody>
      </p:sp>
      <p:pic>
        <p:nvPicPr>
          <p:cNvPr id="52" name="Picture 51"/>
          <p:cNvPicPr>
            <a:picLocks noChangeAspect="1"/>
          </p:cNvPicPr>
          <p:nvPr/>
        </p:nvPicPr>
        <p:blipFill>
          <a:blip r:embed="rId2"/>
          <a:stretch>
            <a:fillRect/>
          </a:stretch>
        </p:blipFill>
        <p:spPr>
          <a:xfrm>
            <a:off x="16154400" y="437245"/>
            <a:ext cx="1589856" cy="1193345"/>
          </a:xfrm>
          <a:prstGeom prst="rect">
            <a:avLst/>
          </a:prstGeom>
        </p:spPr>
      </p:pic>
      <mc:AlternateContent xmlns:mc="http://schemas.openxmlformats.org/markup-compatibility/2006">
        <mc:Choice xmlns:a14="http://schemas.microsoft.com/office/drawing/2010/main" Requires="a14">
          <p:sp>
            <p:nvSpPr>
              <p:cNvPr id="26" name="Rectangle 1"/>
              <p:cNvSpPr>
                <a:spLocks noChangeArrowheads="1"/>
              </p:cNvSpPr>
              <p:nvPr/>
            </p:nvSpPr>
            <p:spPr bwMode="auto">
              <a:xfrm>
                <a:off x="1703829" y="7552297"/>
                <a:ext cx="14644843" cy="12488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14:m>
                  <m:oMathPara xmlns:m="http://schemas.openxmlformats.org/officeDocument/2006/math">
                    <m:oMathParaPr>
                      <m:jc m:val="centerGroup"/>
                    </m:oMathParaPr>
                    <m:oMath xmlns:m="http://schemas.openxmlformats.org/officeDocument/2006/math">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𝐴</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f>
                        <m:fPr>
                          <m:ctrlP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cs typeface="Arial" panose="020B0604020202020204" pitchFamily="34" charset="0"/>
                            </a:rPr>
                          </m:ctrlPr>
                        </m:fPr>
                        <m:num>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cs typeface="Arial" panose="020B0604020202020204" pitchFamily="34" charset="0"/>
                            </a:rPr>
                            <m:t>47</m:t>
                          </m:r>
                        </m:num>
                        <m:den>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cs typeface="Arial" panose="020B0604020202020204" pitchFamily="34" charset="0"/>
                            </a:rPr>
                            <m:t>50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𝐵</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f>
                        <m:fPr>
                          <m:ctrlPr>
                            <a:rPr lang="en-US" altLang="en-US" sz="4000" i="1">
                              <a:solidFill>
                                <a:prstClr val="white"/>
                              </a:solidFill>
                              <a:latin typeface="Cambria Math" panose="02040503050406030204" pitchFamily="18" charset="0"/>
                              <a:cs typeface="Arial" panose="020B0604020202020204" pitchFamily="34" charset="0"/>
                            </a:rPr>
                          </m:ctrlPr>
                        </m:fPr>
                        <m:num>
                          <m:r>
                            <a:rPr lang="en-US" altLang="en-US" sz="4000" b="0" i="1" smtClean="0">
                              <a:solidFill>
                                <a:prstClr val="white"/>
                              </a:solidFill>
                              <a:latin typeface="Cambria Math" panose="02040503050406030204" pitchFamily="18" charset="0"/>
                              <a:cs typeface="Arial" panose="020B0604020202020204" pitchFamily="34" charset="0"/>
                            </a:rPr>
                            <m:t>3</m:t>
                          </m:r>
                          <m:r>
                            <a:rPr lang="en-US" altLang="en-US" sz="4000" i="1">
                              <a:solidFill>
                                <a:prstClr val="white"/>
                              </a:solidFill>
                              <a:latin typeface="Cambria Math" panose="02040503050406030204" pitchFamily="18" charset="0"/>
                              <a:cs typeface="Arial" panose="020B0604020202020204" pitchFamily="34" charset="0"/>
                            </a:rPr>
                            <m:t>7</m:t>
                          </m:r>
                        </m:num>
                        <m:den>
                          <m:r>
                            <a:rPr lang="en-US" altLang="en-US" sz="4000" i="1">
                              <a:solidFill>
                                <a:prstClr val="white"/>
                              </a:solidFill>
                              <a:latin typeface="Cambria Math" panose="02040503050406030204" pitchFamily="18" charset="0"/>
                              <a:cs typeface="Arial" panose="020B0604020202020204" pitchFamily="34" charset="0"/>
                            </a:rPr>
                            <m:t>50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𝐶</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f>
                        <m:fPr>
                          <m:ctrlPr>
                            <a:rPr lang="en-US" altLang="en-US" sz="4000" i="1">
                              <a:solidFill>
                                <a:prstClr val="white"/>
                              </a:solidFill>
                              <a:latin typeface="Cambria Math" panose="02040503050406030204" pitchFamily="18" charset="0"/>
                              <a:cs typeface="Arial" panose="020B0604020202020204" pitchFamily="34" charset="0"/>
                            </a:rPr>
                          </m:ctrlPr>
                        </m:fPr>
                        <m:num>
                          <m:r>
                            <a:rPr lang="en-US" altLang="en-US" sz="4000" b="0" i="1" smtClean="0">
                              <a:solidFill>
                                <a:prstClr val="white"/>
                              </a:solidFill>
                              <a:latin typeface="Cambria Math" panose="02040503050406030204" pitchFamily="18" charset="0"/>
                              <a:cs typeface="Arial" panose="020B0604020202020204" pitchFamily="34" charset="0"/>
                            </a:rPr>
                            <m:t>39</m:t>
                          </m:r>
                        </m:num>
                        <m:den>
                          <m:r>
                            <a:rPr lang="en-US" altLang="en-US" sz="4000" i="1">
                              <a:solidFill>
                                <a:prstClr val="white"/>
                              </a:solidFill>
                              <a:latin typeface="Cambria Math" panose="02040503050406030204" pitchFamily="18" charset="0"/>
                              <a:cs typeface="Arial" panose="020B0604020202020204" pitchFamily="34" charset="0"/>
                            </a:rPr>
                            <m:t>50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  			          </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𝐷</m:t>
                      </m:r>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f>
                        <m:fPr>
                          <m:ctrlPr>
                            <a:rPr lang="en-US" altLang="en-US" sz="4000" i="1">
                              <a:solidFill>
                                <a:prstClr val="white"/>
                              </a:solidFill>
                              <a:latin typeface="Cambria Math" panose="02040503050406030204" pitchFamily="18" charset="0"/>
                              <a:cs typeface="Arial" panose="020B0604020202020204" pitchFamily="34" charset="0"/>
                            </a:rPr>
                          </m:ctrlPr>
                        </m:fPr>
                        <m:num>
                          <m:r>
                            <a:rPr lang="en-US" altLang="en-US" sz="4000" i="1">
                              <a:solidFill>
                                <a:prstClr val="white"/>
                              </a:solidFill>
                              <a:latin typeface="Cambria Math" panose="02040503050406030204" pitchFamily="18" charset="0"/>
                              <a:cs typeface="Arial" panose="020B0604020202020204" pitchFamily="34" charset="0"/>
                            </a:rPr>
                            <m:t>4</m:t>
                          </m:r>
                          <m:r>
                            <a:rPr lang="en-US" altLang="en-US" sz="4000" b="0" i="1" smtClean="0">
                              <a:solidFill>
                                <a:prstClr val="white"/>
                              </a:solidFill>
                              <a:latin typeface="Cambria Math" panose="02040503050406030204" pitchFamily="18" charset="0"/>
                              <a:cs typeface="Arial" panose="020B0604020202020204" pitchFamily="34" charset="0"/>
                            </a:rPr>
                            <m:t>1</m:t>
                          </m:r>
                        </m:num>
                        <m:den>
                          <m:r>
                            <a:rPr lang="en-US" altLang="en-US" sz="4000" i="1">
                              <a:solidFill>
                                <a:prstClr val="white"/>
                              </a:solidFill>
                              <a:latin typeface="Cambria Math" panose="02040503050406030204" pitchFamily="18" charset="0"/>
                              <a:cs typeface="Arial" panose="020B0604020202020204" pitchFamily="34" charset="0"/>
                            </a:rPr>
                            <m:t>50</m:t>
                          </m:r>
                        </m:den>
                      </m:f>
                      <m:r>
                        <a:rPr kumimoji="0" lang="en-US" altLang="en-US" sz="40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Arial" panose="020B0604020202020204" pitchFamily="34" charset="0"/>
                        </a:rPr>
                        <m:t>.</m:t>
                      </m:r>
                    </m:oMath>
                  </m:oMathPara>
                </a14:m>
                <a:endParaRPr kumimoji="0" lang="en-US" altLang="en-US"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26" name="Rectangle 1"/>
              <p:cNvSpPr>
                <a:spLocks noRot="1" noChangeAspect="1" noMove="1" noResize="1" noEditPoints="1" noAdjustHandles="1" noChangeArrowheads="1" noChangeShapeType="1" noTextEdit="1"/>
              </p:cNvSpPr>
              <p:nvPr/>
            </p:nvSpPr>
            <p:spPr bwMode="auto">
              <a:xfrm>
                <a:off x="1703829" y="7552297"/>
                <a:ext cx="14644843" cy="1248803"/>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 name="Oval 26"/>
          <p:cNvSpPr/>
          <p:nvPr/>
        </p:nvSpPr>
        <p:spPr>
          <a:xfrm>
            <a:off x="1447800" y="7734300"/>
            <a:ext cx="1066800" cy="990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4228163" y="699757"/>
            <a:ext cx="9596176" cy="1015663"/>
          </a:xfrm>
          <a:prstGeom prst="rect">
            <a:avLst/>
          </a:prstGeom>
          <a:noFill/>
        </p:spPr>
        <p:txBody>
          <a:bodyPr wrap="square" rtlCol="0">
            <a:spAutoFit/>
          </a:bodyPr>
          <a:lstStyle/>
          <a:p>
            <a:pPr algn="ctr"/>
            <a:r>
              <a:rPr lang="en-US" sz="6000" b="1" smtClean="0">
                <a:solidFill>
                  <a:srgbClr val="FFFF00"/>
                </a:solidFill>
                <a:latin typeface="Arial" panose="020B0604020202020204" pitchFamily="34" charset="0"/>
                <a:cs typeface="Arial" panose="020B0604020202020204" pitchFamily="34" charset="0"/>
              </a:rPr>
              <a:t>KHỞI ĐỘNG</a:t>
            </a:r>
            <a:endParaRPr lang="en-US" sz="6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37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6"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5" name="Group 2"/>
          <p:cNvGrpSpPr/>
          <p:nvPr/>
        </p:nvGrpSpPr>
        <p:grpSpPr>
          <a:xfrm>
            <a:off x="1525999" y="693190"/>
            <a:ext cx="15917348" cy="9117517"/>
            <a:chOff x="0" y="0"/>
            <a:chExt cx="3764577" cy="2156364"/>
          </a:xfrm>
        </p:grpSpPr>
        <p:sp>
          <p:nvSpPr>
            <p:cNvPr id="26" name="Freeform 3"/>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27"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5"/>
          <p:cNvGrpSpPr/>
          <p:nvPr/>
        </p:nvGrpSpPr>
        <p:grpSpPr>
          <a:xfrm>
            <a:off x="1525999" y="561269"/>
            <a:ext cx="15917348" cy="9164462"/>
            <a:chOff x="0" y="0"/>
            <a:chExt cx="3764577" cy="2167467"/>
          </a:xfrm>
        </p:grpSpPr>
        <p:sp>
          <p:nvSpPr>
            <p:cNvPr id="29" name="Freeform 6"/>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30"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8"/>
          <p:cNvSpPr/>
          <p:nvPr/>
        </p:nvSpPr>
        <p:spPr>
          <a:xfrm rot="-5400000">
            <a:off x="16362525" y="995060"/>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2" name="Freeform 9"/>
          <p:cNvSpPr/>
          <p:nvPr/>
        </p:nvSpPr>
        <p:spPr>
          <a:xfrm rot="-5400000">
            <a:off x="16362525" y="2238313"/>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3" name="Freeform 10"/>
          <p:cNvSpPr/>
          <p:nvPr/>
        </p:nvSpPr>
        <p:spPr>
          <a:xfrm rot="-5400000">
            <a:off x="16362525" y="348236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4" name="Freeform 11"/>
          <p:cNvSpPr/>
          <p:nvPr/>
        </p:nvSpPr>
        <p:spPr>
          <a:xfrm rot="-5400000">
            <a:off x="16362525" y="472642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5" name="Freeform 12"/>
          <p:cNvSpPr/>
          <p:nvPr/>
        </p:nvSpPr>
        <p:spPr>
          <a:xfrm rot="-5400000">
            <a:off x="16362525" y="7211502"/>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6" name="Freeform 13"/>
          <p:cNvSpPr/>
          <p:nvPr/>
        </p:nvSpPr>
        <p:spPr>
          <a:xfrm rot="-5400000">
            <a:off x="16362525" y="889101"/>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7" name="Freeform 14"/>
          <p:cNvSpPr/>
          <p:nvPr/>
        </p:nvSpPr>
        <p:spPr>
          <a:xfrm rot="-5400000">
            <a:off x="16362525" y="213694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8" name="Freeform 15"/>
          <p:cNvSpPr/>
          <p:nvPr/>
        </p:nvSpPr>
        <p:spPr>
          <a:xfrm rot="-5400000">
            <a:off x="16362525" y="338198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9" name="Freeform 16"/>
          <p:cNvSpPr/>
          <p:nvPr/>
        </p:nvSpPr>
        <p:spPr>
          <a:xfrm rot="-5400000">
            <a:off x="16362525" y="462604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40" name="Freeform 17"/>
          <p:cNvSpPr/>
          <p:nvPr/>
        </p:nvSpPr>
        <p:spPr>
          <a:xfrm rot="-5400000">
            <a:off x="16362525" y="7114157"/>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41" name="Group 18"/>
          <p:cNvGrpSpPr/>
          <p:nvPr/>
        </p:nvGrpSpPr>
        <p:grpSpPr>
          <a:xfrm>
            <a:off x="1176169" y="630888"/>
            <a:ext cx="15917348" cy="9164462"/>
            <a:chOff x="0" y="0"/>
            <a:chExt cx="3764577" cy="2167467"/>
          </a:xfrm>
        </p:grpSpPr>
        <p:sp>
          <p:nvSpPr>
            <p:cNvPr id="42" name="Freeform 19"/>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43" name="TextBox 2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4" name="Freeform 21"/>
          <p:cNvSpPr/>
          <p:nvPr/>
        </p:nvSpPr>
        <p:spPr>
          <a:xfrm>
            <a:off x="922637" y="1050653"/>
            <a:ext cx="736712" cy="8185694"/>
          </a:xfrm>
          <a:custGeom>
            <a:avLst/>
            <a:gdLst/>
            <a:ahLst/>
            <a:cxnLst/>
            <a:rect l="l" t="t" r="r" b="b"/>
            <a:pathLst>
              <a:path w="736712" h="8185694">
                <a:moveTo>
                  <a:pt x="0" y="0"/>
                </a:moveTo>
                <a:lnTo>
                  <a:pt x="736712" y="0"/>
                </a:lnTo>
                <a:lnTo>
                  <a:pt x="736712" y="8185694"/>
                </a:lnTo>
                <a:lnTo>
                  <a:pt x="0" y="8185694"/>
                </a:lnTo>
                <a:lnTo>
                  <a:pt x="0" y="0"/>
                </a:lnTo>
                <a:close/>
              </a:path>
            </a:pathLst>
          </a:custGeom>
          <a:blipFill>
            <a:blip r:embed="rId14"/>
            <a:stretch>
              <a:fillRect/>
            </a:stretch>
          </a:blipFill>
        </p:spPr>
      </p:sp>
      <p:sp>
        <p:nvSpPr>
          <p:cNvPr id="58" name="TextBox 57"/>
          <p:cNvSpPr txBox="1"/>
          <p:nvPr/>
        </p:nvSpPr>
        <p:spPr>
          <a:xfrm>
            <a:off x="2070115" y="1662188"/>
            <a:ext cx="14147769" cy="3557512"/>
          </a:xfrm>
          <a:prstGeom prst="rect">
            <a:avLst/>
          </a:prstGeom>
          <a:noFill/>
        </p:spPr>
        <p:txBody>
          <a:bodyPr wrap="square" rtlCol="0">
            <a:spAutoFit/>
          </a:bodyPr>
          <a:lstStyle/>
          <a:p>
            <a:pPr algn="ctr">
              <a:lnSpc>
                <a:spcPct val="150000"/>
              </a:lnSpc>
            </a:pPr>
            <a:r>
              <a:rPr lang="vi-VN" sz="8000" b="1">
                <a:solidFill>
                  <a:srgbClr val="C00000"/>
                </a:solidFill>
                <a:cs typeface="Arial" panose="020B0604020202020204" pitchFamily="34" charset="0"/>
              </a:rPr>
              <a:t>CHƯƠNG VIII</a:t>
            </a:r>
            <a:r>
              <a:rPr lang="vi-VN" sz="8000" b="1">
                <a:solidFill>
                  <a:srgbClr val="C00000"/>
                </a:solidFill>
                <a:cs typeface="Arial" panose="020B0604020202020204" pitchFamily="34" charset="0"/>
              </a:rPr>
              <a:t>. </a:t>
            </a:r>
            <a:r>
              <a:rPr lang="vi-VN" sz="8000" b="1" smtClean="0">
                <a:solidFill>
                  <a:srgbClr val="C00000"/>
                </a:solidFill>
                <a:cs typeface="Arial" panose="020B0604020202020204" pitchFamily="34" charset="0"/>
              </a:rPr>
              <a:t>CÁC </a:t>
            </a:r>
            <a:r>
              <a:rPr lang="vi-VN" sz="8000" b="1">
                <a:solidFill>
                  <a:srgbClr val="C00000"/>
                </a:solidFill>
                <a:cs typeface="Arial" panose="020B0604020202020204" pitchFamily="34" charset="0"/>
              </a:rPr>
              <a:t>QUY </a:t>
            </a:r>
            <a:r>
              <a:rPr lang="vi-VN" sz="8000" b="1">
                <a:solidFill>
                  <a:srgbClr val="C00000"/>
                </a:solidFill>
                <a:cs typeface="Arial" panose="020B0604020202020204" pitchFamily="34" charset="0"/>
              </a:rPr>
              <a:t>TẮC </a:t>
            </a:r>
            <a:r>
              <a:rPr lang="vi-VN" sz="8000" b="1" smtClean="0">
                <a:solidFill>
                  <a:srgbClr val="C00000"/>
                </a:solidFill>
                <a:cs typeface="Arial" panose="020B0604020202020204" pitchFamily="34" charset="0"/>
              </a:rPr>
              <a:t>TÍNH XÁC SUẤT</a:t>
            </a:r>
            <a:endParaRPr lang="en-US" sz="80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2396033" y="6059894"/>
            <a:ext cx="14177279" cy="1369606"/>
          </a:xfrm>
          <a:prstGeom prst="rect">
            <a:avLst/>
          </a:prstGeom>
        </p:spPr>
        <p:txBody>
          <a:bodyPr wrap="none">
            <a:spAutoFit/>
          </a:bodyPr>
          <a:lstStyle/>
          <a:p>
            <a:pPr algn="ctr"/>
            <a:r>
              <a:rPr lang="pt-BR" sz="8000" b="1" dirty="0">
                <a:solidFill>
                  <a:srgbClr val="0070C0"/>
                </a:solidFill>
                <a:latin typeface="Arial" panose="020B0604020202020204" pitchFamily="34" charset="0"/>
                <a:ea typeface="Arial" panose="020B0604020202020204" pitchFamily="34" charset="0"/>
                <a:cs typeface="Arial" panose="020B0604020202020204" pitchFamily="34" charset="0"/>
              </a:rPr>
              <a:t>BÀI TẬP CUỐI </a:t>
            </a:r>
            <a:r>
              <a:rPr lang="pt-BR" sz="8000" b="1">
                <a:solidFill>
                  <a:srgbClr val="0070C0"/>
                </a:solidFill>
                <a:latin typeface="Arial" panose="020B0604020202020204" pitchFamily="34" charset="0"/>
                <a:ea typeface="Arial" panose="020B0604020202020204" pitchFamily="34" charset="0"/>
                <a:cs typeface="Arial" panose="020B0604020202020204" pitchFamily="34" charset="0"/>
              </a:rPr>
              <a:t>CHƯƠNG </a:t>
            </a:r>
            <a:r>
              <a:rPr lang="pt-BR" sz="8000" b="1" smtClean="0">
                <a:solidFill>
                  <a:srgbClr val="0070C0"/>
                </a:solidFill>
                <a:latin typeface="Arial" panose="020B0604020202020204" pitchFamily="34" charset="0"/>
                <a:ea typeface="Arial" panose="020B0604020202020204" pitchFamily="34" charset="0"/>
                <a:cs typeface="Arial" panose="020B0604020202020204" pitchFamily="34" charset="0"/>
              </a:rPr>
              <a:t>VIII</a:t>
            </a:r>
            <a:endParaRPr lang="en-US" sz="8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803308"/>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9" name="TextBox 38"/>
          <p:cNvSpPr txBox="1"/>
          <p:nvPr/>
        </p:nvSpPr>
        <p:spPr>
          <a:xfrm>
            <a:off x="1149453" y="1156781"/>
            <a:ext cx="15639064"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5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Ôn tập các kiến thức đã học ở chương </a:t>
            </a:r>
            <a:r>
              <a:rPr kumimoji="0" lang="en-US" sz="55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VII</a:t>
            </a:r>
            <a:r>
              <a:rPr kumimoji="0" lang="vi-VN" sz="55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I</a:t>
            </a:r>
            <a:endParaRPr kumimoji="0" lang="en-US" sz="55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41" name="Picture 40"/>
          <p:cNvPicPr>
            <a:picLocks noChangeAspect="1"/>
          </p:cNvPicPr>
          <p:nvPr/>
        </p:nvPicPr>
        <p:blipFill>
          <a:blip r:embed="rId2"/>
          <a:stretch>
            <a:fillRect/>
          </a:stretch>
        </p:blipFill>
        <p:spPr>
          <a:xfrm>
            <a:off x="-152400" y="8648700"/>
            <a:ext cx="1873482" cy="1653072"/>
          </a:xfrm>
          <a:prstGeom prst="rect">
            <a:avLst/>
          </a:prstGeom>
        </p:spPr>
      </p:pic>
      <p:grpSp>
        <p:nvGrpSpPr>
          <p:cNvPr id="3" name="Group 2"/>
          <p:cNvGrpSpPr/>
          <p:nvPr/>
        </p:nvGrpSpPr>
        <p:grpSpPr>
          <a:xfrm>
            <a:off x="1144456" y="2943877"/>
            <a:ext cx="17143544" cy="3799823"/>
            <a:chOff x="698183" y="1828799"/>
            <a:chExt cx="17143544" cy="3799823"/>
          </a:xfrm>
        </p:grpSpPr>
        <p:sp>
          <p:nvSpPr>
            <p:cNvPr id="27" name="Rectangle 26"/>
            <p:cNvSpPr/>
            <p:nvPr/>
          </p:nvSpPr>
          <p:spPr>
            <a:xfrm>
              <a:off x="2590800" y="1828799"/>
              <a:ext cx="15250927" cy="3799823"/>
            </a:xfrm>
            <a:prstGeom prst="rect">
              <a:avLst/>
            </a:prstGeom>
          </p:spPr>
          <p:txBody>
            <a:bodyPr wrap="square">
              <a:spAutoFit/>
            </a:bodyPr>
            <a:lstStyle/>
            <a:p>
              <a:pPr marL="571500" lvl="0" indent="-571500">
                <a:lnSpc>
                  <a:spcPct val="200000"/>
                </a:lnSpc>
                <a:spcAft>
                  <a:spcPts val="800"/>
                </a:spcAft>
                <a:buFont typeface="Arial" panose="020B0604020202020204" pitchFamily="34" charset="0"/>
                <a:buChar char="•"/>
              </a:pPr>
              <a:r>
                <a:rPr lang="en-US" sz="4000" kern="100" smtClean="0">
                  <a:solidFill>
                    <a:prstClr val="white"/>
                  </a:solidFill>
                  <a:latin typeface="Arial" panose="020B0604020202020204" pitchFamily="34" charset="0"/>
                  <a:ea typeface="Calibri" panose="020F0502020204030204" pitchFamily="34" charset="0"/>
                  <a:cs typeface="Arial" panose="020B0604020202020204" pitchFamily="34" charset="0"/>
                </a:rPr>
                <a:t>Nêu </a:t>
              </a:r>
              <a:r>
                <a:rPr lang="en-US" sz="4000" kern="100">
                  <a:solidFill>
                    <a:prstClr val="white"/>
                  </a:solidFill>
                  <a:latin typeface="Arial" panose="020B0604020202020204" pitchFamily="34" charset="0"/>
                  <a:ea typeface="Calibri" panose="020F0502020204030204" pitchFamily="34" charset="0"/>
                  <a:cs typeface="Arial" panose="020B0604020202020204" pitchFamily="34" charset="0"/>
                </a:rPr>
                <a:t>khái niệm biến cố hợp, biến cố giao, biến cố độc lập.</a:t>
              </a:r>
            </a:p>
            <a:p>
              <a:pPr marL="571500" lvl="0" indent="-571500">
                <a:lnSpc>
                  <a:spcPct val="200000"/>
                </a:lnSpc>
                <a:spcAft>
                  <a:spcPts val="800"/>
                </a:spcAft>
                <a:buFont typeface="Arial" panose="020B0604020202020204" pitchFamily="34" charset="0"/>
                <a:buChar char="•"/>
              </a:pPr>
              <a:r>
                <a:rPr lang="en-US" sz="4000" kern="100" smtClean="0">
                  <a:solidFill>
                    <a:prstClr val="white"/>
                  </a:solidFill>
                  <a:latin typeface="Arial" panose="020B0604020202020204" pitchFamily="34" charset="0"/>
                  <a:ea typeface="Calibri" panose="020F0502020204030204" pitchFamily="34" charset="0"/>
                  <a:cs typeface="Arial" panose="020B0604020202020204" pitchFamily="34" charset="0"/>
                </a:rPr>
                <a:t>Nêu </a:t>
              </a:r>
              <a:r>
                <a:rPr lang="en-US" sz="4000" kern="100">
                  <a:solidFill>
                    <a:prstClr val="white"/>
                  </a:solidFill>
                  <a:latin typeface="Arial" panose="020B0604020202020204" pitchFamily="34" charset="0"/>
                  <a:ea typeface="Calibri" panose="020F0502020204030204" pitchFamily="34" charset="0"/>
                  <a:cs typeface="Arial" panose="020B0604020202020204" pitchFamily="34" charset="0"/>
                </a:rPr>
                <a:t>công thức cộng xác suất cho hai biến cố bất kì.</a:t>
              </a:r>
            </a:p>
            <a:p>
              <a:pPr marL="571500" lvl="0" indent="-571500">
                <a:lnSpc>
                  <a:spcPct val="200000"/>
                </a:lnSpc>
                <a:spcAft>
                  <a:spcPts val="800"/>
                </a:spcAft>
                <a:buFont typeface="Arial" panose="020B0604020202020204" pitchFamily="34" charset="0"/>
                <a:buChar char="•"/>
              </a:pPr>
              <a:r>
                <a:rPr lang="en-US" sz="4000" kern="100" smtClean="0">
                  <a:solidFill>
                    <a:prstClr val="white"/>
                  </a:solidFill>
                  <a:latin typeface="Arial" panose="020B0604020202020204" pitchFamily="34" charset="0"/>
                  <a:ea typeface="Calibri" panose="020F0502020204030204" pitchFamily="34" charset="0"/>
                  <a:cs typeface="Arial" panose="020B0604020202020204" pitchFamily="34" charset="0"/>
                </a:rPr>
                <a:t>Nêu </a:t>
              </a:r>
              <a:r>
                <a:rPr lang="en-US" sz="4000" kern="100">
                  <a:solidFill>
                    <a:prstClr val="white"/>
                  </a:solidFill>
                  <a:latin typeface="Arial" panose="020B0604020202020204" pitchFamily="34" charset="0"/>
                  <a:ea typeface="Calibri" panose="020F0502020204030204" pitchFamily="34" charset="0"/>
                  <a:cs typeface="Arial" panose="020B0604020202020204" pitchFamily="34" charset="0"/>
                </a:rPr>
                <a:t>công thức nhân xác suất cho hai biến cố độc lập.</a:t>
              </a:r>
            </a:p>
          </p:txBody>
        </p:sp>
        <p:pic>
          <p:nvPicPr>
            <p:cNvPr id="2" name="Picture 1"/>
            <p:cNvPicPr>
              <a:picLocks noChangeAspect="1"/>
            </p:cNvPicPr>
            <p:nvPr/>
          </p:nvPicPr>
          <p:blipFill>
            <a:blip r:embed="rId3"/>
            <a:stretch>
              <a:fillRect/>
            </a:stretch>
          </p:blipFill>
          <p:spPr>
            <a:xfrm>
              <a:off x="698183" y="2532962"/>
              <a:ext cx="1450092" cy="2572437"/>
            </a:xfrm>
            <a:prstGeom prst="rect">
              <a:avLst/>
            </a:prstGeom>
          </p:spPr>
        </p:pic>
      </p:grpSp>
      <p:pic>
        <p:nvPicPr>
          <p:cNvPr id="4" name="Picture 3"/>
          <p:cNvPicPr>
            <a:picLocks noChangeAspect="1"/>
          </p:cNvPicPr>
          <p:nvPr/>
        </p:nvPicPr>
        <p:blipFill>
          <a:blip r:embed="rId4"/>
          <a:stretch>
            <a:fillRect/>
          </a:stretch>
        </p:blipFill>
        <p:spPr>
          <a:xfrm>
            <a:off x="14935200" y="7429500"/>
            <a:ext cx="2813482" cy="2704789"/>
          </a:xfrm>
          <a:prstGeom prst="rect">
            <a:avLst/>
          </a:prstGeom>
        </p:spPr>
      </p:pic>
    </p:spTree>
    <p:extLst>
      <p:ext uri="{BB962C8B-B14F-4D97-AF65-F5344CB8AC3E}">
        <p14:creationId xmlns:p14="http://schemas.microsoft.com/office/powerpoint/2010/main" val="23815212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pic>
        <p:nvPicPr>
          <p:cNvPr id="41" name="Picture 40"/>
          <p:cNvPicPr>
            <a:picLocks noChangeAspect="1"/>
          </p:cNvPicPr>
          <p:nvPr/>
        </p:nvPicPr>
        <p:blipFill>
          <a:blip r:embed="rId2"/>
          <a:stretch>
            <a:fillRect/>
          </a:stretch>
        </p:blipFill>
        <p:spPr>
          <a:xfrm rot="12274911">
            <a:off x="16495979" y="8487392"/>
            <a:ext cx="1920113" cy="1694217"/>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533400" y="1692023"/>
                <a:ext cx="17221200" cy="7642477"/>
              </a:xfrm>
              <a:prstGeom prst="rect">
                <a:avLst/>
              </a:prstGeom>
            </p:spPr>
            <p:txBody>
              <a:bodyPr wrap="square">
                <a:spAutoFit/>
              </a:bodyPr>
              <a:lstStyle/>
              <a:p>
                <a:pPr marL="571500" indent="-571500" algn="just">
                  <a:lnSpc>
                    <a:spcPct val="150000"/>
                  </a:lnSpc>
                  <a:spcBef>
                    <a:spcPts val="600"/>
                  </a:spcBef>
                  <a:spcAft>
                    <a:spcPts val="800"/>
                  </a:spcAft>
                  <a:buFont typeface="Arial" panose="020B0604020202020204" pitchFamily="34" charset="0"/>
                  <a:buChar char="•"/>
                </a:pPr>
                <a:r>
                  <a:rPr lang="nl-NL" sz="3800" kern="100" smtClean="0">
                    <a:solidFill>
                      <a:schemeClr val="bg1"/>
                    </a:solidFill>
                    <a:latin typeface="Arial" panose="020B0604020202020204" pitchFamily="34" charset="0"/>
                    <a:ea typeface="Calibri" panose="020F0502020204030204" pitchFamily="34" charset="0"/>
                    <a:cs typeface="Arial" panose="020B0604020202020204" pitchFamily="34" charset="0"/>
                  </a:rPr>
                  <a:t>Cho </a:t>
                </a:r>
                <a:r>
                  <a:rPr lang="nl-NL" sz="3800" kern="100" smtClean="0">
                    <a:solidFill>
                      <a:schemeClr val="bg1"/>
                    </a:solidFill>
                    <a:latin typeface="Arial" panose="020B0604020202020204" pitchFamily="34" charset="0"/>
                    <a:ea typeface="Calibri" panose="020F0502020204030204" pitchFamily="34" charset="0"/>
                    <a:cs typeface="Arial" panose="020B0604020202020204" pitchFamily="34" charset="0"/>
                  </a:rPr>
                  <a:t>A và B là hai biến cố. Biến cố: “A hoặc B xảy ra” được gọi là biến cố hợp của A và B, kí hiệu là </a:t>
                </a:r>
                <a:r>
                  <a:rPr lang="nl-NL" sz="38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nl-NL" sz="38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nl-NL" sz="38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800" kern="10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571500" indent="-571500" algn="just">
                  <a:lnSpc>
                    <a:spcPct val="150000"/>
                  </a:lnSpc>
                  <a:spcBef>
                    <a:spcPts val="600"/>
                  </a:spcBef>
                  <a:spcAft>
                    <a:spcPts val="800"/>
                  </a:spcAft>
                  <a:buFont typeface="Arial" panose="020B0604020202020204" pitchFamily="34" charset="0"/>
                  <a:buChar char="•"/>
                </a:pPr>
                <a:r>
                  <a:rPr lang="nl-NL" sz="3800" kern="100" smtClean="0">
                    <a:solidFill>
                      <a:schemeClr val="bg1"/>
                    </a:solidFill>
                    <a:effectLst/>
                    <a:latin typeface="Arial" panose="020B0604020202020204" pitchFamily="34" charset="0"/>
                    <a:ea typeface="Malgun Gothic" panose="020B0503020000020004" pitchFamily="34" charset="-127"/>
                    <a:cs typeface="Arial" panose="020B0604020202020204" pitchFamily="34" charset="0"/>
                  </a:rPr>
                  <a:t>Cho </a:t>
                </a:r>
                <a:r>
                  <a:rPr lang="nl-NL" sz="3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A và B là hai biến cố. Biến cố: “Cả A và B đều xảy ra” được gọi là biến cố giao của A và B, kí hiệu </a:t>
                </a:r>
                <a:r>
                  <a:rPr lang="nl-NL" sz="3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là </a:t>
                </a:r>
                <a:r>
                  <a:rPr lang="nl-NL" sz="3800" kern="100" smtClean="0">
                    <a:solidFill>
                      <a:schemeClr val="bg1"/>
                    </a:solidFill>
                    <a:effectLst/>
                    <a:latin typeface="Arial" panose="020B0604020202020204" pitchFamily="34" charset="0"/>
                    <a:ea typeface="Malgun Gothic" panose="020B0503020000020004" pitchFamily="34" charset="-127"/>
                    <a:cs typeface="Arial" panose="020B0604020202020204" pitchFamily="34" charset="0"/>
                  </a:rPr>
                  <a:t>AB.</a:t>
                </a:r>
                <a:endParaRPr lang="en-US" sz="3800" kern="10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800"/>
                  </a:spcAft>
                  <a:buFont typeface="Arial" panose="020B0604020202020204" pitchFamily="34" charset="0"/>
                  <a:buChar char="•"/>
                </a:pPr>
                <a:r>
                  <a:rPr lang="nl-NL" sz="3800" kern="1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Cặp </a:t>
                </a:r>
                <a:r>
                  <a:rPr lang="nl-NL" sz="3800" kern="100">
                    <a:solidFill>
                      <a:schemeClr val="bg1"/>
                    </a:solidFill>
                    <a:effectLst/>
                    <a:latin typeface="Arial" panose="020B0604020202020204" pitchFamily="34" charset="0"/>
                    <a:ea typeface="Calibri" panose="020F0502020204030204" pitchFamily="34" charset="0"/>
                    <a:cs typeface="Arial" panose="020B0604020202020204" pitchFamily="34" charset="0"/>
                  </a:rPr>
                  <a:t>biến cố A và B được gọi là độc lập nếu việc xảy ra hay không xảy ra của biến cố này không ảnh hưởng tới xác suất xảy ra của biến </a:t>
                </a:r>
                <a:r>
                  <a:rPr lang="nl-NL" sz="3800" kern="100">
                    <a:solidFill>
                      <a:schemeClr val="bg1"/>
                    </a:solidFill>
                    <a:effectLst/>
                    <a:latin typeface="Arial" panose="020B0604020202020204" pitchFamily="34" charset="0"/>
                    <a:ea typeface="Calibri" panose="020F0502020204030204" pitchFamily="34" charset="0"/>
                    <a:cs typeface="Arial" panose="020B0604020202020204" pitchFamily="34" charset="0"/>
                  </a:rPr>
                  <a:t>cố </a:t>
                </a:r>
                <a:r>
                  <a:rPr lang="nl-NL" sz="3800" kern="1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kia.</a:t>
                </a:r>
                <a:endParaRPr lang="en-US" sz="3800" kern="10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800"/>
                  </a:spcAft>
                  <a:buFont typeface="Arial" panose="020B0604020202020204" pitchFamily="34" charset="0"/>
                  <a:buChar char="•"/>
                </a:pPr>
                <a:r>
                  <a:rPr lang="nl-NL" sz="3800" kern="1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Công </a:t>
                </a:r>
                <a:r>
                  <a:rPr lang="nl-NL" sz="3800" kern="100">
                    <a:solidFill>
                      <a:schemeClr val="bg1"/>
                    </a:solidFill>
                    <a:effectLst/>
                    <a:latin typeface="Arial" panose="020B0604020202020204" pitchFamily="34" charset="0"/>
                    <a:ea typeface="Calibri" panose="020F0502020204030204" pitchFamily="34" charset="0"/>
                    <a:cs typeface="Arial" panose="020B0604020202020204" pitchFamily="34" charset="0"/>
                  </a:rPr>
                  <a:t>thức cộng xác suất</a:t>
                </a:r>
                <a:endParaRPr lang="en-US" sz="38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nl-NL" sz="3800" kern="100">
                    <a:solidFill>
                      <a:schemeClr val="bg1"/>
                    </a:solidFill>
                    <a:effectLst/>
                    <a:latin typeface="Arial" panose="020B0604020202020204" pitchFamily="34" charset="0"/>
                    <a:ea typeface="Calibri" panose="020F0502020204030204" pitchFamily="34" charset="0"/>
                    <a:cs typeface="Arial" panose="020B0604020202020204" pitchFamily="34" charset="0"/>
                  </a:rPr>
                  <a:t>Cho hai biến cố A và B. Khi đó, </a:t>
                </a:r>
                <a14:m>
                  <m:oMath xmlns:m="http://schemas.openxmlformats.org/officeDocument/2006/math">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e>
                    </m:d>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e>
                    </m:d>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e>
                    </m:d>
                  </m:oMath>
                </a14:m>
                <a:r>
                  <a:rPr lang="nl-NL" sz="3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a:t>
                </a:r>
                <a:endParaRPr lang="en-US" sz="38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533400" y="1692023"/>
                <a:ext cx="17221200" cy="7642477"/>
              </a:xfrm>
              <a:prstGeom prst="rect">
                <a:avLst/>
              </a:prstGeom>
              <a:blipFill>
                <a:blip r:embed="rId3"/>
                <a:stretch>
                  <a:fillRect l="-1168" r="-1133" b="-2314"/>
                </a:stretch>
              </a:blipFill>
            </p:spPr>
            <p:txBody>
              <a:bodyPr/>
              <a:lstStyle/>
              <a:p>
                <a:r>
                  <a:rPr lang="en-US">
                    <a:noFill/>
                  </a:rPr>
                  <a:t> </a:t>
                </a:r>
              </a:p>
            </p:txBody>
          </p:sp>
        </mc:Fallback>
      </mc:AlternateContent>
      <p:sp>
        <p:nvSpPr>
          <p:cNvPr id="4" name="TextBox 3"/>
          <p:cNvSpPr txBox="1"/>
          <p:nvPr/>
        </p:nvSpPr>
        <p:spPr>
          <a:xfrm>
            <a:off x="7924800" y="701814"/>
            <a:ext cx="2209805" cy="707886"/>
          </a:xfrm>
          <a:prstGeom prst="rect">
            <a:avLst/>
          </a:prstGeom>
          <a:noFill/>
        </p:spPr>
        <p:txBody>
          <a:bodyPr wrap="square" rtlCol="0">
            <a:spAutoFit/>
          </a:bodyPr>
          <a:lstStyle/>
          <a:p>
            <a:pPr algn="ctr"/>
            <a:r>
              <a:rPr lang="en-US" sz="4000" b="1" u="sng" smtClean="0">
                <a:solidFill>
                  <a:srgbClr val="FFFF00"/>
                </a:solidFill>
                <a:latin typeface="Arial" panose="020B0604020202020204" pitchFamily="34" charset="0"/>
                <a:cs typeface="Arial" panose="020B0604020202020204" pitchFamily="34" charset="0"/>
              </a:rPr>
              <a:t>Trả lời:</a:t>
            </a:r>
            <a:endParaRPr lang="en-US"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66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457200" y="419100"/>
            <a:ext cx="17297400" cy="10058400"/>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14" name="Rectangle 13"/>
          <p:cNvSpPr/>
          <p:nvPr/>
        </p:nvSpPr>
        <p:spPr>
          <a:xfrm>
            <a:off x="2253287" y="500271"/>
            <a:ext cx="13781423" cy="1061829"/>
          </a:xfrm>
          <a:prstGeom prst="rect">
            <a:avLst/>
          </a:prstGeom>
        </p:spPr>
        <p:txBody>
          <a:bodyPr wrap="square">
            <a:spAutoFit/>
          </a:bodyPr>
          <a:lstStyle/>
          <a:p>
            <a:pPr marL="571500" marR="0" lvl="0" indent="-571500" algn="ctr"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4200" b="1">
                <a:solidFill>
                  <a:schemeClr val="tx2"/>
                </a:solidFill>
                <a:latin typeface="Arial" panose="020B0604020202020204" pitchFamily="34" charset="0"/>
                <a:ea typeface="Times New Roman" panose="02020603050405020304" pitchFamily="18" charset="0"/>
                <a:cs typeface="Arial" panose="020B0604020202020204" pitchFamily="34" charset="0"/>
              </a:rPr>
              <a:t>S</a:t>
            </a:r>
            <a:r>
              <a:rPr kumimoji="0" lang="vi-VN" sz="4200" b="1" i="0" u="none" strike="noStrike" kern="1200" cap="none" spc="0" normalizeH="0" baseline="0" noProof="0" smtClean="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ơ </a:t>
            </a:r>
            <a:r>
              <a:rPr kumimoji="0" lang="vi-VN" sz="4200" b="1" i="0" u="none" strike="noStrike" kern="1200" cap="none" spc="0" normalizeH="0" baseline="0" noProof="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đồ hóa kiến thức trọng tâm trong chương </a:t>
            </a:r>
            <a:r>
              <a:rPr kumimoji="0" lang="en-US" sz="4200" b="1" i="0" u="none" strike="noStrike" kern="1200" cap="none" spc="0" normalizeH="0" baseline="0" noProof="0" smtClean="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VIII</a:t>
            </a:r>
            <a:endParaRPr kumimoji="0" lang="en-US" sz="4200" b="1"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endParaRPr>
          </a:p>
        </p:txBody>
      </p:sp>
      <p:pic>
        <p:nvPicPr>
          <p:cNvPr id="8" name="Picture 7" descr="A diagram of a diagram&#10;&#10;Description automatically generated"/>
          <p:cNvPicPr/>
          <p:nvPr/>
        </p:nvPicPr>
        <p:blipFill>
          <a:blip r:embed="rId3"/>
          <a:stretch>
            <a:fillRect/>
          </a:stretch>
        </p:blipFill>
        <p:spPr>
          <a:xfrm>
            <a:off x="3657600" y="1714500"/>
            <a:ext cx="10555288" cy="8229600"/>
          </a:xfrm>
          <a:prstGeom prst="rect">
            <a:avLst/>
          </a:prstGeom>
        </p:spPr>
      </p:pic>
    </p:spTree>
    <p:extLst>
      <p:ext uri="{BB962C8B-B14F-4D97-AF65-F5344CB8AC3E}">
        <p14:creationId xmlns:p14="http://schemas.microsoft.com/office/powerpoint/2010/main" val="251802134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5" name="Group 2"/>
          <p:cNvGrpSpPr/>
          <p:nvPr/>
        </p:nvGrpSpPr>
        <p:grpSpPr>
          <a:xfrm>
            <a:off x="1525999" y="693190"/>
            <a:ext cx="15917348" cy="9117517"/>
            <a:chOff x="0" y="0"/>
            <a:chExt cx="3764577" cy="2156364"/>
          </a:xfrm>
        </p:grpSpPr>
        <p:sp>
          <p:nvSpPr>
            <p:cNvPr id="26" name="Freeform 3"/>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27"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5"/>
          <p:cNvGrpSpPr/>
          <p:nvPr/>
        </p:nvGrpSpPr>
        <p:grpSpPr>
          <a:xfrm>
            <a:off x="1525999" y="561269"/>
            <a:ext cx="15917348" cy="9164462"/>
            <a:chOff x="0" y="0"/>
            <a:chExt cx="3764577" cy="2167467"/>
          </a:xfrm>
        </p:grpSpPr>
        <p:sp>
          <p:nvSpPr>
            <p:cNvPr id="29" name="Freeform 6"/>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30"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Freeform 8"/>
          <p:cNvSpPr/>
          <p:nvPr/>
        </p:nvSpPr>
        <p:spPr>
          <a:xfrm rot="-5400000">
            <a:off x="16362525" y="995060"/>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2" name="Freeform 9"/>
          <p:cNvSpPr/>
          <p:nvPr/>
        </p:nvSpPr>
        <p:spPr>
          <a:xfrm rot="-5400000">
            <a:off x="16362525" y="2238313"/>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3" name="Freeform 10"/>
          <p:cNvSpPr/>
          <p:nvPr/>
        </p:nvSpPr>
        <p:spPr>
          <a:xfrm rot="-5400000">
            <a:off x="16362525" y="348236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4" name="Freeform 11"/>
          <p:cNvSpPr/>
          <p:nvPr/>
        </p:nvSpPr>
        <p:spPr>
          <a:xfrm rot="-5400000">
            <a:off x="16362525" y="472642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5" name="Freeform 12"/>
          <p:cNvSpPr/>
          <p:nvPr/>
        </p:nvSpPr>
        <p:spPr>
          <a:xfrm rot="-5400000">
            <a:off x="16362525" y="7211502"/>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sp>
        <p:nvSpPr>
          <p:cNvPr id="36" name="Freeform 13"/>
          <p:cNvSpPr/>
          <p:nvPr/>
        </p:nvSpPr>
        <p:spPr>
          <a:xfrm rot="-5400000">
            <a:off x="16362525" y="889101"/>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7" name="Freeform 14"/>
          <p:cNvSpPr/>
          <p:nvPr/>
        </p:nvSpPr>
        <p:spPr>
          <a:xfrm rot="-5400000">
            <a:off x="16362525" y="213694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8" name="Freeform 15"/>
          <p:cNvSpPr/>
          <p:nvPr/>
        </p:nvSpPr>
        <p:spPr>
          <a:xfrm rot="-5400000">
            <a:off x="16362525" y="338198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9" name="Freeform 16"/>
          <p:cNvSpPr/>
          <p:nvPr/>
        </p:nvSpPr>
        <p:spPr>
          <a:xfrm rot="-5400000">
            <a:off x="16362525" y="462604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40" name="Freeform 17"/>
          <p:cNvSpPr/>
          <p:nvPr/>
        </p:nvSpPr>
        <p:spPr>
          <a:xfrm rot="-5400000">
            <a:off x="16362525" y="7114157"/>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41" name="Group 18"/>
          <p:cNvGrpSpPr/>
          <p:nvPr/>
        </p:nvGrpSpPr>
        <p:grpSpPr>
          <a:xfrm>
            <a:off x="1185326" y="561269"/>
            <a:ext cx="15917348" cy="9164462"/>
            <a:chOff x="0" y="0"/>
            <a:chExt cx="3764577" cy="2167467"/>
          </a:xfrm>
        </p:grpSpPr>
        <p:sp>
          <p:nvSpPr>
            <p:cNvPr id="42" name="Freeform 19"/>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43" name="TextBox 2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4" name="Freeform 21"/>
          <p:cNvSpPr/>
          <p:nvPr/>
        </p:nvSpPr>
        <p:spPr>
          <a:xfrm>
            <a:off x="922637" y="1050653"/>
            <a:ext cx="736712" cy="8185694"/>
          </a:xfrm>
          <a:custGeom>
            <a:avLst/>
            <a:gdLst/>
            <a:ahLst/>
            <a:cxnLst/>
            <a:rect l="l" t="t" r="r" b="b"/>
            <a:pathLst>
              <a:path w="736712" h="8185694">
                <a:moveTo>
                  <a:pt x="0" y="0"/>
                </a:moveTo>
                <a:lnTo>
                  <a:pt x="736712" y="0"/>
                </a:lnTo>
                <a:lnTo>
                  <a:pt x="736712" y="8185694"/>
                </a:lnTo>
                <a:lnTo>
                  <a:pt x="0" y="8185694"/>
                </a:lnTo>
                <a:lnTo>
                  <a:pt x="0" y="0"/>
                </a:lnTo>
                <a:close/>
              </a:path>
            </a:pathLst>
          </a:custGeom>
          <a:blipFill>
            <a:blip r:embed="rId14"/>
            <a:stretch>
              <a:fillRect/>
            </a:stretch>
          </a:blipFill>
        </p:spPr>
      </p:sp>
      <p:sp>
        <p:nvSpPr>
          <p:cNvPr id="58" name="TextBox 57"/>
          <p:cNvSpPr txBox="1"/>
          <p:nvPr/>
        </p:nvSpPr>
        <p:spPr>
          <a:xfrm>
            <a:off x="2269924" y="1481754"/>
            <a:ext cx="14147769" cy="252011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a:t>
            </a:r>
            <a:r>
              <a:rPr kumimoji="0" lang="en-US" sz="120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TẬP</a:t>
            </a:r>
            <a:endParaRPr kumimoji="0" lang="en-US" sz="1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15"/>
          <a:stretch>
            <a:fillRect/>
          </a:stretch>
        </p:blipFill>
        <p:spPr>
          <a:xfrm>
            <a:off x="5715000" y="6591300"/>
            <a:ext cx="7252908" cy="2760959"/>
          </a:xfrm>
          <a:prstGeom prst="rect">
            <a:avLst/>
          </a:prstGeom>
        </p:spPr>
      </p:pic>
    </p:spTree>
    <p:extLst>
      <p:ext uri="{BB962C8B-B14F-4D97-AF65-F5344CB8AC3E}">
        <p14:creationId xmlns:p14="http://schemas.microsoft.com/office/powerpoint/2010/main" val="218720360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1123</Words>
  <PresentationFormat>Custom</PresentationFormat>
  <Paragraphs>97</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Open Sans</vt:lpstr>
      <vt:lpstr>Cambria Math</vt:lpstr>
      <vt:lpstr>Wingdings</vt:lpstr>
      <vt:lpstr>Malgun Gothic</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2023-12-28T15:38:02Z</dcterms:modified>
  <dc:identifier>DAFn2dd0_sY</dc:identifier>
</cp:coreProperties>
</file>