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9"/>
  </p:notesMasterIdLst>
  <p:sldIdLst>
    <p:sldId id="318" r:id="rId3"/>
    <p:sldId id="644" r:id="rId4"/>
    <p:sldId id="324" r:id="rId5"/>
    <p:sldId id="641" r:id="rId6"/>
    <p:sldId id="394" r:id="rId7"/>
    <p:sldId id="658" r:id="rId8"/>
    <p:sldId id="659" r:id="rId9"/>
    <p:sldId id="660" r:id="rId10"/>
    <p:sldId id="401" r:id="rId11"/>
    <p:sldId id="671" r:id="rId12"/>
    <p:sldId id="672" r:id="rId13"/>
    <p:sldId id="673" r:id="rId14"/>
    <p:sldId id="677" r:id="rId15"/>
    <p:sldId id="678" r:id="rId16"/>
    <p:sldId id="638" r:id="rId17"/>
    <p:sldId id="682" r:id="rId18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E2EC"/>
    <a:srgbClr val="DDDDDD"/>
    <a:srgbClr val="242452"/>
    <a:srgbClr val="3333FF"/>
    <a:srgbClr val="E7F7FF"/>
    <a:srgbClr val="D6F7FE"/>
    <a:srgbClr val="EEF7E9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0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7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9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2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3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2.png"/><Relationship Id="rId7" Type="http://schemas.openxmlformats.org/officeDocument/2006/relationships/image" Target="../media/image1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8.png"/><Relationship Id="rId7" Type="http://schemas.openxmlformats.org/officeDocument/2006/relationships/image" Target="../media/image2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3.png"/><Relationship Id="rId7" Type="http://schemas.openxmlformats.org/officeDocument/2006/relationships/image" Target="../media/image2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851973" y="1734984"/>
            <a:ext cx="22680054" cy="10533216"/>
            <a:chOff x="1309172" y="1718980"/>
            <a:chExt cx="22680054" cy="10533216"/>
          </a:xfrm>
        </p:grpSpPr>
        <p:grpSp>
          <p:nvGrpSpPr>
            <p:cNvPr id="69" name="Group 68"/>
            <p:cNvGrpSpPr/>
            <p:nvPr/>
          </p:nvGrpSpPr>
          <p:grpSpPr>
            <a:xfrm>
              <a:off x="1309172" y="1718980"/>
              <a:ext cx="22680054" cy="10533216"/>
              <a:chOff x="-3805656" y="3370083"/>
              <a:chExt cx="22680054" cy="10533216"/>
            </a:xfrm>
          </p:grpSpPr>
          <p:sp>
            <p:nvSpPr>
              <p:cNvPr id="70" name="Right Triangle 6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-3805656" y="3370083"/>
                <a:ext cx="22680054" cy="10533216"/>
                <a:chOff x="-3805656" y="3370083"/>
                <a:chExt cx="22680054" cy="10533216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-3805656" y="3370083"/>
                  <a:ext cx="22680054" cy="10533216"/>
                </a:xfrm>
                <a:prstGeom prst="roundRect">
                  <a:avLst>
                    <a:gd name="adj" fmla="val 2127"/>
                  </a:avLst>
                </a:prstGeom>
                <a:solidFill>
                  <a:schemeClr val="bg1"/>
                </a:solidFill>
                <a:ln w="76200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i="0" u="none" strike="noStrike" kern="1200" cap="all" spc="0" normalizeH="0" baseline="0" noProof="0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4" name="Right Triangle 73"/>
            <p:cNvSpPr/>
            <p:nvPr/>
          </p:nvSpPr>
          <p:spPr>
            <a:xfrm flipH="1">
              <a:off x="3124199" y="1793819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ound Same Side Corner Rectangle 95"/>
            <p:cNvSpPr/>
            <p:nvPr/>
          </p:nvSpPr>
          <p:spPr>
            <a:xfrm flipV="1">
              <a:off x="3317576" y="1795947"/>
              <a:ext cx="18018423" cy="1181261"/>
            </a:xfrm>
            <a:prstGeom prst="round2SameRect">
              <a:avLst>
                <a:gd name="adj1" fmla="val 6458"/>
                <a:gd name="adj2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419336" y="1881221"/>
              <a:ext cx="180693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CHƯƠNG 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 XÁC SUẤT THEO ĐỊNH NGHĨA CỔ ĐIỂN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4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230" y="2975075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2045505" y="6980820"/>
              <a:ext cx="16639018" cy="1561029"/>
              <a:chOff x="8057444" y="8802961"/>
              <a:chExt cx="16640946" cy="1561208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4347883" y="8802961"/>
                <a:ext cx="10350507" cy="815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245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 DỤNG PHƯƠNG PHÁP TỔ HỢP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057444" y="9656201"/>
                <a:ext cx="511739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951033" y="8958974"/>
              <a:ext cx="5116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51033" y="10163800"/>
              <a:ext cx="5116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3" name="Google Shape;122;p14">
            <a:extLst>
              <a:ext uri="{FF2B5EF4-FFF2-40B4-BE49-F238E27FC236}">
                <a16:creationId xmlns:a16="http://schemas.microsoft.com/office/drawing/2014/main" id="{FAF7E6E7-D68E-4774-9801-54F6529B128E}"/>
              </a:ext>
            </a:extLst>
          </p:cNvPr>
          <p:cNvSpPr/>
          <p:nvPr/>
        </p:nvSpPr>
        <p:spPr>
          <a:xfrm>
            <a:off x="2708091" y="3025810"/>
            <a:ext cx="4418523" cy="882637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  <a:sym typeface="Baumans"/>
              </a:rPr>
              <a:t>TOÁN ĐẠI SỐ  </a:t>
            </a:r>
            <a:endParaRPr kumimoji="0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76200">
                  <a:srgbClr val="FFFF00">
                    <a:alpha val="47000"/>
                  </a:srgbClr>
                </a:glow>
                <a:outerShdw blurRad="50800" dist="38100" dir="18900000" algn="bl" rotWithShape="0">
                  <a:srgbClr val="0000CC">
                    <a:alpha val="40000"/>
                  </a:srgbClr>
                </a:outerShdw>
              </a:effectLst>
              <a:uLnTx/>
              <a:uFillTx/>
              <a:latin typeface="Bahnschrift SemiBold SemiConden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EC462C3-097E-478F-9154-33220765427C}"/>
              </a:ext>
            </a:extLst>
          </p:cNvPr>
          <p:cNvGrpSpPr/>
          <p:nvPr/>
        </p:nvGrpSpPr>
        <p:grpSpPr>
          <a:xfrm>
            <a:off x="3984393" y="3916047"/>
            <a:ext cx="1316269" cy="1323399"/>
            <a:chOff x="4902568" y="2922072"/>
            <a:chExt cx="1316269" cy="1323399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92A2278-170A-49E8-B48D-301797CCDF5E}"/>
                </a:ext>
              </a:extLst>
            </p:cNvPr>
            <p:cNvGrpSpPr/>
            <p:nvPr/>
          </p:nvGrpSpPr>
          <p:grpSpPr>
            <a:xfrm>
              <a:off x="5015148" y="2971696"/>
              <a:ext cx="1175009" cy="1143519"/>
              <a:chOff x="5015148" y="2971695"/>
              <a:chExt cx="1175009" cy="114352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E1041DC-D475-450B-91E9-794165D6DE77}"/>
                  </a:ext>
                </a:extLst>
              </p:cNvPr>
              <p:cNvSpPr/>
              <p:nvPr/>
            </p:nvSpPr>
            <p:spPr>
              <a:xfrm>
                <a:off x="5015148" y="2971695"/>
                <a:ext cx="1175009" cy="1143520"/>
              </a:xfrm>
              <a:prstGeom prst="ellipse">
                <a:avLst/>
              </a:prstGeom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BBB2B80-ECD5-421E-A4F7-BBA59D5C9CDF}"/>
                  </a:ext>
                </a:extLst>
              </p:cNvPr>
              <p:cNvSpPr/>
              <p:nvPr/>
            </p:nvSpPr>
            <p:spPr>
              <a:xfrm>
                <a:off x="5015148" y="2993775"/>
                <a:ext cx="1091111" cy="1121440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7" name="Google Shape;123;p14">
              <a:extLst>
                <a:ext uri="{FF2B5EF4-FFF2-40B4-BE49-F238E27FC236}">
                  <a16:creationId xmlns:a16="http://schemas.microsoft.com/office/drawing/2014/main" id="{F38EB064-8955-4FC1-9AF5-C49985002268}"/>
                </a:ext>
              </a:extLst>
            </p:cNvPr>
            <p:cNvSpPr txBox="1"/>
            <p:nvPr/>
          </p:nvSpPr>
          <p:spPr>
            <a:xfrm>
              <a:off x="4902568" y="2922072"/>
              <a:ext cx="1316269" cy="1323399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+mn-cs"/>
                </a:rPr>
                <a:t>➉</a:t>
              </a:r>
              <a:endParaRPr kumimoji="0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897768" y="3080726"/>
            <a:ext cx="17013541" cy="2746159"/>
            <a:chOff x="71819" y="148683"/>
            <a:chExt cx="6507659" cy="893768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507659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67645" y="236444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CFFE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 HÀNH TÍNH XÁC SUẤT THEO ĐỊNH NGHĨA CỔ ĐIỂN</a:t>
              </a:r>
            </a:p>
            <a:p>
              <a:pPr marL="0" marR="0" lvl="0" indent="0" algn="ctr" defTabSz="2177278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FCFFE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(3 TIẾT)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471861" y="169967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2</a:t>
              </a: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904EEB5-DB17-5C4B-CEB2-671C0D1278DF}"/>
              </a:ext>
            </a:extLst>
          </p:cNvPr>
          <p:cNvSpPr txBox="1"/>
          <p:nvPr/>
        </p:nvSpPr>
        <p:spPr>
          <a:xfrm>
            <a:off x="1524000" y="10264914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5DD1FA-2AE8-185B-4701-8281B01730A2}"/>
              </a:ext>
            </a:extLst>
          </p:cNvPr>
          <p:cNvSpPr/>
          <p:nvPr/>
        </p:nvSpPr>
        <p:spPr>
          <a:xfrm>
            <a:off x="5188084" y="6958549"/>
            <a:ext cx="2363147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TIẾT 1:</a:t>
            </a:r>
          </a:p>
        </p:txBody>
      </p:sp>
    </p:spTree>
    <p:extLst>
      <p:ext uri="{BB962C8B-B14F-4D97-AF65-F5344CB8AC3E}">
        <p14:creationId xmlns:p14="http://schemas.microsoft.com/office/powerpoint/2010/main" val="104260803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D358A6-803C-809A-9DCD-2845A7FB34D1}"/>
              </a:ext>
            </a:extLst>
          </p:cNvPr>
          <p:cNvSpPr/>
          <p:nvPr/>
        </p:nvSpPr>
        <p:spPr>
          <a:xfrm>
            <a:off x="27709" y="2009652"/>
            <a:ext cx="23444150" cy="3476748"/>
          </a:xfrm>
          <a:prstGeom prst="roundRect">
            <a:avLst>
              <a:gd name="adj" fmla="val 9039"/>
            </a:avLst>
          </a:prstGeom>
          <a:solidFill>
            <a:srgbClr val="FFE2A7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0" rIns="72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Pascal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thắng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0,665: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của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0,619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0,597.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khuyên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quý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tộc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A7516E-7161-0BB5-2875-051D2DFB5240}"/>
              </a:ext>
            </a:extLst>
          </p:cNvPr>
          <p:cNvGrpSpPr/>
          <p:nvPr/>
        </p:nvGrpSpPr>
        <p:grpSpPr>
          <a:xfrm>
            <a:off x="0" y="990600"/>
            <a:ext cx="4572000" cy="914400"/>
            <a:chOff x="400050" y="2914650"/>
            <a:chExt cx="3790949" cy="914400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5884B6BC-B9CB-C52B-BF0D-B8ABEECE1C4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51546" y="1819614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6F8C06-D8F7-A624-0656-3BF3E0C92A54}"/>
                </a:ext>
              </a:extLst>
            </p:cNvPr>
            <p:cNvSpPr txBox="1"/>
            <p:nvPr/>
          </p:nvSpPr>
          <p:spPr>
            <a:xfrm>
              <a:off x="1346202" y="3004278"/>
              <a:ext cx="28447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ound Diagonal Corner Rectangle 41">
              <a:extLst>
                <a:ext uri="{FF2B5EF4-FFF2-40B4-BE49-F238E27FC236}">
                  <a16:creationId xmlns:a16="http://schemas.microsoft.com/office/drawing/2014/main" id="{83A82A0C-9BB8-E0E8-5996-82BCC086746E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lipboard outline">
              <a:extLst>
                <a:ext uri="{FF2B5EF4-FFF2-40B4-BE49-F238E27FC236}">
                  <a16:creationId xmlns:a16="http://schemas.microsoft.com/office/drawing/2014/main" id="{DC5B157A-60EF-820B-8791-2004F927F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767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2"/>
                  <a:stretch>
                    <a:fillRect t="-4265" b="-90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379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sz="3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0C72F87-07A2-0B3A-953A-978CE0551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t="-948" b="-123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99203" y="541126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9595125" cy="830997"/>
            <a:chOff x="-288924" y="1892299"/>
            <a:chExt cx="9596860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722037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220060" y="3484349"/>
                <a:ext cx="2330451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Một tổ học sinh có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nam và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nữ. Chọn ngẫu nhiên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người. Tính xác suất sao cho hai người được chọn đều là nữ.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60" y="3484349"/>
                <a:ext cx="23304511" cy="1569660"/>
              </a:xfrm>
              <a:prstGeom prst="rect">
                <a:avLst/>
              </a:prstGeom>
              <a:blipFill>
                <a:blip r:embed="rId7"/>
                <a:stretch>
                  <a:fillRect t="-9339" r="-1413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5528665" y="8064575"/>
                <a:ext cx="18891412" cy="4645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gian mẫu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𝟒𝟓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chọn 2 người đều là nữ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(cách).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xác suất cần tìm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nl-NL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665" y="8064575"/>
                <a:ext cx="18891412" cy="4645439"/>
              </a:xfrm>
              <a:prstGeom prst="rect">
                <a:avLst/>
              </a:prstGeom>
              <a:blipFill>
                <a:blip r:embed="rId9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352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F2FCFEA-F41F-657C-0554-A6B71F7AF8F6}"/>
                  </a:ext>
                </a:extLst>
              </p:cNvPr>
              <p:cNvSpPr/>
              <p:nvPr/>
            </p:nvSpPr>
            <p:spPr>
              <a:xfrm>
                <a:off x="13555492" y="5354724"/>
                <a:ext cx="4936470" cy="1234536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F2FCFEA-F41F-657C-0554-A6B71F7AF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492" y="5354724"/>
                <a:ext cx="4936470" cy="1234536"/>
              </a:xfrm>
              <a:prstGeom prst="rect">
                <a:avLst/>
              </a:prstGeom>
              <a:blipFill>
                <a:blip r:embed="rId2"/>
                <a:stretch>
                  <a:fillRect b="-14692"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99203" y="5333997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t="-4739" b="-853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710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t="-948" b="-123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712075" y="543612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69268" y="3484349"/>
                <a:ext cx="22955303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một con súc sắc cân đối và đồng chất. Tính xác suất để xuất            hiện mặt có số chấm chia hết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68" y="3484349"/>
                <a:ext cx="22955303" cy="1446550"/>
              </a:xfrm>
              <a:prstGeom prst="rect">
                <a:avLst/>
              </a:prstGeom>
              <a:blipFill>
                <a:blip r:embed="rId7"/>
                <a:stretch>
                  <a:fillRect l="-1062" t="-8861" r="-687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2776428" y="9070248"/>
                <a:ext cx="18891412" cy="2525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/>
                  <a:t>Ta </a:t>
                </a:r>
                <a:r>
                  <a:rPr lang="fr-FR" b="1" dirty="0" err="1"/>
                  <a:t>có</a:t>
                </a:r>
                <a:r>
                  <a:rPr lang="fr-FR" b="1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b="1" dirty="0" err="1"/>
                  <a:t>và</a:t>
                </a:r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b="1" dirty="0"/>
                  <a:t>. </a:t>
                </a:r>
              </a:p>
              <a:p>
                <a:pPr algn="ctr">
                  <a:defRPr/>
                </a:pPr>
                <a:r>
                  <a:rPr lang="fr-FR" b="1" dirty="0" err="1"/>
                  <a:t>Vậy</a:t>
                </a:r>
                <a:r>
                  <a:rPr lang="fr-FR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b="1" dirty="0"/>
                  <a:t>.</a:t>
                </a:r>
                <a:endParaRPr lang="en-US" b="1" dirty="0"/>
              </a:p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428" y="9070248"/>
                <a:ext cx="18891412" cy="2525435"/>
              </a:xfrm>
              <a:prstGeom prst="rect">
                <a:avLst/>
              </a:prstGeom>
              <a:blipFill>
                <a:blip r:embed="rId9"/>
                <a:stretch>
                  <a:fillRect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030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F2FCFEA-F41F-657C-0554-A6B71F7AF8F6}"/>
                  </a:ext>
                </a:extLst>
              </p:cNvPr>
              <p:cNvSpPr/>
              <p:nvPr/>
            </p:nvSpPr>
            <p:spPr>
              <a:xfrm>
                <a:off x="13472503" y="5885816"/>
                <a:ext cx="4936470" cy="1234536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𝟒𝟒𝟑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𝟓𝟎𝟔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F2FCFEA-F41F-657C-0554-A6B71F7AF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2503" y="5885816"/>
                <a:ext cx="4936470" cy="1234536"/>
              </a:xfrm>
              <a:prstGeom prst="rect">
                <a:avLst/>
              </a:prstGeom>
              <a:blipFill>
                <a:blip r:embed="rId2"/>
                <a:stretch>
                  <a:fillRect t="-474" b="-12796"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59102" y="586215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𝟔𝟗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𝟕𝟕</m:t>
                          </m:r>
                        </m:den>
                      </m:f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t="-4762" b="-904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304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𝟔𝟓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𝟕𝟏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304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19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𝟔𝟖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𝟕𝟓</m:t>
                          </m:r>
                        </m:den>
                      </m:f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t="-952" b="-1285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6670880" y="604035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936636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54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69268" y="3484349"/>
                <a:ext cx="23434447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một lớp học gồm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nam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nữ. Giáo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 gọi ngẫu nhiên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lên bảng giải bài tập. Xác suất để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được gọi có cả nam và nữ bằng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68" y="3484349"/>
                <a:ext cx="23434447" cy="2123658"/>
              </a:xfrm>
              <a:prstGeom prst="rect">
                <a:avLst/>
              </a:prstGeom>
              <a:blipFill>
                <a:blip r:embed="rId7"/>
                <a:stretch>
                  <a:fillRect l="-1040" t="-6322" r="-2055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4695941" y="7881556"/>
                <a:ext cx="18891412" cy="5797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phần tử của không gian mẫu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𝟑𝟓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𝟓𝟐𝟑𝟔𝟎</m:t>
                    </m:r>
                  </m:oMath>
                </a14:m>
                <a:r>
                  <a:rPr lang="de-DE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de-DE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để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de-DE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được gọi có cả nam và nữ.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𝟏𝟕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𝟏𝟕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𝟏𝟕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𝟒𝟔𝟗𝟐𝟎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𝟔𝟗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𝟕𝟕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941" y="7881556"/>
                <a:ext cx="18891412" cy="5797806"/>
              </a:xfrm>
              <a:prstGeom prst="rect">
                <a:avLst/>
              </a:prstGeom>
              <a:blipFill>
                <a:blip r:embed="rId9"/>
                <a:stretch>
                  <a:fillRect l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620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F2FCFEA-F41F-657C-0554-A6B71F7AF8F6}"/>
                  </a:ext>
                </a:extLst>
              </p:cNvPr>
              <p:cNvSpPr/>
              <p:nvPr/>
            </p:nvSpPr>
            <p:spPr>
              <a:xfrm>
                <a:off x="13472503" y="5885816"/>
                <a:ext cx="4936470" cy="1234536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F2FCFEA-F41F-657C-0554-A6B71F7AF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2503" y="5885816"/>
                <a:ext cx="4936470" cy="1234536"/>
              </a:xfrm>
              <a:prstGeom prst="rect">
                <a:avLst/>
              </a:prstGeom>
              <a:blipFill>
                <a:blip r:embed="rId2"/>
                <a:stretch>
                  <a:fillRect t="-474" b="-12796"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CAE1B80-235C-FCB0-7C49-00665B98DC46}"/>
              </a:ext>
            </a:extLst>
          </p:cNvPr>
          <p:cNvGrpSpPr/>
          <p:nvPr/>
        </p:nvGrpSpPr>
        <p:grpSpPr>
          <a:xfrm>
            <a:off x="659102" y="586215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48428A4-F198-A003-78D9-31DE63E55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t="-4762" b="-904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C83E8D-93AF-AB77-60F0-B14EB14475A7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/>
                <p:nvPr/>
              </p:nvSpPr>
              <p:spPr>
                <a:xfrm>
                  <a:off x="531304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1EF2102-63C4-8277-3E8F-BA8CDFDCDD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304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71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97137C-6FE4-7037-9E6D-24323F88C867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C1D00A-EFB8-1843-305C-B459E52641D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80AA816-24B0-A1AB-B512-1B69A8802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t="-952" b="-1285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11A7FA-8488-F918-906D-7310A1E0F367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D913EC-0752-FE03-22AC-1A64D3990366}"/>
              </a:ext>
            </a:extLst>
          </p:cNvPr>
          <p:cNvSpPr/>
          <p:nvPr/>
        </p:nvSpPr>
        <p:spPr>
          <a:xfrm>
            <a:off x="18697720" y="598753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20060" y="2819400"/>
            <a:ext cx="23943880" cy="2936636"/>
            <a:chOff x="923003" y="3917552"/>
            <a:chExt cx="23943880" cy="2401466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54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BỔ SUNG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941728" y="3505200"/>
                <a:ext cx="2359467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một hộp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viên bi đánh số từ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lấy ngẫu nhiên ra hai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bi. Tính xác suất để hai bi lấy ra có tích hai số trên chúng là một số lẻ.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28" y="3505200"/>
                <a:ext cx="23594672" cy="1446550"/>
              </a:xfrm>
              <a:prstGeom prst="rect">
                <a:avLst/>
              </a:prstGeom>
              <a:blipFill>
                <a:blip r:embed="rId7"/>
                <a:stretch>
                  <a:fillRect l="-1033" t="-8861" r="-12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E67763E-6CAA-4BD1-433D-E7474479ED46}"/>
              </a:ext>
            </a:extLst>
          </p:cNvPr>
          <p:cNvSpPr txBox="1"/>
          <p:nvPr/>
        </p:nvSpPr>
        <p:spPr>
          <a:xfrm>
            <a:off x="2776428" y="9070248"/>
            <a:ext cx="18891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5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46318" y="2581304"/>
            <a:ext cx="23862374" cy="2477573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TỰ LUẬN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685360" y="2873663"/>
                <a:ext cx="23204650" cy="2185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tổ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nam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 sinh nữ. Chia tổ thành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nhóm, mỗi nhóm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người để làm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nhiệm vụ khác nhau. Tính xác suất khi chia ngẫu nhiên nhóm nào cũng có nữ.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60" y="2873663"/>
                <a:ext cx="23204650" cy="2185214"/>
              </a:xfrm>
              <a:prstGeom prst="rect">
                <a:avLst/>
              </a:prstGeom>
              <a:blipFill>
                <a:blip r:embed="rId3"/>
                <a:stretch>
                  <a:fillRect l="-1051" t="-6407" r="-1734" b="-1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0" y="5040240"/>
            <a:ext cx="23862374" cy="844716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844313"/>
              <a:chOff x="410517" y="4648199"/>
              <a:chExt cx="3991940" cy="844313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99115" y="3455136"/>
                <a:ext cx="61028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692293"/>
                <a:ext cx="287283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6417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3986AB-15DB-55D8-DDB1-7EF50FBBAA06}"/>
                  </a:ext>
                </a:extLst>
              </p:cNvPr>
              <p:cNvSpPr txBox="1"/>
              <p:nvPr/>
            </p:nvSpPr>
            <p:spPr>
              <a:xfrm>
                <a:off x="232464" y="6536405"/>
                <a:ext cx="24270513" cy="6672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gian mẫu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𝟑𝟒𝟔𝟓𝟎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“Chia mỗi nhóm có đúng một nữ và ba nam”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phân chia cho nhóm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𝟐𝟓𝟐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(cách).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còn lại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 nên số cách phân chia cho nhóm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(cách).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 cùng còn lại bốn người thuộc về nhóm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có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quy tắc nhân ta có số kết quả thuận lợi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𝟏𝟎𝟎𝟖𝟎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(cách).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xác suất cần tìm là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𝟏𝟎𝟎𝟖𝟎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𝟑𝟒𝟔𝟓𝟎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𝟓𝟓</m:t>
                        </m:r>
                      </m:den>
                    </m:f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3986AB-15DB-55D8-DDB1-7EF50FBBA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64" y="6536405"/>
                <a:ext cx="24270513" cy="6672083"/>
              </a:xfrm>
              <a:prstGeom prst="rect">
                <a:avLst/>
              </a:prstGeom>
              <a:blipFill>
                <a:blip r:embed="rId5"/>
                <a:stretch>
                  <a:fillRect t="-913" b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684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46318" y="2581304"/>
            <a:ext cx="23862374" cy="2477573"/>
            <a:chOff x="923003" y="3917552"/>
            <a:chExt cx="23862374" cy="228600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159023"/>
              <a:ext cx="23513166" cy="20445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589940" cy="1040476"/>
              <a:chOff x="923003" y="3917552"/>
              <a:chExt cx="3589940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150898" cy="865576"/>
                <a:chOff x="2028795" y="4384805"/>
                <a:chExt cx="3150898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88192" y="3258880"/>
                  <a:ext cx="832104" cy="315089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637440" cy="738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5851CE-163D-E150-15B4-D46B2C25F56B}"/>
              </a:ext>
            </a:extLst>
          </p:cNvPr>
          <p:cNvGrpSpPr/>
          <p:nvPr/>
        </p:nvGrpSpPr>
        <p:grpSpPr>
          <a:xfrm>
            <a:off x="6076" y="1800653"/>
            <a:ext cx="19656044" cy="830997"/>
            <a:chOff x="-288924" y="1892299"/>
            <a:chExt cx="19659599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74FE6275-B7E9-DAD2-3AE0-482A0C6BEA1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7C850C-3131-19EE-36C3-6638125E49C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D0D9F-715B-8424-BFC2-4CD5B5579F91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TỰ LUẬN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685360" y="2844897"/>
                <a:ext cx="23204650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thẻ được đánh số từ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ngẫu nhiên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tấm, tính xác suất để chọn được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mang số lẻ,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mang số chẵn trong đó ít nhất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mang số chia hết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60" y="2844897"/>
                <a:ext cx="23204650" cy="2123658"/>
              </a:xfrm>
              <a:prstGeom prst="rect">
                <a:avLst/>
              </a:prstGeom>
              <a:blipFill>
                <a:blip r:embed="rId3"/>
                <a:stretch>
                  <a:fillRect l="-1051" t="-6322" r="-1051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42DAC96-77FF-3CB7-B748-F80AACCE2F2E}"/>
              </a:ext>
            </a:extLst>
          </p:cNvPr>
          <p:cNvGrpSpPr/>
          <p:nvPr/>
        </p:nvGrpSpPr>
        <p:grpSpPr>
          <a:xfrm>
            <a:off x="0" y="5040240"/>
            <a:ext cx="23862374" cy="844716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6860F69-A4B2-D3FC-717D-83E593D978FF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18B222-EFD2-FEFA-89FB-98CCE8970927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884083"/>
              <a:chOff x="410517" y="4648199"/>
              <a:chExt cx="3991940" cy="884083"/>
            </a:xfrm>
            <a:grpFill/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29D64CA-9476-66D9-0960-A147E6887BA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72817" y="3481434"/>
                <a:ext cx="662875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2AFD57-B3F8-A5A0-1150-7CD04632CD12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4B4E7CF-AC59-4452-5961-184CF52EA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76310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3986AB-15DB-55D8-DDB1-7EF50FBBAA06}"/>
                  </a:ext>
                </a:extLst>
              </p:cNvPr>
              <p:cNvSpPr txBox="1"/>
              <p:nvPr/>
            </p:nvSpPr>
            <p:spPr>
              <a:xfrm>
                <a:off x="349087" y="6400800"/>
                <a:ext cx="23120514" cy="6593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thẻ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lẻ,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chẵn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chia hết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phần tử của không gian mẫu: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bSup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chọn được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thẻ thỏa đề bài.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chọn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thẻ trong đó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mang số lẻ,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mang số chẵn trong đó ít nhất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tấm mang số chia hết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fi-FI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suất cần tìm: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b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.</m:t>
                        </m:r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.</m:t>
                        </m:r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b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.</m:t>
                        </m:r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sub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p>
                        </m:sSubSup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𝟗𝟎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𝟒𝟏𝟗𝟗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3986AB-15DB-55D8-DDB1-7EF50FBBA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87" y="6400800"/>
                <a:ext cx="23120514" cy="6593472"/>
              </a:xfrm>
              <a:prstGeom prst="rect">
                <a:avLst/>
              </a:prstGeom>
              <a:blipFill>
                <a:blip r:embed="rId5"/>
                <a:stretch>
                  <a:fillRect l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007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-201803" y="1295201"/>
            <a:ext cx="4891422" cy="1620739"/>
            <a:chOff x="224" y="592"/>
            <a:chExt cx="11374" cy="244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693" y="1858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kumimoji="0" lang="en-US" altLang="en-US" sz="4400" b="1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kumimoji="0" lang="en-US" altLang="en-US" sz="4400" b="1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9379197"/>
                  </p:ext>
                </p:extLst>
              </p:nvPr>
            </p:nvGraphicFramePr>
            <p:xfrm>
              <a:off x="372255" y="3198932"/>
              <a:ext cx="23418337" cy="42456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3581797">
                    <a:tc>
                      <a:txBody>
                        <a:bodyPr/>
                        <a:lstStyle/>
                        <a:p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ví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dụ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mở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đầu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bài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trước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HS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nghiên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cứu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xác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suất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trúng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đắc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trúng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giải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bạn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An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khi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chọn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bộ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13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31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32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35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+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Học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sinh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báo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cáo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xác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suất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pháp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cổ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điển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 lvl="0"/>
                          <a:r>
                            <a:rPr lang="nb-NO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+ Học sinh nghiên cứu cách x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ác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định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𝛺</m:t>
                                  </m:r>
                                </m:e>
                              </m:d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4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Liệu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thể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tính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dirty="0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bằng</a:t>
                          </a:r>
                          <a:r>
                            <a:rPr lang="en-US" sz="4400" b="1" dirty="0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cách</a:t>
                          </a:r>
                          <a:r>
                            <a:rPr lang="en-US" sz="4400" b="1" dirty="0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liệt</a:t>
                          </a:r>
                          <a:r>
                            <a:rPr lang="en-US" sz="4400" b="1" dirty="0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kê</a:t>
                          </a:r>
                          <a:r>
                            <a:rPr lang="en-US" sz="4400" b="1" dirty="0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ra</a:t>
                          </a:r>
                          <a:r>
                            <a:rPr lang="en-US" sz="4400" b="1" dirty="0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hết</a:t>
                          </a:r>
                          <a:r>
                            <a:rPr lang="en-US" sz="4400" b="1" dirty="0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400" b="1" dirty="0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phần</a:t>
                          </a:r>
                          <a:r>
                            <a:rPr lang="en-US" sz="4400" b="1" dirty="0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tử</a:t>
                          </a:r>
                          <a:r>
                            <a:rPr lang="en-US" sz="4400" b="1" dirty="0">
                              <a:solidFill>
                                <a:srgbClr val="2C2A29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và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rồi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kiểm</a:t>
                          </a:r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đếm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được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</a:t>
                          </a:r>
                          <a:r>
                            <a:rPr lang="en-US" sz="4400" b="1" dirty="0">
                              <a:solidFill>
                                <a:srgbClr val="00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?</a:t>
                          </a:r>
                          <a:endParaRPr lang="en-US" sz="44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9379197"/>
                  </p:ext>
                </p:extLst>
              </p:nvPr>
            </p:nvGraphicFramePr>
            <p:xfrm>
              <a:off x="372255" y="3198932"/>
              <a:ext cx="23418337" cy="42456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42456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" t="-2865" r="-104" b="-6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B953AF-729F-E3A6-7987-0233F8D9ED38}"/>
                  </a:ext>
                </a:extLst>
              </p:cNvPr>
              <p:cNvSpPr txBox="1"/>
              <p:nvPr/>
            </p:nvSpPr>
            <p:spPr>
              <a:xfrm>
                <a:off x="414550" y="9535346"/>
                <a:ext cx="23418336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 </a:t>
                </a:r>
                <a:r>
                  <a:rPr lang="en-US" sz="4400" b="1" kern="12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kern="12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kern="12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kern="1200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kê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cùa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𝛺</m:t>
                    </m:r>
                    <m:r>
                      <a:rPr lang="en-US" sz="4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lang="en-US" sz="4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lang="en-US" sz="4400" b="1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</m:oMath>
                </a14:m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đếm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6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{1; 2 ;...; 45}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kern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B953AF-729F-E3A6-7987-0233F8D9E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0" y="9535346"/>
                <a:ext cx="23418336" cy="2123658"/>
              </a:xfrm>
              <a:prstGeom prst="rect">
                <a:avLst/>
              </a:prstGeom>
              <a:blipFill>
                <a:blip r:embed="rId4"/>
                <a:stretch>
                  <a:fillRect l="-1041" t="-5731" b="-1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56">
            <a:extLst>
              <a:ext uri="{FF2B5EF4-FFF2-40B4-BE49-F238E27FC236}">
                <a16:creationId xmlns:a16="http://schemas.microsoft.com/office/drawing/2014/main" id="{EF7168CB-25F1-C5FF-F0C5-AE32E6A7F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" y="1257898"/>
            <a:ext cx="11733054" cy="78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SỬ DỤNG PHƯƠNG PHÁP TỔ HỢP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36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1561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-35887"/>
            <a:ext cx="34176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8835" y="67056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689112"/>
              </p:ext>
            </p:extLst>
          </p:nvPr>
        </p:nvGraphicFramePr>
        <p:xfrm>
          <a:off x="9317038" y="753110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601299"/>
              </p:ext>
            </p:extLst>
          </p:nvPr>
        </p:nvGraphicFramePr>
        <p:xfrm>
          <a:off x="9317038" y="753110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C67ACEDC-B149-3E8A-EEAA-0D6D98E4FA24}"/>
              </a:ext>
            </a:extLst>
          </p:cNvPr>
          <p:cNvSpPr txBox="1"/>
          <p:nvPr/>
        </p:nvSpPr>
        <p:spPr>
          <a:xfrm>
            <a:off x="480654" y="1273795"/>
            <a:ext cx="23578920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hè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C: “6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”; </a:t>
            </a:r>
          </a:p>
          <a:p>
            <a:pPr algn="just"/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D: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2075A-2C7C-01E5-2B68-EF08324192A8}"/>
              </a:ext>
            </a:extLst>
          </p:cNvPr>
          <p:cNvSpPr txBox="1"/>
          <p:nvPr/>
        </p:nvSpPr>
        <p:spPr>
          <a:xfrm>
            <a:off x="179832" y="5081348"/>
            <a:ext cx="23879742" cy="8217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</a:rPr>
              <a:t>Lời giải</a:t>
            </a:r>
          </a:p>
          <a:p>
            <a:endParaRPr lang="en-US" sz="4400" b="1" u="sng">
              <a:solidFill>
                <a:srgbClr val="FF0000"/>
              </a:solidFill>
            </a:endParaRPr>
          </a:p>
          <a:p>
            <a:endParaRPr lang="en-US" sz="4400" b="1" u="sng">
              <a:solidFill>
                <a:srgbClr val="FF0000"/>
              </a:solidFill>
            </a:endParaRPr>
          </a:p>
          <a:p>
            <a:endParaRPr lang="en-US" sz="4400" b="1" u="sng">
              <a:solidFill>
                <a:srgbClr val="FF0000"/>
              </a:solidFill>
            </a:endParaRPr>
          </a:p>
          <a:p>
            <a:endParaRPr lang="en-US" sz="4400" b="1" u="sng">
              <a:solidFill>
                <a:srgbClr val="FF0000"/>
              </a:solidFill>
            </a:endParaRPr>
          </a:p>
          <a:p>
            <a:endParaRPr lang="en-US" sz="4400" b="1" u="sng">
              <a:solidFill>
                <a:srgbClr val="FF0000"/>
              </a:solidFill>
            </a:endParaRPr>
          </a:p>
          <a:p>
            <a:endParaRPr lang="en-US" sz="4400" b="1" u="sng">
              <a:solidFill>
                <a:srgbClr val="FF0000"/>
              </a:solidFill>
            </a:endParaRPr>
          </a:p>
          <a:p>
            <a:endParaRPr lang="en-US" sz="44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44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44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44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401653-5A9E-6C9A-C19B-581AB57DAA8E}"/>
                  </a:ext>
                </a:extLst>
              </p:cNvPr>
              <p:cNvSpPr txBox="1"/>
              <p:nvPr/>
            </p:nvSpPr>
            <p:spPr>
              <a:xfrm>
                <a:off x="789409" y="5132591"/>
                <a:ext cx="19278600" cy="1496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𝟐𝟏𝟎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401653-5A9E-6C9A-C19B-581AB57DA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09" y="5132591"/>
                <a:ext cx="19278600" cy="1496692"/>
              </a:xfrm>
              <a:prstGeom prst="rect">
                <a:avLst/>
              </a:prstGeom>
              <a:blipFill>
                <a:blip r:embed="rId7"/>
                <a:stretch>
                  <a:fillRect l="-1265" t="-8571" r="-1707" b="-1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2270AC-3E27-45D0-03DD-D5CBB39A4CA2}"/>
                  </a:ext>
                </a:extLst>
              </p:cNvPr>
              <p:cNvSpPr txBox="1"/>
              <p:nvPr/>
            </p:nvSpPr>
            <p:spPr>
              <a:xfrm>
                <a:off x="448867" y="6907411"/>
                <a:ext cx="23028646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𝟐𝟏𝟎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2270AC-3E27-45D0-03DD-D5CBB39A4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67" y="6907411"/>
                <a:ext cx="23028646" cy="1070358"/>
              </a:xfrm>
              <a:prstGeom prst="rect">
                <a:avLst/>
              </a:prstGeom>
              <a:blipFill>
                <a:blip r:embed="rId8"/>
                <a:stretch>
                  <a:fillRect l="-1086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E4934E-ED3E-9C8E-FA49-6B9A23E14970}"/>
              </a:ext>
            </a:extLst>
          </p:cNvPr>
          <p:cNvSpPr txBox="1"/>
          <p:nvPr/>
        </p:nvSpPr>
        <p:spPr>
          <a:xfrm>
            <a:off x="324426" y="8617842"/>
            <a:ext cx="198606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555C3D-99CE-14FF-B584-BFCEC6A72AE2}"/>
                  </a:ext>
                </a:extLst>
              </p:cNvPr>
              <p:cNvSpPr txBox="1"/>
              <p:nvPr/>
            </p:nvSpPr>
            <p:spPr>
              <a:xfrm>
                <a:off x="1408835" y="9460825"/>
                <a:ext cx="21877019" cy="3610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0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4400" b="1" i="0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0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400" b="1" i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0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4400" b="1" i="0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0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</a:t>
                </a:r>
                <a:r>
                  <a:rPr lang="en-US" sz="4400" b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 = 90 (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𝐃</m:t>
                        </m:r>
                      </m:e>
                    </m:d>
                    <m:r>
                      <a:rPr lang="en-US" sz="4400" b="1" i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𝐃</m:t>
                        </m:r>
                      </m:e>
                    </m:d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𝟗𝟎</m:t>
                        </m:r>
                      </m:num>
                      <m:den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𝟐𝟏𝟎</m:t>
                        </m:r>
                      </m:den>
                    </m:f>
                    <m:r>
                      <a:rPr lang="en-US" sz="44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555C3D-99CE-14FF-B584-BFCEC6A72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35" y="9460825"/>
                <a:ext cx="21877019" cy="3610668"/>
              </a:xfrm>
              <a:prstGeom prst="rect">
                <a:avLst/>
              </a:prstGeom>
              <a:blipFill>
                <a:blip r:embed="rId10"/>
                <a:stretch>
                  <a:fillRect l="-1115" t="-3041" r="-1059" b="-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57">
            <a:extLst>
              <a:ext uri="{FF2B5EF4-FFF2-40B4-BE49-F238E27FC236}">
                <a16:creationId xmlns:a16="http://schemas.microsoft.com/office/drawing/2014/main" id="{2101D6D0-82E0-4362-8C34-FC1CFF38A1CC}"/>
              </a:ext>
            </a:extLst>
          </p:cNvPr>
          <p:cNvGrpSpPr>
            <a:grpSpLocks/>
          </p:cNvGrpSpPr>
          <p:nvPr/>
        </p:nvGrpSpPr>
        <p:grpSpPr bwMode="auto">
          <a:xfrm>
            <a:off x="-158474" y="1168295"/>
            <a:ext cx="3764683" cy="820972"/>
            <a:chOff x="-32" y="592"/>
            <a:chExt cx="8754" cy="1239"/>
          </a:xfrm>
        </p:grpSpPr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A11B5E43-A24E-4BA0-AA3E-1F0ABD58D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8" name="Arrow: Pentagon 25">
                <a:extLst>
                  <a:ext uri="{FF2B5EF4-FFF2-40B4-BE49-F238E27FC236}">
                    <a16:creationId xmlns:a16="http://schemas.microsoft.com/office/drawing/2014/main" id="{A20D87ED-360E-430A-B0E7-3BFAF7413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4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Arrow: Chevron 26">
                <a:extLst>
                  <a:ext uri="{FF2B5EF4-FFF2-40B4-BE49-F238E27FC236}">
                    <a16:creationId xmlns:a16="http://schemas.microsoft.com/office/drawing/2014/main" id="{70AF94B0-A60E-4444-AAF4-A8C2BF51A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0" name="Arrow: Chevron 27">
                <a:extLst>
                  <a:ext uri="{FF2B5EF4-FFF2-40B4-BE49-F238E27FC236}">
                    <a16:creationId xmlns:a16="http://schemas.microsoft.com/office/drawing/2014/main" id="{056E5C88-6A61-4971-935A-285B456DF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  <p:sp>
          <p:nvSpPr>
            <p:cNvPr id="27" name="TextBox 56">
              <a:extLst>
                <a:ext uri="{FF2B5EF4-FFF2-40B4-BE49-F238E27FC236}">
                  <a16:creationId xmlns:a16="http://schemas.microsoft.com/office/drawing/2014/main" id="{A409DBB5-55E9-4F1D-B6AE-6F64BA363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883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8" grpId="0" animBg="1"/>
      <p:bldP spid="3" grpId="0"/>
      <p:bldP spid="4" grpId="0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-266700" y="-35308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266700" y="-3410660"/>
            <a:ext cx="3609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2135" y="3330827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-266700" y="-3759493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221341"/>
              </p:ext>
            </p:extLst>
          </p:nvPr>
        </p:nvGraphicFramePr>
        <p:xfrm>
          <a:off x="9050338" y="4156327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8" y="4156327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418329"/>
              </p:ext>
            </p:extLst>
          </p:nvPr>
        </p:nvGraphicFramePr>
        <p:xfrm>
          <a:off x="9050338" y="4156327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0338" y="4156327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D5A425C-F5E8-AADD-A6E4-CC2E0498F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302517"/>
              </p:ext>
            </p:extLst>
          </p:nvPr>
        </p:nvGraphicFramePr>
        <p:xfrm>
          <a:off x="0" y="1905000"/>
          <a:ext cx="23850600" cy="3031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600">
                  <a:extLst>
                    <a:ext uri="{9D8B030D-6E8A-4147-A177-3AD203B41FA5}">
                      <a16:colId xmlns:a16="http://schemas.microsoft.com/office/drawing/2014/main" val="442423946"/>
                    </a:ext>
                  </a:extLst>
                </a:gridCol>
              </a:tblGrid>
              <a:tr h="3031159">
                <a:tc>
                  <a:txBody>
                    <a:bodyPr/>
                    <a:lstStyle/>
                    <a:p>
                      <a:r>
                        <a:rPr lang="en-US" sz="4800" b="1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tổ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lớp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10B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đó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nữ.Giáo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viên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ngẫu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nhiên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tồ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kiểm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vở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bài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tập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Toán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xác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suất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để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chọn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nữ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bằng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sinh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kern="12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</a:t>
                      </a:r>
                      <a:r>
                        <a:rPr lang="en-US" sz="4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287189"/>
                  </a:ext>
                </a:extLst>
              </a:tr>
            </a:tbl>
          </a:graphicData>
        </a:graphic>
      </p:graphicFrame>
      <p:grpSp>
        <p:nvGrpSpPr>
          <p:cNvPr id="40" name="Group 57">
            <a:extLst>
              <a:ext uri="{FF2B5EF4-FFF2-40B4-BE49-F238E27FC236}">
                <a16:creationId xmlns:a16="http://schemas.microsoft.com/office/drawing/2014/main" id="{6492D06D-D514-B3A0-4E02-2B82C86F4487}"/>
              </a:ext>
            </a:extLst>
          </p:cNvPr>
          <p:cNvGrpSpPr>
            <a:grpSpLocks/>
          </p:cNvGrpSpPr>
          <p:nvPr/>
        </p:nvGrpSpPr>
        <p:grpSpPr bwMode="auto">
          <a:xfrm>
            <a:off x="-121504" y="1764975"/>
            <a:ext cx="4891422" cy="878618"/>
            <a:chOff x="224" y="592"/>
            <a:chExt cx="11374" cy="1326"/>
          </a:xfrm>
        </p:grpSpPr>
        <p:grpSp>
          <p:nvGrpSpPr>
            <p:cNvPr id="41" name="Group 24">
              <a:extLst>
                <a:ext uri="{FF2B5EF4-FFF2-40B4-BE49-F238E27FC236}">
                  <a16:creationId xmlns:a16="http://schemas.microsoft.com/office/drawing/2014/main" id="{86FDDF7F-509B-1566-3789-1FAF1190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43" name="Arrow: Pentagon 25">
                <a:extLst>
                  <a:ext uri="{FF2B5EF4-FFF2-40B4-BE49-F238E27FC236}">
                    <a16:creationId xmlns:a16="http://schemas.microsoft.com/office/drawing/2014/main" id="{637BFE62-5CA3-6A20-01C7-D49D64D1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en-US" altLang="en-US" sz="4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Arrow: Chevron 26">
                <a:extLst>
                  <a:ext uri="{FF2B5EF4-FFF2-40B4-BE49-F238E27FC236}">
                    <a16:creationId xmlns:a16="http://schemas.microsoft.com/office/drawing/2014/main" id="{28D20AF7-2572-E5A6-FCC4-42BB9DB0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Arrow: Chevron 27">
                <a:extLst>
                  <a:ext uri="{FF2B5EF4-FFF2-40B4-BE49-F238E27FC236}">
                    <a16:creationId xmlns:a16="http://schemas.microsoft.com/office/drawing/2014/main" id="{A1DE83DC-3292-9582-59DE-C7B729643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TextBox 56">
              <a:extLst>
                <a:ext uri="{FF2B5EF4-FFF2-40B4-BE49-F238E27FC236}">
                  <a16:creationId xmlns:a16="http://schemas.microsoft.com/office/drawing/2014/main" id="{23879C24-27F8-5C48-5C02-0AF808E8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02075A-2C7C-01E5-2B68-EF08324192A8}"/>
              </a:ext>
            </a:extLst>
          </p:cNvPr>
          <p:cNvSpPr txBox="1"/>
          <p:nvPr/>
        </p:nvSpPr>
        <p:spPr>
          <a:xfrm>
            <a:off x="-86202" y="4988720"/>
            <a:ext cx="23936802" cy="8217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36EA75-CD3C-33B6-F3CF-E0ADD8D425FE}"/>
                  </a:ext>
                </a:extLst>
              </p:cNvPr>
              <p:cNvSpPr txBox="1"/>
              <p:nvPr/>
            </p:nvSpPr>
            <p:spPr>
              <a:xfrm>
                <a:off x="0" y="5761849"/>
                <a:ext cx="22975476" cy="1796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gian mẫu là tập tất cả các tập con gồm 6 học sinh trong 12 học sinh. </a:t>
                </a:r>
                <a:r>
                  <a:rPr lang="vi-VN" sz="4400" b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C2A2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2C2A2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2C2A2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𝜴</m:t>
                          </m:r>
                        </m:e>
                      </m:d>
                      <m:r>
                        <a:rPr lang="en-US" sz="4400" b="1" i="1">
                          <a:solidFill>
                            <a:srgbClr val="2C2A2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solidFill>
                                <a:srgbClr val="2C2A2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2C2A2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2C2A2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2C2A29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2C2A2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2C2A29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𝟗𝟐𝟒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36EA75-CD3C-33B6-F3CF-E0ADD8D42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1849"/>
                <a:ext cx="22975476" cy="1796710"/>
              </a:xfrm>
              <a:prstGeom prst="rect">
                <a:avLst/>
              </a:prstGeom>
              <a:blipFill>
                <a:blip r:embed="rId8"/>
                <a:stretch>
                  <a:fillRect l="-1061" t="-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E351183-3F3B-B2D9-8D02-8F12A5A0B4B6}"/>
              </a:ext>
            </a:extLst>
          </p:cNvPr>
          <p:cNvSpPr txBox="1"/>
          <p:nvPr/>
        </p:nvSpPr>
        <p:spPr>
          <a:xfrm>
            <a:off x="80441" y="7396086"/>
            <a:ext cx="23502007" cy="1578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2C2A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Biến</a:t>
            </a:r>
            <a:r>
              <a:rPr lang="en-US" sz="4400" b="1" dirty="0">
                <a:solidFill>
                  <a:srgbClr val="2C2A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C2A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4400" b="1" dirty="0">
                <a:solidFill>
                  <a:srgbClr val="2C2A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A:”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solidFill>
                  <a:srgbClr val="2C2A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12B774-2C0E-D3D7-0999-4B350E9242F8}"/>
                  </a:ext>
                </a:extLst>
              </p:cNvPr>
              <p:cNvSpPr txBox="1"/>
              <p:nvPr/>
            </p:nvSpPr>
            <p:spPr>
              <a:xfrm>
                <a:off x="124839" y="8974788"/>
                <a:ext cx="22975476" cy="364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i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  <a:r>
                  <a:rPr lang="en-US" sz="4400" b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i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2C2A29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2C2A2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2C2A2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𝟗𝟐𝟒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12B774-2C0E-D3D7-0999-4B350E924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9" y="8974788"/>
                <a:ext cx="22975476" cy="3640164"/>
              </a:xfrm>
              <a:prstGeom prst="rect">
                <a:avLst/>
              </a:prstGeom>
              <a:blipFill>
                <a:blip r:embed="rId9"/>
                <a:stretch>
                  <a:fillRect l="-1061" t="-2848" b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748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73C2D5-CA9B-47BC-9AD0-ECA015C1C325}"/>
              </a:ext>
            </a:extLst>
          </p:cNvPr>
          <p:cNvGrpSpPr/>
          <p:nvPr/>
        </p:nvGrpSpPr>
        <p:grpSpPr>
          <a:xfrm>
            <a:off x="839679" y="5486579"/>
            <a:ext cx="22172722" cy="2701196"/>
            <a:chOff x="839787" y="6087168"/>
            <a:chExt cx="22175609" cy="270154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1DE1FB5-671A-4611-8EE8-31248E4384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E70EDEF-46E1-429A-B86A-3AB2597B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061809A4-DFA0-48FD-A9B1-C4C761DE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A17BDFD-C5E8-4E1C-915C-5CFAC4A8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E741B86F-E7B9-4220-8DE8-16F61058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A09A0D33-4C85-476E-BFFE-F1FD8CCE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DDAC5A5E-FBC2-42F3-A656-E3FDFB13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C2BB2173-F867-4E7A-8E0E-8B9F2F13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81E049EF-5FCC-4AF7-BFB8-23763271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13AE2C48-248E-44C5-9188-340518D5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C7094C98-BEEA-438E-99C0-6AA683EC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6060D6D9-15A5-4D95-94BC-A9B51A4B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AE1B44B1-DBFA-419C-A487-CF00758C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CDE3B4-A1DE-4B75-9DCD-FB34DD583B3E}"/>
                </a:ext>
              </a:extLst>
            </p:cNvPr>
            <p:cNvSpPr txBox="1"/>
            <p:nvPr/>
          </p:nvSpPr>
          <p:spPr>
            <a:xfrm>
              <a:off x="4760377" y="6624160"/>
              <a:ext cx="182550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736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956DCF-BE81-49BD-AEFD-E1B23CD9355B}"/>
              </a:ext>
            </a:extLst>
          </p:cNvPr>
          <p:cNvGrpSpPr/>
          <p:nvPr/>
        </p:nvGrpSpPr>
        <p:grpSpPr>
          <a:xfrm>
            <a:off x="-185725" y="1228512"/>
            <a:ext cx="24212937" cy="4410288"/>
            <a:chOff x="271298" y="3047679"/>
            <a:chExt cx="24341302" cy="1406667"/>
          </a:xfrm>
        </p:grpSpPr>
        <p:sp>
          <p:nvSpPr>
            <p:cNvPr id="42" name="Rounded Rectangle 19">
              <a:extLst>
                <a:ext uri="{FF2B5EF4-FFF2-40B4-BE49-F238E27FC236}">
                  <a16:creationId xmlns:a16="http://schemas.microsoft.com/office/drawing/2014/main" id="{77A07A8C-0C66-46F5-9492-F3FF15272385}"/>
                </a:ext>
              </a:extLst>
            </p:cNvPr>
            <p:cNvSpPr/>
            <p:nvPr/>
          </p:nvSpPr>
          <p:spPr>
            <a:xfrm>
              <a:off x="621326" y="3048000"/>
              <a:ext cx="23991274" cy="14063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1AF5AF-AB66-43AD-977A-4DB2F036BF08}"/>
                </a:ext>
              </a:extLst>
            </p:cNvPr>
            <p:cNvGrpSpPr/>
            <p:nvPr/>
          </p:nvGrpSpPr>
          <p:grpSpPr>
            <a:xfrm>
              <a:off x="271298" y="3047679"/>
              <a:ext cx="3405368" cy="358660"/>
              <a:chOff x="11638" y="59287"/>
              <a:chExt cx="1097993" cy="10012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7FAA25F-8F09-4321-9ECE-DAD408240DF5}"/>
                  </a:ext>
                </a:extLst>
              </p:cNvPr>
              <p:cNvGrpSpPr/>
              <p:nvPr/>
            </p:nvGrpSpPr>
            <p:grpSpPr>
              <a:xfrm>
                <a:off x="11638" y="59287"/>
                <a:ext cx="1097993" cy="64202"/>
                <a:chOff x="16373" y="60276"/>
                <a:chExt cx="1544897" cy="79454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4DD6093-8752-4E91-AA4A-F0A093044FF9}"/>
                    </a:ext>
                  </a:extLst>
                </p:cNvPr>
                <p:cNvSpPr/>
                <p:nvPr/>
              </p:nvSpPr>
              <p:spPr>
                <a:xfrm>
                  <a:off x="213235" y="61725"/>
                  <a:ext cx="1348035" cy="7800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rrow: Chevron 46">
                  <a:extLst>
                    <a:ext uri="{FF2B5EF4-FFF2-40B4-BE49-F238E27FC236}">
                      <a16:creationId xmlns:a16="http://schemas.microsoft.com/office/drawing/2014/main" id="{27AB0489-94C4-4E93-8FBB-5C09AC73BBD8}"/>
                    </a:ext>
                  </a:extLst>
                </p:cNvPr>
                <p:cNvSpPr/>
                <p:nvPr/>
              </p:nvSpPr>
              <p:spPr>
                <a:xfrm>
                  <a:off x="16373" y="60342"/>
                  <a:ext cx="177829" cy="76467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48" name="Arrow: Chevron 47">
                  <a:extLst>
                    <a:ext uri="{FF2B5EF4-FFF2-40B4-BE49-F238E27FC236}">
                      <a16:creationId xmlns:a16="http://schemas.microsoft.com/office/drawing/2014/main" id="{1D948903-D0FA-496E-AE4B-628B0F781C42}"/>
                    </a:ext>
                  </a:extLst>
                </p:cNvPr>
                <p:cNvSpPr/>
                <p:nvPr/>
              </p:nvSpPr>
              <p:spPr>
                <a:xfrm>
                  <a:off x="101077" y="60276"/>
                  <a:ext cx="177799" cy="7800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5" name="TextBox 56">
                <a:extLst>
                  <a:ext uri="{FF2B5EF4-FFF2-40B4-BE49-F238E27FC236}">
                    <a16:creationId xmlns:a16="http://schemas.microsoft.com/office/drawing/2014/main" id="{F8E82A46-41B4-4C31-89D7-011F17E8975F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0003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AD8F1B-3E89-0458-5537-5FB702991A8D}"/>
              </a:ext>
            </a:extLst>
          </p:cNvPr>
          <p:cNvSpPr txBox="1"/>
          <p:nvPr/>
        </p:nvSpPr>
        <p:spPr>
          <a:xfrm>
            <a:off x="204190" y="1307014"/>
            <a:ext cx="22621868" cy="3130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đựng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10; 11; …..; 20.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C: “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D: “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981130-F462-98A3-6E5E-B153FC50D298}"/>
                  </a:ext>
                </a:extLst>
              </p:cNvPr>
              <p:cNvSpPr txBox="1"/>
              <p:nvPr/>
            </p:nvSpPr>
            <p:spPr>
              <a:xfrm>
                <a:off x="356788" y="5668297"/>
                <a:ext cx="23670424" cy="4965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𝟏𝟗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C: “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981130-F462-98A3-6E5E-B153FC50D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8" y="5668297"/>
                <a:ext cx="23670424" cy="4965655"/>
              </a:xfrm>
              <a:prstGeom prst="rect">
                <a:avLst/>
              </a:prstGeom>
              <a:blipFill>
                <a:blip r:embed="rId3"/>
                <a:stretch>
                  <a:fillRect l="-1056" t="-2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951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956DCF-BE81-49BD-AEFD-E1B23CD9355B}"/>
              </a:ext>
            </a:extLst>
          </p:cNvPr>
          <p:cNvGrpSpPr/>
          <p:nvPr/>
        </p:nvGrpSpPr>
        <p:grpSpPr>
          <a:xfrm>
            <a:off x="-34544" y="1228512"/>
            <a:ext cx="24061756" cy="4410288"/>
            <a:chOff x="423281" y="3047679"/>
            <a:chExt cx="24189319" cy="1406667"/>
          </a:xfrm>
        </p:grpSpPr>
        <p:sp>
          <p:nvSpPr>
            <p:cNvPr id="42" name="Rounded Rectangle 19">
              <a:extLst>
                <a:ext uri="{FF2B5EF4-FFF2-40B4-BE49-F238E27FC236}">
                  <a16:creationId xmlns:a16="http://schemas.microsoft.com/office/drawing/2014/main" id="{77A07A8C-0C66-46F5-9492-F3FF15272385}"/>
                </a:ext>
              </a:extLst>
            </p:cNvPr>
            <p:cNvSpPr/>
            <p:nvPr/>
          </p:nvSpPr>
          <p:spPr>
            <a:xfrm>
              <a:off x="621326" y="3048000"/>
              <a:ext cx="23991274" cy="14063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1AF5AF-AB66-43AD-977A-4DB2F036BF08}"/>
                </a:ext>
              </a:extLst>
            </p:cNvPr>
            <p:cNvGrpSpPr/>
            <p:nvPr/>
          </p:nvGrpSpPr>
          <p:grpSpPr>
            <a:xfrm>
              <a:off x="423281" y="3047679"/>
              <a:ext cx="3169478" cy="358660"/>
              <a:chOff x="60642" y="59287"/>
              <a:chExt cx="1021935" cy="10012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7FAA25F-8F09-4321-9ECE-DAD408240DF5}"/>
                  </a:ext>
                </a:extLst>
              </p:cNvPr>
              <p:cNvGrpSpPr/>
              <p:nvPr/>
            </p:nvGrpSpPr>
            <p:grpSpPr>
              <a:xfrm>
                <a:off x="60642" y="59287"/>
                <a:ext cx="1021935" cy="65889"/>
                <a:chOff x="85323" y="60276"/>
                <a:chExt cx="1437881" cy="81541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4DD6093-8752-4E91-AA4A-F0A093044FF9}"/>
                    </a:ext>
                  </a:extLst>
                </p:cNvPr>
                <p:cNvSpPr/>
                <p:nvPr/>
              </p:nvSpPr>
              <p:spPr>
                <a:xfrm>
                  <a:off x="175169" y="63812"/>
                  <a:ext cx="1348035" cy="7800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rrow: Chevron 46">
                  <a:extLst>
                    <a:ext uri="{FF2B5EF4-FFF2-40B4-BE49-F238E27FC236}">
                      <a16:creationId xmlns:a16="http://schemas.microsoft.com/office/drawing/2014/main" id="{27AB0489-94C4-4E93-8FBB-5C09AC73BBD8}"/>
                    </a:ext>
                  </a:extLst>
                </p:cNvPr>
                <p:cNvSpPr/>
                <p:nvPr/>
              </p:nvSpPr>
              <p:spPr>
                <a:xfrm>
                  <a:off x="85323" y="60342"/>
                  <a:ext cx="108878" cy="76467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48" name="Arrow: Chevron 47">
                  <a:extLst>
                    <a:ext uri="{FF2B5EF4-FFF2-40B4-BE49-F238E27FC236}">
                      <a16:creationId xmlns:a16="http://schemas.microsoft.com/office/drawing/2014/main" id="{1D948903-D0FA-496E-AE4B-628B0F781C42}"/>
                    </a:ext>
                  </a:extLst>
                </p:cNvPr>
                <p:cNvSpPr/>
                <p:nvPr/>
              </p:nvSpPr>
              <p:spPr>
                <a:xfrm>
                  <a:off x="170016" y="60276"/>
                  <a:ext cx="108861" cy="7800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5" name="TextBox 56">
                <a:extLst>
                  <a:ext uri="{FF2B5EF4-FFF2-40B4-BE49-F238E27FC236}">
                    <a16:creationId xmlns:a16="http://schemas.microsoft.com/office/drawing/2014/main" id="{F8E82A46-41B4-4C31-89D7-011F17E8975F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0003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AD8F1B-3E89-0458-5537-5FB702991A8D}"/>
              </a:ext>
            </a:extLst>
          </p:cNvPr>
          <p:cNvSpPr txBox="1"/>
          <p:nvPr/>
        </p:nvSpPr>
        <p:spPr>
          <a:xfrm>
            <a:off x="204190" y="1307014"/>
            <a:ext cx="22621868" cy="3957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đựng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10; 11; …..; 20.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C: “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D: “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chẵn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981130-F462-98A3-6E5E-B153FC50D298}"/>
                  </a:ext>
                </a:extLst>
              </p:cNvPr>
              <p:cNvSpPr txBox="1"/>
              <p:nvPr/>
            </p:nvSpPr>
            <p:spPr>
              <a:xfrm>
                <a:off x="356788" y="5668297"/>
                <a:ext cx="23670424" cy="4227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;...;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D: “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981130-F462-98A3-6E5E-B153FC50D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8" y="5668297"/>
                <a:ext cx="23670424" cy="4227376"/>
              </a:xfrm>
              <a:prstGeom prst="rect">
                <a:avLst/>
              </a:prstGeom>
              <a:blipFill>
                <a:blip r:embed="rId3"/>
                <a:stretch>
                  <a:fillRect l="-1056" t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337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956DCF-BE81-49BD-AEFD-E1B23CD9355B}"/>
              </a:ext>
            </a:extLst>
          </p:cNvPr>
          <p:cNvGrpSpPr/>
          <p:nvPr/>
        </p:nvGrpSpPr>
        <p:grpSpPr>
          <a:xfrm>
            <a:off x="-195316" y="1146609"/>
            <a:ext cx="24222528" cy="2891992"/>
            <a:chOff x="261656" y="3047679"/>
            <a:chExt cx="24350944" cy="1406667"/>
          </a:xfrm>
        </p:grpSpPr>
        <p:sp>
          <p:nvSpPr>
            <p:cNvPr id="42" name="Rounded Rectangle 19">
              <a:extLst>
                <a:ext uri="{FF2B5EF4-FFF2-40B4-BE49-F238E27FC236}">
                  <a16:creationId xmlns:a16="http://schemas.microsoft.com/office/drawing/2014/main" id="{77A07A8C-0C66-46F5-9492-F3FF15272385}"/>
                </a:ext>
              </a:extLst>
            </p:cNvPr>
            <p:cNvSpPr/>
            <p:nvPr/>
          </p:nvSpPr>
          <p:spPr>
            <a:xfrm>
              <a:off x="621326" y="3048000"/>
              <a:ext cx="23991274" cy="14063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1AF5AF-AB66-43AD-977A-4DB2F036BF08}"/>
                </a:ext>
              </a:extLst>
            </p:cNvPr>
            <p:cNvGrpSpPr/>
            <p:nvPr/>
          </p:nvGrpSpPr>
          <p:grpSpPr>
            <a:xfrm>
              <a:off x="261656" y="3047679"/>
              <a:ext cx="3320993" cy="393456"/>
              <a:chOff x="8529" y="59287"/>
              <a:chExt cx="1070788" cy="10984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7FAA25F-8F09-4321-9ECE-DAD408240DF5}"/>
                  </a:ext>
                </a:extLst>
              </p:cNvPr>
              <p:cNvGrpSpPr/>
              <p:nvPr/>
            </p:nvGrpSpPr>
            <p:grpSpPr>
              <a:xfrm>
                <a:off x="8529" y="59287"/>
                <a:ext cx="1070788" cy="109841"/>
                <a:chOff x="11999" y="60276"/>
                <a:chExt cx="1506618" cy="135935"/>
              </a:xfrm>
            </p:grpSpPr>
            <p:sp>
              <p:nvSpPr>
                <p:cNvPr id="46" name="Arrow: Pentagon 45">
                  <a:extLst>
                    <a:ext uri="{FF2B5EF4-FFF2-40B4-BE49-F238E27FC236}">
                      <a16:creationId xmlns:a16="http://schemas.microsoft.com/office/drawing/2014/main" id="{E4DD6093-8752-4E91-AA4A-F0A093044FF9}"/>
                    </a:ext>
                  </a:extLst>
                </p:cNvPr>
                <p:cNvSpPr/>
                <p:nvPr/>
              </p:nvSpPr>
              <p:spPr>
                <a:xfrm>
                  <a:off x="170582" y="72410"/>
                  <a:ext cx="1348035" cy="123801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rrow: Chevron 46">
                  <a:extLst>
                    <a:ext uri="{FF2B5EF4-FFF2-40B4-BE49-F238E27FC236}">
                      <a16:creationId xmlns:a16="http://schemas.microsoft.com/office/drawing/2014/main" id="{27AB0489-94C4-4E93-8FBB-5C09AC73BBD8}"/>
                    </a:ext>
                  </a:extLst>
                </p:cNvPr>
                <p:cNvSpPr/>
                <p:nvPr/>
              </p:nvSpPr>
              <p:spPr>
                <a:xfrm>
                  <a:off x="11999" y="60342"/>
                  <a:ext cx="182203" cy="11889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48" name="Arrow: Chevron 47">
                  <a:extLst>
                    <a:ext uri="{FF2B5EF4-FFF2-40B4-BE49-F238E27FC236}">
                      <a16:creationId xmlns:a16="http://schemas.microsoft.com/office/drawing/2014/main" id="{1D948903-D0FA-496E-AE4B-628B0F781C42}"/>
                    </a:ext>
                  </a:extLst>
                </p:cNvPr>
                <p:cNvSpPr/>
                <p:nvPr/>
              </p:nvSpPr>
              <p:spPr>
                <a:xfrm>
                  <a:off x="96673" y="60276"/>
                  <a:ext cx="182203" cy="110841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5" name="TextBox 56">
                <a:extLst>
                  <a:ext uri="{FF2B5EF4-FFF2-40B4-BE49-F238E27FC236}">
                    <a16:creationId xmlns:a16="http://schemas.microsoft.com/office/drawing/2014/main" id="{F8E82A46-41B4-4C31-89D7-011F17E8975F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10003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9.8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AD8F1B-3E89-0458-5537-5FB702991A8D}"/>
              </a:ext>
            </a:extLst>
          </p:cNvPr>
          <p:cNvSpPr txBox="1"/>
          <p:nvPr/>
        </p:nvSpPr>
        <p:spPr>
          <a:xfrm>
            <a:off x="326401" y="1478926"/>
            <a:ext cx="22621868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đựng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bỉ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981130-F462-98A3-6E5E-B153FC50D298}"/>
                  </a:ext>
                </a:extLst>
              </p:cNvPr>
              <p:cNvSpPr txBox="1"/>
              <p:nvPr/>
            </p:nvSpPr>
            <p:spPr>
              <a:xfrm>
                <a:off x="190335" y="4370255"/>
                <a:ext cx="23670424" cy="8371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C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bi).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𝟗𝟐𝟒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 “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𝟐𝟒𝟎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A: “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đen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𝟐𝟒𝟎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𝟗𝟐𝟒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𝟕𝟕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981130-F462-98A3-6E5E-B153FC50D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35" y="4370255"/>
                <a:ext cx="23670424" cy="8371779"/>
              </a:xfrm>
              <a:prstGeom prst="rect">
                <a:avLst/>
              </a:prstGeom>
              <a:blipFill>
                <a:blip r:embed="rId3"/>
                <a:stretch>
                  <a:fillRect l="-1030" t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835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D358A6-803C-809A-9DCD-2845A7FB34D1}"/>
              </a:ext>
            </a:extLst>
          </p:cNvPr>
          <p:cNvSpPr/>
          <p:nvPr/>
        </p:nvSpPr>
        <p:spPr>
          <a:xfrm>
            <a:off x="27709" y="2009652"/>
            <a:ext cx="23444150" cy="9795130"/>
          </a:xfrm>
          <a:prstGeom prst="roundRect">
            <a:avLst>
              <a:gd name="adj" fmla="val 9039"/>
            </a:avLst>
          </a:prstGeom>
          <a:solidFill>
            <a:srgbClr val="FFE2A7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0" rIns="72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1652,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Pascal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quý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tộc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nhờ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“Khi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thắng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xắc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thắng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xắc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 </a:t>
            </a:r>
            <a:r>
              <a:rPr lang="en-US" sz="4400" b="1" dirty="0" err="1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34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thắng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nhất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A7516E-7161-0BB5-2875-051D2DFB5240}"/>
              </a:ext>
            </a:extLst>
          </p:cNvPr>
          <p:cNvGrpSpPr/>
          <p:nvPr/>
        </p:nvGrpSpPr>
        <p:grpSpPr>
          <a:xfrm>
            <a:off x="0" y="990600"/>
            <a:ext cx="4572000" cy="914400"/>
            <a:chOff x="400050" y="2914650"/>
            <a:chExt cx="3790949" cy="914400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5884B6BC-B9CB-C52B-BF0D-B8ABEECE1C4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51546" y="1819614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6F8C06-D8F7-A624-0656-3BF3E0C92A54}"/>
                </a:ext>
              </a:extLst>
            </p:cNvPr>
            <p:cNvSpPr txBox="1"/>
            <p:nvPr/>
          </p:nvSpPr>
          <p:spPr>
            <a:xfrm>
              <a:off x="1346202" y="3004278"/>
              <a:ext cx="28447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biết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ound Diagonal Corner Rectangle 41">
              <a:extLst>
                <a:ext uri="{FF2B5EF4-FFF2-40B4-BE49-F238E27FC236}">
                  <a16:creationId xmlns:a16="http://schemas.microsoft.com/office/drawing/2014/main" id="{83A82A0C-9BB8-E0E8-5996-82BCC086746E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lipboard outline">
              <a:extLst>
                <a:ext uri="{FF2B5EF4-FFF2-40B4-BE49-F238E27FC236}">
                  <a16:creationId xmlns:a16="http://schemas.microsoft.com/office/drawing/2014/main" id="{DC5B157A-60EF-820B-8791-2004F927F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874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6174</TotalTime>
  <Words>2068</Words>
  <PresentationFormat>Custom</PresentationFormat>
  <Paragraphs>220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Fira Sans Black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2022-10-17T15:23:43Z</dcterms:modified>
</cp:coreProperties>
</file>