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74" r:id="rId3"/>
    <p:sldId id="302" r:id="rId4"/>
    <p:sldId id="292" r:id="rId5"/>
    <p:sldId id="403" r:id="rId6"/>
    <p:sldId id="404" r:id="rId7"/>
    <p:sldId id="334" r:id="rId8"/>
    <p:sldId id="390" r:id="rId9"/>
    <p:sldId id="383" r:id="rId10"/>
    <p:sldId id="405" r:id="rId11"/>
    <p:sldId id="407" r:id="rId12"/>
    <p:sldId id="336" r:id="rId13"/>
    <p:sldId id="377" r:id="rId14"/>
    <p:sldId id="410" r:id="rId15"/>
    <p:sldId id="409" r:id="rId16"/>
    <p:sldId id="411" r:id="rId17"/>
    <p:sldId id="412" r:id="rId18"/>
    <p:sldId id="378" r:id="rId19"/>
    <p:sldId id="397" r:id="rId20"/>
    <p:sldId id="413" r:id="rId21"/>
    <p:sldId id="417" r:id="rId22"/>
    <p:sldId id="315" r:id="rId23"/>
    <p:sldId id="418" r:id="rId24"/>
    <p:sldId id="419" r:id="rId25"/>
    <p:sldId id="331" r:id="rId26"/>
    <p:sldId id="295" r:id="rId27"/>
    <p:sldId id="329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57"/>
  </p:normalViewPr>
  <p:slideViewPr>
    <p:cSldViewPr snapToGrid="0">
      <p:cViewPr varScale="1">
        <p:scale>
          <a:sx n="60" d="100"/>
          <a:sy n="60" d="100"/>
        </p:scale>
        <p:origin x="436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67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23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584313" y="13166"/>
            <a:ext cx="15856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4: Right on!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1098" y="2321004"/>
            <a:ext cx="66353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Unit 4: All things high-tech</a:t>
            </a: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Lesson: Right on!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75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3081" y="897443"/>
            <a:ext cx="11313042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1. I use headphones when I am listening to music in public.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2. I turn oﬀ my smartphone in cinemas.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3. I always answer my smartphone while I am walking or riding my bike.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4. I am polite in messages and comments.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5. I ask people before I put photos of them online.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6. I never give out someone’s phone number without asking.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7. I talk loudly on my smartphone on public transport.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+mj-lt"/>
              </a:rPr>
              <a:t>8. I take photos of people in public without asking.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3603" y="378702"/>
            <a:ext cx="1233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1 Which sentences are true for you and which are not?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531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184" y="897443"/>
            <a:ext cx="115408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+mj-lt"/>
              </a:rPr>
              <a:t>Sentences 1, 2 and 7 are true for me. This shows that I have good smartphone etiquette and I think for the people around me when I’m using my smartphone.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3603" y="368070"/>
            <a:ext cx="1233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Suggested Answer Key</a:t>
            </a:r>
          </a:p>
        </p:txBody>
      </p:sp>
    </p:spTree>
    <p:extLst>
      <p:ext uri="{BB962C8B-B14F-4D97-AF65-F5344CB8AC3E}">
        <p14:creationId xmlns:p14="http://schemas.microsoft.com/office/powerpoint/2010/main" val="21121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831"/>
            <a:ext cx="2419350" cy="1028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043" y="420831"/>
            <a:ext cx="9329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+mj-lt"/>
              </a:rPr>
              <a:t>2 Work in groups. Use the ideas in Exercise 1 to create a leaﬂet about the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Dos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and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Don’ts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of using smartphones. Use photos or drawings.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2770365"/>
            <a:ext cx="8931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What are you going to </a:t>
            </a:r>
            <a:r>
              <a:rPr lang="en-US" sz="3600" dirty="0"/>
              <a:t>create</a:t>
            </a:r>
            <a:r>
              <a:rPr lang="en-US" sz="3600" dirty="0">
                <a:latin typeface="+mn-lt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512320"/>
            <a:ext cx="11366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leaﬂet about the </a:t>
            </a:r>
            <a:r>
              <a:rPr lang="en-US" sz="3600" i="1" dirty="0">
                <a:solidFill>
                  <a:srgbClr val="FF0000"/>
                </a:solidFill>
              </a:rPr>
              <a:t>Dos</a:t>
            </a:r>
            <a:r>
              <a:rPr lang="en-US" sz="3600" dirty="0">
                <a:solidFill>
                  <a:srgbClr val="FF0000"/>
                </a:solidFill>
              </a:rPr>
              <a:t> and </a:t>
            </a:r>
            <a:r>
              <a:rPr lang="en-US" sz="3600" i="1" dirty="0">
                <a:solidFill>
                  <a:srgbClr val="FF0000"/>
                </a:solidFill>
              </a:rPr>
              <a:t>Don’ts</a:t>
            </a:r>
            <a:r>
              <a:rPr lang="en-US" sz="3600" dirty="0">
                <a:solidFill>
                  <a:srgbClr val="FF0000"/>
                </a:solidFill>
              </a:rPr>
              <a:t> of using smartphones.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08090"/>
            <a:ext cx="982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What are you going to use?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995630"/>
            <a:ext cx="7070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Photos or drawings.</a:t>
            </a:r>
          </a:p>
        </p:txBody>
      </p:sp>
    </p:spTree>
    <p:extLst>
      <p:ext uri="{BB962C8B-B14F-4D97-AF65-F5344CB8AC3E}">
        <p14:creationId xmlns:p14="http://schemas.microsoft.com/office/powerpoint/2010/main" val="6968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0976"/>
            <a:ext cx="9844088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		             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DOs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use headphones when you are listening to music in public.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turn off your smartphone in cinemas.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be polite in messages and comments.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ask people before you put photos of them online.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1112"/>
            <a:ext cx="1233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            Smartphone etiquette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088" y="3308200"/>
            <a:ext cx="2243336" cy="29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1112"/>
            <a:ext cx="1233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+mj-lt"/>
              </a:rPr>
              <a:t>Smartphone etiquette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3" y="574277"/>
            <a:ext cx="10015537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		   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DON’Ts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look at your smartphone while you are walking.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give someone’s phone number without asking.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talk loudly on your smartphone on public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transport.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• take photos of people in public without asking.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602" y="2697347"/>
            <a:ext cx="2719398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70465"/>
            <a:ext cx="8952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What are you going to </a:t>
            </a:r>
            <a:r>
              <a:rPr lang="en-US" sz="3600" dirty="0"/>
              <a:t>collect</a:t>
            </a:r>
            <a:r>
              <a:rPr lang="en-US" sz="3600" dirty="0">
                <a:latin typeface="+mn-lt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12420"/>
            <a:ext cx="1033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More information about smartphone etiquette.</a:t>
            </a:r>
            <a:endParaRPr 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53775"/>
            <a:ext cx="997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What are you going to do?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95730"/>
            <a:ext cx="7676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Prepare and give a presentation.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6" y="398266"/>
            <a:ext cx="11070176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8072"/>
            <a:ext cx="1233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+mj-lt"/>
              </a:rPr>
              <a:t>Suggested Answer Key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447" y="1067563"/>
            <a:ext cx="114618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+mj-lt"/>
              </a:rPr>
              <a:t>Today, I’m going to talk about smartphone etiquette. 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+mj-lt"/>
              </a:rPr>
              <a:t>Firstly, you shouldn’t respond to texts or calls at some times. For example, when you are driving or riding your bicycle, it’s too dangerous.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+mj-lt"/>
              </a:rPr>
              <a:t>Secondly, don’t use your mobile phone in some places. For example, never use your smartphone in the library or a classroom. 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+mj-lt"/>
              </a:rPr>
              <a:t>Thirdly, don’t send texts or messages late at night. Remember that some people go to sleep early! Finally, try not to pick an annoying ringtone. 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+mj-lt"/>
              </a:rPr>
              <a:t>Also, think about turning the volume of your ringtone down, or even switching to vibrate when you are in public. So remember – be smart when you use your smartphone. Think about others. Thanks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7898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6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6539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f</a:t>
            </a:r>
            <a:r>
              <a:rPr lang="en-US" sz="3000">
                <a:solidFill>
                  <a:srgbClr val="FF0000"/>
                </a:solidFill>
              </a:rPr>
              <a:t>our.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080" y="1735131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43723"/>
            <a:ext cx="11757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Use the verbs</a:t>
            </a:r>
          </a:p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to complete the sentences.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080" y="572541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How many statements are there?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991" y="1126539"/>
            <a:ext cx="7767009" cy="5242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9150" y="4576570"/>
            <a:ext cx="2590800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Project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199" y="484814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6FBB73-7631-50EB-851A-1B09ADC5506B}"/>
              </a:ext>
            </a:extLst>
          </p:cNvPr>
          <p:cNvSpPr/>
          <p:nvPr/>
        </p:nvSpPr>
        <p:spPr>
          <a:xfrm>
            <a:off x="552893" y="1171223"/>
            <a:ext cx="10919637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Digital citizens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Never ...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1) ________ pirated music.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2) ________ pictures of others without their permission.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Always ...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3) ________ your personal information private.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+mj-lt"/>
              </a:rPr>
              <a:t>4) ________ careful about unknown people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493" r="4038"/>
          <a:stretch/>
        </p:blipFill>
        <p:spPr>
          <a:xfrm>
            <a:off x="0" y="401782"/>
            <a:ext cx="3519055" cy="997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402" y="2704216"/>
            <a:ext cx="2466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</a:rPr>
              <a:t>download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2889" y="3422313"/>
            <a:ext cx="130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</a:rPr>
              <a:t>post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8214" y="4850393"/>
            <a:ext cx="1283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</a:rPr>
              <a:t>keep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7451" y="5577664"/>
            <a:ext cx="81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</a:rPr>
              <a:t>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317A1-FF9D-0D88-6F7E-9BC35C5350F3}"/>
              </a:ext>
            </a:extLst>
          </p:cNvPr>
          <p:cNvSpPr/>
          <p:nvPr/>
        </p:nvSpPr>
        <p:spPr>
          <a:xfrm>
            <a:off x="0" y="401782"/>
            <a:ext cx="12339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+mj-lt"/>
              </a:rPr>
              <a:t>Online etiquette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0" y="390436"/>
            <a:ext cx="932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+mj-lt"/>
              </a:rPr>
              <a:t>Are you a good digital citizen? Give examples.</a:t>
            </a:r>
            <a:r>
              <a:rPr lang="en-US" sz="360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457156"/>
            <a:ext cx="2000250" cy="933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553" y="1657485"/>
            <a:ext cx="11173047" cy="452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I think I am a good digital citizen because I never download pirated music. It’s against the law. I never post pictures of others without their permission because they might not want their faces to appear on the Internet. Also, I always keep my personal information private and I never give strangers information about my personal life. I am always careful about unknown people online because they might not be good.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1200" y="9524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+mj-lt"/>
              </a:rPr>
              <a:t>Suggested Answer Key</a:t>
            </a:r>
            <a:br>
              <a:rPr lang="en-US" sz="3600" b="1" dirty="0">
                <a:solidFill>
                  <a:srgbClr val="7030A0"/>
                </a:solidFill>
                <a:latin typeface="+mj-lt"/>
              </a:rPr>
            </a:b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1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50" y="1445384"/>
            <a:ext cx="11830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Ask and answer about smartphone etiquette.</a:t>
            </a:r>
          </a:p>
        </p:txBody>
      </p: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41" y="438536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950" y="48780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59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874593"/>
            <a:ext cx="5153844" cy="1038121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do you do when using smartphone?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21711" y="874593"/>
            <a:ext cx="5737990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</a:t>
            </a:r>
            <a:r>
              <a:rPr lang="en-US" sz="3200" dirty="0">
                <a:solidFill>
                  <a:srgbClr val="242021"/>
                </a:solidFill>
              </a:rPr>
              <a:t>turn off my smartphone in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cinemas.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794974" y="151831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94217" y="2186769"/>
            <a:ext cx="5071690" cy="1207776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What else?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26840" y="2060121"/>
            <a:ext cx="5765160" cy="133442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am polite in messages and comments.</a:t>
            </a:r>
            <a:endParaRPr lang="en-US" sz="3200" b="1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769940" y="2806223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517689" y="3668600"/>
            <a:ext cx="5148218" cy="1065476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don’t you do?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365841" y="3431009"/>
            <a:ext cx="5757282" cy="135803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don’t look at my smartphone</a:t>
            </a:r>
          </a:p>
          <a:p>
            <a:r>
              <a:rPr lang="en-US" sz="3200" dirty="0">
                <a:solidFill>
                  <a:srgbClr val="242021"/>
                </a:solidFill>
              </a:rPr>
              <a:t>while I’m walking.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67039" y="4140191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  <p:sp>
        <p:nvSpPr>
          <p:cNvPr id="14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12063" y="5003022"/>
            <a:ext cx="5153844" cy="108439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And?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21711" y="5106545"/>
            <a:ext cx="5701412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don’t talk loudly on my smartphone on public transport.</a:t>
            </a:r>
            <a:endParaRPr lang="en-US" sz="3200" dirty="0"/>
          </a:p>
        </p:txBody>
      </p:sp>
      <p:sp>
        <p:nvSpPr>
          <p:cNvPr id="22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28038" y="5438565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680" y="1892847"/>
            <a:ext cx="10102719" cy="1668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Develop research skills.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Develop public speaking skills.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6" y="1392465"/>
            <a:ext cx="118720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76 SB).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82" y="2146064"/>
            <a:ext cx="10832836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prepare a leaflet about the </a:t>
            </a:r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Dos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and </a:t>
            </a:r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Don’ts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of using smartphones.</a:t>
            </a:r>
          </a:p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give a presentation on smartphone etiquette.</a:t>
            </a:r>
          </a:p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talk about the value of online etiquette.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4243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entrance		B. birthday		C. browser		D. today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open			B. behave		C. decide		D. affect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select			B. connect		C. compete	D. listen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5224" y="303177"/>
            <a:ext cx="117931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pPr algn="ctr"/>
            <a:r>
              <a:rPr lang="en-US" sz="3200">
                <a:solidFill>
                  <a:srgbClr val="0070C0"/>
                </a:solidFill>
              </a:rPr>
              <a:t>differently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66780" y="160982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768" y="30477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92062" y="448546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5082" y="1898246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entrəns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/ˈbɜː</a:t>
            </a:r>
            <a:r>
              <a:rPr lang="el-GR" sz="320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deɪ/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7536" y="1922381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/ˈbraʊzər/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49544" y="1905362"/>
            <a:ext cx="253957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/təˈdeɪ/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/ˈəʊpən/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/bɪˈheɪv/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/dɪˈsaɪd/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/əˈfekt/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779" y="4952609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sɪˈlekt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1854" y="4875248"/>
            <a:ext cx="235728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kəˈnekt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5854" y="485037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/kəmˈpiːt/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97128" y="4850379"/>
            <a:ext cx="296438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/ˈlɪsən/</a:t>
            </a:r>
          </a:p>
        </p:txBody>
      </p:sp>
      <p:pic>
        <p:nvPicPr>
          <p:cNvPr id="2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" y="860574"/>
            <a:ext cx="1174727" cy="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228572"/>
            <a:ext cx="3837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555" y="1120914"/>
            <a:ext cx="12755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1. A. g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			B. w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rk		C. p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st			D. sh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w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b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nk			B. g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me		C. d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y			D. 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ge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lien 			B. str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tegy		C. news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gent		D. br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very</a:t>
            </a:r>
          </a:p>
        </p:txBody>
      </p:sp>
      <p:sp>
        <p:nvSpPr>
          <p:cNvPr id="10" name="Oval 9"/>
          <p:cNvSpPr/>
          <p:nvPr/>
        </p:nvSpPr>
        <p:spPr>
          <a:xfrm>
            <a:off x="3724475" y="146360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8312" y="342107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6575" y="373840"/>
            <a:ext cx="11418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pronounced differently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3714412" y="535738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7279" y="181827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ɡəʊ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97697" y="1842065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/wɜːk/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6857" y="182196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/pəʊst/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604316" y="182078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/ʃəʊ/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359" y="3694884"/>
            <a:ext cx="267188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/bæŋk/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56944" y="3671236"/>
            <a:ext cx="255860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/ɡeɪm/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06249" y="367123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deɪ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02240" y="3694884"/>
            <a:ext cx="304799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/eɪdʒ/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540" y="5666844"/>
            <a:ext cx="248588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/ˈeɪliən/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3964" y="5656789"/>
            <a:ext cx="275262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/ˈstrætədʒi/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76590" y="5666844"/>
            <a:ext cx="286315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njuːzeɪdʒənt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020928" y="572764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/ˈbreɪvəri/</a:t>
            </a:r>
          </a:p>
        </p:txBody>
      </p:sp>
    </p:spTree>
    <p:extLst>
      <p:ext uri="{BB962C8B-B14F-4D97-AF65-F5344CB8AC3E}">
        <p14:creationId xmlns:p14="http://schemas.microsoft.com/office/powerpoint/2010/main" val="32599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4822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What are the sentences about?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6130" y="4421345"/>
            <a:ext cx="568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Smartphone etiquette.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30292"/>
            <a:ext cx="1386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+mn-lt"/>
              </a:rPr>
              <a:t>What are you going to do?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11575"/>
            <a:ext cx="1253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Read and choose which sentences are true and not true for us.</a:t>
            </a:r>
            <a:endParaRPr lang="en-US" sz="360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46" y="440474"/>
            <a:ext cx="6248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9762</TotalTime>
  <Words>1085</Words>
  <Application>Microsoft Office PowerPoint</Application>
  <PresentationFormat>Widescreen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250</cp:revision>
  <dcterms:created xsi:type="dcterms:W3CDTF">2020-12-08T03:17:05Z</dcterms:created>
  <dcterms:modified xsi:type="dcterms:W3CDTF">2022-12-20T02:16:42Z</dcterms:modified>
</cp:coreProperties>
</file>