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7" r:id="rId3"/>
    <p:sldId id="374" r:id="rId4"/>
    <p:sldId id="375" r:id="rId5"/>
    <p:sldId id="378" r:id="rId6"/>
    <p:sldId id="379" r:id="rId7"/>
    <p:sldId id="380" r:id="rId8"/>
    <p:sldId id="381" r:id="rId9"/>
    <p:sldId id="382" r:id="rId10"/>
    <p:sldId id="345" r:id="rId11"/>
    <p:sldId id="360" r:id="rId12"/>
    <p:sldId id="361" r:id="rId13"/>
    <p:sldId id="383" r:id="rId14"/>
    <p:sldId id="384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4AB5A"/>
    <a:srgbClr val="00FF00"/>
    <a:srgbClr val="006600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30" y="57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6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03/09/2021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123479" y="3719346"/>
            <a:ext cx="2287721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419600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ƯƠ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NG I:  MỆNH </a:t>
            </a:r>
            <a:r>
              <a:rPr lang="vi-VN" altLang="en-US" sz="6000" b="1" dirty="0">
                <a:solidFill>
                  <a:srgbClr val="0000FF"/>
                </a:solidFill>
                <a:latin typeface="Times New Roman" pitchFamily="18" charset="0"/>
              </a:rPr>
              <a:t>Đ</a:t>
            </a:r>
            <a:r>
              <a:rPr lang="en-US" altLang="en-US" sz="6000" b="1" dirty="0">
                <a:solidFill>
                  <a:srgbClr val="0000FF"/>
                </a:solidFill>
                <a:latin typeface="Times New Roman" pitchFamily="18" charset="0"/>
              </a:rPr>
              <a:t>Ề – TẬP HỢP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64089" y="8599015"/>
            <a:ext cx="9088636" cy="1666224"/>
            <a:chOff x="7483861" y="7543801"/>
            <a:chExt cx="5634351" cy="1666443"/>
          </a:xfrm>
        </p:grpSpPr>
        <p:sp>
          <p:nvSpPr>
            <p:cNvPr id="44" name="TextBox 43"/>
            <p:cNvSpPr txBox="1"/>
            <p:nvPr/>
          </p:nvSpPr>
          <p:spPr>
            <a:xfrm>
              <a:off x="8463054" y="7640378"/>
              <a:ext cx="465515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791361" cy="872848"/>
              <a:chOff x="7483860" y="7543801"/>
              <a:chExt cx="791361" cy="872848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5882"/>
                <a:ext cx="781843" cy="770767"/>
                <a:chOff x="7493378" y="7645882"/>
                <a:chExt cx="781843" cy="770767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518540" y="7659967"/>
                  <a:ext cx="731520" cy="781843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592012" y="7645882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31707" y="718395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HAI TẬP 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273219" cy="872846"/>
              <a:chOff x="7459669" y="7543800"/>
              <a:chExt cx="1273219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6" y="7640053"/>
                <a:ext cx="1263702" cy="776593"/>
                <a:chOff x="7469186" y="7640053"/>
                <a:chExt cx="1263702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35277" y="7419035"/>
                  <a:ext cx="731520" cy="126370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5662665" y="5878806"/>
            <a:ext cx="13587610" cy="11079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altLang="en-US" sz="6600" b="1">
                <a:solidFill>
                  <a:srgbClr val="0000FF"/>
                </a:solidFill>
                <a:latin typeface="Times New Roman" pitchFamily="18" charset="0"/>
              </a:rPr>
              <a:t>BÀI </a:t>
            </a:r>
            <a:r>
              <a:rPr lang="en-US" altLang="en-US" sz="6600" b="1" smtClean="0">
                <a:solidFill>
                  <a:srgbClr val="0000FF"/>
                </a:solidFill>
                <a:latin typeface="Times New Roman" pitchFamily="18" charset="0"/>
              </a:rPr>
              <a:t>3: CÁC PHÉP TOÁN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itchFamily="18" charset="0"/>
              </a:rPr>
              <a:t>TẬP HỢP</a:t>
            </a:r>
            <a:endParaRPr lang="en-US" sz="6599" b="1" dirty="0">
              <a:solidFill>
                <a:srgbClr val="0000FF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276600" y="6858000"/>
            <a:ext cx="19013083" cy="610052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3760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/>
          <p:cNvGrpSpPr/>
          <p:nvPr/>
        </p:nvGrpSpPr>
        <p:grpSpPr>
          <a:xfrm>
            <a:off x="4241223" y="9956415"/>
            <a:ext cx="13153326" cy="1692649"/>
            <a:chOff x="7483861" y="7543801"/>
            <a:chExt cx="5475529" cy="1692871"/>
          </a:xfrm>
        </p:grpSpPr>
        <p:sp>
          <p:nvSpPr>
            <p:cNvPr id="47" name="TextBox 46"/>
            <p:cNvSpPr txBox="1"/>
            <p:nvPr/>
          </p:nvSpPr>
          <p:spPr>
            <a:xfrm>
              <a:off x="8126842" y="7666806"/>
              <a:ext cx="4832548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7483861" y="7543801"/>
              <a:ext cx="523220" cy="872846"/>
              <a:chOff x="7483860" y="7543801"/>
              <a:chExt cx="523220" cy="872846"/>
            </a:xfrm>
          </p:grpSpPr>
          <p:sp>
            <p:nvSpPr>
              <p:cNvPr id="5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/>
              <p:cNvGrpSpPr/>
              <p:nvPr/>
            </p:nvGrpSpPr>
            <p:grpSpPr>
              <a:xfrm>
                <a:off x="7493379" y="7646472"/>
                <a:ext cx="513701" cy="770175"/>
                <a:chOff x="7493379" y="7646472"/>
                <a:chExt cx="513701" cy="770175"/>
              </a:xfrm>
            </p:grpSpPr>
            <p:sp>
              <p:nvSpPr>
                <p:cNvPr id="64" name="Round Same Side Corner Rectangle 63"/>
                <p:cNvSpPr/>
                <p:nvPr/>
              </p:nvSpPr>
              <p:spPr>
                <a:xfrm rot="5400000">
                  <a:off x="7384469" y="7794037"/>
                  <a:ext cx="731520" cy="5137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7497838" y="7646472"/>
                  <a:ext cx="509242" cy="754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1376" y="6896382"/>
            <a:ext cx="22188061" cy="2854702"/>
            <a:chOff x="1205494" y="6941416"/>
            <a:chExt cx="22190950" cy="285507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186859" cy="261703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595" y="8571472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indent="-2286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c</m:t>
                        </m:r>
                      </m:e>
                    </m:d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a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b</m:t>
                        </m:r>
                        <m: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800" b="0" i="0">
                            <a:latin typeface="Cambria Math"/>
                            <a:ea typeface="Calibri"/>
                            <a:cs typeface="Times New Roman"/>
                          </a:rPr>
                          <m:t>d</m:t>
                        </m:r>
                      </m:e>
                    </m:d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m:rPr>
                        <m:sty m:val="p"/>
                      </m:rPr>
                      <a:rPr lang="vi-VN" sz="4800" b="0" i="0"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17766740" cy="1058175"/>
              </a:xfrm>
              <a:prstGeom prst="rect">
                <a:avLst/>
              </a:prstGeom>
              <a:blipFill rotWithShape="0">
                <a:blip r:embed="rId4"/>
                <a:stretch>
                  <a:fillRect l="-1544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F2469076-222B-4580-A179-D816FB27383F}"/>
                  </a:ext>
                </a:extLst>
              </p:cNvPr>
              <p:cNvSpPr/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vi-VN" sz="4800"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a:rPr lang="vi-VN" sz="480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𝑎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𝑏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  <m:r>
                          <a:rPr lang="vi-VN" sz="4800" b="0"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𝑑</m:t>
                        </m:r>
                      </m:e>
                    </m:d>
                    <m:r>
                      <a:rPr lang="vi-VN" sz="4800" b="0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027239"/>
                <a:ext cx="717371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82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713" y="4829770"/>
                <a:ext cx="54856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5400" smtClean="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13" y="4829770"/>
                <a:ext cx="5485687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</m:e>
                      </m:d>
                      <m:r>
                        <a:rPr lang="vi-VN" sz="4800" b="0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904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vi-VN" sz="4800" b="1"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512" y="4930442"/>
                <a:ext cx="548568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1642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𝑎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𝑏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𝑐</m:t>
                          </m:r>
                          <m:r>
                            <a:rPr lang="vi-VN" sz="4800" b="0"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latin typeface="Cambria Math"/>
                              <a:ea typeface="Calibri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a:rPr lang="vi-VN" sz="4800" b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1642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8165090" y="488784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" grpId="0"/>
      <p:bldP spid="2" grpId="0"/>
      <p:bldP spid="53" grpId="0"/>
      <p:bldP spid="54" grpId="0"/>
      <p:bldP spid="55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5"/>
            <a:ext cx="22132810" cy="3650397"/>
            <a:chOff x="1205494" y="6941416"/>
            <a:chExt cx="22135691" cy="365087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199915"/>
              <a:ext cx="22135691" cy="33923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1927" y="2408769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912749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715258" y="3113631"/>
                <a:ext cx="2165294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en-US" sz="4800" dirty="0" smtClean="0"/>
                  <a:t>    </a:t>
                </a:r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−2=0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∈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ℝ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|2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−1&gt;0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∩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258" y="3113631"/>
                <a:ext cx="21652940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13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2020" y="4765670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020" y="4765670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4761993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4761993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4851400"/>
                <a:ext cx="444710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4851400"/>
                <a:ext cx="4447108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4851400"/>
                <a:ext cx="402346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0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Cambria Math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4851400"/>
                <a:ext cx="4023461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4047845" y="4845460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5338" y="8201035"/>
                <a:ext cx="21426062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−2;2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thoả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−1&gt;0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∩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338" y="8201035"/>
                <a:ext cx="21426062" cy="871008"/>
              </a:xfrm>
              <a:prstGeom prst="rect">
                <a:avLst/>
              </a:prstGeom>
              <a:blipFill rotWithShape="0">
                <a:blip r:embed="rId9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749" y="905170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−1;3;5;7;8</m:t>
                        </m:r>
                      </m:e>
                    </m:d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 i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1;3;4;5</m:t>
                        </m:r>
                      </m:e>
                    </m:d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Tập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B</m:t>
                    </m:r>
                    <m: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m:rPr>
                        <m:sty m:val="p"/>
                      </m:rPr>
                      <a:rPr lang="vi-VN" sz="4800" b="0" i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A</m:t>
                    </m:r>
                  </m:oMath>
                </a14:m>
                <a:r>
                  <a:rPr lang="vi-VN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16127233" cy="1058175"/>
              </a:xfrm>
              <a:prstGeom prst="rect">
                <a:avLst/>
              </a:prstGeom>
              <a:blipFill rotWithShape="0">
                <a:blip r:embed="rId4"/>
                <a:stretch>
                  <a:fillRect l="-1738" b="-28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vi-VN" sz="4800" b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;</m:t>
                          </m:r>
                          <m:r>
                            <a:rPr lang="vi-VN" sz="4800" b="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e>
                      </m:d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  <m:r>
                          <a:rPr lang="vi-VN" sz="4800" b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8</m:t>
                        </m:r>
                      </m:e>
                    </m:d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13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∅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8356" y="526845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3441500" y="8636207"/>
                <a:ext cx="11289370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vi-VN" sz="480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vi-VN" sz="480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vi-VN" sz="480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vi-VN" sz="480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4</m:t>
                        </m:r>
                      </m:e>
                    </m:d>
                    <m:r>
                      <a:rPr lang="en-US" sz="5400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00" y="8636207"/>
                <a:ext cx="11289370" cy="1661993"/>
              </a:xfrm>
              <a:prstGeom prst="rect">
                <a:avLst/>
              </a:prstGeom>
              <a:blipFill rotWithShape="0">
                <a:blip r:embed="rId9"/>
                <a:stretch>
                  <a:fillRect l="-248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734399" y="51009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6"/>
            <a:ext cx="22132810" cy="3356796"/>
            <a:chOff x="1205494" y="6941416"/>
            <a:chExt cx="22135691" cy="3357232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8772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6501" y="9204370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2334663" y="3542700"/>
                <a:ext cx="21003485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1;4;7;8</m:t>
                        </m:r>
                      </m:e>
                    </m:d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5;7;8;9;10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∪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4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663" y="3542700"/>
                <a:ext cx="21003485" cy="941796"/>
              </a:xfrm>
              <a:prstGeom prst="rect">
                <a:avLst/>
              </a:prstGeom>
              <a:blipFill rotWithShape="0">
                <a:blip r:embed="rId4"/>
                <a:stretch>
                  <a:fillRect l="-1335" t="-11613" b="-2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8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12681" y="520289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81" y="5202898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196488" y="5202425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 smtClea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</a:rPr>
                      <m:t>7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6488" y="5202425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067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6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1360" y="5147054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1;4;5;7;8;9;10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Do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𝐴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∪</m:t>
                    </m:r>
                    <m:r>
                      <a:rPr lang="en-US" sz="4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</a:t>
                </a: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437" y="8121012"/>
                <a:ext cx="21151728" cy="1783052"/>
              </a:xfrm>
              <a:prstGeom prst="rect">
                <a:avLst/>
              </a:prstGeom>
              <a:blipFill rotWithShape="0">
                <a:blip r:embed="rId9"/>
                <a:stretch>
                  <a:fillRect t="-6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3909732" y="50262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54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2560" y="8354831"/>
            <a:ext cx="22132810" cy="3810029"/>
            <a:chOff x="1205494" y="6941416"/>
            <a:chExt cx="22135691" cy="2735859"/>
          </a:xfrm>
        </p:grpSpPr>
        <p:sp>
          <p:nvSpPr>
            <p:cNvPr id="125" name="Rounded Rectangle 124"/>
            <p:cNvSpPr/>
            <p:nvPr/>
          </p:nvSpPr>
          <p:spPr>
            <a:xfrm>
              <a:off x="1205494" y="7421390"/>
              <a:ext cx="22135691" cy="22558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837664"/>
            <a:ext cx="23391942" cy="4990598"/>
            <a:chOff x="992187" y="2564544"/>
            <a:chExt cx="22353091" cy="499124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6999"/>
              <a:ext cx="22200057" cy="488879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278" y="10918364"/>
                <a:ext cx="250056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11376" y="3569585"/>
                <a:ext cx="22661566" cy="3001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0" indent="-228600" algn="just">
                  <a:lnSpc>
                    <a:spcPct val="150000"/>
                  </a:lnSpc>
                </a:pPr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lớp học có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16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học giỏi môn Toán;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12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học giỏi môn Văn;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8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vừa học giỏi môn Toán và Văn; 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19</m:t>
                    </m:r>
                  </m:oMath>
                </a14:m>
                <a:r>
                  <a:rPr lang="nl-NL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học sinh không học giỏi một trong hai môn Toán và Văn. Hỏi lớp học có bao nhiêu học sinh?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569585"/>
                <a:ext cx="22661566" cy="3001271"/>
              </a:xfrm>
              <a:prstGeom prst="rect">
                <a:avLst/>
              </a:prstGeom>
              <a:blipFill rotWithShape="0">
                <a:blip r:embed="rId4"/>
                <a:stretch>
                  <a:fillRect l="-1076" r="-1076"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4734" y="6673298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3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9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734" y="6673298"/>
                <a:ext cx="4388542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29637" y="6654044"/>
                <a:ext cx="438854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5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5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/>
                        </a:rPr>
                        <m:t>4</m:t>
                      </m:r>
                      <m:r>
                        <a:rPr lang="en-US" sz="54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637" y="6654044"/>
                <a:ext cx="4388542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4079789" y="6663598"/>
                <a:ext cx="7047556" cy="904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5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vi-VN" sz="4800" b="1" i="1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GB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31.</a:t>
                </a:r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789" y="6663598"/>
                <a:ext cx="7047556" cy="904222"/>
              </a:xfrm>
              <a:prstGeom prst="rect">
                <a:avLst/>
              </a:prstGeom>
              <a:blipFill rotWithShape="0">
                <a:blip r:embed="rId7"/>
                <a:stretch>
                  <a:fillRect t="-10135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449174" y="6702535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47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174" y="6702535"/>
                <a:ext cx="4023461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D3AFA5A-4934-4FF4-BBE2-95486ED925FF}"/>
                  </a:ext>
                </a:extLst>
              </p:cNvPr>
              <p:cNvSpPr/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học sinh trong lớp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nl-NL" sz="4800" b="0" i="1">
                            <a:latin typeface="Cambria Math"/>
                            <a:ea typeface="Calibri"/>
                            <a:cs typeface="Times New Roman"/>
                          </a:rPr>
                          <m:t>16+12+19</m:t>
                        </m:r>
                      </m:e>
                    </m:d>
                    <m:r>
                      <a:rPr lang="nl-NL" sz="4800" b="0" i="1">
                        <a:latin typeface="Cambria Math"/>
                        <a:ea typeface="Calibri"/>
                        <a:cs typeface="Times New Roman"/>
                      </a:rPr>
                      <m:t>−8=39</m:t>
                    </m:r>
                  </m:oMath>
                </a14:m>
                <a:r>
                  <a:rPr lang="nl-NL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57" y="9764201"/>
                <a:ext cx="16542604" cy="2308324"/>
              </a:xfrm>
              <a:prstGeom prst="rect">
                <a:avLst/>
              </a:prstGeom>
              <a:blipFill rotWithShape="0">
                <a:blip r:embed="rId9"/>
                <a:stretch>
                  <a:fillRect l="-1658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626352" y="662340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41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334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TIẾT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KẾT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THÚC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b="1" dirty="0" err="1">
                  <a:solidFill>
                    <a:srgbClr val="FF0000"/>
                  </a:solidFill>
                </a:rPr>
                <a:t>TRÂN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TRỌNG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CÁM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ƠN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CÁC</a:t>
              </a:r>
              <a:r>
                <a:rPr lang="en-US" sz="6600" b="1" dirty="0">
                  <a:solidFill>
                    <a:srgbClr val="FF0000"/>
                  </a:solidFill>
                </a:rPr>
                <a:t> EM </a:t>
              </a:r>
              <a:r>
                <a:rPr lang="en-US" sz="6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SINH</a:t>
              </a:r>
              <a:r>
                <a:rPr lang="en-US" sz="6600" b="1" dirty="0">
                  <a:solidFill>
                    <a:srgbClr val="FF0000"/>
                  </a:solidFill>
                </a:rPr>
                <a:t> </a:t>
              </a:r>
              <a:r>
                <a:rPr lang="en-US" sz="6600" b="1" dirty="0" err="1">
                  <a:solidFill>
                    <a:srgbClr val="FF0000"/>
                  </a:solidFill>
                </a:rPr>
                <a:t>ĐÃ</a:t>
              </a:r>
              <a:r>
                <a:rPr lang="en-US" sz="6600" b="1" dirty="0">
                  <a:solidFill>
                    <a:srgbClr val="FF0000"/>
                  </a:solidFill>
                </a:rPr>
                <a:t> THEO </a:t>
              </a:r>
              <a:r>
                <a:rPr lang="en-US" sz="6600" b="1" dirty="0" err="1">
                  <a:solidFill>
                    <a:srgbClr val="FF0000"/>
                  </a:solidFill>
                </a:rPr>
                <a:t>DÕI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800" y="1905335"/>
            <a:ext cx="23391942" cy="4450661"/>
            <a:chOff x="992187" y="2564544"/>
            <a:chExt cx="22353091" cy="331272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1145221" y="2666999"/>
              <a:ext cx="22200057" cy="321026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Pentagon 17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2" name="Freeform 2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0" name="Chevron 1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778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96481" y="2667234"/>
                <a:ext cx="14150220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hai tập hợp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7;8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;6;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C chứa các phần tử chung của A và B.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chứa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tất cả các phần tử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của A và B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481" y="2667234"/>
                <a:ext cx="14150220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766" b="-9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23855" y="6620933"/>
            <a:ext cx="23220055" cy="6881862"/>
            <a:chOff x="1205494" y="6941416"/>
            <a:chExt cx="20769159" cy="7803020"/>
          </a:xfrm>
        </p:grpSpPr>
        <p:sp>
          <p:nvSpPr>
            <p:cNvPr id="36" name="Rounded Rectangle 35"/>
            <p:cNvSpPr/>
            <p:nvPr/>
          </p:nvSpPr>
          <p:spPr>
            <a:xfrm>
              <a:off x="1247354" y="7178073"/>
              <a:ext cx="20727299" cy="756636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3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ound Diagonal Corner Rectangle 39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0781" y="6899566"/>
                <a:ext cx="370152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:r>
                  <a:rPr lang="en-US" sz="4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1;4;7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1" y="6899566"/>
                <a:ext cx="3701526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6755" r="-5766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0781" y="8573997"/>
                <a:ext cx="64801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D=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5;6;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;8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81" y="8573997"/>
                <a:ext cx="6480172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857" t="-16535" r="-2916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085689" y="7534650"/>
            <a:ext cx="14774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Tập hợp C được gọi là giao của hai tập hợp A và B.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61965" y="8549723"/>
            <a:ext cx="14704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Tập hợp D được gọi là hợp của hai tập hợp A và B.</a:t>
            </a:r>
            <a:endParaRPr lang="en-US" sz="4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31"/>
          <p:cNvSpPr txBox="1">
            <a:spLocks noChangeArrowheads="1"/>
          </p:cNvSpPr>
          <p:nvPr/>
        </p:nvSpPr>
        <p:spPr bwMode="auto">
          <a:xfrm>
            <a:off x="16779680" y="2506157"/>
            <a:ext cx="534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</p:txBody>
      </p:sp>
      <p:grpSp>
        <p:nvGrpSpPr>
          <p:cNvPr id="158" name="Group 8"/>
          <p:cNvGrpSpPr>
            <a:grpSpLocks/>
          </p:cNvGrpSpPr>
          <p:nvPr/>
        </p:nvGrpSpPr>
        <p:grpSpPr bwMode="auto">
          <a:xfrm>
            <a:off x="9957544" y="9163427"/>
            <a:ext cx="2574025" cy="3967232"/>
            <a:chOff x="480" y="2112"/>
            <a:chExt cx="1021" cy="1491"/>
          </a:xfrm>
          <a:solidFill>
            <a:schemeClr val="bg2">
              <a:lumMod val="90000"/>
            </a:schemeClr>
          </a:solidFill>
        </p:grpSpPr>
        <p:sp>
          <p:nvSpPr>
            <p:cNvPr id="159" name="Oval 9"/>
            <p:cNvSpPr>
              <a:spLocks noChangeArrowheads="1"/>
            </p:cNvSpPr>
            <p:nvPr/>
          </p:nvSpPr>
          <p:spPr bwMode="auto">
            <a:xfrm rot="1760425">
              <a:off x="480" y="2112"/>
              <a:ext cx="1021" cy="1491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0" name="Text Box 10"/>
            <p:cNvSpPr txBox="1">
              <a:spLocks noChangeArrowheads="1"/>
            </p:cNvSpPr>
            <p:nvPr/>
          </p:nvSpPr>
          <p:spPr bwMode="auto">
            <a:xfrm>
              <a:off x="528" y="2832"/>
              <a:ext cx="432" cy="26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62" name="Group 11"/>
          <p:cNvGrpSpPr>
            <a:grpSpLocks/>
          </p:cNvGrpSpPr>
          <p:nvPr/>
        </p:nvGrpSpPr>
        <p:grpSpPr bwMode="auto">
          <a:xfrm rot="21429532">
            <a:off x="10967128" y="9525038"/>
            <a:ext cx="3042068" cy="4110787"/>
            <a:chOff x="911" y="2215"/>
            <a:chExt cx="1148" cy="15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3" name="Oval 12"/>
            <p:cNvSpPr>
              <a:spLocks noChangeArrowheads="1"/>
            </p:cNvSpPr>
            <p:nvPr/>
          </p:nvSpPr>
          <p:spPr bwMode="auto">
            <a:xfrm rot="2041260">
              <a:off x="911" y="2215"/>
              <a:ext cx="1104" cy="153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4" name="Text Box 13"/>
            <p:cNvSpPr txBox="1">
              <a:spLocks noChangeArrowheads="1"/>
            </p:cNvSpPr>
            <p:nvPr/>
          </p:nvSpPr>
          <p:spPr bwMode="auto">
            <a:xfrm>
              <a:off x="1723" y="2683"/>
              <a:ext cx="336" cy="26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163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222">
            <a:off x="10690701" y="9276205"/>
            <a:ext cx="2527990" cy="423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10205750" y="10151397"/>
            <a:ext cx="7631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5" name="Text Box 16"/>
          <p:cNvSpPr txBox="1">
            <a:spLocks noChangeArrowheads="1"/>
          </p:cNvSpPr>
          <p:nvPr/>
        </p:nvSpPr>
        <p:spPr bwMode="auto">
          <a:xfrm>
            <a:off x="11096112" y="9509086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66" name="Text Box 17"/>
          <p:cNvSpPr txBox="1">
            <a:spLocks noChangeArrowheads="1"/>
          </p:cNvSpPr>
          <p:nvPr/>
        </p:nvSpPr>
        <p:spPr bwMode="auto">
          <a:xfrm>
            <a:off x="10078556" y="11821404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67" name="Text Box 20"/>
          <p:cNvSpPr txBox="1">
            <a:spLocks noChangeArrowheads="1"/>
          </p:cNvSpPr>
          <p:nvPr/>
        </p:nvSpPr>
        <p:spPr bwMode="auto">
          <a:xfrm>
            <a:off x="11604890" y="10408321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8" name="Text Box 21"/>
          <p:cNvSpPr txBox="1">
            <a:spLocks noChangeArrowheads="1"/>
          </p:cNvSpPr>
          <p:nvPr/>
        </p:nvSpPr>
        <p:spPr bwMode="auto">
          <a:xfrm>
            <a:off x="11350501" y="11307555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69" name="Text Box 22"/>
          <p:cNvSpPr txBox="1">
            <a:spLocks noChangeArrowheads="1"/>
          </p:cNvSpPr>
          <p:nvPr/>
        </p:nvSpPr>
        <p:spPr bwMode="auto">
          <a:xfrm>
            <a:off x="12240862" y="10408321"/>
            <a:ext cx="381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70" name="Text Box 23"/>
          <p:cNvSpPr txBox="1">
            <a:spLocks noChangeArrowheads="1"/>
          </p:cNvSpPr>
          <p:nvPr/>
        </p:nvSpPr>
        <p:spPr bwMode="auto">
          <a:xfrm>
            <a:off x="12113667" y="12463714"/>
            <a:ext cx="6359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71" name="Text Box 24"/>
          <p:cNvSpPr txBox="1">
            <a:spLocks noChangeArrowheads="1"/>
          </p:cNvSpPr>
          <p:nvPr/>
        </p:nvSpPr>
        <p:spPr bwMode="auto">
          <a:xfrm>
            <a:off x="12749640" y="11692942"/>
            <a:ext cx="8903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72" name="Text Box 44"/>
          <p:cNvSpPr txBox="1">
            <a:spLocks noChangeArrowheads="1"/>
          </p:cNvSpPr>
          <p:nvPr/>
        </p:nvSpPr>
        <p:spPr bwMode="auto">
          <a:xfrm>
            <a:off x="11859279" y="10961686"/>
            <a:ext cx="508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133648" y="2165553"/>
            <a:ext cx="2574025" cy="3967232"/>
            <a:chOff x="16133648" y="2165553"/>
            <a:chExt cx="2574025" cy="3967232"/>
          </a:xfrm>
        </p:grpSpPr>
        <p:grpSp>
          <p:nvGrpSpPr>
            <p:cNvPr id="189" name="Group 8"/>
            <p:cNvGrpSpPr>
              <a:grpSpLocks/>
            </p:cNvGrpSpPr>
            <p:nvPr/>
          </p:nvGrpSpPr>
          <p:grpSpPr bwMode="auto">
            <a:xfrm>
              <a:off x="16133648" y="2165553"/>
              <a:ext cx="2574025" cy="3967232"/>
              <a:chOff x="480" y="2112"/>
              <a:chExt cx="1021" cy="1491"/>
            </a:xfrm>
            <a:solidFill>
              <a:schemeClr val="bg2">
                <a:lumMod val="90000"/>
              </a:schemeClr>
            </a:solidFill>
          </p:grpSpPr>
          <p:sp>
            <p:nvSpPr>
              <p:cNvPr id="190" name="Oval 9"/>
              <p:cNvSpPr>
                <a:spLocks noChangeArrowheads="1"/>
              </p:cNvSpPr>
              <p:nvPr/>
            </p:nvSpPr>
            <p:spPr bwMode="auto">
              <a:xfrm rot="1760425">
                <a:off x="480" y="2112"/>
                <a:ext cx="1021" cy="149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4000"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Text Box 10"/>
              <p:cNvSpPr txBox="1">
                <a:spLocks noChangeArrowheads="1"/>
              </p:cNvSpPr>
              <p:nvPr/>
            </p:nvSpPr>
            <p:spPr bwMode="auto">
              <a:xfrm>
                <a:off x="528" y="2832"/>
                <a:ext cx="432" cy="266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92" name="Text Box 15"/>
            <p:cNvSpPr txBox="1">
              <a:spLocks noChangeArrowheads="1"/>
            </p:cNvSpPr>
            <p:nvPr/>
          </p:nvSpPr>
          <p:spPr bwMode="auto">
            <a:xfrm>
              <a:off x="16510194" y="3350420"/>
              <a:ext cx="76316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3" name="Text Box 16"/>
            <p:cNvSpPr txBox="1">
              <a:spLocks noChangeArrowheads="1"/>
            </p:cNvSpPr>
            <p:nvPr/>
          </p:nvSpPr>
          <p:spPr bwMode="auto">
            <a:xfrm>
              <a:off x="17400556" y="2708109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" name="Text Box 17"/>
            <p:cNvSpPr txBox="1">
              <a:spLocks noChangeArrowheads="1"/>
            </p:cNvSpPr>
            <p:nvPr/>
          </p:nvSpPr>
          <p:spPr bwMode="auto">
            <a:xfrm>
              <a:off x="16383000" y="5020427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17906087" y="3349919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6" name="Text Box 21"/>
            <p:cNvSpPr txBox="1">
              <a:spLocks noChangeArrowheads="1"/>
            </p:cNvSpPr>
            <p:nvPr/>
          </p:nvSpPr>
          <p:spPr bwMode="auto">
            <a:xfrm>
              <a:off x="17330018" y="4245114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8" name="Text Box 22"/>
            <p:cNvSpPr txBox="1">
              <a:spLocks noChangeArrowheads="1"/>
            </p:cNvSpPr>
            <p:nvPr/>
          </p:nvSpPr>
          <p:spPr bwMode="auto">
            <a:xfrm>
              <a:off x="18224073" y="4144868"/>
              <a:ext cx="3815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658845" y="2242079"/>
            <a:ext cx="2975821" cy="4110787"/>
            <a:chOff x="19658845" y="2242079"/>
            <a:chExt cx="2975821" cy="4110787"/>
          </a:xfrm>
        </p:grpSpPr>
        <p:grpSp>
          <p:nvGrpSpPr>
            <p:cNvPr id="176" name="Group 11"/>
            <p:cNvGrpSpPr>
              <a:grpSpLocks/>
            </p:cNvGrpSpPr>
            <p:nvPr/>
          </p:nvGrpSpPr>
          <p:grpSpPr bwMode="auto">
            <a:xfrm rot="21429532">
              <a:off x="19658845" y="2242079"/>
              <a:ext cx="2975821" cy="4110787"/>
              <a:chOff x="912" y="2208"/>
              <a:chExt cx="1123" cy="1536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187" name="Oval 12"/>
              <p:cNvSpPr>
                <a:spLocks noChangeArrowheads="1"/>
              </p:cNvSpPr>
              <p:nvPr/>
            </p:nvSpPr>
            <p:spPr bwMode="auto">
              <a:xfrm rot="2041260">
                <a:off x="912" y="2208"/>
                <a:ext cx="1104" cy="153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Text Box 13"/>
              <p:cNvSpPr txBox="1">
                <a:spLocks noChangeArrowheads="1"/>
              </p:cNvSpPr>
              <p:nvPr/>
            </p:nvSpPr>
            <p:spPr bwMode="auto">
              <a:xfrm>
                <a:off x="1699" y="2729"/>
                <a:ext cx="336" cy="26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•"/>
                  <a:defRPr sz="2800">
                    <a:solidFill>
                      <a:schemeClr val="tx1"/>
                    </a:solidFill>
                    <a:latin typeface="Georgia" panose="02040502050405020303" pitchFamily="18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Georgia" panose="02040502050405020303" pitchFamily="18" charset="0"/>
                  <a:buChar char="▫"/>
                  <a:defRPr sz="2600">
                    <a:solidFill>
                      <a:schemeClr val="accent2"/>
                    </a:solidFill>
                    <a:latin typeface="Georgia" panose="02040502050405020303" pitchFamily="18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4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1"/>
                  </a:buClr>
                  <a:buFont typeface="Wingdings 2" panose="05020102010507070707" pitchFamily="18" charset="2"/>
                  <a:buChar char=""/>
                  <a:defRPr sz="2200">
                    <a:solidFill>
                      <a:schemeClr val="accent1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A04DA3"/>
                  </a:buClr>
                  <a:buFont typeface="Georgia" panose="02040502050405020303" pitchFamily="18" charset="0"/>
                  <a:buChar char="▫"/>
                  <a:defRPr sz="2000">
                    <a:solidFill>
                      <a:srgbClr val="A04DA3"/>
                    </a:solidFill>
                    <a:latin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84" name="Text Box 23"/>
            <p:cNvSpPr txBox="1">
              <a:spLocks noChangeArrowheads="1"/>
            </p:cNvSpPr>
            <p:nvPr/>
          </p:nvSpPr>
          <p:spPr bwMode="auto">
            <a:xfrm>
              <a:off x="20629501" y="5154944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85" name="Text Box 24"/>
            <p:cNvSpPr txBox="1">
              <a:spLocks noChangeArrowheads="1"/>
            </p:cNvSpPr>
            <p:nvPr/>
          </p:nvSpPr>
          <p:spPr bwMode="auto">
            <a:xfrm>
              <a:off x="21265474" y="4384172"/>
              <a:ext cx="890361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9" name="Text Box 20"/>
            <p:cNvSpPr txBox="1">
              <a:spLocks noChangeArrowheads="1"/>
            </p:cNvSpPr>
            <p:nvPr/>
          </p:nvSpPr>
          <p:spPr bwMode="auto">
            <a:xfrm>
              <a:off x="21197810" y="2624418"/>
              <a:ext cx="63597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20080489" y="4245114"/>
              <a:ext cx="50877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01" name="Text Box 22"/>
            <p:cNvSpPr txBox="1">
              <a:spLocks noChangeArrowheads="1"/>
            </p:cNvSpPr>
            <p:nvPr/>
          </p:nvSpPr>
          <p:spPr bwMode="auto">
            <a:xfrm>
              <a:off x="20665645" y="3415274"/>
              <a:ext cx="38158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000" b="1">
                  <a:latin typeface="Arial" panose="020B0604020202020204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5" grpId="0"/>
      <p:bldP spid="55" grpId="0"/>
      <p:bldP spid="56" grpId="0"/>
      <p:bldP spid="57" grpId="0"/>
      <p:bldP spid="84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11108" y="167640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tử vừa 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vừa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giao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48" r="-135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4489" y="5807753"/>
                <a:ext cx="22032722" cy="159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∩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5807753"/>
                <a:ext cx="22032722" cy="1595180"/>
              </a:xfrm>
              <a:prstGeom prst="rect">
                <a:avLst/>
              </a:prstGeom>
              <a:blipFill rotWithShape="0">
                <a:blip r:embed="rId4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pic>
        <p:nvPicPr>
          <p:cNvPr id="14357" name="Picture 21" descr="Difference Between Union and Inters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8359001"/>
            <a:ext cx="5922733" cy="45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1491069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GIAO CỦA 2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2292966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258" y="3022130"/>
            <a:ext cx="23391942" cy="2540470"/>
            <a:chOff x="992187" y="2564544"/>
            <a:chExt cx="22353091" cy="18909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9"/>
              <a:ext cx="22200057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1864" y="5809218"/>
            <a:ext cx="23173255" cy="2246552"/>
            <a:chOff x="1176284" y="6901881"/>
            <a:chExt cx="20727299" cy="2858126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01447" y="5819283"/>
                <a:ext cx="1130732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6;12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1;2;3;6;9;18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47" y="5819283"/>
                <a:ext cx="11307326" cy="1446550"/>
              </a:xfrm>
              <a:prstGeom prst="rect">
                <a:avLst/>
              </a:prstGeom>
              <a:blipFill rotWithShape="0">
                <a:blip r:embed="rId2"/>
                <a:stretch>
                  <a:fillRect r="-1240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15871" y="7241587"/>
                <a:ext cx="570778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2;3;6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71" y="7241587"/>
                <a:ext cx="5707781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269" t="-17460" r="-34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265357" y="2565382"/>
                <a:ext cx="16390577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12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ướ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ủ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18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tập hợp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57" y="2565382"/>
                <a:ext cx="16390577" cy="2800767"/>
              </a:xfrm>
              <a:prstGeom prst="rect">
                <a:avLst/>
              </a:prstGeom>
              <a:blipFill rotWithShape="0">
                <a:blip r:embed="rId4"/>
                <a:stretch>
                  <a:fillRect l="-1525" r="-558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43928" y="8214285"/>
            <a:ext cx="23391942" cy="2540470"/>
            <a:chOff x="992187" y="2564544"/>
            <a:chExt cx="22353091" cy="1890925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45221" y="2666999"/>
              <a:ext cx="22200057" cy="178847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664293" y="10967314"/>
            <a:ext cx="23173255" cy="2520720"/>
            <a:chOff x="1176284" y="6901881"/>
            <a:chExt cx="20727299" cy="2858126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69989" y="11157464"/>
                <a:ext cx="848270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−1;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89" y="11157464"/>
                <a:ext cx="8482707" cy="1446550"/>
              </a:xfrm>
              <a:prstGeom prst="rect">
                <a:avLst/>
              </a:prstGeom>
              <a:blipFill rotWithShape="0">
                <a:blip r:embed="rId5"/>
                <a:stretch>
                  <a:fillRect r="-2011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999333" y="12641062"/>
                <a:ext cx="4994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33" y="12641062"/>
                <a:ext cx="499457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5006" t="-17460" r="-402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27059" y="7824362"/>
                <a:ext cx="17818083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D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, −1&lt;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&lt;4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AutoNum type="alphaLcParenR"/>
                </a:pP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của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>
                  <a:buFontTx/>
                  <a:buAutoNum type="alphaLcParenR"/>
                </a:pP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59" y="7824362"/>
                <a:ext cx="17818083" cy="2800767"/>
              </a:xfrm>
              <a:prstGeom prst="rect">
                <a:avLst/>
              </a:prstGeom>
              <a:blipFill rotWithShape="0">
                <a:blip r:embed="rId7"/>
                <a:stretch>
                  <a:fillRect l="-1403" r="-411" b="-9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3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  <p:bldP spid="47" grpId="0"/>
      <p:bldP spid="48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604101" y="1645190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5069346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tử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hoặc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89" y="396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90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676364" y="5878207"/>
                <a:ext cx="22032722" cy="159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h𝑜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∪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4" y="5878207"/>
                <a:ext cx="22032722" cy="1591654"/>
              </a:xfrm>
              <a:prstGeom prst="rect">
                <a:avLst/>
              </a:prstGeom>
              <a:blipFill rotWithShape="0">
                <a:blip r:embed="rId4"/>
                <a:stretch>
                  <a:fillRect l="-1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945936" y="8049186"/>
            <a:ext cx="6642100" cy="5013963"/>
            <a:chOff x="8945936" y="8049186"/>
            <a:chExt cx="6642100" cy="5013963"/>
          </a:xfrm>
        </p:grpSpPr>
        <p:pic>
          <p:nvPicPr>
            <p:cNvPr id="18436" name="Picture 4" descr="Intersection And Union Of Two Sets A And B - Union Clipart (2000x1531), Png Downloa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936" y="8049186"/>
              <a:ext cx="6642100" cy="501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9264332" y="8543214"/>
              <a:ext cx="870130" cy="29988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699397" y="8181188"/>
              <a:ext cx="1210234" cy="394480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0186244" y="8058000"/>
              <a:ext cx="1387617" cy="4564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748905" y="8181188"/>
              <a:ext cx="1437259" cy="47274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1365924" y="10905414"/>
              <a:ext cx="660841" cy="21066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2043724" y="10905414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2686265" y="8275439"/>
              <a:ext cx="1565964" cy="47148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13477065" y="8695106"/>
              <a:ext cx="1312715" cy="42706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516921" y="9537368"/>
              <a:ext cx="914044" cy="30848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12199370" y="8078050"/>
              <a:ext cx="679163" cy="21650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2959624" y="8118139"/>
              <a:ext cx="674669" cy="20849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376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54814" y="1491069"/>
            <a:ext cx="12114292" cy="907192"/>
            <a:chOff x="7459670" y="7543799"/>
            <a:chExt cx="20011305" cy="90731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581066" y="2292966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6258" y="3022130"/>
            <a:ext cx="23391942" cy="3424228"/>
            <a:chOff x="992187" y="2564544"/>
            <a:chExt cx="22353091" cy="2548725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145221" y="2666998"/>
              <a:ext cx="22200057" cy="24462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1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Pentagon 23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5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0" name="Freeform 29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26" name="Chevron 25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59113" y="6781800"/>
            <a:ext cx="23173255" cy="1266357"/>
            <a:chOff x="1176284" y="6901879"/>
            <a:chExt cx="20727299" cy="1611094"/>
          </a:xfrm>
        </p:grpSpPr>
        <p:sp>
          <p:nvSpPr>
            <p:cNvPr id="40" name="Rounded Rectangle 39"/>
            <p:cNvSpPr/>
            <p:nvPr/>
          </p:nvSpPr>
          <p:spPr>
            <a:xfrm>
              <a:off x="1176284" y="6901879"/>
              <a:ext cx="20727299" cy="161109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ound Diagonal Corner Rectangle 4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424353" y="7027904"/>
                <a:ext cx="1828410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Minh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Nam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Lan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ồ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Nguy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ườ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ũ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Tuy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vi-VN" sz="4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53" y="7027904"/>
                <a:ext cx="18284108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6667" r="-40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25443" y="3414244"/>
                <a:ext cx="23273744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A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={ Minh, Nam, Lan, Hồng, Nguyệt};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b="0" i="1">
                        <a:latin typeface="Cambria Math"/>
                      </a:rPr>
                      <m:t>B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={Cường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Lan, Dũng, Hồng, Tuyết, Lê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}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(các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 sinh trong lớp không trùng tên nhau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tập hợp đội tuyển thi học sinh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giỏi </a:t>
                </a:r>
                <a:endParaRPr lang="en-US" sz="4400" smtClean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lớp gồm các học sinh giỏi toán hoặc gi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ỏ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 văn. Hãy xác định tập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43" y="3414244"/>
                <a:ext cx="23273744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048" b="-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43928" y="8544319"/>
            <a:ext cx="23391942" cy="1971281"/>
            <a:chOff x="992187" y="2564544"/>
            <a:chExt cx="22353091" cy="1467266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1145221" y="2666999"/>
              <a:ext cx="22200057" cy="136481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92187" y="2564544"/>
              <a:ext cx="2996436" cy="1023459"/>
              <a:chOff x="534987" y="1647866"/>
              <a:chExt cx="4025525" cy="1176337"/>
            </a:xfrm>
          </p:grpSpPr>
          <p:sp>
            <p:nvSpPr>
              <p:cNvPr id="5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Pentagon 52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Freeform 5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5" name="Chevron 5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1370768" y="1733497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715815" y="10845385"/>
            <a:ext cx="23173255" cy="2261015"/>
            <a:chOff x="1176284" y="6901881"/>
            <a:chExt cx="20727299" cy="2858126"/>
          </a:xfrm>
        </p:grpSpPr>
        <p:sp>
          <p:nvSpPr>
            <p:cNvPr id="65" name="Rounded Rectangle 64"/>
            <p:cNvSpPr/>
            <p:nvPr/>
          </p:nvSpPr>
          <p:spPr>
            <a:xfrm>
              <a:off x="1176284" y="6901881"/>
              <a:ext cx="20727299" cy="285812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6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792594" y="10984577"/>
                <a:ext cx="962181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ea typeface="Tahoma" pitchFamily="34" charset="0"/>
                    <a:cs typeface="Tahoma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1;3;5;7;9;11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94" y="10984577"/>
                <a:ext cx="9621811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533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382014" y="11933971"/>
                <a:ext cx="80722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3;5;7;8;9;11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14" y="11933971"/>
                <a:ext cx="8072274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097" t="-17460" r="-2115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327059" y="8154397"/>
                <a:ext cx="13572370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1;3;5;8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B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|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à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𝑐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ố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𝑙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ẻ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𝑛h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ỏ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h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ơ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13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tập hợp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059" y="8154397"/>
                <a:ext cx="13572370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1842" r="-85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58248" y="2578232"/>
                <a:ext cx="1774069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u="sng" dirty="0" smtClean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vi-VN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tập hợp các học sinh giỏi Toán giỏi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  <a:r>
                  <a:rPr lang="vi-VN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Văn của lớp 10E</a:t>
                </a:r>
                <a:r>
                  <a:rPr lang="vi-VN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248" y="2578232"/>
                <a:ext cx="17740690" cy="1446550"/>
              </a:xfrm>
              <a:prstGeom prst="rect">
                <a:avLst/>
              </a:prstGeom>
              <a:blipFill rotWithShape="0">
                <a:blip r:embed="rId7"/>
                <a:stretch>
                  <a:fillRect l="-1374" r="-412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71" grpId="0"/>
      <p:bldP spid="72" grpId="0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45533" y="1676400"/>
            <a:ext cx="13932467" cy="1645855"/>
            <a:chOff x="7351348" y="7543799"/>
            <a:chExt cx="20119627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5" y="7620004"/>
              <a:ext cx="18477790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502229" y="5423032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\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5423032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47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676364" y="3992000"/>
                <a:ext cx="2157238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𝐶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 các phần tử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thuộc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nhưng không thuộc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gọi là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 của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𝐵</m:t>
                    </m:r>
                  </m:oMath>
                </a14:m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64" y="3992000"/>
                <a:ext cx="21572388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159" t="-10549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98714" y="5925350"/>
                <a:ext cx="22032722" cy="1595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 khái niệm theo dạng phần tử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|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Cambria Math"/>
                          </a:rPr>
                          <m:t>∈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𝐴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𝑣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à 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Cambria Math"/>
                          </a:rPr>
                          <m:t>∉</m:t>
                        </m:r>
                        <m:r>
                          <a:rPr lang="en-US" sz="4400" b="0" i="1">
                            <a:latin typeface="Cambria Math"/>
                            <a:ea typeface="Calibri"/>
                            <a:cs typeface="Times New Roman"/>
                          </a:rPr>
                          <m:t>𝐵</m:t>
                        </m:r>
                      </m:e>
                    </m:d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⇒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∈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𝐴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\</m:t>
                    </m:r>
                    <m:r>
                      <a:rPr lang="en-US" sz="4400" b="0" i="1">
                        <a:latin typeface="Cambria Math"/>
                        <a:ea typeface="Calibri"/>
                        <a:cs typeface="Times New Roman"/>
                      </a:rPr>
                      <m:t>𝐵</m:t>
                    </m:r>
                    <m:r>
                      <a:rPr lang="en-US" sz="4400" b="0" i="1">
                        <a:latin typeface="Cambria Math"/>
                        <a:ea typeface="Calibri"/>
                        <a:cs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Cambria Math"/>
                              </a:rPr>
                              <m:t>∈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𝐴</m:t>
                            </m:r>
                          </m:e>
                          <m:e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Cambria Math"/>
                              </a:rPr>
                              <m:t>∉</m:t>
                            </m:r>
                            <m:r>
                              <a:rPr lang="en-US" sz="4400" b="0" i="1">
                                <a:latin typeface="Cambria Math"/>
                                <a:ea typeface="Calibri"/>
                                <a:cs typeface="Times New Roman"/>
                              </a:rPr>
                              <m:t>𝐵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14" y="5925350"/>
                <a:ext cx="22032722" cy="1595180"/>
              </a:xfrm>
              <a:prstGeom prst="rect">
                <a:avLst/>
              </a:prstGeom>
              <a:blipFill rotWithShape="0">
                <a:blip r:embed="rId4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1</a:t>
            </a:r>
            <a:r>
              <a:rPr lang="fr-FR" sz="4000" b="1" smtClean="0">
                <a:solidFill>
                  <a:srgbClr val="0000FF"/>
                </a:solidFill>
              </a:rPr>
              <a:t>. ĐỊNH NGHĨA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364" y="7402933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8" name="Picture 8" descr="Discrete Mathematics Study Cen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58" y="8172374"/>
            <a:ext cx="7081050" cy="47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8000" y="10204437"/>
                <a:ext cx="126765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\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0" y="10204437"/>
                <a:ext cx="1267655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33" grpId="0"/>
      <p:bldP spid="2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45533" y="1676400"/>
            <a:ext cx="13932467" cy="1645855"/>
            <a:chOff x="7351348" y="7543799"/>
            <a:chExt cx="20119627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5" y="7620004"/>
              <a:ext cx="18477790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98600" y="4923034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:r>
                  <a:rPr lang="en-US" sz="440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 hiệu</a:t>
                </a:r>
                <a:r>
                  <a:rPr lang="en-US" sz="440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4923034"/>
                <a:ext cx="14997474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488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09600" y="3692400"/>
                <a:ext cx="215723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smtClean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𝐵</m:t>
                    </m:r>
                    <m:r>
                      <a:rPr lang="en-US" sz="4400" b="0" i="1">
                        <a:latin typeface="Cambria Math"/>
                      </a:rPr>
                      <m:t>⊂</m:t>
                    </m:r>
                    <m:r>
                      <a:rPr lang="en-US" sz="4400" b="0" i="1">
                        <a:latin typeface="Cambria Math"/>
                      </a:rPr>
                      <m:t>𝐴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latin typeface="Cambria Math"/>
                      </a:rPr>
                      <m:t>𝐴</m:t>
                    </m:r>
                    <m:r>
                      <a:rPr lang="en-US" sz="4400" b="0" i="1">
                        <a:latin typeface="Cambria Math"/>
                      </a:rPr>
                      <m:t>\</m:t>
                    </m:r>
                    <m:r>
                      <a:rPr lang="en-US" sz="4400" b="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bù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00" y="3692400"/>
                <a:ext cx="21572388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30" t="-1984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524000" y="2797314"/>
            <a:ext cx="8521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2</a:t>
            </a:r>
            <a:r>
              <a:rPr lang="fr-FR" sz="4000" b="1" smtClean="0">
                <a:solidFill>
                  <a:srgbClr val="0000FF"/>
                </a:solidFill>
              </a:rPr>
              <a:t>. CHÚ Ý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0822" y="7597781"/>
            <a:ext cx="149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ym typeface="Wingdings 2" panose="05020102010507070707" pitchFamily="18" charset="2"/>
              </a:rPr>
              <a:t> </a:t>
            </a:r>
            <a:r>
              <a:rPr lang="en-US" sz="440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đồ Ven:</a:t>
            </a:r>
            <a:endParaRPr lang="en-US" sz="4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 rot="1627974">
            <a:off x="10082018" y="7521813"/>
            <a:ext cx="4165758" cy="5607759"/>
          </a:xfrm>
          <a:prstGeom prst="ellipse">
            <a:avLst/>
          </a:prstGeom>
          <a:solidFill>
            <a:srgbClr val="969696">
              <a:alpha val="6588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 rot="1724835">
            <a:off x="11308472" y="8263982"/>
            <a:ext cx="2132737" cy="359050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13829197" y="10632082"/>
            <a:ext cx="953603" cy="15140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275010" y="11120646"/>
                <a:ext cx="6753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5010" y="11120646"/>
                <a:ext cx="67537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2037151" y="9334317"/>
                <a:ext cx="69538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7151" y="9334317"/>
                <a:ext cx="695383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702354" y="11896675"/>
                <a:ext cx="12193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354" y="11896675"/>
                <a:ext cx="1219308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80822" y="6231777"/>
                <a:ext cx="1499747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i="1" dirty="0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 tồn tại khi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𝐵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⊂</m:t>
                    </m:r>
                    <m:r>
                      <a:rPr lang="en-US" sz="4400" i="1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4400" i="1" smtClean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i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22" y="6231777"/>
                <a:ext cx="14997474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1667" t="-19048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3" grpId="0"/>
      <p:bldP spid="24" grpId="0"/>
      <p:bldP spid="26" grpId="0" animBg="1"/>
      <p:bldP spid="27" grpId="0" animBg="1"/>
      <p:bldP spid="30" grpId="0" animBg="1"/>
      <p:bldP spid="32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539439" y="1491069"/>
            <a:ext cx="13557561" cy="1645855"/>
            <a:chOff x="7436950" y="7543799"/>
            <a:chExt cx="20034025" cy="1646071"/>
          </a:xfrm>
        </p:grpSpPr>
        <p:sp>
          <p:nvSpPr>
            <p:cNvPr id="18" name="TextBox 17"/>
            <p:cNvSpPr txBox="1"/>
            <p:nvPr/>
          </p:nvSpPr>
          <p:spPr>
            <a:xfrm>
              <a:off x="8993186" y="7620004"/>
              <a:ext cx="18477789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 VÀ PHẦN BÙ CỦA HAI TẬP HỢP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36950" y="7543799"/>
              <a:ext cx="1452523" cy="872846"/>
              <a:chOff x="7436949" y="7543800"/>
              <a:chExt cx="1452523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36949" y="7640053"/>
                <a:ext cx="1452523" cy="776593"/>
                <a:chOff x="7436949" y="7640053"/>
                <a:chExt cx="1452523" cy="776593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436949" y="7640053"/>
                  <a:ext cx="1452523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480440" y="2535893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4000" b="1" dirty="0">
                <a:solidFill>
                  <a:srgbClr val="0000FF"/>
                </a:solidFill>
              </a:rPr>
              <a:t>3</a:t>
            </a:r>
            <a:r>
              <a:rPr lang="fr-FR" sz="4000" b="1" smtClean="0">
                <a:solidFill>
                  <a:srgbClr val="0000FF"/>
                </a:solidFill>
              </a:rPr>
              <a:t>. VÍ DỤ</a:t>
            </a:r>
            <a:endParaRPr lang="vi-VN" sz="4000" b="1" dirty="0">
              <a:solidFill>
                <a:srgbClr val="0000FF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96950" y="3719855"/>
            <a:ext cx="23391942" cy="2777528"/>
            <a:chOff x="992187" y="2334333"/>
            <a:chExt cx="22353091" cy="2067372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334333"/>
              <a:ext cx="22200057" cy="206737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2981627" cy="1023459"/>
              <a:chOff x="534987" y="1647866"/>
              <a:chExt cx="4005630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3521651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0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3" name="Freeform 82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4" name="Freeform 83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81" name="Chevron 80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TextBox 13"/>
              <p:cNvSpPr txBox="1">
                <a:spLocks noChangeArrowheads="1"/>
              </p:cNvSpPr>
              <p:nvPr/>
            </p:nvSpPr>
            <p:spPr bwMode="auto">
              <a:xfrm>
                <a:off x="1350873" y="1825832"/>
                <a:ext cx="3189744" cy="57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VÍ DỤ </a:t>
                </a:r>
                <a:r>
                  <a:rPr lang="en-US" sz="3800" b="1" dirty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6</a:t>
                </a:r>
                <a:r>
                  <a:rPr lang="en-US" sz="3800" b="1" smtClean="0">
                    <a:solidFill>
                      <a:srgbClr val="00FF00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3800" b="1" dirty="0">
                  <a:solidFill>
                    <a:srgbClr val="00FF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852780" y="7209935"/>
            <a:ext cx="23173255" cy="3077065"/>
            <a:chOff x="1176284" y="6901880"/>
            <a:chExt cx="20727299" cy="3914727"/>
          </a:xfrm>
        </p:grpSpPr>
        <p:sp>
          <p:nvSpPr>
            <p:cNvPr id="91" name="Rounded Rectangle 90"/>
            <p:cNvSpPr/>
            <p:nvPr/>
          </p:nvSpPr>
          <p:spPr>
            <a:xfrm>
              <a:off x="1176284" y="6901880"/>
              <a:ext cx="20727299" cy="39147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205494" y="6941416"/>
              <a:ext cx="3493741" cy="932213"/>
              <a:chOff x="1205494" y="6941416"/>
              <a:chExt cx="3493741" cy="932213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057667" y="6941416"/>
                <a:ext cx="2641568" cy="93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/>
              <p:cNvSpPr txBox="1"/>
              <p:nvPr/>
            </p:nvSpPr>
            <p:spPr>
              <a:xfrm>
                <a:off x="4909833" y="7260182"/>
                <a:ext cx="75631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1;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4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6</m:t>
                        </m:r>
                      </m:e>
                    </m:d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33" y="7260182"/>
                <a:ext cx="7563161" cy="769441"/>
              </a:xfrm>
              <a:prstGeom prst="rect">
                <a:avLst/>
              </a:prstGeom>
              <a:blipFill rotWithShape="0">
                <a:blip r:embed="rId2"/>
                <a:stretch>
                  <a:fillRect t="-17460" r="-233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3126330" y="3748602"/>
                <a:ext cx="20417128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0850" algn="just">
                  <a:lnSpc>
                    <a:spcPct val="150000"/>
                  </a:lnSpc>
                </a:pP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 tập hợp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E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∈</m:t>
                        </m:r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 |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1≤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&lt;7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A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∈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ℕ</m:t>
                        </m:r>
                        <m:d>
                          <m:dPr>
                            <m:begChr m:val="|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(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ahoma" pitchFamily="34" charset="0"/>
                                    <a:cs typeface="Tahoma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−9</m:t>
                            </m:r>
                          </m:e>
                        </m:d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(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+6)=0</m:t>
                        </m:r>
                      </m:e>
                    </m:d>
                  </m:oMath>
                </a14:m>
                <a:endParaRPr lang="en-US" sz="4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2;3;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Hãy xác định các tập hợp sau:</a:t>
                </a:r>
              </a:p>
              <a:p>
                <a:r>
                  <a:rPr lang="en-US" sz="4400" smtClean="0">
                    <a:cs typeface="Arial" panose="020B0604020202020204" pitchFamily="34" charset="0"/>
                  </a:rPr>
                  <a:t>    a)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                                           </a:t>
                </a:r>
                <a:r>
                  <a:rPr lang="en-US" sz="4400" smtClean="0"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</m:oMath>
                </a14:m>
                <a:r>
                  <a:rPr lang="en-US" sz="4400" i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330" y="3748602"/>
                <a:ext cx="20417128" cy="31393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1255469" y="8023999"/>
                <a:ext cx="2268670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={1;4;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5;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6}</m:t>
                    </m:r>
                  </m:oMath>
                </a14:m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</a:t>
                </a:r>
                <a:endParaRPr lang="en-US" sz="44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93800" indent="-742950" algn="just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sz="4400" i="1">
                        <a:latin typeface="Cambria Math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={1;4;6}</m:t>
                    </m:r>
                  </m:oMath>
                </a14:m>
                <a:r>
                  <a:rPr lang="en-US" sz="4400" i="1" dirty="0" smtClean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en-US" sz="4400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469" y="8023999"/>
                <a:ext cx="22686702" cy="2800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9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7" grpId="0"/>
      <p:bldP spid="98" grpId="0"/>
      <p:bldP spid="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6451</TotalTime>
  <Words>1123</Words>
  <Application>Microsoft Office PowerPoint</Application>
  <PresentationFormat>Custom</PresentationFormat>
  <Paragraphs>216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Microsoft account</cp:lastModifiedBy>
  <cp:revision>517</cp:revision>
  <dcterms:created xsi:type="dcterms:W3CDTF">2013-08-31T11:42:51Z</dcterms:created>
  <dcterms:modified xsi:type="dcterms:W3CDTF">2021-09-03T10:21:35Z</dcterms:modified>
</cp:coreProperties>
</file>