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6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87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365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23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824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4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63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192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697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9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473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566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B56D9-F95A-4D25-8D69-F6A189C9BB81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51166-9652-4A1F-B1CF-9B5ABAF90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33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ác nhà khoa học phát hiện: Mặt Trăng đang co lạ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" y="709683"/>
            <a:ext cx="9144323" cy="514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4E5201-D191-4109-A38B-0DA9F439800B}"/>
              </a:ext>
            </a:extLst>
          </p:cNvPr>
          <p:cNvSpPr txBox="1"/>
          <p:nvPr/>
        </p:nvSpPr>
        <p:spPr>
          <a:xfrm>
            <a:off x="746911" y="4858601"/>
            <a:ext cx="7650178" cy="1015663"/>
          </a:xfrm>
          <a:prstGeom prst="rect">
            <a:avLst/>
          </a:prstGeom>
          <a:solidFill>
            <a:schemeClr val="bg1">
              <a:lumMod val="65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53. MẶT TRĂNG</a:t>
            </a:r>
          </a:p>
        </p:txBody>
      </p:sp>
    </p:spTree>
    <p:extLst>
      <p:ext uri="{BB962C8B-B14F-4D97-AF65-F5344CB8AC3E}">
        <p14:creationId xmlns:p14="http://schemas.microsoft.com/office/powerpoint/2010/main" val="3333799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017314"/>
              </p:ext>
            </p:extLst>
          </p:nvPr>
        </p:nvGraphicFramePr>
        <p:xfrm>
          <a:off x="949372" y="313899"/>
          <a:ext cx="7621422" cy="62779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40474">
                  <a:extLst>
                    <a:ext uri="{9D8B030D-6E8A-4147-A177-3AD203B41FA5}">
                      <a16:colId xmlns:a16="http://schemas.microsoft.com/office/drawing/2014/main" val="183284111"/>
                    </a:ext>
                  </a:extLst>
                </a:gridCol>
                <a:gridCol w="2540474">
                  <a:extLst>
                    <a:ext uri="{9D8B030D-6E8A-4147-A177-3AD203B41FA5}">
                      <a16:colId xmlns:a16="http://schemas.microsoft.com/office/drawing/2014/main" val="1735801150"/>
                    </a:ext>
                  </a:extLst>
                </a:gridCol>
                <a:gridCol w="2540474">
                  <a:extLst>
                    <a:ext uri="{9D8B030D-6E8A-4147-A177-3AD203B41FA5}">
                      <a16:colId xmlns:a16="http://schemas.microsoft.com/office/drawing/2014/main" val="4246247589"/>
                    </a:ext>
                  </a:extLst>
                </a:gridCol>
              </a:tblGrid>
              <a:tr h="792992"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K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W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4842910"/>
                  </a:ext>
                </a:extLst>
              </a:tr>
              <a:tr h="5484978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9352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4063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0080"/>
            <a:ext cx="9144000" cy="513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30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06" y="925234"/>
            <a:ext cx="8529785" cy="450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213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hông bao giờ nhìn thấy đầy đủ Mặt Trăng từ Trái Đấ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928" y="0"/>
            <a:ext cx="3346703" cy="337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hông bao giờ nhìn thấy đầy đủ Mặt Trăng từ Trái Đấ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68" y="3405861"/>
            <a:ext cx="7351776" cy="345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809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807752"/>
              </p:ext>
            </p:extLst>
          </p:nvPr>
        </p:nvGraphicFramePr>
        <p:xfrm>
          <a:off x="510535" y="191071"/>
          <a:ext cx="8114850" cy="626882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246027">
                  <a:extLst>
                    <a:ext uri="{9D8B030D-6E8A-4147-A177-3AD203B41FA5}">
                      <a16:colId xmlns:a16="http://schemas.microsoft.com/office/drawing/2014/main" val="486513680"/>
                    </a:ext>
                  </a:extLst>
                </a:gridCol>
                <a:gridCol w="3868823">
                  <a:extLst>
                    <a:ext uri="{9D8B030D-6E8A-4147-A177-3AD203B41FA5}">
                      <a16:colId xmlns:a16="http://schemas.microsoft.com/office/drawing/2014/main" val="3184006587"/>
                    </a:ext>
                  </a:extLst>
                </a:gridCol>
              </a:tblGrid>
              <a:tr h="46064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1800">
                          <a:effectLst/>
                        </a:rPr>
                        <a:t>CÁC</a:t>
                      </a:r>
                      <a:r>
                        <a:rPr lang="en-US" sz="1800" baseline="0">
                          <a:effectLst/>
                        </a:rPr>
                        <a:t> HÌNH DẠNG NHÌN THẤY CỦA MẶT TRĂNG (PHA CỦA MẶT TRĂNG)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3272544"/>
                  </a:ext>
                </a:extLst>
              </a:tr>
              <a:tr h="426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400">
                          <a:effectLst/>
                        </a:rPr>
                        <a:t>CỘT</a:t>
                      </a:r>
                      <a:r>
                        <a:rPr lang="en-US" sz="2400" baseline="0">
                          <a:effectLst/>
                        </a:rPr>
                        <a:t> A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400">
                          <a:effectLst/>
                        </a:rPr>
                        <a:t>CỘT</a:t>
                      </a:r>
                      <a:r>
                        <a:rPr lang="en-US" sz="2400" baseline="0">
                          <a:effectLst/>
                        </a:rPr>
                        <a:t> B</a:t>
                      </a:r>
                      <a:endParaRPr lang="en-US" sz="2400" b="1">
                        <a:effectLst/>
                        <a:latin typeface="+mj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855387"/>
                  </a:ext>
                </a:extLst>
              </a:tr>
              <a:tr h="6949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200400" algn="l"/>
                          <a:tab pos="4343400" algn="l"/>
                        </a:tabLst>
                        <a:defRPr/>
                      </a:pPr>
                      <a:r>
                        <a:rPr lang="en-US" sz="1800">
                          <a:effectLst/>
                        </a:rPr>
                        <a:t>Không Trăng (ứng với ngày không có Trăng)</a:t>
                      </a:r>
                      <a:endParaRPr lang="en-US" sz="16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endParaRPr lang="en-US" sz="1800" b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endParaRPr lang="en-US" sz="2000">
                        <a:effectLst/>
                        <a:latin typeface="+mj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4455774"/>
                  </a:ext>
                </a:extLst>
              </a:tr>
              <a:tr h="6505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Trăng khuyết (ứng với 4 ngày sau)</a:t>
                      </a:r>
                      <a:endParaRPr lang="en-US" sz="1800" b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 </a:t>
                      </a:r>
                      <a:r>
                        <a:rPr lang="en-US" sz="1800">
                          <a:effectLst/>
                        </a:rPr>
                        <a:t> </a:t>
                      </a:r>
                      <a:r>
                        <a:rPr lang="en-US" sz="2000">
                          <a:effectLst/>
                        </a:rPr>
                        <a:t>                     </a:t>
                      </a:r>
                      <a:endParaRPr lang="en-US" sz="1800">
                        <a:effectLst/>
                        <a:latin typeface="+mj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5547567"/>
                  </a:ext>
                </a:extLst>
              </a:tr>
              <a:tr h="6949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Bán nguyệt (ứng với 8 ngày sau)</a:t>
                      </a:r>
                      <a:endParaRPr lang="en-US" sz="1800" b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                  </a:t>
                      </a:r>
                      <a:endParaRPr lang="en-US" sz="1800">
                        <a:effectLst/>
                        <a:latin typeface="+mj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3731382"/>
                  </a:ext>
                </a:extLst>
              </a:tr>
              <a:tr h="6505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Trăng khuyết (ứng với 12 ngày sau)</a:t>
                      </a:r>
                      <a:endParaRPr lang="en-US" sz="1800" b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endParaRPr lang="en-US" sz="2000">
                        <a:effectLst/>
                        <a:latin typeface="+mj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2668636"/>
                  </a:ext>
                </a:extLst>
              </a:tr>
              <a:tr h="6949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Trăng tròn (ứng với 16 ngày sau)</a:t>
                      </a:r>
                      <a:endParaRPr lang="en-US" sz="1800" b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                   </a:t>
                      </a:r>
                      <a:endParaRPr lang="en-US" sz="1800">
                        <a:effectLst/>
                        <a:latin typeface="+mj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0755048"/>
                  </a:ext>
                </a:extLst>
              </a:tr>
              <a:tr h="6505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Trăng khuyết (ứng với 19 ngày sau)</a:t>
                      </a:r>
                      <a:endParaRPr lang="en-US" sz="1800" b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endParaRPr lang="en-US" sz="2000">
                        <a:effectLst/>
                        <a:latin typeface="+mj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8888725"/>
                  </a:ext>
                </a:extLst>
              </a:tr>
              <a:tr h="6949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Bán nguyệt (ứng với 23 ngày sau)</a:t>
                      </a:r>
                      <a:endParaRPr lang="en-US" sz="1800" b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endParaRPr lang="en-US" sz="2000">
                        <a:effectLst/>
                        <a:latin typeface="+mj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8020503"/>
                  </a:ext>
                </a:extLst>
              </a:tr>
              <a:tr h="6505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r>
                        <a:rPr lang="en-US" sz="2000">
                          <a:effectLst/>
                        </a:rPr>
                        <a:t>Trăng khuyết (ứng với 27 ngày sau)</a:t>
                      </a:r>
                      <a:endParaRPr lang="en-US" sz="1800" b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200400" algn="l"/>
                          <a:tab pos="4343400" algn="l"/>
                        </a:tabLst>
                      </a:pPr>
                      <a:endParaRPr lang="en-US" sz="2000">
                        <a:effectLst/>
                        <a:latin typeface="+mj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5024630"/>
                  </a:ext>
                </a:extLst>
              </a:tr>
            </a:tbl>
          </a:graphicData>
        </a:graphic>
      </p:graphicFrame>
      <p:pic>
        <p:nvPicPr>
          <p:cNvPr id="13" name="Picture 1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75" y="1751415"/>
            <a:ext cx="628014" cy="647065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>
          <a:blip r:embed="rId3"/>
          <a:stretch>
            <a:fillRect/>
          </a:stretch>
        </p:blipFill>
        <p:spPr>
          <a:xfrm>
            <a:off x="7026872" y="5746665"/>
            <a:ext cx="683768" cy="673164"/>
          </a:xfrm>
          <a:prstGeom prst="rect">
            <a:avLst/>
          </a:prstGeom>
        </p:spPr>
      </p:pic>
      <p:pic>
        <p:nvPicPr>
          <p:cNvPr id="15" name="Picture 14"/>
          <p:cNvPicPr/>
          <p:nvPr/>
        </p:nvPicPr>
        <p:blipFill>
          <a:blip r:embed="rId4"/>
          <a:stretch>
            <a:fillRect/>
          </a:stretch>
        </p:blipFill>
        <p:spPr>
          <a:xfrm>
            <a:off x="5756950" y="5078940"/>
            <a:ext cx="664591" cy="713232"/>
          </a:xfrm>
          <a:prstGeom prst="rect">
            <a:avLst/>
          </a:prstGeom>
        </p:spPr>
      </p:pic>
      <p:pic>
        <p:nvPicPr>
          <p:cNvPr id="16" name="Picture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008939" y="4478210"/>
            <a:ext cx="683768" cy="640080"/>
          </a:xfrm>
          <a:prstGeom prst="rect">
            <a:avLst/>
          </a:prstGeom>
        </p:spPr>
      </p:pic>
      <p:pic>
        <p:nvPicPr>
          <p:cNvPr id="17" name="Picture 16"/>
          <p:cNvPicPr/>
          <p:nvPr/>
        </p:nvPicPr>
        <p:blipFill>
          <a:blip r:embed="rId6"/>
          <a:stretch>
            <a:fillRect/>
          </a:stretch>
        </p:blipFill>
        <p:spPr>
          <a:xfrm>
            <a:off x="5739615" y="3763007"/>
            <a:ext cx="664591" cy="680148"/>
          </a:xfrm>
          <a:prstGeom prst="rect">
            <a:avLst/>
          </a:prstGeom>
        </p:spPr>
      </p:pic>
      <p:pic>
        <p:nvPicPr>
          <p:cNvPr id="18" name="Picture 17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438" y="1103109"/>
            <a:ext cx="656590" cy="637540"/>
          </a:xfrm>
          <a:prstGeom prst="rect">
            <a:avLst/>
          </a:prstGeom>
        </p:spPr>
      </p:pic>
      <p:pic>
        <p:nvPicPr>
          <p:cNvPr id="19" name="Picture 18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49" y="3166755"/>
            <a:ext cx="664591" cy="683080"/>
          </a:xfrm>
          <a:prstGeom prst="rect">
            <a:avLst/>
          </a:prstGeom>
        </p:spPr>
      </p:pic>
      <p:pic>
        <p:nvPicPr>
          <p:cNvPr id="20" name="Picture 19"/>
          <p:cNvPicPr/>
          <p:nvPr/>
        </p:nvPicPr>
        <p:blipFill>
          <a:blip r:embed="rId9"/>
          <a:stretch>
            <a:fillRect/>
          </a:stretch>
        </p:blipFill>
        <p:spPr>
          <a:xfrm>
            <a:off x="5720438" y="2440673"/>
            <a:ext cx="683768" cy="66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511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i1-vnexpress.vnecdn.net/2016/06/23/Anh-1466642992.png?w=0&amp;h=0&amp;q=100&amp;dpr=1&amp;fit=crop&amp;s=Rgv_icPg_b9JpvP4TNRVq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7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333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102</Words>
  <Application>Microsoft Office PowerPoint</Application>
  <PresentationFormat>On-screen Show (4:3)</PresentationFormat>
  <Paragraphs>18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Nguyễn Phượng</cp:lastModifiedBy>
  <cp:revision>7</cp:revision>
  <dcterms:created xsi:type="dcterms:W3CDTF">2021-04-26T18:03:09Z</dcterms:created>
  <dcterms:modified xsi:type="dcterms:W3CDTF">2021-05-22T09:56:09Z</dcterms:modified>
</cp:coreProperties>
</file>