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4" r:id="rId3"/>
    <p:sldId id="349" r:id="rId4"/>
    <p:sldId id="350" r:id="rId5"/>
    <p:sldId id="360" r:id="rId6"/>
    <p:sldId id="361" r:id="rId7"/>
    <p:sldId id="352" r:id="rId8"/>
    <p:sldId id="362" r:id="rId9"/>
    <p:sldId id="353" r:id="rId10"/>
    <p:sldId id="321" r:id="rId11"/>
    <p:sldId id="355" r:id="rId12"/>
    <p:sldId id="354" r:id="rId13"/>
    <p:sldId id="322" r:id="rId14"/>
    <p:sldId id="358" r:id="rId15"/>
    <p:sldId id="357" r:id="rId16"/>
    <p:sldId id="356" r:id="rId17"/>
    <p:sldId id="359" r:id="rId18"/>
    <p:sldId id="344" r:id="rId19"/>
    <p:sldId id="345" r:id="rId20"/>
    <p:sldId id="346" r:id="rId21"/>
    <p:sldId id="302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1A56"/>
    <a:srgbClr val="75CAE7"/>
    <a:srgbClr val="237042"/>
    <a:srgbClr val="519741"/>
    <a:srgbClr val="0C4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4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724FE-745E-4678-84B7-BD296AAEA897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790E8-5E57-4640-BD27-6DB4B301F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974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2C96A-64D2-4662-A407-300669CB12D9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A2170-5E6D-4B0E-A217-036286DF3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70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44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646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76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16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70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381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042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007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579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320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11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6"/>
            <a:ext cx="10515600" cy="62810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3"/>
            <a:ext cx="1104842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云形 13">
            <a:extLst>
              <a:ext uri="{FF2B5EF4-FFF2-40B4-BE49-F238E27FC236}">
                <a16:creationId xmlns:a16="http://schemas.microsoft.com/office/drawing/2014/main" xmlns="" id="{6F878902-F210-4D89-970F-8CC6EC4C405D}"/>
              </a:ext>
            </a:extLst>
          </p:cNvPr>
          <p:cNvSpPr/>
          <p:nvPr/>
        </p:nvSpPr>
        <p:spPr>
          <a:xfrm rot="150597">
            <a:off x="1869137" y="21203"/>
            <a:ext cx="8554239" cy="4654915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527" y="325343"/>
            <a:ext cx="3419573" cy="5821199"/>
          </a:xfrm>
          <a:prstGeom prst="rect">
            <a:avLst/>
          </a:prstGeom>
        </p:spPr>
      </p:pic>
      <p:pic>
        <p:nvPicPr>
          <p:cNvPr id="2" name="中央人民广播电台少年广播合唱团 - 六一国际儿童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40403" y="-1948973"/>
            <a:ext cx="609600" cy="6096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90" y="153307"/>
            <a:ext cx="2617216" cy="2459234"/>
          </a:xfrm>
          <a:prstGeom prst="rect">
            <a:avLst/>
          </a:prstGeom>
        </p:spPr>
      </p:pic>
      <p:sp>
        <p:nvSpPr>
          <p:cNvPr id="9" name="TextBox 37"/>
          <p:cNvSpPr>
            <a:spLocks noChangeArrowheads="1"/>
          </p:cNvSpPr>
          <p:nvPr/>
        </p:nvSpPr>
        <p:spPr bwMode="auto">
          <a:xfrm>
            <a:off x="313509" y="1211004"/>
            <a:ext cx="12213771" cy="256223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defTabSz="914332">
              <a:spcBef>
                <a:spcPct val="0"/>
              </a:spcBef>
              <a:buNone/>
              <a:defRPr/>
            </a:pPr>
            <a:r>
              <a:rPr lang="en-US" altLang="zh-CN" sz="5400" b="1">
                <a:solidFill>
                  <a:schemeClr val="bg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 VÀ NGHE</a:t>
            </a:r>
          </a:p>
          <a:p>
            <a:pPr algn="ctr" defTabSz="914332">
              <a:spcBef>
                <a:spcPct val="0"/>
              </a:spcBef>
              <a:buNone/>
              <a:defRPr/>
            </a:pPr>
            <a:r>
              <a:rPr lang="en-US" altLang="zh-CN" sz="5400" b="1">
                <a:solidFill>
                  <a:schemeClr val="bg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 LẠI MỘT TRUYỆN CỔ TÍCH BẰNG LỜI MỘT NHÂN VẬT</a:t>
            </a:r>
          </a:p>
        </p:txBody>
      </p:sp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7666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8666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 12">
            <a:extLst>
              <a:ext uri="{FF2B5EF4-FFF2-40B4-BE49-F238E27FC236}">
                <a16:creationId xmlns:a16="http://schemas.microsoft.com/office/drawing/2014/main" xmlns="" id="{0F14F46C-7801-4F20-9F04-77A0DFD59D13}"/>
              </a:ext>
            </a:extLst>
          </p:cNvPr>
          <p:cNvSpPr/>
          <p:nvPr/>
        </p:nvSpPr>
        <p:spPr>
          <a:xfrm rot="150597">
            <a:off x="1190359" y="244307"/>
            <a:ext cx="11274287" cy="5338778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sz="3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nghe: Em thích nhất điều gì trong phần trình bày của bạn? Nếu muốn thay đổi, em muốn thay đổi điều gì trong phần trình bày của bạn?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704"/>
            <a:ext cx="1947094" cy="18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61657" y="2694214"/>
            <a:ext cx="1946365" cy="13193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Chi tiết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461657" y="300445"/>
            <a:ext cx="1946365" cy="131934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Bố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cục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2795452"/>
            <a:ext cx="1946365" cy="1319348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nghe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96788" y="5231675"/>
            <a:ext cx="1946365" cy="131934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kiện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cxnSp>
        <p:nvCxnSpPr>
          <p:cNvPr id="7" name="Curved Connector 6"/>
          <p:cNvCxnSpPr>
            <a:stCxn id="4" idx="0"/>
          </p:cNvCxnSpPr>
          <p:nvPr/>
        </p:nvCxnSpPr>
        <p:spPr>
          <a:xfrm rot="5400000" flipH="1" flipV="1">
            <a:off x="1169127" y="411482"/>
            <a:ext cx="2188026" cy="2579914"/>
          </a:xfrm>
          <a:prstGeom prst="curved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endCxn id="5" idx="2"/>
          </p:cNvCxnSpPr>
          <p:nvPr/>
        </p:nvCxnSpPr>
        <p:spPr>
          <a:xfrm rot="16200000" flipH="1">
            <a:off x="1662248" y="3856809"/>
            <a:ext cx="2227216" cy="1841863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4" idx="6"/>
          </p:cNvCxnSpPr>
          <p:nvPr/>
        </p:nvCxnSpPr>
        <p:spPr>
          <a:xfrm>
            <a:off x="1946365" y="3455126"/>
            <a:ext cx="1750425" cy="209008"/>
          </a:xfrm>
          <a:prstGeom prst="curvedConnector3">
            <a:avLst>
              <a:gd name="adj1" fmla="val 6492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367451" y="300445"/>
            <a:ext cx="411480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kumimoji="0" lang="pt-BR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kumimoji="0" lang="pt-BR" sz="2800" b="1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đầu hấp dẫn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367451" y="1701439"/>
            <a:ext cx="411480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Lời</a:t>
            </a:r>
            <a:r>
              <a:rPr kumimoji="0" lang="pt-BR" sz="2800" b="1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kể sáng tạo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67451" y="3148142"/>
            <a:ext cx="4114800" cy="11201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vi-VN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ừ </a:t>
            </a:r>
            <a:r>
              <a:rPr kumimoji="0" lang="pt-BR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ngữ </a:t>
            </a:r>
            <a:r>
              <a:rPr kumimoji="0" lang="pt-BR" sz="2800" b="1" i="0" u="none" strike="noStrike" kern="1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 sáng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367451" y="4549136"/>
            <a:ext cx="4114800" cy="114626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kể phù hợp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Curved Connector 28"/>
          <p:cNvCxnSpPr>
            <a:stCxn id="3" idx="6"/>
            <a:endCxn id="24" idx="1"/>
          </p:cNvCxnSpPr>
          <p:nvPr/>
        </p:nvCxnSpPr>
        <p:spPr>
          <a:xfrm flipV="1">
            <a:off x="5408022" y="757645"/>
            <a:ext cx="1959429" cy="202474"/>
          </a:xfrm>
          <a:prstGeom prst="curvedConnector3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3" idx="6"/>
          </p:cNvCxnSpPr>
          <p:nvPr/>
        </p:nvCxnSpPr>
        <p:spPr>
          <a:xfrm>
            <a:off x="5408022" y="960119"/>
            <a:ext cx="1959428" cy="711926"/>
          </a:xfrm>
          <a:prstGeom prst="curvedConnector3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3" idx="6"/>
            <a:endCxn id="26" idx="1"/>
          </p:cNvCxnSpPr>
          <p:nvPr/>
        </p:nvCxnSpPr>
        <p:spPr>
          <a:xfrm>
            <a:off x="5408022" y="960119"/>
            <a:ext cx="1959429" cy="2748096"/>
          </a:xfrm>
          <a:prstGeom prst="curvedConnector3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3" idx="6"/>
            <a:endCxn id="27" idx="1"/>
          </p:cNvCxnSpPr>
          <p:nvPr/>
        </p:nvCxnSpPr>
        <p:spPr>
          <a:xfrm>
            <a:off x="5408022" y="960119"/>
            <a:ext cx="1959429" cy="4162152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35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 12">
            <a:extLst>
              <a:ext uri="{FF2B5EF4-FFF2-40B4-BE49-F238E27FC236}">
                <a16:creationId xmlns:a16="http://schemas.microsoft.com/office/drawing/2014/main" xmlns="" id="{0F14F46C-7801-4F20-9F04-77A0DFD59D13}"/>
              </a:ext>
            </a:extLst>
          </p:cNvPr>
          <p:cNvSpPr/>
          <p:nvPr/>
        </p:nvSpPr>
        <p:spPr>
          <a:xfrm rot="150597">
            <a:off x="1190359" y="244307"/>
            <a:ext cx="11274287" cy="5338778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người nói: Em tâm đắc nhất điều gì trong phần trình bày của mình? Em muốn trao đổi, bảo lưu hay tiếp thu những góp ý của các bạn và thầy cô? Nếu được trình bày lại, em muốn thay đổi điều gì?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704"/>
            <a:ext cx="1947094" cy="18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4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61656" y="2579101"/>
            <a:ext cx="1946365" cy="1319348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nói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09807" y="117565"/>
            <a:ext cx="5094515" cy="1319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 đúng mục đích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09807" y="1809206"/>
            <a:ext cx="5094515" cy="13258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 chọn những sự việc, chi tiết tiêu biểu. </a:t>
            </a:r>
            <a:endParaRPr lang="en-US" sz="2400" b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09807" y="3559630"/>
            <a:ext cx="5159829" cy="12736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nói có mở đầu, có kết thúc 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hợp.</a:t>
            </a:r>
            <a:endParaRPr lang="en-US" sz="2400" b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609806" y="5277394"/>
            <a:ext cx="5159829" cy="12736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to, rõ ràng, truyền cảm. Giọng kể linh hoạt 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endParaRPr lang="en-US" sz="2400" b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 rot="16200000" flipH="1">
            <a:off x="5397413" y="3135905"/>
            <a:ext cx="1223005" cy="1201785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endCxn id="20" idx="1"/>
          </p:cNvCxnSpPr>
          <p:nvPr/>
        </p:nvCxnSpPr>
        <p:spPr>
          <a:xfrm rot="16200000" flipH="1">
            <a:off x="4619352" y="3923754"/>
            <a:ext cx="2779125" cy="1201784"/>
          </a:xfrm>
          <a:prstGeom prst="curved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endCxn id="18" idx="1"/>
          </p:cNvCxnSpPr>
          <p:nvPr/>
        </p:nvCxnSpPr>
        <p:spPr>
          <a:xfrm flipV="1">
            <a:off x="5408023" y="2472146"/>
            <a:ext cx="1201784" cy="66293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5400000" flipH="1" flipV="1">
            <a:off x="4773477" y="1279166"/>
            <a:ext cx="2470874" cy="120178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7" y="603826"/>
            <a:ext cx="1646063" cy="19752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90" y="2910811"/>
            <a:ext cx="1646063" cy="19752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14" y="3938933"/>
            <a:ext cx="1646063" cy="19752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13" y="153975"/>
            <a:ext cx="1646063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5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 12">
            <a:extLst>
              <a:ext uri="{FF2B5EF4-FFF2-40B4-BE49-F238E27FC236}">
                <a16:creationId xmlns:a16="http://schemas.microsoft.com/office/drawing/2014/main" xmlns="" id="{0F14F46C-7801-4F20-9F04-77A0DFD59D13}"/>
              </a:ext>
            </a:extLst>
          </p:cNvPr>
          <p:cNvSpPr/>
          <p:nvPr/>
        </p:nvSpPr>
        <p:spPr>
          <a:xfrm rot="150597">
            <a:off x="1395935" y="375552"/>
            <a:ext cx="9810959" cy="5338778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704"/>
            <a:ext cx="1947094" cy="1829562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B9D1BFA2-F802-441B-8E59-E3A5C766C667}"/>
              </a:ext>
            </a:extLst>
          </p:cNvPr>
          <p:cNvGrpSpPr/>
          <p:nvPr/>
        </p:nvGrpSpPr>
        <p:grpSpPr>
          <a:xfrm>
            <a:off x="2790165" y="664029"/>
            <a:ext cx="7022496" cy="3167459"/>
            <a:chOff x="2393207" y="2195884"/>
            <a:chExt cx="2317326" cy="1813888"/>
          </a:xfrm>
        </p:grpSpPr>
        <p:sp>
          <p:nvSpPr>
            <p:cNvPr id="40" name="MH_Other_1">
              <a:extLst>
                <a:ext uri="{FF2B5EF4-FFF2-40B4-BE49-F238E27FC236}">
                  <a16:creationId xmlns:a16="http://schemas.microsoft.com/office/drawing/2014/main" xmlns="" id="{07BCD987-29E0-4026-8D32-95F671D18C7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5CA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2" name="MH_Other_2">
              <a:extLst>
                <a:ext uri="{FF2B5EF4-FFF2-40B4-BE49-F238E27FC236}">
                  <a16:creationId xmlns:a16="http://schemas.microsoft.com/office/drawing/2014/main" xmlns="" id="{F210D5D8-1FB3-494A-8779-4FD81842A01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486021" y="2195884"/>
              <a:ext cx="370032" cy="547537"/>
            </a:xfrm>
            <a:prstGeom prst="ellipse">
              <a:avLst/>
            </a:prstGeom>
            <a:solidFill>
              <a:srgbClr val="75C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  <a:cs typeface="+mn-cs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="" id="{C0B2EBE9-DD42-4EBC-9F98-D72D9BE12746}"/>
                </a:ext>
              </a:extLst>
            </p:cNvPr>
            <p:cNvSpPr txBox="1"/>
            <p:nvPr/>
          </p:nvSpPr>
          <p:spPr>
            <a:xfrm rot="605681">
              <a:off x="2393207" y="3377723"/>
              <a:ext cx="2317326" cy="632049"/>
            </a:xfrm>
            <a:prstGeom prst="rect">
              <a:avLst/>
            </a:prstGeom>
            <a:solidFill>
              <a:srgbClr val="75CAE7"/>
            </a:solidFill>
            <a:ln>
              <a:solidFill>
                <a:srgbClr val="75CAE7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小麦体简" panose="00020600040101010101" pitchFamily="18" charset="-122"/>
                  <a:cs typeface="Times New Roman" panose="02020603050405020304" pitchFamily="18" charset="0"/>
                </a:rPr>
                <a:t>CẦN</a:t>
              </a:r>
              <a:r>
                <a:rPr kumimoji="0" lang="en-US" altLang="zh-CN" sz="6000" b="0" i="0" u="none" strike="noStrike" kern="1200" cap="none" spc="0" normalizeH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小麦体简" panose="00020600040101010101" pitchFamily="18" charset="-122"/>
                  <a:cs typeface="Times New Roman" panose="02020603050405020304" pitchFamily="18" charset="0"/>
                </a:rPr>
                <a:t> LƯU Ý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492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74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2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501154" cy="824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3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527680"/>
              </p:ext>
            </p:extLst>
          </p:nvPr>
        </p:nvGraphicFramePr>
        <p:xfrm>
          <a:off x="0" y="-61127"/>
          <a:ext cx="12192000" cy="768096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2066739801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PHIẾU GÓP Ý BÀI VIẾT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 và tên người góp ý: </a:t>
                      </a:r>
                      <a:endParaRPr lang="en-US" sz="28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 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 tên tác giả bài viết: </a:t>
                      </a:r>
                      <a:endParaRPr lang="en-US" sz="28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Bài viết có nhất quán về ngôi kể (ngôi thứ nhất) và đại từ xưng hô chưa?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....................................................................................................................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Người kể chuyện có đóng vai nhân vật kể lại chuyện không?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....................................................................................................................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Trong bài có thêm những sự tưởng tượng, sáng tạo nào?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.....................................................................................................................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Những chi tiết sáng tạo có thoát li khỏi các sự việc chính của truyện không?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.....................................................................................................................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Có sắp xếp hợp lí các chi tiết và đảm bảo có sự kết nối giữa các phần không?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....................................................................................................................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 Bài viết có bổ sung thêm các yếu tố miêu tả, thể hiện cảm xúc của nhân vật không?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....................................................................................................................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 Bài viết mắc các lỗi chính tả và diễn đạt nào?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.....................................................................................................................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229" marR="48229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123588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4923" y="433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4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 12">
            <a:extLst>
              <a:ext uri="{FF2B5EF4-FFF2-40B4-BE49-F238E27FC236}">
                <a16:creationId xmlns:a16="http://schemas.microsoft.com/office/drawing/2014/main" xmlns="" id="{0F14F46C-7801-4F20-9F04-77A0DFD59D13}"/>
              </a:ext>
            </a:extLst>
          </p:cNvPr>
          <p:cNvSpPr/>
          <p:nvPr/>
        </p:nvSpPr>
        <p:spPr>
          <a:xfrm rot="150597">
            <a:off x="1395935" y="375552"/>
            <a:ext cx="9810959" cy="5338778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704"/>
            <a:ext cx="1947094" cy="1829562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B9D1BFA2-F802-441B-8E59-E3A5C766C667}"/>
              </a:ext>
            </a:extLst>
          </p:cNvPr>
          <p:cNvGrpSpPr/>
          <p:nvPr/>
        </p:nvGrpSpPr>
        <p:grpSpPr>
          <a:xfrm>
            <a:off x="2790165" y="664029"/>
            <a:ext cx="7022496" cy="3167459"/>
            <a:chOff x="2393207" y="2195884"/>
            <a:chExt cx="2317326" cy="1813888"/>
          </a:xfrm>
        </p:grpSpPr>
        <p:sp>
          <p:nvSpPr>
            <p:cNvPr id="40" name="MH_Other_1">
              <a:extLst>
                <a:ext uri="{FF2B5EF4-FFF2-40B4-BE49-F238E27FC236}">
                  <a16:creationId xmlns:a16="http://schemas.microsoft.com/office/drawing/2014/main" xmlns="" id="{07BCD987-29E0-4026-8D32-95F671D18C7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5CA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2" name="MH_Other_2">
              <a:extLst>
                <a:ext uri="{FF2B5EF4-FFF2-40B4-BE49-F238E27FC236}">
                  <a16:creationId xmlns:a16="http://schemas.microsoft.com/office/drawing/2014/main" xmlns="" id="{F210D5D8-1FB3-494A-8779-4FD81842A01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486021" y="2195884"/>
              <a:ext cx="370032" cy="547537"/>
            </a:xfrm>
            <a:prstGeom prst="ellipse">
              <a:avLst/>
            </a:prstGeom>
            <a:solidFill>
              <a:srgbClr val="75C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  <a:cs typeface="+mn-cs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="" id="{C0B2EBE9-DD42-4EBC-9F98-D72D9BE12746}"/>
                </a:ext>
              </a:extLst>
            </p:cNvPr>
            <p:cNvSpPr txBox="1"/>
            <p:nvPr/>
          </p:nvSpPr>
          <p:spPr>
            <a:xfrm rot="605681">
              <a:off x="2393207" y="3377723"/>
              <a:ext cx="2317326" cy="632049"/>
            </a:xfrm>
            <a:prstGeom prst="rect">
              <a:avLst/>
            </a:prstGeom>
            <a:solidFill>
              <a:srgbClr val="75CAE7"/>
            </a:solidFill>
            <a:ln>
              <a:solidFill>
                <a:srgbClr val="75CAE7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小麦体简" panose="00020600040101010101" pitchFamily="18" charset="-122"/>
                  <a:cs typeface="Times New Roman" panose="02020603050405020304" pitchFamily="18" charset="0"/>
                </a:rPr>
                <a:t>VẬN</a:t>
              </a:r>
              <a:r>
                <a:rPr kumimoji="0" lang="en-US" altLang="zh-CN" sz="6000" b="0" i="0" u="none" strike="noStrike" kern="1200" cap="none" spc="0" normalizeH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小麦体简" panose="00020600040101010101" pitchFamily="18" charset="-122"/>
                  <a:cs typeface="Times New Roman" panose="02020603050405020304" pitchFamily="18" charset="0"/>
                </a:rPr>
                <a:t> DỤNG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9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704"/>
            <a:ext cx="1947094" cy="182956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142332" y="2037805"/>
            <a:ext cx="4126458" cy="26125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Xây dựng bài nói và quay video bài nói của mình.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9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 12">
            <a:extLst>
              <a:ext uri="{FF2B5EF4-FFF2-40B4-BE49-F238E27FC236}">
                <a16:creationId xmlns:a16="http://schemas.microsoft.com/office/drawing/2014/main" xmlns="" id="{0F14F46C-7801-4F20-9F04-77A0DFD59D13}"/>
              </a:ext>
            </a:extLst>
          </p:cNvPr>
          <p:cNvSpPr/>
          <p:nvPr/>
        </p:nvSpPr>
        <p:spPr>
          <a:xfrm rot="150597">
            <a:off x="1395935" y="375552"/>
            <a:ext cx="9810959" cy="5338778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704"/>
            <a:ext cx="1947094" cy="1829562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B9D1BFA2-F802-441B-8E59-E3A5C766C667}"/>
              </a:ext>
            </a:extLst>
          </p:cNvPr>
          <p:cNvGrpSpPr/>
          <p:nvPr/>
        </p:nvGrpSpPr>
        <p:grpSpPr>
          <a:xfrm>
            <a:off x="2637274" y="664029"/>
            <a:ext cx="7022496" cy="3020507"/>
            <a:chOff x="2342755" y="2195884"/>
            <a:chExt cx="2317326" cy="1729734"/>
          </a:xfrm>
        </p:grpSpPr>
        <p:sp>
          <p:nvSpPr>
            <p:cNvPr id="40" name="MH_Other_1">
              <a:extLst>
                <a:ext uri="{FF2B5EF4-FFF2-40B4-BE49-F238E27FC236}">
                  <a16:creationId xmlns:a16="http://schemas.microsoft.com/office/drawing/2014/main" xmlns="" id="{07BCD987-29E0-4026-8D32-95F671D18C7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5CA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MH_SubTitle_1">
              <a:extLst>
                <a:ext uri="{FF2B5EF4-FFF2-40B4-BE49-F238E27FC236}">
                  <a16:creationId xmlns:a16="http://schemas.microsoft.com/office/drawing/2014/main" xmlns="" id="{2C00D235-4842-408F-9E48-F26E4402B24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75CAE7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2" name="MH_Other_2">
              <a:extLst>
                <a:ext uri="{FF2B5EF4-FFF2-40B4-BE49-F238E27FC236}">
                  <a16:creationId xmlns:a16="http://schemas.microsoft.com/office/drawing/2014/main" xmlns="" id="{F210D5D8-1FB3-494A-8779-4FD81842A01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486021" y="2195884"/>
              <a:ext cx="370032" cy="547537"/>
            </a:xfrm>
            <a:prstGeom prst="ellipse">
              <a:avLst/>
            </a:prstGeom>
            <a:solidFill>
              <a:srgbClr val="75C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  <a:cs typeface="+mn-cs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="" id="{C0B2EBE9-DD42-4EBC-9F98-D72D9BE12746}"/>
                </a:ext>
              </a:extLst>
            </p:cNvPr>
            <p:cNvSpPr txBox="1"/>
            <p:nvPr/>
          </p:nvSpPr>
          <p:spPr>
            <a:xfrm rot="605681">
              <a:off x="2342755" y="3212974"/>
              <a:ext cx="2317326" cy="687385"/>
            </a:xfrm>
            <a:prstGeom prst="rect">
              <a:avLst/>
            </a:prstGeom>
            <a:solidFill>
              <a:srgbClr val="75CAE7"/>
            </a:solidFill>
            <a:ln>
              <a:solidFill>
                <a:srgbClr val="75CAE7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kumimoji="0" lang="en-US" altLang="zh-CN" sz="6000" b="0" i="0" u="none" strike="noStrike" kern="1200" cap="none" spc="0" normalizeH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ĐỘNG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62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27862" y="339634"/>
            <a:ext cx="4990012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9714" y="1854925"/>
            <a:ext cx="499001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lại kiến thức.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53543" y="3161211"/>
            <a:ext cx="4990012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nói nhiều hơn.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48993" y="4794068"/>
            <a:ext cx="4990012" cy="914400"/>
          </a:xfrm>
          <a:prstGeom prst="round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 Soạn bài: Củng cố và mở rộng.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780" y="-121157"/>
            <a:ext cx="1954138" cy="1835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80" y="339634"/>
            <a:ext cx="2621507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5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云形 13">
            <a:extLst>
              <a:ext uri="{FF2B5EF4-FFF2-40B4-BE49-F238E27FC236}">
                <a16:creationId xmlns:a16="http://schemas.microsoft.com/office/drawing/2014/main" xmlns="" id="{6F878902-F210-4D89-970F-8CC6EC4C405D}"/>
              </a:ext>
            </a:extLst>
          </p:cNvPr>
          <p:cNvSpPr/>
          <p:nvPr/>
        </p:nvSpPr>
        <p:spPr>
          <a:xfrm rot="150597">
            <a:off x="2079733" y="568640"/>
            <a:ext cx="8554239" cy="4654915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7"/>
          <p:cNvSpPr>
            <a:spLocks noChangeArrowheads="1"/>
          </p:cNvSpPr>
          <p:nvPr/>
        </p:nvSpPr>
        <p:spPr bwMode="auto">
          <a:xfrm>
            <a:off x="3085342" y="2279348"/>
            <a:ext cx="7334250" cy="1731237"/>
          </a:xfrm>
          <a:prstGeom prst="rect">
            <a:avLst/>
          </a:prstGeom>
          <a:noFill/>
          <a:ln>
            <a:noFill/>
          </a:ln>
          <a:extLst/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defTabSz="914332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5400" b="1" smtClean="0">
                <a:solidFill>
                  <a:schemeClr val="bg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CHÚC CÁC EM HỌC TỐT!</a:t>
            </a:r>
            <a:endParaRPr lang="zh-CN" altLang="en-US" sz="5400" b="1" dirty="0">
              <a:solidFill>
                <a:schemeClr val="bg2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45" y="-163873"/>
            <a:ext cx="3419573" cy="5821199"/>
          </a:xfrm>
          <a:prstGeom prst="rect">
            <a:avLst/>
          </a:prstGeom>
        </p:spPr>
      </p:pic>
      <p:pic>
        <p:nvPicPr>
          <p:cNvPr id="2" name="中央人民广播电台少年广播合唱团 - 六一国际儿童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40403" y="-1948973"/>
            <a:ext cx="609600" cy="6096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90" y="153307"/>
            <a:ext cx="2617216" cy="245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 12">
            <a:extLst>
              <a:ext uri="{FF2B5EF4-FFF2-40B4-BE49-F238E27FC236}">
                <a16:creationId xmlns:a16="http://schemas.microsoft.com/office/drawing/2014/main" xmlns="" id="{0F14F46C-7801-4F20-9F04-77A0DFD59D13}"/>
              </a:ext>
            </a:extLst>
          </p:cNvPr>
          <p:cNvSpPr/>
          <p:nvPr/>
        </p:nvSpPr>
        <p:spPr>
          <a:xfrm rot="150597">
            <a:off x="1395935" y="375552"/>
            <a:ext cx="9810959" cy="5338778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704"/>
            <a:ext cx="1947094" cy="1829562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B9D1BFA2-F802-441B-8E59-E3A5C766C667}"/>
              </a:ext>
            </a:extLst>
          </p:cNvPr>
          <p:cNvGrpSpPr/>
          <p:nvPr/>
        </p:nvGrpSpPr>
        <p:grpSpPr>
          <a:xfrm>
            <a:off x="2790165" y="664029"/>
            <a:ext cx="7022496" cy="4362758"/>
            <a:chOff x="2393207" y="2195884"/>
            <a:chExt cx="2317326" cy="2498392"/>
          </a:xfrm>
        </p:grpSpPr>
        <p:sp>
          <p:nvSpPr>
            <p:cNvPr id="40" name="MH_Other_1">
              <a:extLst>
                <a:ext uri="{FF2B5EF4-FFF2-40B4-BE49-F238E27FC236}">
                  <a16:creationId xmlns:a16="http://schemas.microsoft.com/office/drawing/2014/main" xmlns="" id="{07BCD987-29E0-4026-8D32-95F671D18C7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5CA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2" name="MH_Other_2">
              <a:extLst>
                <a:ext uri="{FF2B5EF4-FFF2-40B4-BE49-F238E27FC236}">
                  <a16:creationId xmlns:a16="http://schemas.microsoft.com/office/drawing/2014/main" xmlns="" id="{F210D5D8-1FB3-494A-8779-4FD81842A01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486021" y="2195884"/>
              <a:ext cx="370032" cy="547537"/>
            </a:xfrm>
            <a:prstGeom prst="ellipse">
              <a:avLst/>
            </a:prstGeom>
            <a:solidFill>
              <a:srgbClr val="75C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  <a:cs typeface="+mn-cs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="" id="{C0B2EBE9-DD42-4EBC-9F98-D72D9BE12746}"/>
                </a:ext>
              </a:extLst>
            </p:cNvPr>
            <p:cNvSpPr txBox="1"/>
            <p:nvPr/>
          </p:nvSpPr>
          <p:spPr>
            <a:xfrm rot="605681">
              <a:off x="2393207" y="3372383"/>
              <a:ext cx="2317326" cy="1321893"/>
            </a:xfrm>
            <a:prstGeom prst="rect">
              <a:avLst/>
            </a:prstGeom>
            <a:solidFill>
              <a:srgbClr val="75CAE7"/>
            </a:solidFill>
            <a:ln>
              <a:solidFill>
                <a:srgbClr val="75CAE7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小麦体简" panose="00020600040101010101" pitchFamily="18" charset="-122"/>
                  <a:cs typeface="Times New Roman" panose="02020603050405020304" pitchFamily="18" charset="0"/>
                </a:rPr>
                <a:t>HÌNH THÀNH KIẾN THỨC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40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 12">
            <a:extLst>
              <a:ext uri="{FF2B5EF4-FFF2-40B4-BE49-F238E27FC236}">
                <a16:creationId xmlns:a16="http://schemas.microsoft.com/office/drawing/2014/main" xmlns="" id="{0F14F46C-7801-4F20-9F04-77A0DFD59D13}"/>
              </a:ext>
            </a:extLst>
          </p:cNvPr>
          <p:cNvSpPr/>
          <p:nvPr/>
        </p:nvSpPr>
        <p:spPr>
          <a:xfrm rot="150597">
            <a:off x="1191061" y="212265"/>
            <a:ext cx="9810959" cy="5338778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: 圆角 19">
            <a:extLst>
              <a:ext uri="{FF2B5EF4-FFF2-40B4-BE49-F238E27FC236}">
                <a16:creationId xmlns:a16="http://schemas.microsoft.com/office/drawing/2014/main" xmlns="" id="{63D619E8-64A3-4C5F-B451-0EECCB7BC579}"/>
              </a:ext>
            </a:extLst>
          </p:cNvPr>
          <p:cNvSpPr/>
          <p:nvPr/>
        </p:nvSpPr>
        <p:spPr>
          <a:xfrm>
            <a:off x="3427021" y="1881210"/>
            <a:ext cx="7428213" cy="1490636"/>
          </a:xfrm>
          <a:prstGeom prst="roundRect">
            <a:avLst/>
          </a:prstGeom>
          <a:solidFill>
            <a:schemeClr val="bg1"/>
          </a:solidFill>
          <a:ln>
            <a:solidFill>
              <a:srgbClr val="75CAE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DB746C09-09B5-448F-AA25-65DF768EFA48}"/>
              </a:ext>
            </a:extLst>
          </p:cNvPr>
          <p:cNvSpPr txBox="1"/>
          <p:nvPr/>
        </p:nvSpPr>
        <p:spPr>
          <a:xfrm>
            <a:off x="3885943" y="2118696"/>
            <a:ext cx="6705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60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Chuẩn bị bài </a:t>
            </a:r>
            <a:r>
              <a:rPr lang="en-US" altLang="zh-CN" sz="6000" b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704"/>
            <a:ext cx="1947094" cy="18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4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3709851" y="1094016"/>
            <a:ext cx="1802674" cy="1361802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342709" y="128180"/>
            <a:ext cx="3540034" cy="12409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Xác định đề tài</a:t>
            </a:r>
            <a:endParaRPr lang="en-US" sz="240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709851" y="2157821"/>
            <a:ext cx="1894115" cy="297996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342709" y="1504162"/>
            <a:ext cx="3540034" cy="124097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vi-VN" altLang="zh-CN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gười </a:t>
            </a:r>
            <a:r>
              <a:rPr lang="vi-VN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nghe</a:t>
            </a:r>
            <a:endParaRPr lang="en-US" sz="240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01291" y="2511329"/>
            <a:ext cx="1711234" cy="639677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342709" y="2824633"/>
            <a:ext cx="3540034" cy="12409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Mục đích</a:t>
            </a:r>
            <a:endParaRPr lang="en-US" sz="240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01291" y="2432957"/>
            <a:ext cx="1802675" cy="2713809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401492" y="4224601"/>
            <a:ext cx="3540034" cy="1240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Không gian</a:t>
            </a:r>
            <a:endParaRPr lang="en-US" sz="2400"/>
          </a:p>
        </p:txBody>
      </p:sp>
      <p:sp>
        <p:nvSpPr>
          <p:cNvPr id="23" name="Rounded Rectangle 22"/>
          <p:cNvSpPr/>
          <p:nvPr/>
        </p:nvSpPr>
        <p:spPr>
          <a:xfrm>
            <a:off x="522514" y="1774917"/>
            <a:ext cx="3540034" cy="16328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 bị bài nói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  <p:bldP spid="19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3709851" y="1094016"/>
            <a:ext cx="1802674" cy="1361802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342709" y="128180"/>
            <a:ext cx="5499462" cy="12409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Nên đứng trước gương để luyện tập kể lại câu chuyện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709851" y="2157821"/>
            <a:ext cx="1894115" cy="297996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342709" y="1504162"/>
            <a:ext cx="5499462" cy="124097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 ý sử dụng giọng điệu (cao, thấp, nhanh, chậm, to, nhỏ…) phù hợp với từng nhân vật, sự việc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01291" y="2511329"/>
            <a:ext cx="1711234" cy="639677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342709" y="2824633"/>
            <a:ext cx="5499462" cy="12409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 hợp nét mặt, cử chỉ khi kể để tăng tính hấp dẫn cho câu chuyện</a:t>
            </a:r>
            <a:endParaRPr lang="en-US" sz="240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01291" y="2432957"/>
            <a:ext cx="1802675" cy="2713809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401491" y="4224601"/>
            <a:ext cx="5440679" cy="1240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Trình bày câu chuyện ngắn gọn, có trật tự rõ ràng, sử dụng các từ ngữ phù hợp với ngôn ngữ nói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22514" y="1774917"/>
            <a:ext cx="3540034" cy="16328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và trình bày</a:t>
            </a:r>
          </a:p>
        </p:txBody>
      </p:sp>
    </p:spTree>
    <p:extLst>
      <p:ext uri="{BB962C8B-B14F-4D97-AF65-F5344CB8AC3E}">
        <p14:creationId xmlns:p14="http://schemas.microsoft.com/office/powerpoint/2010/main" val="31430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  <p:bldP spid="19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 12">
            <a:extLst>
              <a:ext uri="{FF2B5EF4-FFF2-40B4-BE49-F238E27FC236}">
                <a16:creationId xmlns:a16="http://schemas.microsoft.com/office/drawing/2014/main" xmlns="" id="{0F14F46C-7801-4F20-9F04-77A0DFD59D13}"/>
              </a:ext>
            </a:extLst>
          </p:cNvPr>
          <p:cNvSpPr/>
          <p:nvPr/>
        </p:nvSpPr>
        <p:spPr>
          <a:xfrm rot="150597">
            <a:off x="1191061" y="212265"/>
            <a:ext cx="9810959" cy="5338778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: 圆角 19">
            <a:extLst>
              <a:ext uri="{FF2B5EF4-FFF2-40B4-BE49-F238E27FC236}">
                <a16:creationId xmlns:a16="http://schemas.microsoft.com/office/drawing/2014/main" xmlns="" id="{63D619E8-64A3-4C5F-B451-0EECCB7BC579}"/>
              </a:ext>
            </a:extLst>
          </p:cNvPr>
          <p:cNvSpPr/>
          <p:nvPr/>
        </p:nvSpPr>
        <p:spPr>
          <a:xfrm>
            <a:off x="3427021" y="1881210"/>
            <a:ext cx="7428213" cy="1490636"/>
          </a:xfrm>
          <a:prstGeom prst="roundRect">
            <a:avLst/>
          </a:prstGeom>
          <a:solidFill>
            <a:schemeClr val="bg1"/>
          </a:solidFill>
          <a:ln>
            <a:solidFill>
              <a:srgbClr val="75CAE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DB746C09-09B5-448F-AA25-65DF768EFA48}"/>
              </a:ext>
            </a:extLst>
          </p:cNvPr>
          <p:cNvSpPr txBox="1"/>
          <p:nvPr/>
        </p:nvSpPr>
        <p:spPr>
          <a:xfrm>
            <a:off x="3572433" y="1912158"/>
            <a:ext cx="7883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60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Trình bày bài </a:t>
            </a:r>
            <a:r>
              <a:rPr lang="en-US" altLang="zh-CN" sz="6000" b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endParaRPr lang="en-US" altLang="zh-CN" sz="6000" b="1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704"/>
            <a:ext cx="1947094" cy="18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2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3709851" y="1094016"/>
            <a:ext cx="1802674" cy="1361802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342709" y="128180"/>
            <a:ext cx="5499462" cy="12409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Tùy nhân vật mà có cách trình bày (giọng kể, cử chỉ…) cho phù hợp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709851" y="2157821"/>
            <a:ext cx="1894115" cy="297996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342709" y="1504162"/>
            <a:ext cx="5499462" cy="124097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Cố gắng đóng vai nhân vật mà em lựa chọn.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01291" y="2511329"/>
            <a:ext cx="1711234" cy="639677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342709" y="2824633"/>
            <a:ext cx="5499462" cy="12409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zh-CN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Sử </a:t>
            </a:r>
            <a:r>
              <a:rPr lang="vi-VN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 hiệu quả ngôn ngữ cơ thể. Tăng cường tương tác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01291" y="2432957"/>
            <a:ext cx="1802675" cy="2713809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401491" y="4224601"/>
            <a:ext cx="5440679" cy="1240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Giọng kể </a:t>
            </a:r>
            <a:r>
              <a:rPr lang="en-US" altLang="zh-CN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thay </a:t>
            </a: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đổi linh hoạt; cần tập trung vào những sự việc, chi tiết độc đáo, thú vị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22514" y="1774917"/>
            <a:ext cx="3540034" cy="16328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8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Trình bày bài nói</a:t>
            </a:r>
            <a:endParaRPr kumimoji="0" lang="en-US" altLang="zh-CN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  <p:bldP spid="19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 12">
            <a:extLst>
              <a:ext uri="{FF2B5EF4-FFF2-40B4-BE49-F238E27FC236}">
                <a16:creationId xmlns:a16="http://schemas.microsoft.com/office/drawing/2014/main" xmlns="" id="{0F14F46C-7801-4F20-9F04-77A0DFD59D13}"/>
              </a:ext>
            </a:extLst>
          </p:cNvPr>
          <p:cNvSpPr/>
          <p:nvPr/>
        </p:nvSpPr>
        <p:spPr>
          <a:xfrm rot="150597">
            <a:off x="1191061" y="212265"/>
            <a:ext cx="9810959" cy="5338778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: 圆角 19">
            <a:extLst>
              <a:ext uri="{FF2B5EF4-FFF2-40B4-BE49-F238E27FC236}">
                <a16:creationId xmlns:a16="http://schemas.microsoft.com/office/drawing/2014/main" xmlns="" id="{63D619E8-64A3-4C5F-B451-0EECCB7BC579}"/>
              </a:ext>
            </a:extLst>
          </p:cNvPr>
          <p:cNvSpPr/>
          <p:nvPr/>
        </p:nvSpPr>
        <p:spPr>
          <a:xfrm>
            <a:off x="3427021" y="1881210"/>
            <a:ext cx="7428213" cy="1490636"/>
          </a:xfrm>
          <a:prstGeom prst="roundRect">
            <a:avLst/>
          </a:prstGeom>
          <a:solidFill>
            <a:schemeClr val="bg1"/>
          </a:solidFill>
          <a:ln>
            <a:solidFill>
              <a:srgbClr val="75CAE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DB746C09-09B5-448F-AA25-65DF768EFA48}"/>
              </a:ext>
            </a:extLst>
          </p:cNvPr>
          <p:cNvSpPr txBox="1"/>
          <p:nvPr/>
        </p:nvSpPr>
        <p:spPr>
          <a:xfrm>
            <a:off x="3572433" y="1912158"/>
            <a:ext cx="7883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Trao đổi về bài </a:t>
            </a:r>
            <a:r>
              <a:rPr kumimoji="0" lang="en-US" altLang="zh-CN" sz="6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2" y="499704"/>
            <a:ext cx="1947094" cy="18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D600B10-779B-4334-AF93-05CEBF37D1B0"/>
  <p:tag name="ISPRING_SCORM_RATE_SLIDES" val="1"/>
  <p:tag name="ISPRING_SCORM_PASSING_SCORE" val="100.0000000000"/>
  <p:tag name="ISPRINGONLINEFOLDERID" val="0"/>
  <p:tag name="ISPRINGONLINEFOLDERPATH" val="內容清單"/>
  <p:tag name="ISPRINGCLOUDFOLDERID" val="0"/>
  <p:tag name="ISPRINGCLOUDFOLDERPATH" val="函式庫"/>
  <p:tag name="ISPRING_RESOURCE_PATHS_HASH_PRESENTER" val="92ce8be8760c5b547ad553c10b6b06bce2af94d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BstNxKWn+5mToEAADhDgAAHQAAAHVuaXZlcnNhbC9jb21tb25fbWVzc2FnZXMubG5nrVf/bts2EP6/QN+BEFBgA7a0HdCiGBIHtMTYQmTJleg42Q8IjMTYRCgxkyi32V99mj7YnmRHym7spoOkdIBtmLTvu9Pdd9+Rx6cfC4k2vKqFKk+c10evHMTLTOWiXJ04C3r28zsH1ZqVOZOq5CdOqRx0Onr+7FiyctWwFYfvz58hdFzwuoZlPTKrhzUS+YkzH6duNJvj8CoNokmUjv2JM3JVccfKexSolfqj+uGXt+8+vn7z9sfjl1vLPkDJDAfBIRSySG9e9QAKaRwFKaCRIA3JJXVG5nOYXbSggR8SZ7T9Msx6HpMLZ2Q+O+0WcUxCmiaB75HUT9IwojYXAaHEc0ZXqkFrtuFIK7QR/APSaw6V1KLiqJYitz9kCjbKhnc586IZ9sM0JgmNfZf6UeiMElVV9z9ZWNbotarAXY1yUbNryXPrEzhjf7+reA2umQZOIXjptYB/qoKJ8qjTdYyXfjhJaRQFSUpCb7fjjEiZI69ixs1AlBgnJAaAitW8eoJtallmzRGWchjC1J9MA3hTE8JUrNYS3npoHHMCNZjzsssKOEJiYFeSLKPYM0kDV4ihO1bXH1SVH/Bjv1BdwH7oRkBBl+6BU4OxA4YaC1COquKZ7gKbkSTBE5KOo0sgMvRdNMQiOod2Ox9icUUSaBGSdNmE+MKfYEN402I7/u/6K2OGzvIesSwDO5O+jVBNDTsmpdAFttPqYV4S8n4BVfNx8I0ubgEhsbZeK7HhEEKVd7MHNMUlnuHP+4X/W3qG/YB4KRDKi5YptWJnnDGQh1JpxKRU5gHAL8s3rMw4uuYZa4Dw9/C3XOT2b6bYNpK/GvE3YnorLS+2qhR65PLF0cDQDoTscYRFU0N4WvPiTne53gv/KVEYYv9nCH0efaD/pG3WsQ8dMBaqvwUBeTaCBIoq+1v54Rk4mrc9D6LglzcDfIbRFiBU6KkYF5CqgxAuIIUD7JdknPgUhu2SX9dCd84xW9m2QN8uagYHB8k1fyjsNb9R0BOSs007zkDWbKU7C7o3LQ+0h/o0gJBDAFy1IxEgpSgg/rwH5mJGdhloJePgSZaqkbltUSlurWxAbpuCP57DN5Uq7K5k9Y68rWqdfk8U7cPFrdP5gHmSEBy709TFoUvMEc40jexpBFw0MQU0SQM8NuZAyoLpbA1aeaOaMu8J1J7CPHKGAWyb0oSzKlv/8+lzT4yvIml30Xb310Eg0GFGiMgXsN9DpXn9ZxcIxeNDO7voY7U9te7seh5iqQ90+F9Oh6zV9EIVsHXU7RfYti0aphS70xkQMrH8U02VdY/efYQZjs9BVOz5yhnNWHULikSVkoNQbKoNAfUw7w8Xh0ZLUfIhtt+n6eaBqT9PsefZWxQ0nxTZbTu8cjgrZtvrlITrVF8wd4pDELyv8Hgu9EBAOyN28gKN3q4f2nzzeGR8WdX2Mnr8cu9u+i9QSwMEFAACAAgAbLTcSpneydrOAwAAMQ8AACcAAAB1bml2ZXJzYWwvZmxhc2hfcHVibGlzaGluZ19zZXR0aW5ncy54bWzVV19z2kYQf+dT3KiTxyA7tWuHEXg8thgzwUCQ3CbT6XgO3YKuPt2puhOEPPXT5IP1k3RPZ2MIOBXNuOMOD6DV7m///XaPC84+ZYLModBcybZ32DzwCMhEMS5nbe8m7r4+9Yg2VDIqlIS2J5VHzjqNIC8ngus0AmNQVROEkbqVm7aXGpO3fH+xWDS5zgv7VonSIL5uJirz8wI0SAOFnwu6xC+zzEF7nUaDkMCJrhUrBRDOMATJbXRUdAXVqec7tQlN7maFKiW7UEIVpJhN2t4Pp+f286DjoC55BtImpzsotGLTooxxGw8VEf8MJAU+SzHwkyOPLDgzadt7c2RRUNvfRqmwXQ7UolwoTEaae/gMDGXUUPfo/Bn4ZPSDwInYUtKMJzG+ITb/tncZ30b93mV4OxjGYXR7FV/3XQx7GMXhh3gPo7gX98N99OvCX30cheN+b/DuNh4O+3Fv9GiFFd0oSOBvVizAyqqySGBVsMCkZTaRlAsk21dl1GCQroIWM4hVl2MTp1Ro8MjvOczel1Rws0RWHyCr7wDyc51DYsa2bW3PFCV4j3AOEAPDXq4ocfx2RYmT043Ufef9Ma2dUQbUGJqkSB6UVaEF/rroQW2q5EZq9plMlGCrhCCbABvQDNZGIrrjsouahx6ZYhMEpnpecCo8wg2mnqyMdTnRhptqCLvrmgSxcNiBXEdbpUhSWuiNiq+qbomfdH4dKAP6N1cKJ3pK9RdVCkaWqiSC3wEximCbywx/pUDWh4lMC5VVUhx3Q7TgGNycwwLYWR1HH9FFVqIlbppcgHEe/ij5ZzKBqSoQF+gcdxLKuXb4zb2Ac6r1Iyh9iPGVG5He4DL88MomSNmcymRPcOQGZLl5DnyKuUuFLoRQWM01CKxMQksNVX8YZ5VanTRr+07pvGq6bWQFiu3mGI/DxBcJspjLEuoCJlQSJcWS0AQ3hbYUmnNVapQ4sjho/a8CdKaEyyrUGQ4bOisYFHXQDg7f/Hh0/NPJ6dtW0//rzy+vv2l0vz1Hglpvbn1ePLme61l9taT/wegbq3rLtquKzDKUbTndffzcr8ntRRL4dsHt3nfVWn6J6y4Kz8cXV2QcRjf9OGrVIcNAESxYkiKbpvbPSh2b4U2M7QjrqI7G4c+1wsC+1JqEMKoFN6yVx7s6WmN3DIzWjoBaIeAOn7kDA7e44BlHVv4vxvOpSfn+yf5PpvO7/o240X6m6QRaJCl29NlY8OK333OW9yVVzD2t7g8bF4bA33k1s28yLnmGdbSn++o+1zk+OsAryM5XjQaibV5zO42/AVBLAwQUAAIACABstNxK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Gy03EqyfOT/owMAAEIOAAAmAAAAdW5pdmVyc2FsL2h0bWxfcHVibGlzaGluZ19zZXR0aW5ncy54bWzVV1Fz2jgQfudXaNzpY3HSSy8pY8hkEmfClAAFp9fOzU1GWAvWRZZcSYbSp/6a/rD+kq6shISS5Mxd27sbHsDr3W93v119NtHhh1yQOWjDlWwHu82dgIBMFeNy1g4uktNnBwExlkpGhZLQDqQKyGGnERXlRHCTjcFadDUEYaRpFbYdZNYWrTBcLBZNbgrt7ipRWsQ3zVTlYaHBgLSgw0LQJX7ZZQEm6DQahETedK5YKYBwhiVI7qqj4szmIgi914SmVzOtSsmOlVCa6NmkHTw5OHKfGx+PdMJzkK4300GjM9sWZYy7cqgY849AMuCzDOve3wvIgjObtYPnew4FvcNNlArbt0AdyrHCXqS9hs/BUkYt9Zc+n4UP1twYvIktJc15muAd4tpvByfJ5bjXPYkv+4MkHl+eJec9X8MWQUn8NtkiKOkmvXgb/7rwZ++G8ajX7b+6TAaDXtId3kYho2uEROE6YxEyq0qdwoqwyGZlPpGUC9y1b2g0YHFbBdUzSNQpxyFOqTAQkD8LmL0uqeB2iUu9g0t9BVAcmQJSO3JjawdWlxDcwnlALAxnuVqJFy9XK7F/sNZ66LPftnVvlRG1lqYZLg/aqtKi8K7pxm2q5Fpr7ppMlGCrhqbIssBejjSnIiDcYm/p6q51DNhTLpB/F7vbnEq70VyaUW3WOFzx6FY57fzeVxbMH745b3rI9TdVCkaWqiSCXwGxiuDgyhx/ZUDuHg8y1SqvrIIaS4zgDMicwwLYYZ1E7zBFXmIkSkchwPoM70v+kUxgqjTiAp2jyKCdG4/f3Aq4oMbcgtKbGp/6pe/2T+K3T12DlM2pTLcEx2lDXtgfgU+xd6kwhRAK2bwDgcyktDRQzYdxVrnVabN27ozOq6G7QVagOG6O9XhMvJHiFnJZQl3AlEqipFgSmuLZN26F5lyVBi1+WTy0+VsF+lDCZVXqDB8omEwz0HXQdnaf/7L34tf9g5etZvjl0+dnjwZd6+FQUJfNC+Lxg4JbL+ob2f2LoEfEdyP2VOncbSjbSHr/A+Va+DaFJAqd7NyvYJXQ/hwBG8dHo+MzMorHF71k3Koz3r4iSEGa4X5M3QtFnZjBRYIEx3Vch6P4Ta0ykOlaux2Pa8ENavXxqo7XyAv78I6o1yoBVXnmHwGoy4LnHPfsf3HgHtr9f35Wf8p5e/yNwZ/G73XegOo0wxn9sLn++wr1XQn7L3Hgr1bv4Wsv3lF471+cBtrX//d1Gl8BUEsDBBQAAgAIAGy03Eq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bLTcShra6juqAAAAHwEAABoAAAB1bml2ZXJzYWwvaTE4bl9wcmVzZXRzLnhtbJ2PMQ/CIBCFd34FuV2wW9MA3UzcHHQ2FVFJ6NFw1PrzhdQYZ4dL7l3e915O9a8x8KdL5CNqaMQWuEMbrx7vGk7H3aYFTnnA6xAiOg0YgfeGKd+0eEiOXCZeIpA0PHKeOimXZRGeplQSKIY5l2ASNo6yzBhRVlJOKwor2/m/6M8NDGOcq8vsQ96jKXtRq4VTshoqc3YoPN4iyGpQ8uuuys6US0URSv48ZtgbUEsDBBQAAgAIAGy03EqewaynaAAAAGwAAAAcAAAAdW5pdmVyc2FsL2xvY2FsX3NldHRpbmdzLnhtbA3KuwrDMAxG4T1PIbT3tmWIk6HQMUvSBxDJTzHIUrGd0r59vZ0D3zB9k9IHuUS3wLfzlQm2+R7tFfi5Pk49U6liu6gbApszTWM3qG+iC2ptsNBb5Ye8IrWomCU1ucR2oLsfuYAvY/cHUEsDBBQAAgAIAHa4w0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Gy03Eq5F+75pggAAJUiAAApAAAAdW5pdmVyc2FsL3NraW5fY3VzdG9taXphdGlvbl9zZXR0aW5ncy54bWytWs2O27oV3vcpCAcXaIEi/v+ZwnEhS/SMEFv2tTQzSYvCkC3OWBhJdCXayVx4cYG77abLvkC3fYC+TRdF+xY9pCRbkn+GShpnBhF5vu8cHp4fUk4/enEDdRsx6rs/2cylgUkYc4PnaPArhPor6tFwFpKIMDGQH0KB7ZMPlfuAucwjTgVFzA4cO3Q+VJ5sLyKVGJKCkAsTyy1jNHi/ogEjAXsf0NC3vQra2d4WqEbiT6X6NpDuSFgC9mSvSFFZ7U1ATsl58RX1N3bwOqbP9P3SXr08h3QbODKWrV83JPTc4OUgfNNVcfesrOdGTGfEP2MW7vGPBGoDexYR5431HDCevSSejAcKiKKaKx4oIHdu5LI3DdzYz+Scpy9JB8B8bmMa/HMFw8hXdpBuNvjnvLRnv5KwhEV0s92UDJVNSJ+5W0toSREetR1I54O4VuOf6xi+JK7pDR05D7U0/knl+tVMmRCVpFosJTHRoxs49IsePNEEmJYQlc9GgxqK3YJ6XaWn9eCpNWw1ULeFG7iHNNxWYe6mqd00VZjTGnW1Xy1QxLwhWUHZOM/ar+ZmTwF6EJGQ6YFDvg6aeensVH4FtyF4HuSiQafFP/tU6164qoVa9Xa3jfcNpdlsdpDa1upabd/t3nSVOsK1VrvW3A97PPBQvd2u33T29W6j3YSn0U0HWFr4poNa3Varoe0buAFopChDraHuu82bel0Bbbh3o+5Ho2G3VkP1er3Z0vbtTnM0rCGQbgKH0uxxBza15rDZ2StDpd5ropE6Go5ae6zhjtpGvQbu1Gr71nDYrNWOzj2uLuuu46j0clJ3vkF4dgvOzh6jLR9c/dU2DEHYIj4EOCMihk19MhvjhTq9n5s4jl6Q4+0wFTv0vdzoIR14Cxz8959//c8vf/n33/7Rr4rnXK5kG6pkOxy8iyMlWYcMUhTqErhsQxy8q4k/srBE19ugC81RxsxjdwRFojFekz7THwfv4s4oD0s7l8zKzrXJb8AdVb7tkQvdUkZrsWfKYQqdU8bGTOuU0nHSO6WUFDuoFOhMC5UysdhIB+/iFioFOnRSGVWJ2+JOWhBMHou1pO+DFtjcbHFJhgTlbAilbTJTjM+L8fR2uhjqt5WBGmcl4mn560an97Xe7vymX01wkkzmRBmP81xIkLVrclyGNZ+OF0CIxwsDf7IqA/67NHR6b411A1cGyT9KE8zm+KEy4L9loPfzOTashTnWNbzQzYUxtYRfxtjCWmXwmW7R2t4RxCjaueQLYmuCoDy7IUGR5zpigpdsN9gSCX3adKLoxmKOTWuuq5Y+NSoDk4bh628Fs71lawietR0hx43sJVzChFoIETHPywtoF/c6BH/Z2gVJ6ttu8F5G+1x51I3bhTWdjs0FNrR0pDLAgYO00OaayhPNFRPPgSO0oWt/G3whok8wIMXzSpPc6bd3Y/ixuCF37vPagx/2DdbMMGzJjAQSQAgcPIeoM83H6VzjPgSFyEYbO4q+0NDJBU126yS4dUOdQmiqVobf4jQpN2y8G6wgdMiKSfBNsGkqt3gxnH6CGIfcnJYETT9CSn4sCfqMTcghbErADOVBv1V4RvA0TBMkzcGVzePde0X2agU47s2dS7cRjHAPQ5qIbIxKKzLxj/ewj7oyPpPsMSf4Wezgs7sjYEXoSEUVFCAVazyufrzX/7AYKfoYawsING36uLBEfeT6bCgkAWXI9jzKlwGqbWdnByuClmRlbyEdXkHMcR0hxrdfGPPnrfsTsllShH5I6peh4U8/vC9vXa7qnRrpw1EZlMFZZcPe0p5ZwTcawgP+ohUyDihvghmn8lCHzBi6tBQIQ0XnpQuKsFcKqBsjUDeL6wIUDn6vKUVgTBMOg6LvoHkAz+UMeQCPlqN4xENTt6BpP5IlP8VKgMV2x7t2fqf5XcMjcK077PaSPFFIF4/Yu7ghQg0U2y+zy5mWmytRlm6NwXADOJ/jvgqsnuvzs7gc7f0Ep66Iy0puPY906zkihz33RZQW8PPWJ6f9/Cmkvhj17CiN67i4/f47DYmXOI/1zso1IhMrc/VuoSqGivn5kGeVJ4+DGOWWjS1zMVaGnAGC1bfZag2F9Ymf2uW54vOdhkcK8CXuNYkdrtb/+vnv8jQFe+JRlIz+riwPpCCvWvjA90eDMhL9SYLHUoZ5qHiQBCbH4xQqf1q2dAiT/8sB1I6bgU99/sJCSjUEYrKNimUp6t0EYtUUoUm34Uqqf2dJJsr8I5QfcXKrDCZ2+ALly6LUK0skPM9jk5W24Xhh2TLPDUhJ+Hf3A754S58tFE0TNznIUc9dvcRN0IHjaPLSBnlwpSvBp94pBtTIAiVxXFaeU7SYtBxBSYifjwVhd7bjHAaO12O4ftMty922AxZSb8bfU5y+mAMB/loFwnjAQn5BS5+yEtGafkn2biC+5upXs0NF0RnYMOMHs4QyP1aUnvPccbK8yUhR8IF6UJ3VeDkZ6vx4EaWqQ/EeL6vgMHZiORyak6mM6cfBorxBvrIT+cxgUd7kLWsKp/RTm4pTWWj6cmVoh9lxmb0DGRKIKpUqSx/zQtyEMX/LFmVWkgzkJX3qkIHovZbrkySf+VjW4uoFk/vB4RQx4Zjlq5ncSgoTx/itXg/gvvgm9nJ0i3VADmZ9LZ7PpUAicy4H4rfBRWfEo4i9bsiHCpz/7dWal/qoghKODxXuzuOXSedwm7Sg8XpWCumLei7KeSlcwKt4BhF/d30VQuNkvw7qV0/c1K9e26B+Qnt5/4KtvyQhhhBwSRqb+bGs9Dp9r/EgjoV52IXJLJ6tgTqAe0qKyQzkokocqtJUiR+y8/7WY65HdiQtVJmBjGuur74fQWpcj2yFjckTy8Z2MlI6BZJKdwzErHR+4iJMXIvylTM7UTLjmL2MxOrPlCq5bpRWaR7tWdF4IBe3Z5SB7CX/96vZNgsl6uSbsuIYQIHv4v88+R9QSwMEFAACAAgAbLTcSv4TaIA2CQAAHhcAABcAAAB1bml2ZXJzYWwvdW5pdmVyc2FsLnBuZ+2YfVTSWRrHr1NNb1M5k+VmqdVs2dSWu5Xly4BHE60pNVLTMYGKtXyJ1AxfQLTN2TJNnJ12s8h0lQINxQgVBYF2Kz1WxhgCJQqzaqIgOA4gKv5gwV7+33P2T/74nd/nvjz3ee7v3uf7nPO7djQibMUyt2UAgBWHDoYcA2ABAoDP6pd8buv5mrf2sO3llHksLBgwX20YszUWng0KDwKAVbZ87tQiW3tp+sHvMwFY+cT+OHWm1f4ZgLXsQyFB0Tlo7QCsbINk7RWkNTU4+Mbtl5uDQ24e/PHgBmdnZ9+gC6eXfnlp9ePbd9e9vDryaCdOV910dhbb8aRVgb+3hcNjPI+irx/7Nmqgm1+S2J4PzQ7Sq/K505OdnkrC1Pg6AB4TG9fTCXTuWXdrSI+3cG637gsAHu6XBMIUoT0vyr07VzgBMPXAfxTnws/Vn+m3xXpy4sFVnYSopi22DzEJowqTsiAQvsRmly05YKItts05VrQZgI2UbZ8BUHPNgQ50oAMd6EAHOtCBDnSgAx34/8c+PqYAMtqaG//xPy9wdw2iEc3n5sxNTz57cnWVt04pLJj812LP9MsUNoVHeUJ5kUx2Aq2V+G7/hi6Fq1Ff7i2YHrzXjMWdMBssYpbS1iV80azvQhoGn5WUrAqcS5875YfqTuwe2ysDoEI1o1fx5t6RGtw1/bRMtGQfMYEtyyS8nKlSD28jGEZ7phdcEFDEyUwn4IuC/p0rmjgzaxBHduptU8UC4lGRNhwT7etXnLCFm+tDFycsAOkUAlFSuHhVh4+s8ohKQJl6e4NATvut4aJXWI/hQAbp/ZzZ/q4mad+dsf5YMZwYJTJe1KmcEdlP7TFtaISn7m5gTyX5WyVNIsUG88wDbFFNwGlKKgDkqLT7fXpVUQvNLy7cPI7kl573t0Zd+zjKVnmvvXUk86HNKWO2bzJ5ZcSmYl3RfPDjXTe8hmZTRLRcu+FbMT2yM9dXWvAVoirvt65nsRiSUVqOyc+d7AnzhDSTXKteFGiVkfiRuBME6yEY2mzSGn0bPBvlpHYR3Dz+GicVRkqhV3/q9gEg9jBUkBSRybJ5ZRNWJKhSuWk+xXDL9FBJVYFl5rTbGhgfVeqZP/0fjPl4Tm+t9nkM1aMRMk8RKqRlMi1coZE1Wo2eEm73rCnZsE9FGXEDlxgolYbDEQ7v0nh3cYRFjZgRGZclbbpKjlK7qknXuXxdlDrO+CZRI2EcsXv2u5d/07/TKLCsMwc/qS5Z6FOAJxJZ1eQTJlk8ceCspqItSTaT19MQigxDQN+vjvdCFUjjCu+F4ti6EzeisQFIUgHUplBapYmr5bag+midHGV+wPk9ELQ1PHMFePxOzf69mKuOKy9dWYgvbXUXVcICcirQIqk/p2Oq+DjmD63jd8Njb49gfbSZB8vwUDuq0ETIcTPmLMKW4nGYv0RTVUMPWChxlbpf5DoQ74Lzwhq79yvbSfXLuR1ZPHlxjZvci9Snos17G+dNCNbLoum1LKbfjitSM6G0lblnx0m0IG9mykK+7abJaFGX63ykjD82p5Uuo+Ll2PDMR/aPEHYXo+SgCj3ZHjqSun3Hdf9lnEmZnijpv0tFrxdXJLyT1ow+yvlG7ppQqh0+V/WjFpIPTa1uGcg35wzoCoSYh9BgP3wMMmnfWOpVt+wH8TY8T97fRNYw9uOJvFActBxCn5W2psDexEZKgRrcURzPvp4ccVwMv1pPFeXyPlcyy7zF+jfyNNVDw5ziaTwhprE0OYK5udgi4FvMpHZCNVNeb+6tYsyuonL8ZPYL/5Jm7K1L6R3kSy/fx9KZ53qH+KH1RnTjao7ckEFjMSPN6mMFHnXUU+ab3I8bDb2bCp3D5+MT6bIOPo3ZSUeaGjvVzvUsdG58gz4Alu/+fre1qTnQywiNaA0kS6vSYA3LqzH1Yvh+nD1dzogJ6ujyUstPl9BfZ/3cW+tzmlSZRNoRp8SkPpMQ1tRiH1jGOa/CNYOfnEL9JAW+shzRQ6hMJP7tJEmeABPApbPKtvFJza2R4e2ctQhoWBYnZFG31mOSUM9hUu1sAw76oSn7SwRk8vjk2DSh9Jw/XvQ3fcz1nNSn6OzzC/7ZUf1XEsav7uhoySJ5WlLAs71ejOSqAymGXEMfkUeDZ8ESgmKoshmNqi5eNFHdFhDD30fza3vegECOBTORXhjuRplrrPCXlK+IPLdmLaEdL89ntSjo6FHS9dfWiEA0h+M9/dr7BzcSZoLt0djglE22K8MtEmSUDVHULnzmHY8dYjeW8lATNNXGIIulOyLwxL6ROHFFPY20sq5HxUKP1WV852LkPSaUJlDJzShvIWPbA1nHXq/YNsm27THXNAtlt56zsPQwPuAo45Apr1M3y17cuD9I1ynV29SdmixYEJ4IC+U7E6oEE4+wa5ELQTrPA57ny2SQY6jSDDE2sbjGOBDpvswnhcRDeZ4vG4gtSjFQDAnivPkYWJaXkLbHpwXZVIllGNO7I7sRY83EquwGlfnNO1QIkr+VNuM7LKUWvbVfrASdhBFrzZsb3ND8O+H2CBqmojx+WAa5H8abd2vy1ywlWQ0vLFFH9O/1g6nN6+XR1RYBSB/dHNR9aECBNowO1aetG5/hn9/YQtjZm3qaUnYgpMf9verxrlkxPeYkSoldpWGk2YsVJZ90eiXRVrBaBX3sZA9bahCnRnuoGR7kLR/F+NV8fZCiwz9IdUtbpnKf7OPKnbmTg8+a4RiD4PbISR8tO1ZUFeip+sWlZpQ8n5JDkrPf0fBSj3CV0GZN9YqsvK4q2I68GHbErh3JavYWcXxqGi0TYxP6bnxgWJO/X/FPuw4rbn6oYwN4qxWRjSJdOeM/EYPbo+W5qizWol2ZF1zu95pw3K7ni8BBjknk6s7O6tdT+JVyApmuh8u6kH+f2tSSrUV9WwfAmPqJyVYqPXhZ/RoK/9XYVkHcKc3wtu3GwnHo0TCu1i/PNXI7AOYT7Epu1pFAa1TFGgQAgLipGIBLSTVLACjaOo+mfLOWM+lkQz7Dg2syTwjLVtkK/zjK+DNfaJlNzXP+8HcXNQdL2GkbeR29WJKzHuFjqy9lGQfsdnWWsclIF8m0rWR5K9pz9+gWAvCrgKGo081YW1unPW/Gqn7Ff8G+bPMPDiEiQpjBJy//F1BLAwQUAAIACABstNxKbVEZO0oAAABqAAAAGwAAAHVuaXZlcnNhbC91bml2ZXJzYWwucG5nLnhtbLOxr8jNUShLLSrOzM+zVTLUM1Cyt+PlsikoSi3LTC1XqACKGekZQICSQiUqtzwzpSTDVsnC0BghlpGamZ5RYqtkZmgAF9QHGgkAUEsBAgAAFAACAAgAQ5RXRw3AMR7AAQAA2gMAAA8AAAAAAAAAAQAAAAAAAAAAAG5vbmUvcGxheWVyLnhtbFBLAQIAABQAAgAIAGy03Epaf7mZOgQAAOEOAAAdAAAAAAAAAAEAAAAAAO0BAAB1bml2ZXJzYWwvY29tbW9uX21lc3NhZ2VzLmxuZ1BLAQIAABQAAgAIAGy03EqZ3snazgMAADEPAAAnAAAAAAAAAAEAAAAAAGIGAAB1bml2ZXJzYWwvZmxhc2hfcHVibGlzaGluZ19zZXR0aW5ncy54bWxQSwECAAAUAAIACABstNxKOio/TroCAABYCgAAIQAAAAAAAAABAAAAAAB1CgAAdW5pdmVyc2FsL2ZsYXNoX3NraW5fc2V0dGluZ3MueG1sUEsBAgAAFAACAAgAbLTcSrJ85P+jAwAAQg4AACYAAAAAAAAAAQAAAAAAbg0AAHVuaXZlcnNhbC9odG1sX3B1Ymxpc2hpbmdfc2V0dGluZ3MueG1sUEsBAgAAFAACAAgAbLTcSoITx3SWAQAAIgYAAB8AAAAAAAAAAQAAAAAAVREAAHVuaXZlcnNhbC9odG1sX3NraW5fc2V0dGluZ3MuanNQSwECAAAUAAIACABstNxKGtrqO6oAAAAfAQAAGgAAAAAAAAABAAAAAAAoEwAAdW5pdmVyc2FsL2kxOG5fcHJlc2V0cy54bWxQSwECAAAUAAIACABstNxKnsGsp2gAAABsAAAAHAAAAAAAAAABAAAAAAAKFAAAdW5pdmVyc2FsL2xvY2FsX3NldHRpbmdzLnhtbFBLAQIAABQAAgAIAHa4w0TOggk37AIAAIgIAAAUAAAAAAAAAAEAAAAAAKwUAAB1bml2ZXJzYWwvcGxheWVyLnhtbFBLAQIAABQAAgAIAGy03Eq5F+75pggAAJUiAAApAAAAAAAAAAEAAAAAAMoXAAB1bml2ZXJzYWwvc2tpbl9jdXN0b21pemF0aW9uX3NldHRpbmdzLnhtbFBLAQIAABQAAgAIAGy03Er+E2iANgkAAB4XAAAXAAAAAAAAAAAAAAAAALcgAAB1bml2ZXJzYWwvdW5pdmVyc2FsLnBuZ1BLAQIAABQAAgAIAGy03EptURk7SgAAAGoAAAAbAAAAAAAAAAEAAAAAACIqAAB1bml2ZXJzYWwvdW5pdmVyc2FsLnBuZy54bWxQSwUGAAAAAAwADACGAwAApSo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2018小学生自我介绍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447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447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447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447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447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447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447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447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4180447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主题">
  <a:themeElements>
    <a:clrScheme name="自定义 1399">
      <a:dk1>
        <a:sysClr val="windowText" lastClr="000000"/>
      </a:dk1>
      <a:lt1>
        <a:sysClr val="window" lastClr="FFFFFF"/>
      </a:lt1>
      <a:dk2>
        <a:srgbClr val="FFC000"/>
      </a:dk2>
      <a:lt2>
        <a:srgbClr val="2AADDA"/>
      </a:lt2>
      <a:accent1>
        <a:srgbClr val="2AADDA"/>
      </a:accent1>
      <a:accent2>
        <a:srgbClr val="F3706D"/>
      </a:accent2>
      <a:accent3>
        <a:srgbClr val="2AADDA"/>
      </a:accent3>
      <a:accent4>
        <a:srgbClr val="FFC000"/>
      </a:accent4>
      <a:accent5>
        <a:srgbClr val="2AADDA"/>
      </a:accent5>
      <a:accent6>
        <a:srgbClr val="F370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5, TIẾT 7, THỰC HÀNH TIẾNG VIỆT</Template>
  <TotalTime>41</TotalTime>
  <Words>482</Words>
  <PresentationFormat>Custom</PresentationFormat>
  <Paragraphs>74</Paragraphs>
  <Slides>21</Slides>
  <Notes>12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2021-11-28T03:17:36Z</dcterms:created>
  <dcterms:modified xsi:type="dcterms:W3CDTF">2022-02-06T12:52:56Z</dcterms:modified>
</cp:coreProperties>
</file>