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870" r:id="rId2"/>
    <p:sldId id="859" r:id="rId3"/>
    <p:sldId id="871" r:id="rId4"/>
    <p:sldId id="872" r:id="rId5"/>
    <p:sldId id="873" r:id="rId6"/>
    <p:sldId id="874" r:id="rId7"/>
    <p:sldId id="875" r:id="rId8"/>
    <p:sldId id="723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71"/>
            <p14:sldId id="872"/>
            <p14:sldId id="873"/>
            <p14:sldId id="874"/>
            <p14:sldId id="875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D7"/>
    <a:srgbClr val="FDE9CB"/>
    <a:srgbClr val="FDF3B5"/>
    <a:srgbClr val="355216"/>
    <a:srgbClr val="FEF4EC"/>
    <a:srgbClr val="E3E6E2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5" autoAdjust="0"/>
    <p:restoredTop sz="94057" autoAdjust="0"/>
  </p:normalViewPr>
  <p:slideViewPr>
    <p:cSldViewPr>
      <p:cViewPr>
        <p:scale>
          <a:sx n="100" d="100"/>
          <a:sy n="100" d="100"/>
        </p:scale>
        <p:origin x="-480" y="-2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1.wmf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0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0.wmf"/><Relationship Id="rId4" Type="http://schemas.openxmlformats.org/officeDocument/2006/relationships/image" Target="../media/image14.png"/><Relationship Id="rId9" Type="http://schemas.openxmlformats.org/officeDocument/2006/relationships/image" Target="../media/image5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1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3.wmf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1.wmf"/><Relationship Id="rId25" Type="http://schemas.openxmlformats.org/officeDocument/2006/relationships/image" Target="../media/image25.wmf"/><Relationship Id="rId33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20.bin"/><Relationship Id="rId32" Type="http://schemas.openxmlformats.org/officeDocument/2006/relationships/oleObject" Target="../embeddings/oleObject24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22.bin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2.wmf"/><Relationship Id="rId31" Type="http://schemas.openxmlformats.org/officeDocument/2006/relationships/image" Target="../media/image28.wmf"/><Relationship Id="rId4" Type="http://schemas.openxmlformats.org/officeDocument/2006/relationships/image" Target="../media/image14.png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26.wmf"/><Relationship Id="rId30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7.wmf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34.wmf"/><Relationship Id="rId23" Type="http://schemas.openxmlformats.org/officeDocument/2006/relationships/image" Target="../media/image38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6.wmf"/><Relationship Id="rId4" Type="http://schemas.openxmlformats.org/officeDocument/2006/relationships/image" Target="../media/image14.png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40.bin"/><Relationship Id="rId26" Type="http://schemas.openxmlformats.org/officeDocument/2006/relationships/oleObject" Target="../embeddings/oleObject44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6.wmf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4.wmf"/><Relationship Id="rId25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29" Type="http://schemas.openxmlformats.org/officeDocument/2006/relationships/image" Target="../media/image5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11" Type="http://schemas.openxmlformats.org/officeDocument/2006/relationships/image" Target="../media/image41.wmf"/><Relationship Id="rId24" Type="http://schemas.openxmlformats.org/officeDocument/2006/relationships/oleObject" Target="../embeddings/oleObject43.bin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43.wmf"/><Relationship Id="rId23" Type="http://schemas.openxmlformats.org/officeDocument/2006/relationships/image" Target="../media/image47.wmf"/><Relationship Id="rId28" Type="http://schemas.openxmlformats.org/officeDocument/2006/relationships/oleObject" Target="../embeddings/oleObject45.bin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45.wmf"/><Relationship Id="rId4" Type="http://schemas.openxmlformats.org/officeDocument/2006/relationships/image" Target="../media/image14.png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4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9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14.png"/><Relationship Id="rId10" Type="http://schemas.openxmlformats.org/officeDocument/2006/relationships/image" Target="../media/image52.wmf"/><Relationship Id="rId4" Type="http://schemas.openxmlformats.org/officeDocument/2006/relationships/image" Target="../media/image55.pn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57.wmf"/><Relationship Id="rId4" Type="http://schemas.openxmlformats.org/officeDocument/2006/relationships/image" Target="../media/image58.png"/><Relationship Id="rId9" Type="http://schemas.openxmlformats.org/officeDocument/2006/relationships/oleObject" Target="../embeddings/oleObject5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62" y="3446225"/>
            <a:ext cx="5161550" cy="26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1828800"/>
            <a:ext cx="6761306" cy="180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0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80975"/>
            <a:ext cx="9761681" cy="1571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3139995" y="346583"/>
            <a:ext cx="1489234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335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36195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252703"/>
              </p:ext>
            </p:extLst>
          </p:nvPr>
        </p:nvGraphicFramePr>
        <p:xfrm>
          <a:off x="2450384" y="964138"/>
          <a:ext cx="1815228" cy="62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7" name="Equation" r:id="rId5" imgW="698400" imgH="241200" progId="Equation.DSMT4">
                  <p:embed/>
                </p:oleObj>
              </mc:Choice>
              <mc:Fallback>
                <p:oleObj name="Equation" r:id="rId5" imgW="698400" imgH="2412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384" y="964138"/>
                        <a:ext cx="1815228" cy="62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275" y="190891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553115"/>
              </p:ext>
            </p:extLst>
          </p:nvPr>
        </p:nvGraphicFramePr>
        <p:xfrm>
          <a:off x="3656012" y="2438400"/>
          <a:ext cx="23463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8" name="Equation" r:id="rId8" imgW="1091880" imgH="241200" progId="Equation.DSMT4">
                  <p:embed/>
                </p:oleObj>
              </mc:Choice>
              <mc:Fallback>
                <p:oleObj name="Equation" r:id="rId8" imgW="1091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2438400"/>
                        <a:ext cx="23463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583856"/>
              </p:ext>
            </p:extLst>
          </p:nvPr>
        </p:nvGraphicFramePr>
        <p:xfrm>
          <a:off x="4518265" y="930276"/>
          <a:ext cx="13525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9" name="Equation" r:id="rId10" imgW="520560" imgH="253800" progId="Equation.DSMT4">
                  <p:embed/>
                </p:oleObj>
              </mc:Choice>
              <mc:Fallback>
                <p:oleObj name="Equation" r:id="rId10" imgW="520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265" y="930276"/>
                        <a:ext cx="135255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237435"/>
              </p:ext>
            </p:extLst>
          </p:nvPr>
        </p:nvGraphicFramePr>
        <p:xfrm>
          <a:off x="6123468" y="998538"/>
          <a:ext cx="28035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0" name="Equation" r:id="rId12" imgW="1079280" imgH="228600" progId="Equation.DSMT4">
                  <p:embed/>
                </p:oleObj>
              </mc:Choice>
              <mc:Fallback>
                <p:oleObj name="Equation" r:id="rId12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468" y="998538"/>
                        <a:ext cx="28035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812503"/>
              </p:ext>
            </p:extLst>
          </p:nvPr>
        </p:nvGraphicFramePr>
        <p:xfrm>
          <a:off x="9145588" y="995363"/>
          <a:ext cx="25066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1" name="Equation" r:id="rId14" imgW="965160" imgH="228600" progId="Equation.DSMT4">
                  <p:embed/>
                </p:oleObj>
              </mc:Choice>
              <mc:Fallback>
                <p:oleObj name="Equation" r:id="rId14" imgW="965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5588" y="995363"/>
                        <a:ext cx="2506662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898554"/>
              </p:ext>
            </p:extLst>
          </p:nvPr>
        </p:nvGraphicFramePr>
        <p:xfrm>
          <a:off x="3656012" y="3056467"/>
          <a:ext cx="18827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2" name="Equation" r:id="rId16" imgW="876240" imgH="253800" progId="Equation.DSMT4">
                  <p:embed/>
                </p:oleObj>
              </mc:Choice>
              <mc:Fallback>
                <p:oleObj name="Equation" r:id="rId16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3056467"/>
                        <a:ext cx="18827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455053"/>
              </p:ext>
            </p:extLst>
          </p:nvPr>
        </p:nvGraphicFramePr>
        <p:xfrm>
          <a:off x="3656012" y="3701521"/>
          <a:ext cx="35750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3" name="Equation" r:id="rId18" imgW="1663560" imgH="393480" progId="Equation.DSMT4">
                  <p:embed/>
                </p:oleObj>
              </mc:Choice>
              <mc:Fallback>
                <p:oleObj name="Equation" r:id="rId18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3701521"/>
                        <a:ext cx="35750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769331"/>
              </p:ext>
            </p:extLst>
          </p:nvPr>
        </p:nvGraphicFramePr>
        <p:xfrm>
          <a:off x="7250033" y="3876675"/>
          <a:ext cx="15287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4" name="Equation" r:id="rId20" imgW="711000" imgH="228600" progId="Equation.DSMT4">
                  <p:embed/>
                </p:oleObj>
              </mc:Choice>
              <mc:Fallback>
                <p:oleObj name="Equation" r:id="rId20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033" y="3876675"/>
                        <a:ext cx="15287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322594"/>
              </p:ext>
            </p:extLst>
          </p:nvPr>
        </p:nvGraphicFramePr>
        <p:xfrm>
          <a:off x="3656012" y="4648200"/>
          <a:ext cx="31384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5" name="Equation" r:id="rId22" imgW="1460160" imgH="228600" progId="Equation.DSMT4">
                  <p:embed/>
                </p:oleObj>
              </mc:Choice>
              <mc:Fallback>
                <p:oleObj name="Equation" r:id="rId22" imgW="1460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4648200"/>
                        <a:ext cx="31384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0372"/>
              </p:ext>
            </p:extLst>
          </p:nvPr>
        </p:nvGraphicFramePr>
        <p:xfrm>
          <a:off x="6792833" y="4676775"/>
          <a:ext cx="171926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6" name="Equation" r:id="rId24" imgW="799920" imgH="241200" progId="Equation.DSMT4">
                  <p:embed/>
                </p:oleObj>
              </mc:Choice>
              <mc:Fallback>
                <p:oleObj name="Equation" r:id="rId24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833" y="4676775"/>
                        <a:ext cx="1719262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80975"/>
            <a:ext cx="9837881" cy="17240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95378" y="246906"/>
            <a:ext cx="9033034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Viết mỗi biểu thức sau thành lôgarit của một biểu thức (giả thiết các biểu thức đều có </a:t>
            </a:r>
            <a:r>
              <a:rPr lang="vi-VN" b="1">
                <a:latin typeface="Arial" pitchFamily="34" charset="0"/>
                <a:cs typeface="Arial" pitchFamily="34" charset="0"/>
              </a:rPr>
              <a:t>nghĩa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335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5566" y="46440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6.10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268041"/>
              </p:ext>
            </p:extLst>
          </p:nvPr>
        </p:nvGraphicFramePr>
        <p:xfrm>
          <a:off x="2284412" y="1119187"/>
          <a:ext cx="4286250" cy="767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3" name="Equation" r:id="rId5" imgW="2412720" imgH="431640" progId="Equation.DSMT4">
                  <p:embed/>
                </p:oleObj>
              </mc:Choice>
              <mc:Fallback>
                <p:oleObj name="Equation" r:id="rId5" imgW="2412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1119187"/>
                        <a:ext cx="4286250" cy="767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58" y="204677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246812" y="2590800"/>
            <a:ext cx="0" cy="3832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689601"/>
              </p:ext>
            </p:extLst>
          </p:nvPr>
        </p:nvGraphicFramePr>
        <p:xfrm>
          <a:off x="441982" y="2362200"/>
          <a:ext cx="5184776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4" name="Equation" r:id="rId8" imgW="2412720" imgH="431640" progId="Equation.DSMT4">
                  <p:embed/>
                </p:oleObj>
              </mc:Choice>
              <mc:Fallback>
                <p:oleObj name="Equation" r:id="rId8" imgW="2412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82" y="2362200"/>
                        <a:ext cx="5184776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489970"/>
              </p:ext>
            </p:extLst>
          </p:nvPr>
        </p:nvGraphicFramePr>
        <p:xfrm>
          <a:off x="7076961" y="1264804"/>
          <a:ext cx="4416136" cy="497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5" name="Equation" r:id="rId10" imgW="2260440" imgH="253800" progId="Equation.DSMT4">
                  <p:embed/>
                </p:oleObj>
              </mc:Choice>
              <mc:Fallback>
                <p:oleObj name="Equation" r:id="rId10" imgW="2260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6961" y="1264804"/>
                        <a:ext cx="4416136" cy="497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174410"/>
              </p:ext>
            </p:extLst>
          </p:nvPr>
        </p:nvGraphicFramePr>
        <p:xfrm>
          <a:off x="1117600" y="3257550"/>
          <a:ext cx="401161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6" name="Equation" r:id="rId12" imgW="1866600" imgH="431640" progId="Equation.DSMT4">
                  <p:embed/>
                </p:oleObj>
              </mc:Choice>
              <mc:Fallback>
                <p:oleObj name="Equation" r:id="rId12" imgW="1866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3257550"/>
                        <a:ext cx="4011613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948517"/>
              </p:ext>
            </p:extLst>
          </p:nvPr>
        </p:nvGraphicFramePr>
        <p:xfrm>
          <a:off x="1117600" y="4183062"/>
          <a:ext cx="27289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7" name="Equation" r:id="rId14" imgW="1269720" imgH="393480" progId="Equation.DSMT4">
                  <p:embed/>
                </p:oleObj>
              </mc:Choice>
              <mc:Fallback>
                <p:oleObj name="Equation" r:id="rId14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183062"/>
                        <a:ext cx="27289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875111"/>
              </p:ext>
            </p:extLst>
          </p:nvPr>
        </p:nvGraphicFramePr>
        <p:xfrm>
          <a:off x="1117600" y="4933950"/>
          <a:ext cx="24288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8" name="Equation" r:id="rId16" imgW="1130040" imgH="419040" progId="Equation.DSMT4">
                  <p:embed/>
                </p:oleObj>
              </mc:Choice>
              <mc:Fallback>
                <p:oleObj name="Equation" r:id="rId16" imgW="1130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933950"/>
                        <a:ext cx="242887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87825"/>
              </p:ext>
            </p:extLst>
          </p:nvPr>
        </p:nvGraphicFramePr>
        <p:xfrm>
          <a:off x="1117600" y="5848350"/>
          <a:ext cx="24288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9" name="Equation" r:id="rId18" imgW="1130040" imgH="419040" progId="Equation.DSMT4">
                  <p:embed/>
                </p:oleObj>
              </mc:Choice>
              <mc:Fallback>
                <p:oleObj name="Equation" r:id="rId18" imgW="1130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5848350"/>
                        <a:ext cx="242887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82204"/>
              </p:ext>
            </p:extLst>
          </p:nvPr>
        </p:nvGraphicFramePr>
        <p:xfrm>
          <a:off x="3579812" y="5867400"/>
          <a:ext cx="16367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0" name="Equation" r:id="rId20" imgW="761760" imgH="419040" progId="Equation.DSMT4">
                  <p:embed/>
                </p:oleObj>
              </mc:Choice>
              <mc:Fallback>
                <p:oleObj name="Equation" r:id="rId20" imgW="761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2" y="5867400"/>
                        <a:ext cx="1636713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065383"/>
              </p:ext>
            </p:extLst>
          </p:nvPr>
        </p:nvGraphicFramePr>
        <p:xfrm>
          <a:off x="6646862" y="2514600"/>
          <a:ext cx="48577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1" name="Equation" r:id="rId22" imgW="2260440" imgH="253800" progId="Equation.DSMT4">
                  <p:embed/>
                </p:oleObj>
              </mc:Choice>
              <mc:Fallback>
                <p:oleObj name="Equation" r:id="rId22" imgW="2260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862" y="2514600"/>
                        <a:ext cx="48577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807285"/>
              </p:ext>
            </p:extLst>
          </p:nvPr>
        </p:nvGraphicFramePr>
        <p:xfrm>
          <a:off x="7302500" y="3076575"/>
          <a:ext cx="31924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2" name="Equation" r:id="rId24" imgW="1485720" imgH="419040" progId="Equation.DSMT4">
                  <p:embed/>
                </p:oleObj>
              </mc:Choice>
              <mc:Fallback>
                <p:oleObj name="Equation" r:id="rId24" imgW="1485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076575"/>
                        <a:ext cx="319246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296336"/>
              </p:ext>
            </p:extLst>
          </p:nvPr>
        </p:nvGraphicFramePr>
        <p:xfrm>
          <a:off x="7302500" y="4087416"/>
          <a:ext cx="24828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3" name="Equation" r:id="rId26" imgW="1155600" imgH="241200" progId="Equation.DSMT4">
                  <p:embed/>
                </p:oleObj>
              </mc:Choice>
              <mc:Fallback>
                <p:oleObj name="Equation" r:id="rId26" imgW="1155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4087416"/>
                        <a:ext cx="248285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909142"/>
              </p:ext>
            </p:extLst>
          </p:nvPr>
        </p:nvGraphicFramePr>
        <p:xfrm>
          <a:off x="7302500" y="4715669"/>
          <a:ext cx="24018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4" name="Equation" r:id="rId28" imgW="1117440" imgH="241200" progId="Equation.DSMT4">
                  <p:embed/>
                </p:oleObj>
              </mc:Choice>
              <mc:Fallback>
                <p:oleObj name="Equation" r:id="rId28" imgW="1117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4715669"/>
                        <a:ext cx="240188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165206"/>
              </p:ext>
            </p:extLst>
          </p:nvPr>
        </p:nvGraphicFramePr>
        <p:xfrm>
          <a:off x="7302500" y="5343923"/>
          <a:ext cx="18018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5" name="Equation" r:id="rId30" imgW="838080" imgH="241200" progId="Equation.DSMT4">
                  <p:embed/>
                </p:oleObj>
              </mc:Choice>
              <mc:Fallback>
                <p:oleObj name="Equation" r:id="rId30" imgW="838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5343923"/>
                        <a:ext cx="180181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039264"/>
              </p:ext>
            </p:extLst>
          </p:nvPr>
        </p:nvGraphicFramePr>
        <p:xfrm>
          <a:off x="7302500" y="5972175"/>
          <a:ext cx="12287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6" name="Equation" r:id="rId32" imgW="571320" imgH="241200" progId="Equation.DSMT4">
                  <p:embed/>
                </p:oleObj>
              </mc:Choice>
              <mc:Fallback>
                <p:oleObj name="Equation" r:id="rId32" imgW="571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5972175"/>
                        <a:ext cx="12287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3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1" y="180975"/>
            <a:ext cx="9525866" cy="1571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95378" y="246906"/>
            <a:ext cx="7051834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Rút gọn các biểu thức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335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6750" y="46440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6.11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759513"/>
              </p:ext>
            </p:extLst>
          </p:nvPr>
        </p:nvGraphicFramePr>
        <p:xfrm>
          <a:off x="2395378" y="762000"/>
          <a:ext cx="4367068" cy="929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0" name="Equation" r:id="rId5" imgW="2031840" imgH="431640" progId="Equation.DSMT4">
                  <p:embed/>
                </p:oleObj>
              </mc:Choice>
              <mc:Fallback>
                <p:oleObj name="Equation" r:id="rId5" imgW="2031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378" y="762000"/>
                        <a:ext cx="4367068" cy="929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275" y="190891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170612" y="2362200"/>
            <a:ext cx="0" cy="3352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933674"/>
              </p:ext>
            </p:extLst>
          </p:nvPr>
        </p:nvGraphicFramePr>
        <p:xfrm>
          <a:off x="618331" y="2292778"/>
          <a:ext cx="4802189" cy="1023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1" name="Equation" r:id="rId8" imgW="2031840" imgH="431640" progId="Equation.DSMT4">
                  <p:embed/>
                </p:oleObj>
              </mc:Choice>
              <mc:Fallback>
                <p:oleObj name="Equation" r:id="rId8" imgW="2031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" y="2292778"/>
                        <a:ext cx="4802189" cy="1023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96349"/>
              </p:ext>
            </p:extLst>
          </p:nvPr>
        </p:nvGraphicFramePr>
        <p:xfrm>
          <a:off x="7681913" y="952334"/>
          <a:ext cx="346551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2" name="Equation" r:id="rId10" imgW="1612800" imgH="253800" progId="Equation.DSMT4">
                  <p:embed/>
                </p:oleObj>
              </mc:Choice>
              <mc:Fallback>
                <p:oleObj name="Equation" r:id="rId10" imgW="1612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1913" y="952334"/>
                        <a:ext cx="3465512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219404"/>
              </p:ext>
            </p:extLst>
          </p:nvPr>
        </p:nvGraphicFramePr>
        <p:xfrm>
          <a:off x="1293812" y="3395321"/>
          <a:ext cx="44719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3" name="Equation" r:id="rId12" imgW="1892160" imgH="330120" progId="Equation.DSMT4">
                  <p:embed/>
                </p:oleObj>
              </mc:Choice>
              <mc:Fallback>
                <p:oleObj name="Equation" r:id="rId12" imgW="18921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2" y="3395321"/>
                        <a:ext cx="447198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589847"/>
              </p:ext>
            </p:extLst>
          </p:nvPr>
        </p:nvGraphicFramePr>
        <p:xfrm>
          <a:off x="1293812" y="4244292"/>
          <a:ext cx="41719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4" name="Equation" r:id="rId14" imgW="1765080" imgH="228600" progId="Equation.DSMT4">
                  <p:embed/>
                </p:oleObj>
              </mc:Choice>
              <mc:Fallback>
                <p:oleObj name="Equation" r:id="rId14" imgW="1765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2" y="4244292"/>
                        <a:ext cx="41719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10895"/>
              </p:ext>
            </p:extLst>
          </p:nvPr>
        </p:nvGraphicFramePr>
        <p:xfrm>
          <a:off x="1293812" y="5015817"/>
          <a:ext cx="1409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5" name="Equation" r:id="rId16" imgW="596880" imgH="228600" progId="Equation.DSMT4">
                  <p:embed/>
                </p:oleObj>
              </mc:Choice>
              <mc:Fallback>
                <p:oleObj name="Equation" r:id="rId16" imgW="59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2" y="5015817"/>
                        <a:ext cx="14097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733701"/>
              </p:ext>
            </p:extLst>
          </p:nvPr>
        </p:nvGraphicFramePr>
        <p:xfrm>
          <a:off x="6775502" y="2415492"/>
          <a:ext cx="381158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6" name="Equation" r:id="rId18" imgW="1612800" imgH="253800" progId="Equation.DSMT4">
                  <p:embed/>
                </p:oleObj>
              </mc:Choice>
              <mc:Fallback>
                <p:oleObj name="Equation" r:id="rId18" imgW="1612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502" y="2415492"/>
                        <a:ext cx="381158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191878"/>
              </p:ext>
            </p:extLst>
          </p:nvPr>
        </p:nvGraphicFramePr>
        <p:xfrm>
          <a:off x="7383462" y="3124200"/>
          <a:ext cx="35115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7" name="Equation" r:id="rId20" imgW="1485720" imgH="393480" progId="Equation.DSMT4">
                  <p:embed/>
                </p:oleObj>
              </mc:Choice>
              <mc:Fallback>
                <p:oleObj name="Equation" r:id="rId20" imgW="1485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462" y="3124200"/>
                        <a:ext cx="35115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02394"/>
              </p:ext>
            </p:extLst>
          </p:nvPr>
        </p:nvGraphicFramePr>
        <p:xfrm>
          <a:off x="7383462" y="4191000"/>
          <a:ext cx="16510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8" name="Equation" r:id="rId22" imgW="698400" imgH="228600" progId="Equation.DSMT4">
                  <p:embed/>
                </p:oleObj>
              </mc:Choice>
              <mc:Fallback>
                <p:oleObj name="Equation" r:id="rId22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462" y="4191000"/>
                        <a:ext cx="16510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5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1" y="180975"/>
            <a:ext cx="9525866" cy="18002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95378" y="246906"/>
            <a:ext cx="7051834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Tính giá trị của các biểu thức 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sau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335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6750" y="46440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6.12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166200"/>
              </p:ext>
            </p:extLst>
          </p:nvPr>
        </p:nvGraphicFramePr>
        <p:xfrm>
          <a:off x="3192462" y="778668"/>
          <a:ext cx="66357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1" name="Equation" r:id="rId5" imgW="2806560" imgH="228600" progId="Equation.DSMT4">
                  <p:embed/>
                </p:oleObj>
              </mc:Choice>
              <mc:Fallback>
                <p:oleObj name="Equation" r:id="rId5" imgW="280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2" y="778668"/>
                        <a:ext cx="663575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99" y="206131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944303" y="2590800"/>
            <a:ext cx="0" cy="3352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985018"/>
              </p:ext>
            </p:extLst>
          </p:nvPr>
        </p:nvGraphicFramePr>
        <p:xfrm>
          <a:off x="144462" y="2532063"/>
          <a:ext cx="66357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2" name="Equation" r:id="rId8" imgW="2806560" imgH="228600" progId="Equation.DSMT4">
                  <p:embed/>
                </p:oleObj>
              </mc:Choice>
              <mc:Fallback>
                <p:oleObj name="Equation" r:id="rId8" imgW="280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" y="2532063"/>
                        <a:ext cx="66357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721424"/>
              </p:ext>
            </p:extLst>
          </p:nvPr>
        </p:nvGraphicFramePr>
        <p:xfrm>
          <a:off x="3192462" y="1332230"/>
          <a:ext cx="4112418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3" name="Equation" r:id="rId10" imgW="1739880" imgH="241200" progId="Equation.DSMT4">
                  <p:embed/>
                </p:oleObj>
              </mc:Choice>
              <mc:Fallback>
                <p:oleObj name="Equation" r:id="rId10" imgW="1739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2" y="1332230"/>
                        <a:ext cx="4112418" cy="572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61973"/>
              </p:ext>
            </p:extLst>
          </p:nvPr>
        </p:nvGraphicFramePr>
        <p:xfrm>
          <a:off x="7161212" y="2590800"/>
          <a:ext cx="41116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4" name="Equation" r:id="rId12" imgW="1739880" imgH="241200" progId="Equation.DSMT4">
                  <p:embed/>
                </p:oleObj>
              </mc:Choice>
              <mc:Fallback>
                <p:oleObj name="Equation" r:id="rId12" imgW="1739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2" y="2590800"/>
                        <a:ext cx="411162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46294"/>
              </p:ext>
            </p:extLst>
          </p:nvPr>
        </p:nvGraphicFramePr>
        <p:xfrm>
          <a:off x="836612" y="3200400"/>
          <a:ext cx="50149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5" name="Equation" r:id="rId14" imgW="2120760" imgH="228600" progId="Equation.DSMT4">
                  <p:embed/>
                </p:oleObj>
              </mc:Choice>
              <mc:Fallback>
                <p:oleObj name="Equation" r:id="rId14" imgW="2120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2" y="3200400"/>
                        <a:ext cx="50149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900498"/>
              </p:ext>
            </p:extLst>
          </p:nvPr>
        </p:nvGraphicFramePr>
        <p:xfrm>
          <a:off x="836612" y="3867150"/>
          <a:ext cx="40544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6" name="Equation" r:id="rId16" imgW="1714320" imgH="228600" progId="Equation.DSMT4">
                  <p:embed/>
                </p:oleObj>
              </mc:Choice>
              <mc:Fallback>
                <p:oleObj name="Equation" r:id="rId16" imgW="1714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2" y="3867150"/>
                        <a:ext cx="40544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490654"/>
              </p:ext>
            </p:extLst>
          </p:nvPr>
        </p:nvGraphicFramePr>
        <p:xfrm>
          <a:off x="836612" y="4533900"/>
          <a:ext cx="31242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7" name="Equation" r:id="rId18" imgW="1320480" imgH="228600" progId="Equation.DSMT4">
                  <p:embed/>
                </p:oleObj>
              </mc:Choice>
              <mc:Fallback>
                <p:oleObj name="Equation" r:id="rId18" imgW="1320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2" y="4533900"/>
                        <a:ext cx="31242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243600"/>
              </p:ext>
            </p:extLst>
          </p:nvPr>
        </p:nvGraphicFramePr>
        <p:xfrm>
          <a:off x="836612" y="5200650"/>
          <a:ext cx="21637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8" name="Equation" r:id="rId20" imgW="914400" imgH="228600" progId="Equation.DSMT4">
                  <p:embed/>
                </p:oleObj>
              </mc:Choice>
              <mc:Fallback>
                <p:oleObj name="Equation" r:id="rId20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2" y="5200650"/>
                        <a:ext cx="216376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273502"/>
              </p:ext>
            </p:extLst>
          </p:nvPr>
        </p:nvGraphicFramePr>
        <p:xfrm>
          <a:off x="836612" y="5867400"/>
          <a:ext cx="12033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9" name="Equation" r:id="rId22" imgW="507960" imgH="228600" progId="Equation.DSMT4">
                  <p:embed/>
                </p:oleObj>
              </mc:Choice>
              <mc:Fallback>
                <p:oleObj name="Equation" r:id="rId22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2" y="5867400"/>
                        <a:ext cx="12033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955635"/>
              </p:ext>
            </p:extLst>
          </p:nvPr>
        </p:nvGraphicFramePr>
        <p:xfrm>
          <a:off x="2132012" y="5881688"/>
          <a:ext cx="18954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0" name="Equation" r:id="rId24" imgW="799920" imgH="241200" progId="Equation.DSMT4">
                  <p:embed/>
                </p:oleObj>
              </mc:Choice>
              <mc:Fallback>
                <p:oleObj name="Equation" r:id="rId24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2" y="5881688"/>
                        <a:ext cx="18954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81901"/>
              </p:ext>
            </p:extLst>
          </p:nvPr>
        </p:nvGraphicFramePr>
        <p:xfrm>
          <a:off x="7856537" y="3276600"/>
          <a:ext cx="35718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1" name="Equation" r:id="rId26" imgW="1511280" imgH="241200" progId="Equation.DSMT4">
                  <p:embed/>
                </p:oleObj>
              </mc:Choice>
              <mc:Fallback>
                <p:oleObj name="Equation" r:id="rId26" imgW="1511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7" y="3276600"/>
                        <a:ext cx="35718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480152"/>
              </p:ext>
            </p:extLst>
          </p:nvPr>
        </p:nvGraphicFramePr>
        <p:xfrm>
          <a:off x="7856537" y="4037013"/>
          <a:ext cx="18907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2" name="Equation" r:id="rId28" imgW="799920" imgH="177480" progId="Equation.DSMT4">
                  <p:embed/>
                </p:oleObj>
              </mc:Choice>
              <mc:Fallback>
                <p:oleObj name="Equation" r:id="rId28" imgW="799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7" y="4037013"/>
                        <a:ext cx="18907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8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80975"/>
            <a:ext cx="9837881" cy="222034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08212" y="246906"/>
                <a:ext cx="9601200" cy="218519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Biết rằng độ cao tăng lên, áp suất không khí sẽ giảm và công thức tính áp suất dựa trên độ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cao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𝟏𝟓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𝟓𝟎𝟎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𝒍𝒐𝒈𝒑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en-US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Trong đó a là độ cao so với mực nước biển (tính bằng mét) và p là áp suất không khí (tính bằng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pascal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).</a:t>
                </a:r>
                <a:endParaRPr lang="en-US" sz="2200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Tính áp suất không khí ở đỉnh Everest có độ cao 8 850 m so với mực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nước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biển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46906"/>
                <a:ext cx="9601200" cy="2185191"/>
              </a:xfrm>
              <a:prstGeom prst="rect">
                <a:avLst/>
              </a:prstGeom>
              <a:blipFill rotWithShape="1">
                <a:blip r:embed="rId4"/>
                <a:stretch>
                  <a:fillRect l="-444" t="-838" r="-127" b="-4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335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6750" y="46440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6.13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247882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976059"/>
              </p:ext>
            </p:extLst>
          </p:nvPr>
        </p:nvGraphicFramePr>
        <p:xfrm>
          <a:off x="4701309" y="3333462"/>
          <a:ext cx="3221182" cy="438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4" name="Equation" r:id="rId7" imgW="1498320" imgH="203040" progId="Equation.DSMT4">
                  <p:embed/>
                </p:oleObj>
              </mc:Choice>
              <mc:Fallback>
                <p:oleObj name="Equation" r:id="rId7" imgW="1498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1309" y="3333462"/>
                        <a:ext cx="3221182" cy="438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860098" y="2820482"/>
            <a:ext cx="9949314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Vì đỉnh Everest có độ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cao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8850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m so với mực nước biển nên ta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có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906156"/>
              </p:ext>
            </p:extLst>
          </p:nvPr>
        </p:nvGraphicFramePr>
        <p:xfrm>
          <a:off x="4278167" y="3810000"/>
          <a:ext cx="2729057" cy="85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5" name="Equation" r:id="rId9" imgW="1269720" imgH="393480" progId="Equation.DSMT4">
                  <p:embed/>
                </p:oleObj>
              </mc:Choice>
              <mc:Fallback>
                <p:oleObj name="Equation" r:id="rId9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167" y="3810000"/>
                        <a:ext cx="2729057" cy="850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820556"/>
              </p:ext>
            </p:extLst>
          </p:nvPr>
        </p:nvGraphicFramePr>
        <p:xfrm>
          <a:off x="4278167" y="4648200"/>
          <a:ext cx="2183535" cy="85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6" name="Equation" r:id="rId11" imgW="1015920" imgH="393480" progId="Equation.DSMT4">
                  <p:embed/>
                </p:oleObj>
              </mc:Choice>
              <mc:Fallback>
                <p:oleObj name="Equation" r:id="rId11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167" y="4648200"/>
                        <a:ext cx="2183535" cy="850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35328"/>
              </p:ext>
            </p:extLst>
          </p:nvPr>
        </p:nvGraphicFramePr>
        <p:xfrm>
          <a:off x="7042870" y="4572000"/>
          <a:ext cx="3874943" cy="712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7" name="Equation" r:id="rId13" imgW="1803240" imgH="330120" progId="Equation.DSMT4">
                  <p:embed/>
                </p:oleObj>
              </mc:Choice>
              <mc:Fallback>
                <p:oleObj name="Equation" r:id="rId13" imgW="18032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870" y="4572000"/>
                        <a:ext cx="3874943" cy="712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890034" y="5562600"/>
            <a:ext cx="9949314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áp suất không khí ở đỉnh Everest có độ cao 8 850 m so với mực nước biển là 26855,43912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pascal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55812" y="133350"/>
            <a:ext cx="9905999" cy="2533650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132012" y="199281"/>
                <a:ext cx="9677400" cy="235273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Mức cường độ âm L đo bằng decibel (dB) của âm thanh có cường độ I (đo bằng oát trên mét vuông, kí hiệu W/m2) được định nghĩa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như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𝑳</m:t>
                    </m:r>
                    <m:d>
                      <m:d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</m:d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𝒍𝒐𝒈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num>
                      <m:den>
                        <m:sSub>
                          <m:sSubPr>
                            <m:ctrlP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, trong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</m:sup>
                    </m:sSup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𝑾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/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là cường độ âm thanh nhỏ nhất mà tai người có thể phát hiện được (gọi là ngưỡng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nghe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).</a:t>
                </a:r>
                <a:endParaRPr lang="en-US" sz="2200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Cuộc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trò chuyện bình thường có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cường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độ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𝑰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sup>
                    </m:sSup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𝑾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/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200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Giao thông thành phố đông đúc có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cường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độ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𝑰</m:t>
                    </m:r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𝑾</m:t>
                    </m:r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/</m:t>
                    </m:r>
                    <m:sSup>
                      <m:sSup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12" y="199281"/>
                <a:ext cx="9677400" cy="2352738"/>
              </a:xfrm>
              <a:prstGeom prst="rect">
                <a:avLst/>
              </a:prstGeom>
              <a:blipFill rotWithShape="1">
                <a:blip r:embed="rId4"/>
                <a:stretch>
                  <a:fillRect l="-504" t="-777" r="-1008" b="-3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13335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5940" y="46440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6.14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278133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760135"/>
              </p:ext>
            </p:extLst>
          </p:nvPr>
        </p:nvGraphicFramePr>
        <p:xfrm>
          <a:off x="4927600" y="3679824"/>
          <a:ext cx="281146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4" name="Equation" r:id="rId7" imgW="1307880" imgH="419040" progId="Equation.DSMT4">
                  <p:embed/>
                </p:oleObj>
              </mc:Choice>
              <mc:Fallback>
                <p:oleObj name="Equation" r:id="rId7" imgW="1307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3679824"/>
                        <a:ext cx="2811463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860098" y="3200759"/>
            <a:ext cx="9949314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Mức cường độ âm của cuộc trò chuyện bình thường </a:t>
            </a:r>
            <a:r>
              <a:rPr lang="vi-VN" b="1">
                <a:latin typeface="Arial" pitchFamily="34" charset="0"/>
                <a:cs typeface="Arial" pitchFamily="34" charset="0"/>
              </a:rPr>
              <a:t>là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0098" y="4624092"/>
            <a:ext cx="9949314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vi-VN" b="1">
                <a:latin typeface="Arial" pitchFamily="34" charset="0"/>
                <a:cs typeface="Arial" pitchFamily="34" charset="0"/>
              </a:rPr>
              <a:t>Mức cường độ âm của giao thông thành phố đông đúc </a:t>
            </a:r>
            <a:r>
              <a:rPr lang="vi-VN" b="1">
                <a:latin typeface="Arial" pitchFamily="34" charset="0"/>
                <a:cs typeface="Arial" pitchFamily="34" charset="0"/>
              </a:rPr>
              <a:t>là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040623"/>
              </p:ext>
            </p:extLst>
          </p:nvPr>
        </p:nvGraphicFramePr>
        <p:xfrm>
          <a:off x="4875212" y="5192712"/>
          <a:ext cx="281146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5" name="Equation" r:id="rId9" imgW="1307880" imgH="419040" progId="Equation.DSMT4">
                  <p:embed/>
                </p:oleObj>
              </mc:Choice>
              <mc:Fallback>
                <p:oleObj name="Equation" r:id="rId9" imgW="1307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5192712"/>
                        <a:ext cx="2811463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24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62722" y="28956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675311" y="26416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675311" y="26416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36534</TotalTime>
  <Words>333</Words>
  <PresentationFormat>Custom</PresentationFormat>
  <Paragraphs>28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2023-09-07T01:39:09Z</dcterms:modified>
</cp:coreProperties>
</file>