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1"/>
  </p:sldMasterIdLst>
  <p:notesMasterIdLst>
    <p:notesMasterId r:id="rId15"/>
  </p:notesMasterIdLst>
  <p:sldIdLst>
    <p:sldId id="271" r:id="rId2"/>
    <p:sldId id="323" r:id="rId3"/>
    <p:sldId id="324" r:id="rId4"/>
    <p:sldId id="316" r:id="rId5"/>
    <p:sldId id="358" r:id="rId6"/>
    <p:sldId id="359" r:id="rId7"/>
    <p:sldId id="356" r:id="rId8"/>
    <p:sldId id="311" r:id="rId9"/>
    <p:sldId id="355" r:id="rId10"/>
    <p:sldId id="354" r:id="rId11"/>
    <p:sldId id="325" r:id="rId12"/>
    <p:sldId id="317" r:id="rId13"/>
    <p:sldId id="272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DIBOOKS" initials="E" lastIdx="1" clrIdx="0">
    <p:extLst>
      <p:ext uri="{19B8F6BF-5375-455C-9EA6-DF929625EA0E}">
        <p15:presenceInfo xmlns:p15="http://schemas.microsoft.com/office/powerpoint/2012/main" userId="e44a7bdf1da0379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CCFF"/>
    <a:srgbClr val="E0A4A5"/>
    <a:srgbClr val="FFFF99"/>
    <a:srgbClr val="E36427"/>
    <a:srgbClr val="000000"/>
    <a:srgbClr val="61953D"/>
    <a:srgbClr val="5E913B"/>
    <a:srgbClr val="5C8E3A"/>
    <a:srgbClr val="D98F91"/>
    <a:srgbClr val="CB64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647" autoAdjust="0"/>
    <p:restoredTop sz="94196" autoAdjust="0"/>
  </p:normalViewPr>
  <p:slideViewPr>
    <p:cSldViewPr snapToGrid="0" showGuides="1">
      <p:cViewPr varScale="1">
        <p:scale>
          <a:sx n="116" d="100"/>
          <a:sy n="116" d="100"/>
        </p:scale>
        <p:origin x="696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16/05/2023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4143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16/05/2023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205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16/05/2023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476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16/05/2023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990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p10"/>
          <p:cNvSpPr txBox="1">
            <a:spLocks noGrp="1"/>
          </p:cNvSpPr>
          <p:nvPr>
            <p:ph type="body" idx="1"/>
          </p:nvPr>
        </p:nvSpPr>
        <p:spPr>
          <a:xfrm>
            <a:off x="949833" y="5385300"/>
            <a:ext cx="10292400" cy="749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643575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4"/>
          <p:cNvSpPr txBox="1">
            <a:spLocks noGrp="1"/>
          </p:cNvSpPr>
          <p:nvPr>
            <p:ph type="title"/>
          </p:nvPr>
        </p:nvSpPr>
        <p:spPr>
          <a:xfrm>
            <a:off x="1331400" y="723267"/>
            <a:ext cx="9529200" cy="63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4" name="Google Shape;234;p4"/>
          <p:cNvSpPr txBox="1">
            <a:spLocks noGrp="1"/>
          </p:cNvSpPr>
          <p:nvPr>
            <p:ph type="body" idx="1"/>
          </p:nvPr>
        </p:nvSpPr>
        <p:spPr>
          <a:xfrm>
            <a:off x="1331400" y="1356867"/>
            <a:ext cx="9529200" cy="4777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1pPr>
            <a:lvl2pPr marL="914400" lvl="1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marL="1371600" lvl="2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marL="1828800" lvl="3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marL="2286000" lvl="4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marL="2743200" lvl="5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marL="3200400" lvl="6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marL="3657600" lvl="7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marL="4114800" lvl="8" indent="-30480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539547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 with subtitle">
  <p:cSld name="Main point with subtitle">
    <p:spTree>
      <p:nvGrpSpPr>
        <p:cNvPr id="1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" name="Google Shape;814;p17"/>
          <p:cNvSpPr txBox="1">
            <a:spLocks noGrp="1"/>
          </p:cNvSpPr>
          <p:nvPr>
            <p:ph type="title"/>
          </p:nvPr>
        </p:nvSpPr>
        <p:spPr>
          <a:xfrm>
            <a:off x="1705833" y="1785017"/>
            <a:ext cx="8380400" cy="2608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9pPr>
          </a:lstStyle>
          <a:p>
            <a:endParaRPr/>
          </a:p>
        </p:txBody>
      </p:sp>
      <p:sp>
        <p:nvSpPr>
          <p:cNvPr id="815" name="Google Shape;815;p17"/>
          <p:cNvSpPr txBox="1">
            <a:spLocks noGrp="1"/>
          </p:cNvSpPr>
          <p:nvPr>
            <p:ph type="subTitle" idx="1"/>
          </p:nvPr>
        </p:nvSpPr>
        <p:spPr>
          <a:xfrm>
            <a:off x="1705833" y="4610184"/>
            <a:ext cx="8380400" cy="462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29981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16/05/2023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151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16/05/2023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18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16/05/2023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910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16/05/2023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706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16/05/2023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025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16/05/2023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65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16/05/2023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428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16/05/2023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598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16/05/2023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357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1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https://www.caylor-solutions.com/wp-content/uploads/2018/02/Gen-X_Y_Z-Infographic.png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850735" y="1017136"/>
            <a:ext cx="1049052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FURTHER PRACTICE</a:t>
            </a:r>
            <a:endParaRPr lang="en-US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FREE PRACTICE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45222" y="1762550"/>
            <a:ext cx="10900881" cy="15959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20000"/>
              </a:lnSpc>
              <a:buFontTx/>
              <a:buChar char="-"/>
            </a:pP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Work in pairs and come up with more ideas about generation differences.</a:t>
            </a:r>
          </a:p>
          <a:p>
            <a:pPr marL="457200" indent="-457200">
              <a:lnSpc>
                <a:spcPct val="120000"/>
              </a:lnSpc>
              <a:buFontTx/>
              <a:buChar char="-"/>
            </a:pP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Demonstrate your discussion in front of the class.</a:t>
            </a:r>
            <a:endParaRPr lang="en-US" sz="2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6146" name="Picture 2" descr="Tiếng Anh 11 Tập 1 - Unit 1 THE GENERATION GAP - SKILLS - 4 Read the text  carefully. Answer the following questions. | Sách Mềm">
            <a:extLst>
              <a:ext uri="{FF2B5EF4-FFF2-40B4-BE49-F238E27FC236}">
                <a16:creationId xmlns:a16="http://schemas.microsoft.com/office/drawing/2014/main" xmlns="" id="{1928DDF0-AF0B-1749-A76A-8A7CBB8E18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75" y="3499501"/>
            <a:ext cx="3414841" cy="3226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Generation Gap | آیلتس تیم">
            <a:extLst>
              <a:ext uri="{FF2B5EF4-FFF2-40B4-BE49-F238E27FC236}">
                <a16:creationId xmlns:a16="http://schemas.microsoft.com/office/drawing/2014/main" xmlns="" id="{A723C15F-8B1A-8347-853D-C4E0A1DCA1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1283" y="3580694"/>
            <a:ext cx="4638392" cy="2783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602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538322" y="1173298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8494" y="1077651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92917" y="1139206"/>
            <a:ext cx="79470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9FB7A97-2050-4E17-AB89-5199898D9829}"/>
              </a:ext>
            </a:extLst>
          </p:cNvPr>
          <p:cNvSpPr txBox="1"/>
          <p:nvPr/>
        </p:nvSpPr>
        <p:spPr>
          <a:xfrm>
            <a:off x="1092917" y="1969986"/>
            <a:ext cx="10124040" cy="1951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What have you learnt today?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How to start a conversation or discussion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Vocabulary to talk about different generations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2934437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BAC5994-6BF9-AE41-AC48-5A10285266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10930" y="2158230"/>
            <a:ext cx="8753494" cy="2315821"/>
          </a:xfrm>
          <a:noFill/>
        </p:spPr>
        <p:txBody>
          <a:bodyPr anchor="t"/>
          <a:lstStyle/>
          <a:p>
            <a:pPr marL="4826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Do exercises in the workbook.</a:t>
            </a:r>
          </a:p>
          <a:p>
            <a:pPr marL="4826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Prepare for Lesson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- Unit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805954" y="1195600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6126" y="1099953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8" name="Rectangle 7"/>
          <p:cNvSpPr/>
          <p:nvPr/>
        </p:nvSpPr>
        <p:spPr>
          <a:xfrm>
            <a:off x="1338732" y="1181680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1250657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157182" y="6121301"/>
            <a:ext cx="58776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rgbClr val="FFFFFF"/>
                </a:solidFill>
                <a:latin typeface="Calibri" panose="020F0502020204030204" pitchFamily="34" charset="0"/>
              </a:rPr>
              <a:t>Website: </a:t>
            </a:r>
            <a:r>
              <a:rPr lang="en-US" sz="1600" b="1" i="1" dirty="0" err="1">
                <a:solidFill>
                  <a:srgbClr val="FFFFFF"/>
                </a:solidFill>
                <a:latin typeface="Calibri" panose="020F0502020204030204" pitchFamily="34" charset="0"/>
              </a:rPr>
              <a:t>hoclieu.vn</a:t>
            </a:r>
            <a:endParaRPr lang="en-US" sz="1600" dirty="0"/>
          </a:p>
          <a:p>
            <a:pPr algn="ctr"/>
            <a:r>
              <a:rPr lang="en-US" sz="1600" b="1" dirty="0" err="1">
                <a:solidFill>
                  <a:srgbClr val="FFFFFF"/>
                </a:solidFill>
                <a:latin typeface="Calibri" panose="020F0502020204030204" pitchFamily="34" charset="0"/>
              </a:rPr>
              <a:t>Fanpage</a:t>
            </a:r>
            <a:r>
              <a:rPr lang="en-US" sz="1600" b="1" dirty="0">
                <a:solidFill>
                  <a:srgbClr val="FFFFFF"/>
                </a:solidFill>
                <a:latin typeface="Calibri" panose="020F0502020204030204" pitchFamily="34" charset="0"/>
              </a:rPr>
              <a:t>: </a:t>
            </a:r>
            <a:r>
              <a:rPr lang="en-US" sz="1600" b="1" i="1" dirty="0" err="1">
                <a:solidFill>
                  <a:srgbClr val="FFFFFF"/>
                </a:solidFill>
                <a:latin typeface="Calibri" panose="020F0502020204030204" pitchFamily="34" charset="0"/>
              </a:rPr>
              <a:t>facebook.com</a:t>
            </a:r>
            <a:r>
              <a:rPr lang="en-US" sz="1600" b="1" i="1" dirty="0">
                <a:solidFill>
                  <a:srgbClr val="FFFFFF"/>
                </a:solidFill>
                <a:latin typeface="Calibri" panose="020F0502020204030204" pitchFamily="34" charset="0"/>
              </a:rPr>
              <a:t>/</a:t>
            </a:r>
            <a:r>
              <a:rPr lang="en-US" sz="1600" b="1" i="1" dirty="0" err="1">
                <a:solidFill>
                  <a:srgbClr val="FFFFFF"/>
                </a:solidFill>
                <a:latin typeface="Calibri" panose="020F0502020204030204" pitchFamily="34" charset="0"/>
              </a:rPr>
              <a:t>www.tienganhglobalsuccess.vn</a:t>
            </a:r>
            <a:endParaRPr lang="en-US" sz="1600" b="1" i="1">
              <a:solidFill>
                <a:srgbClr val="FFFFFF"/>
              </a:solidFill>
              <a:latin typeface="Calibri" panose="020F0502020204030204" pitchFamily="34" charset="0"/>
            </a:endParaRPr>
          </a:p>
          <a:p>
            <a:pPr algn="ctr"/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225168" y="2805341"/>
            <a:ext cx="4506662" cy="627454"/>
          </a:xfrm>
          <a:prstGeom prst="rect">
            <a:avLst/>
          </a:prstGeom>
          <a:solidFill>
            <a:srgbClr val="E36427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latin typeface="UTM Facebook K&amp;T" panose="02040603050506020204" pitchFamily="18" charset="0"/>
              </a:rPr>
              <a:t>SPEAKING</a:t>
            </a:r>
            <a:endParaRPr lang="en-US" sz="3200" dirty="0">
              <a:latin typeface="UTM Facebook K&amp;T" panose="0204060305050602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72892" y="62791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FAMILY LIFE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308E0627-9B64-414D-94C5-F7ECBA1EE60F}"/>
              </a:ext>
            </a:extLst>
          </p:cNvPr>
          <p:cNvSpPr txBox="1"/>
          <p:nvPr/>
        </p:nvSpPr>
        <p:spPr>
          <a:xfrm>
            <a:off x="1954436" y="3913378"/>
            <a:ext cx="92775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effectLst/>
                <a:latin typeface="Helvetica" pitchFamily="2" charset="0"/>
              </a:rPr>
              <a:t>Talking about different generations</a:t>
            </a:r>
          </a:p>
        </p:txBody>
      </p:sp>
      <p:sp>
        <p:nvSpPr>
          <p:cNvPr id="25" name="Rectangle 24"/>
          <p:cNvSpPr/>
          <p:nvPr/>
        </p:nvSpPr>
        <p:spPr>
          <a:xfrm>
            <a:off x="2963456" y="2826679"/>
            <a:ext cx="2082254" cy="60611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F26532"/>
                </a:solidFill>
                <a:latin typeface="Bookman Old Style" pitchFamily="18" charset="0"/>
              </a:rPr>
              <a:t>LESSON 4</a:t>
            </a:r>
            <a:endParaRPr lang="en-US" sz="2400" dirty="0">
              <a:solidFill>
                <a:srgbClr val="F26532"/>
              </a:solidFill>
              <a:latin typeface="Bookman Old Style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0" y="-15861"/>
            <a:ext cx="12192000" cy="1940426"/>
            <a:chOff x="0" y="-15861"/>
            <a:chExt cx="12192000" cy="1940426"/>
          </a:xfrm>
        </p:grpSpPr>
        <p:sp>
          <p:nvSpPr>
            <p:cNvPr id="9" name="Rectangle 8"/>
            <p:cNvSpPr/>
            <p:nvPr/>
          </p:nvSpPr>
          <p:spPr>
            <a:xfrm>
              <a:off x="0" y="177153"/>
              <a:ext cx="12192000" cy="1439719"/>
            </a:xfrm>
            <a:prstGeom prst="rect">
              <a:avLst/>
            </a:prstGeom>
            <a:solidFill>
              <a:srgbClr val="4CB15F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Parallelogram 3"/>
            <p:cNvSpPr/>
            <p:nvPr/>
          </p:nvSpPr>
          <p:spPr>
            <a:xfrm>
              <a:off x="481381" y="-15861"/>
              <a:ext cx="2482075" cy="1940426"/>
            </a:xfrm>
            <a:prstGeom prst="parallelogram">
              <a:avLst/>
            </a:prstGeom>
            <a:solidFill>
              <a:srgbClr val="E36427"/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246E80DA-3B73-476A-B480-C5F8FDFD8CB4}"/>
              </a:ext>
            </a:extLst>
          </p:cNvPr>
          <p:cNvSpPr txBox="1"/>
          <p:nvPr/>
        </p:nvSpPr>
        <p:spPr>
          <a:xfrm>
            <a:off x="3103419" y="436422"/>
            <a:ext cx="81285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  <a:latin typeface="UTM Facebook K&amp;T" pitchFamily="18" charset="0"/>
                <a:cs typeface="Arial" panose="020B0604020202020204" pitchFamily="34" charset="0"/>
              </a:rPr>
              <a:t>The generation gap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5DF77EB-655D-46EF-9E8B-FA2AF8707694}"/>
              </a:ext>
            </a:extLst>
          </p:cNvPr>
          <p:cNvSpPr txBox="1"/>
          <p:nvPr/>
        </p:nvSpPr>
        <p:spPr>
          <a:xfrm>
            <a:off x="1088622" y="177153"/>
            <a:ext cx="1267591" cy="16312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</a:t>
            </a:r>
          </a:p>
          <a:p>
            <a:pPr algn="ctr"/>
            <a:r>
              <a:rPr lang="en-US" sz="7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785386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21"/>
          <p:cNvSpPr/>
          <p:nvPr/>
        </p:nvSpPr>
        <p:spPr>
          <a:xfrm>
            <a:off x="1447902" y="1157273"/>
            <a:ext cx="1883767" cy="655403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ea typeface="Adobe Gothic Std B" panose="020B0800000000000000" pitchFamily="34" charset="-128"/>
              </a:rPr>
              <a:t>WARM-UP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3066300" y="2232284"/>
            <a:ext cx="1950733" cy="655403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smtClean="0">
                <a:solidFill>
                  <a:schemeClr val="bg1"/>
                </a:solidFill>
                <a:ea typeface="Adobe Gothic Std B" panose="020B0800000000000000" pitchFamily="34" charset="-128"/>
              </a:rPr>
              <a:t>CONTROLLED PRACTICE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929898" y="3423459"/>
            <a:ext cx="2401772" cy="796526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smtClean="0">
                <a:solidFill>
                  <a:schemeClr val="bg1"/>
                </a:solidFill>
                <a:ea typeface="Adobe Gothic Std B" panose="020B0800000000000000" pitchFamily="34" charset="-128"/>
              </a:rPr>
              <a:t>LESS- CONTROLLED PRACTICE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007694" y="1147818"/>
            <a:ext cx="5916080" cy="69927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Guessing game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007693" y="2177972"/>
            <a:ext cx="5916081" cy="91603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Brainstorming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1. </a:t>
            </a:r>
            <a:r>
              <a:rPr lang="x-none" dirty="0">
                <a:solidFill>
                  <a:schemeClr val="tx1"/>
                </a:solidFill>
                <a:ea typeface="Calibri" panose="020F0502020204030204" pitchFamily="34" charset="0"/>
              </a:rPr>
              <a:t>Put the sentences (A–D) in order to complete the </a:t>
            </a:r>
            <a:r>
              <a:rPr lang="x-none" dirty="0" smtClean="0">
                <a:solidFill>
                  <a:schemeClr val="tx1"/>
                </a:solidFill>
                <a:ea typeface="Calibri" panose="020F0502020204030204" pitchFamily="34" charset="0"/>
              </a:rPr>
              <a:t>conversation</a:t>
            </a:r>
            <a:r>
              <a:rPr lang="en-US" dirty="0">
                <a:solidFill>
                  <a:schemeClr val="tx1"/>
                </a:solidFill>
              </a:rPr>
              <a:t>.</a:t>
            </a:r>
            <a:endParaRPr lang="x-none" dirty="0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007694" y="3361466"/>
            <a:ext cx="5916082" cy="90360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tx1"/>
                </a:solidFill>
              </a:rPr>
              <a:t>Task </a:t>
            </a:r>
            <a:r>
              <a:rPr lang="en-GB" dirty="0">
                <a:solidFill>
                  <a:schemeClr val="tx1"/>
                </a:solidFill>
              </a:rPr>
              <a:t>2. </a:t>
            </a:r>
            <a:r>
              <a:rPr lang="x-none" sz="1800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Talk about the different generations of your </a:t>
            </a:r>
            <a:r>
              <a:rPr lang="x-none" sz="1800" dirty="0" smtClean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family</a:t>
            </a:r>
            <a:r>
              <a:rPr lang="en-US" sz="1800" dirty="0" smtClean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.</a:t>
            </a:r>
            <a:endParaRPr lang="x-none" sz="1800" dirty="0">
              <a:solidFill>
                <a:schemeClr val="tx1"/>
              </a:solidFill>
              <a:effectLst/>
              <a:ea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Task 3. </a:t>
            </a:r>
            <a:r>
              <a:rPr lang="x-none" sz="1800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Discuss the </a:t>
            </a:r>
            <a:r>
              <a:rPr lang="x-none" sz="1800" dirty="0" smtClean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question</a:t>
            </a:r>
            <a:r>
              <a:rPr lang="en-US" sz="1800" dirty="0" smtClean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.</a:t>
            </a:r>
            <a:r>
              <a:rPr lang="x-none" sz="1800" dirty="0" smtClean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stCxn id="22" idx="3"/>
            <a:endCxn id="23" idx="0"/>
          </p:cNvCxnSpPr>
          <p:nvPr/>
        </p:nvCxnSpPr>
        <p:spPr>
          <a:xfrm>
            <a:off x="3331669" y="1484975"/>
            <a:ext cx="709998" cy="747309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9" name="Curved Connector 28"/>
          <p:cNvCxnSpPr>
            <a:stCxn id="23" idx="1"/>
            <a:endCxn id="24" idx="0"/>
          </p:cNvCxnSpPr>
          <p:nvPr/>
        </p:nvCxnSpPr>
        <p:spPr>
          <a:xfrm rot="10800000" flipV="1">
            <a:off x="2130784" y="2559985"/>
            <a:ext cx="935516" cy="863473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2950166" y="4664063"/>
            <a:ext cx="2183000" cy="666149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ea typeface="Adobe Gothic Std B" panose="020B0800000000000000" pitchFamily="34" charset="-128"/>
              </a:rPr>
              <a:t>FREE PRACTICE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007694" y="5622841"/>
            <a:ext cx="5916078" cy="68496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68275" indent="-168275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168275" indent="-168275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33" name="Curved Connector 32"/>
          <p:cNvCxnSpPr>
            <a:stCxn id="31" idx="1"/>
            <a:endCxn id="34" idx="0"/>
          </p:cNvCxnSpPr>
          <p:nvPr/>
        </p:nvCxnSpPr>
        <p:spPr>
          <a:xfrm rot="10800000" flipV="1">
            <a:off x="2389786" y="4997138"/>
            <a:ext cx="560381" cy="777152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4" name="Rounded Rectangle 33"/>
          <p:cNvSpPr/>
          <p:nvPr/>
        </p:nvSpPr>
        <p:spPr>
          <a:xfrm>
            <a:off x="1298285" y="5774290"/>
            <a:ext cx="2183000" cy="666149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ea typeface="Adobe Gothic Std B" panose="020B0800000000000000" pitchFamily="34" charset="-128"/>
              </a:rPr>
              <a:t>CONSOLIDATION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cxnSp>
        <p:nvCxnSpPr>
          <p:cNvPr id="35" name="Curved Connector 34"/>
          <p:cNvCxnSpPr>
            <a:stCxn id="24" idx="3"/>
            <a:endCxn id="31" idx="0"/>
          </p:cNvCxnSpPr>
          <p:nvPr/>
        </p:nvCxnSpPr>
        <p:spPr>
          <a:xfrm>
            <a:off x="3331670" y="3821722"/>
            <a:ext cx="709996" cy="842341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6007695" y="4594523"/>
            <a:ext cx="5916078" cy="7608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</a:rPr>
              <a:t>Further practice</a:t>
            </a:r>
          </a:p>
        </p:txBody>
      </p:sp>
      <p:sp>
        <p:nvSpPr>
          <p:cNvPr id="44" name="Rectangle 43"/>
          <p:cNvSpPr/>
          <p:nvPr/>
        </p:nvSpPr>
        <p:spPr>
          <a:xfrm>
            <a:off x="5644085" y="307352"/>
            <a:ext cx="3407448" cy="451894"/>
          </a:xfrm>
          <a:prstGeom prst="rect">
            <a:avLst/>
          </a:prstGeom>
          <a:solidFill>
            <a:srgbClr val="E36427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latin typeface="UTM Facebook K&amp;T" panose="02040603050506020204" pitchFamily="18" charset="0"/>
              </a:rPr>
              <a:t>SPEAKING</a:t>
            </a:r>
            <a:endParaRPr lang="en-US" sz="2400" dirty="0">
              <a:latin typeface="UTM Facebook K&amp;T" panose="02040603050506020204" pitchFamily="18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3589409" y="319867"/>
            <a:ext cx="1887408" cy="43937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26532"/>
                </a:solidFill>
                <a:latin typeface="Bookman Old Style" pitchFamily="18" charset="0"/>
              </a:rPr>
              <a:t>LESSON 4</a:t>
            </a:r>
            <a:endParaRPr lang="en-US" dirty="0">
              <a:solidFill>
                <a:srgbClr val="F26532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8329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59074" y="92657"/>
            <a:ext cx="57329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rgbClr val="002060"/>
                </a:solidFill>
                <a:latin typeface="Berlin Sans FB Demi" panose="020E0802020502020306" pitchFamily="34" charset="0"/>
              </a:rPr>
              <a:t>GUESSING GAME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xmlns="" id="{3C5BFF12-9C12-0249-86A5-ABFA1FEB63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10127" y="1714990"/>
            <a:ext cx="3065188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x-none"/>
          </a:p>
        </p:txBody>
      </p:sp>
      <p:pic>
        <p:nvPicPr>
          <p:cNvPr id="1025" name="Picture 2" descr="5 Major Characteristics of Generation Z for Education Marketers - Caylor  Solutions">
            <a:extLst>
              <a:ext uri="{FF2B5EF4-FFF2-40B4-BE49-F238E27FC236}">
                <a16:creationId xmlns:a16="http://schemas.microsoft.com/office/drawing/2014/main" xmlns="" id="{0EBFCDFE-4DC0-5A4D-90D2-BB89EA9017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438" y="924477"/>
            <a:ext cx="11045290" cy="5809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xmlns="" id="{DCB33514-62E4-4249-BA6C-07A77A5DC8AD}"/>
              </a:ext>
            </a:extLst>
          </p:cNvPr>
          <p:cNvSpPr/>
          <p:nvPr/>
        </p:nvSpPr>
        <p:spPr>
          <a:xfrm>
            <a:off x="1042416" y="1714990"/>
            <a:ext cx="2487168" cy="2582690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6D9E7449-349C-B049-8AD4-31FAA8B9F67C}"/>
              </a:ext>
            </a:extLst>
          </p:cNvPr>
          <p:cNvSpPr/>
          <p:nvPr/>
        </p:nvSpPr>
        <p:spPr>
          <a:xfrm>
            <a:off x="4773499" y="1714990"/>
            <a:ext cx="2487168" cy="2582690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5CE5D8D9-1914-2449-AE6E-25BB4F350792}"/>
              </a:ext>
            </a:extLst>
          </p:cNvPr>
          <p:cNvSpPr/>
          <p:nvPr/>
        </p:nvSpPr>
        <p:spPr>
          <a:xfrm>
            <a:off x="8504582" y="1664458"/>
            <a:ext cx="2487168" cy="2633222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3186917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6D833FF0-5805-2D48-B5ED-02CEB35A580D}"/>
              </a:ext>
            </a:extLst>
          </p:cNvPr>
          <p:cNvSpPr txBox="1"/>
          <p:nvPr/>
        </p:nvSpPr>
        <p:spPr>
          <a:xfrm>
            <a:off x="4098436" y="349127"/>
            <a:ext cx="57329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rgbClr val="002060"/>
                </a:solidFill>
                <a:latin typeface="Berlin Sans FB Demi" panose="020E0802020502020306" pitchFamily="34" charset="0"/>
              </a:rPr>
              <a:t>BRAINSTORMING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xmlns="" id="{57027A4C-9350-EF46-A654-0EB17ADBA229}"/>
              </a:ext>
            </a:extLst>
          </p:cNvPr>
          <p:cNvSpPr/>
          <p:nvPr/>
        </p:nvSpPr>
        <p:spPr>
          <a:xfrm>
            <a:off x="1406861" y="2082113"/>
            <a:ext cx="7319154" cy="428581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2400" b="1" dirty="0">
                <a:effectLst/>
              </a:rPr>
              <a:t>Suggested ideas: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effectLst/>
              </a:rPr>
              <a:t>• be open to new ways of thinking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effectLst/>
              </a:rPr>
              <a:t>• have fixed ideas about the world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effectLst/>
              </a:rPr>
              <a:t>• want to make their own decisions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effectLst/>
              </a:rPr>
              <a:t>• hold traditional views about many issues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effectLst/>
              </a:rPr>
              <a:t>• not want big changes in life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effectLst/>
              </a:rPr>
              <a:t>• be good at using electronic devices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BE5F69B4-0CA4-0E4F-BF25-8A6DBEFAFF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9266" y="2618643"/>
            <a:ext cx="3924300" cy="2891481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5C5C2644-5F93-144A-9A2E-AF5EAB8B7976}"/>
              </a:ext>
            </a:extLst>
          </p:cNvPr>
          <p:cNvSpPr txBox="1"/>
          <p:nvPr/>
        </p:nvSpPr>
        <p:spPr>
          <a:xfrm>
            <a:off x="2394121" y="1224306"/>
            <a:ext cx="797319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x-none" sz="2800" b="1" dirty="0">
                <a:solidFill>
                  <a:schemeClr val="accent1">
                    <a:lumMod val="75000"/>
                  </a:schemeClr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Do these ideas relate to members of </a:t>
            </a:r>
            <a:r>
              <a:rPr lang="x-none" sz="2800" b="1" dirty="0">
                <a:solidFill>
                  <a:schemeClr val="accent1">
                    <a:lumMod val="75000"/>
                  </a:schemeClr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your</a:t>
            </a:r>
            <a:r>
              <a:rPr lang="x-none" sz="2800" b="1" dirty="0">
                <a:solidFill>
                  <a:schemeClr val="accent1">
                    <a:lumMod val="75000"/>
                  </a:schemeClr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family?</a:t>
            </a:r>
            <a:r>
              <a:rPr lang="x-none" sz="2800" b="1" dirty="0">
                <a:solidFill>
                  <a:schemeClr val="accent1">
                    <a:lumMod val="75000"/>
                  </a:schemeClr>
                </a:solidFill>
                <a:effectLst/>
              </a:rPr>
              <a:t> </a:t>
            </a:r>
            <a:endParaRPr lang="x-none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822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AA3D735-A7D0-614F-A0D6-90CCEAD34C44}"/>
              </a:ext>
            </a:extLst>
          </p:cNvPr>
          <p:cNvSpPr txBox="1"/>
          <p:nvPr/>
        </p:nvSpPr>
        <p:spPr>
          <a:xfrm>
            <a:off x="494438" y="1188720"/>
            <a:ext cx="11447626" cy="4077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0000"/>
              </a:lnSpc>
              <a:spcBef>
                <a:spcPts val="720"/>
              </a:spcBef>
              <a:spcAft>
                <a:spcPts val="480"/>
              </a:spcAft>
            </a:pPr>
            <a:r>
              <a:rPr lang="x-none" sz="2800" b="1" dirty="0">
                <a:solidFill>
                  <a:schemeClr val="accent1">
                    <a:lumMod val="75000"/>
                  </a:schemeClr>
                </a:solidFill>
                <a:effectLst/>
                <a:ea typeface="Times New Roman" panose="02020603050405020304" pitchFamily="18" charset="0"/>
              </a:rPr>
              <a:t>Tips to start a conversation or </a:t>
            </a:r>
            <a:r>
              <a:rPr lang="x-none" sz="2800" b="1" dirty="0" smtClean="0">
                <a:solidFill>
                  <a:schemeClr val="accent1">
                    <a:lumMod val="75000"/>
                  </a:schemeClr>
                </a:solidFill>
                <a:effectLst/>
                <a:ea typeface="Times New Roman" panose="02020603050405020304" pitchFamily="18" charset="0"/>
              </a:rPr>
              <a:t>discussion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effectLst/>
                <a:ea typeface="Times New Roman" panose="02020603050405020304" pitchFamily="18" charset="0"/>
              </a:rPr>
              <a:t>, you can</a:t>
            </a:r>
            <a:r>
              <a:rPr lang="x-none" sz="2800" b="1" dirty="0" smtClean="0">
                <a:solidFill>
                  <a:schemeClr val="accent1">
                    <a:lumMod val="75000"/>
                  </a:schemeClr>
                </a:solidFill>
                <a:effectLst/>
                <a:ea typeface="Times New Roman" panose="02020603050405020304" pitchFamily="18" charset="0"/>
              </a:rPr>
              <a:t>:</a:t>
            </a:r>
            <a:endParaRPr lang="x-none" sz="2800" dirty="0">
              <a:solidFill>
                <a:schemeClr val="accent1">
                  <a:lumMod val="75000"/>
                </a:schemeClr>
              </a:solidFill>
              <a:effectLst/>
              <a:ea typeface="Times New Roman" panose="02020603050405020304" pitchFamily="18" charset="0"/>
            </a:endParaRPr>
          </a:p>
          <a:p>
            <a:pPr algn="just"/>
            <a:r>
              <a:rPr lang="x-none" sz="2800" dirty="0" smtClean="0">
                <a:solidFill>
                  <a:srgbClr val="7030A0"/>
                </a:solidFill>
                <a:effectLst/>
                <a:ea typeface="Calibri" panose="020F0502020204030204" pitchFamily="34" charset="0"/>
              </a:rPr>
              <a:t>+ </a:t>
            </a:r>
            <a:r>
              <a:rPr lang="x-none" sz="2800" dirty="0">
                <a:solidFill>
                  <a:srgbClr val="7030A0"/>
                </a:solidFill>
                <a:effectLst/>
                <a:ea typeface="Calibri" panose="020F0502020204030204" pitchFamily="34" charset="0"/>
              </a:rPr>
              <a:t>present the topic.</a:t>
            </a:r>
            <a:endParaRPr lang="x-none" sz="2800" dirty="0">
              <a:solidFill>
                <a:srgbClr val="7030A0"/>
              </a:solidFill>
              <a:effectLst/>
              <a:ea typeface="Times New Roman" panose="02020603050405020304" pitchFamily="18" charset="0"/>
            </a:endParaRPr>
          </a:p>
          <a:p>
            <a:pPr algn="just"/>
            <a:r>
              <a:rPr lang="x-none" sz="2800" dirty="0">
                <a:solidFill>
                  <a:srgbClr val="EE4000"/>
                </a:solidFill>
                <a:effectLst/>
                <a:ea typeface="Calibri" panose="020F0502020204030204" pitchFamily="34" charset="0"/>
              </a:rPr>
              <a:t>Example: </a:t>
            </a:r>
            <a:r>
              <a:rPr lang="x-none" sz="28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Let's talk about ...</a:t>
            </a:r>
            <a:endParaRPr lang="x-none" sz="2800" dirty="0">
              <a:effectLst/>
              <a:ea typeface="Times New Roman" panose="02020603050405020304" pitchFamily="18" charset="0"/>
            </a:endParaRPr>
          </a:p>
          <a:p>
            <a:pPr algn="just"/>
            <a:r>
              <a:rPr lang="x-none" sz="2800" dirty="0" smtClean="0">
                <a:solidFill>
                  <a:srgbClr val="7030A0"/>
                </a:solidFill>
                <a:effectLst/>
                <a:ea typeface="Calibri" panose="020F0502020204030204" pitchFamily="34" charset="0"/>
              </a:rPr>
              <a:t>+ </a:t>
            </a:r>
            <a:r>
              <a:rPr lang="x-none" sz="2800" dirty="0">
                <a:solidFill>
                  <a:srgbClr val="7030A0"/>
                </a:solidFill>
                <a:effectLst/>
                <a:ea typeface="Calibri" panose="020F0502020204030204" pitchFamily="34" charset="0"/>
              </a:rPr>
              <a:t>ask your partner for personal information related to the topic.</a:t>
            </a:r>
            <a:endParaRPr lang="x-none" sz="2800" dirty="0">
              <a:solidFill>
                <a:srgbClr val="7030A0"/>
              </a:solidFill>
              <a:effectLst/>
              <a:ea typeface="Times New Roman" panose="02020603050405020304" pitchFamily="18" charset="0"/>
            </a:endParaRPr>
          </a:p>
          <a:p>
            <a:pPr algn="just"/>
            <a:r>
              <a:rPr lang="x-none" sz="2800" dirty="0">
                <a:solidFill>
                  <a:srgbClr val="EE4000"/>
                </a:solidFill>
                <a:effectLst/>
                <a:ea typeface="Calibri" panose="020F0502020204030204" pitchFamily="34" charset="0"/>
              </a:rPr>
              <a:t>Example: </a:t>
            </a:r>
            <a:r>
              <a:rPr lang="x-none" sz="28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Ly, do you live with your extended family?/ Ly, what kind of family do you have?</a:t>
            </a:r>
            <a:endParaRPr lang="x-none" sz="2800" dirty="0">
              <a:effectLst/>
              <a:ea typeface="Times New Roman" panose="02020603050405020304" pitchFamily="18" charset="0"/>
            </a:endParaRPr>
          </a:p>
          <a:p>
            <a:pPr algn="just"/>
            <a:r>
              <a:rPr lang="x-none" sz="2800" dirty="0" smtClean="0">
                <a:solidFill>
                  <a:srgbClr val="7030A0"/>
                </a:solidFill>
                <a:effectLst/>
                <a:ea typeface="Calibri" panose="020F0502020204030204" pitchFamily="34" charset="0"/>
              </a:rPr>
              <a:t>+ </a:t>
            </a:r>
            <a:r>
              <a:rPr lang="x-none" sz="2800" dirty="0">
                <a:solidFill>
                  <a:srgbClr val="7030A0"/>
                </a:solidFill>
                <a:effectLst/>
                <a:ea typeface="Calibri" panose="020F0502020204030204" pitchFamily="34" charset="0"/>
              </a:rPr>
              <a:t>ask for an opinion.</a:t>
            </a:r>
            <a:endParaRPr lang="x-none" sz="2800" dirty="0">
              <a:solidFill>
                <a:srgbClr val="7030A0"/>
              </a:solidFill>
              <a:effectLst/>
              <a:ea typeface="Times New Roman" panose="02020603050405020304" pitchFamily="18" charset="0"/>
            </a:endParaRPr>
          </a:p>
          <a:p>
            <a:pPr algn="just"/>
            <a:r>
              <a:rPr lang="x-none" sz="2800" dirty="0">
                <a:solidFill>
                  <a:srgbClr val="EE4000"/>
                </a:solidFill>
                <a:effectLst/>
                <a:ea typeface="Calibri" panose="020F0502020204030204" pitchFamily="34" charset="0"/>
              </a:rPr>
              <a:t>Example: </a:t>
            </a:r>
            <a:r>
              <a:rPr lang="x-none" sz="2800" dirty="0">
                <a:effectLst/>
                <a:ea typeface="Calibri" panose="020F0502020204030204" pitchFamily="34" charset="0"/>
              </a:rPr>
              <a:t>Ly, do you think there are any differences between the generations of your family?/ Ly, what do you think about your generation</a:t>
            </a:r>
            <a:r>
              <a:rPr lang="x-none" sz="2800" dirty="0" smtClean="0">
                <a:effectLst/>
                <a:ea typeface="Calibri" panose="020F0502020204030204" pitchFamily="34" charset="0"/>
              </a:rPr>
              <a:t>?</a:t>
            </a:r>
            <a:endParaRPr lang="x-none" sz="2800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6D833FF0-5805-2D48-B5ED-02CEB35A580D}"/>
              </a:ext>
            </a:extLst>
          </p:cNvPr>
          <p:cNvSpPr txBox="1"/>
          <p:nvPr/>
        </p:nvSpPr>
        <p:spPr>
          <a:xfrm>
            <a:off x="4259074" y="309633"/>
            <a:ext cx="57329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rgbClr val="002060"/>
                </a:solidFill>
                <a:latin typeface="Berlin Sans FB Demi" panose="020E0802020502020306" pitchFamily="34" charset="0"/>
              </a:rPr>
              <a:t>GUESSING GAME</a:t>
            </a:r>
          </a:p>
        </p:txBody>
      </p:sp>
    </p:spTree>
    <p:extLst>
      <p:ext uri="{BB962C8B-B14F-4D97-AF65-F5344CB8AC3E}">
        <p14:creationId xmlns:p14="http://schemas.microsoft.com/office/powerpoint/2010/main" val="2458999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1556814" y="1011448"/>
            <a:ext cx="1039001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x-none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Put the sentences (A–D) in order to complete the conversation. Then practise it in pairs.</a:t>
            </a:r>
            <a:r>
              <a:rPr lang="x-none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520309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CONTROLLED PRACTICE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xmlns="" id="{4CA8775D-8B6F-D54A-BAAF-09AFD3A8EC51}"/>
              </a:ext>
            </a:extLst>
          </p:cNvPr>
          <p:cNvSpPr/>
          <p:nvPr/>
        </p:nvSpPr>
        <p:spPr>
          <a:xfrm>
            <a:off x="234778" y="2083803"/>
            <a:ext cx="5778563" cy="454862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>
                <a:solidFill>
                  <a:srgbClr val="EE4000"/>
                </a:solidFill>
                <a:effectLst/>
              </a:rPr>
              <a:t>A. </a:t>
            </a:r>
            <a:r>
              <a:rPr lang="en-US" sz="2800" dirty="0">
                <a:effectLst/>
              </a:rPr>
              <a:t>Yes. My grandparents are over 60 now. They hold very traditional views about everything.</a:t>
            </a:r>
          </a:p>
          <a:p>
            <a:r>
              <a:rPr lang="en-US" sz="2800" dirty="0">
                <a:solidFill>
                  <a:srgbClr val="EE4000"/>
                </a:solidFill>
                <a:effectLst/>
              </a:rPr>
              <a:t>B. </a:t>
            </a:r>
            <a:r>
              <a:rPr lang="en-US" sz="2800" dirty="0">
                <a:effectLst/>
              </a:rPr>
              <a:t>I see. What about </a:t>
            </a:r>
            <a:r>
              <a:rPr lang="en-US" sz="2800" dirty="0" smtClean="0">
                <a:effectLst/>
              </a:rPr>
              <a:t>your parents</a:t>
            </a:r>
            <a:r>
              <a:rPr lang="en-US" sz="2800" dirty="0">
                <a:effectLst/>
              </a:rPr>
              <a:t>?</a:t>
            </a:r>
          </a:p>
          <a:p>
            <a:r>
              <a:rPr lang="en-US" sz="2800" dirty="0">
                <a:solidFill>
                  <a:srgbClr val="EE4000"/>
                </a:solidFill>
                <a:effectLst/>
              </a:rPr>
              <a:t>C. </a:t>
            </a:r>
            <a:r>
              <a:rPr lang="en-US" sz="2800" dirty="0">
                <a:effectLst/>
              </a:rPr>
              <a:t>Yes, I do. I live with my grandparents, my parents, and my younger sister.</a:t>
            </a:r>
          </a:p>
          <a:p>
            <a:r>
              <a:rPr lang="en-US" sz="2800" dirty="0">
                <a:solidFill>
                  <a:srgbClr val="EE4000"/>
                </a:solidFill>
                <a:effectLst/>
              </a:rPr>
              <a:t>D. </a:t>
            </a:r>
            <a:r>
              <a:rPr lang="en-US" sz="2800" dirty="0">
                <a:effectLst/>
              </a:rPr>
              <a:t>That's interesting. Have you noticed any differences between the generations?</a:t>
            </a:r>
          </a:p>
        </p:txBody>
      </p:sp>
      <p:sp>
        <p:nvSpPr>
          <p:cNvPr id="7" name="Terminator 6">
            <a:extLst>
              <a:ext uri="{FF2B5EF4-FFF2-40B4-BE49-F238E27FC236}">
                <a16:creationId xmlns:a16="http://schemas.microsoft.com/office/drawing/2014/main" xmlns="" id="{1CCE502F-F727-DE46-8E34-F6018BCD398C}"/>
              </a:ext>
            </a:extLst>
          </p:cNvPr>
          <p:cNvSpPr/>
          <p:nvPr/>
        </p:nvSpPr>
        <p:spPr>
          <a:xfrm>
            <a:off x="5697536" y="1776892"/>
            <a:ext cx="6448076" cy="4090087"/>
          </a:xfrm>
          <a:prstGeom prst="flowChartTerminator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>
                <a:effectLst/>
              </a:rPr>
              <a:t>Kevin:  Ly, do you live with your extended family?</a:t>
            </a:r>
          </a:p>
          <a:p>
            <a:r>
              <a:rPr lang="en-US" sz="2400" dirty="0">
                <a:solidFill>
                  <a:srgbClr val="000000"/>
                </a:solidFill>
                <a:effectLst/>
              </a:rPr>
              <a:t>Ly:       (1) </a:t>
            </a:r>
            <a:r>
              <a:rPr lang="en-US" sz="2400" dirty="0" smtClean="0">
                <a:solidFill>
                  <a:srgbClr val="000000"/>
                </a:solidFill>
                <a:effectLst/>
              </a:rPr>
              <a:t>_____</a:t>
            </a:r>
          </a:p>
          <a:p>
            <a:r>
              <a:rPr lang="en-US" sz="2400" dirty="0" smtClean="0">
                <a:solidFill>
                  <a:srgbClr val="000000"/>
                </a:solidFill>
                <a:effectLst/>
              </a:rPr>
              <a:t>Kevin</a:t>
            </a:r>
            <a:r>
              <a:rPr lang="en-US" sz="2400" dirty="0">
                <a:solidFill>
                  <a:srgbClr val="000000"/>
                </a:solidFill>
                <a:effectLst/>
              </a:rPr>
              <a:t>: (2) </a:t>
            </a:r>
            <a:r>
              <a:rPr lang="en-US" sz="2400" dirty="0" smtClean="0">
                <a:solidFill>
                  <a:srgbClr val="455B63"/>
                </a:solidFill>
                <a:effectLst/>
              </a:rPr>
              <a:t>_____</a:t>
            </a:r>
            <a:endParaRPr lang="en-US" sz="2400" dirty="0">
              <a:solidFill>
                <a:srgbClr val="455B63"/>
              </a:solidFill>
              <a:effectLst/>
            </a:endParaRPr>
          </a:p>
          <a:p>
            <a:r>
              <a:rPr lang="en-US" sz="2400" dirty="0">
                <a:solidFill>
                  <a:srgbClr val="000000"/>
                </a:solidFill>
                <a:effectLst/>
              </a:rPr>
              <a:t>Ly:       (3) </a:t>
            </a:r>
            <a:r>
              <a:rPr lang="en-US" sz="2400" dirty="0">
                <a:solidFill>
                  <a:srgbClr val="455B63"/>
                </a:solidFill>
              </a:rPr>
              <a:t>_____</a:t>
            </a:r>
            <a:endParaRPr lang="en-US" sz="2400" dirty="0">
              <a:solidFill>
                <a:srgbClr val="455B63"/>
              </a:solidFill>
              <a:effectLst/>
            </a:endParaRPr>
          </a:p>
          <a:p>
            <a:r>
              <a:rPr lang="en-US" sz="2400" dirty="0">
                <a:solidFill>
                  <a:srgbClr val="000000"/>
                </a:solidFill>
                <a:effectLst/>
              </a:rPr>
              <a:t>Kevin: (4) </a:t>
            </a:r>
            <a:r>
              <a:rPr lang="en-US" sz="2400" dirty="0">
                <a:solidFill>
                  <a:srgbClr val="455B63"/>
                </a:solidFill>
              </a:rPr>
              <a:t>_____</a:t>
            </a:r>
            <a:endParaRPr lang="en-US" sz="2400" dirty="0">
              <a:solidFill>
                <a:srgbClr val="455B63"/>
              </a:solidFill>
              <a:effectLst/>
            </a:endParaRPr>
          </a:p>
          <a:p>
            <a:r>
              <a:rPr lang="en-US" sz="2400" dirty="0">
                <a:effectLst/>
              </a:rPr>
              <a:t>Ly:       Well, they're only in their 40s. I think </a:t>
            </a:r>
            <a:r>
              <a:rPr lang="en-US" sz="2400" dirty="0" smtClean="0">
                <a:effectLst/>
              </a:rPr>
              <a:t>they're quite </a:t>
            </a:r>
            <a:r>
              <a:rPr lang="en-US" sz="2400" dirty="0">
                <a:effectLst/>
              </a:rPr>
              <a:t>open to new ways of thinking. </a:t>
            </a:r>
            <a:endParaRPr lang="en-US" sz="2400" dirty="0" smtClean="0">
              <a:effectLst/>
            </a:endParaRPr>
          </a:p>
          <a:p>
            <a:r>
              <a:rPr lang="en-US" sz="2400" dirty="0" smtClean="0">
                <a:effectLst/>
              </a:rPr>
              <a:t>I </a:t>
            </a:r>
            <a:r>
              <a:rPr lang="en-US" sz="2400" dirty="0">
                <a:effectLst/>
              </a:rPr>
              <a:t>can share lots of things with my parents.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FE86BE0C-A9C6-8B48-AD42-900C44D56027}"/>
              </a:ext>
            </a:extLst>
          </p:cNvPr>
          <p:cNvSpPr txBox="1"/>
          <p:nvPr/>
        </p:nvSpPr>
        <p:spPr>
          <a:xfrm>
            <a:off x="7467646" y="2849246"/>
            <a:ext cx="3481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effectLst/>
              </a:rPr>
              <a:t>C</a:t>
            </a:r>
            <a:endParaRPr lang="x-none" sz="2400" b="1" dirty="0">
              <a:solidFill>
                <a:srgbClr val="FF000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3751D53D-2272-C644-B269-3BB078C7E019}"/>
              </a:ext>
            </a:extLst>
          </p:cNvPr>
          <p:cNvSpPr txBox="1"/>
          <p:nvPr/>
        </p:nvSpPr>
        <p:spPr>
          <a:xfrm>
            <a:off x="7467646" y="3259611"/>
            <a:ext cx="3786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D</a:t>
            </a:r>
            <a:endParaRPr lang="x-none" sz="2400" b="1" dirty="0">
              <a:solidFill>
                <a:srgbClr val="FF000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D9633EEA-E28B-8B46-B92E-6F62C4D91F1F}"/>
              </a:ext>
            </a:extLst>
          </p:cNvPr>
          <p:cNvSpPr txBox="1"/>
          <p:nvPr/>
        </p:nvSpPr>
        <p:spPr>
          <a:xfrm>
            <a:off x="7456425" y="3625492"/>
            <a:ext cx="3706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400" b="1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E81B37DB-866E-D74E-8606-A47E8ABE0369}"/>
              </a:ext>
            </a:extLst>
          </p:cNvPr>
          <p:cNvSpPr txBox="1"/>
          <p:nvPr/>
        </p:nvSpPr>
        <p:spPr>
          <a:xfrm>
            <a:off x="7456425" y="3986213"/>
            <a:ext cx="3577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B</a:t>
            </a:r>
            <a:endParaRPr lang="x-none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1079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8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606193" y="10353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6365" y="9397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1251211" y="939727"/>
            <a:ext cx="1061806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x-none" sz="2800" b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Work in pairs. Talk about the different generations of your family. Use the model</a:t>
            </a:r>
            <a:r>
              <a:rPr lang="x-none" sz="2800" dirty="0">
                <a:ea typeface="Calibri" panose="020F0502020204030204" pitchFamily="34" charset="0"/>
              </a:rPr>
              <a:t> </a:t>
            </a:r>
            <a:r>
              <a:rPr lang="x-none" sz="2800" b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and tips in </a:t>
            </a:r>
            <a:r>
              <a:rPr lang="x-none" sz="2800" b="1" dirty="0">
                <a:solidFill>
                  <a:srgbClr val="00CD1A"/>
                </a:solidFill>
                <a:effectLst/>
                <a:ea typeface="Calibri" panose="020F0502020204030204" pitchFamily="34" charset="0"/>
              </a:rPr>
              <a:t>1</a:t>
            </a:r>
            <a:r>
              <a:rPr lang="x-none" sz="2800" b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, and the ideas below to help you.</a:t>
            </a:r>
            <a:r>
              <a:rPr lang="x-none" sz="2800" dirty="0">
                <a:effectLst/>
                <a:ea typeface="Times New Roman" panose="02020603050405020304" pitchFamily="18" charset="0"/>
              </a:rPr>
              <a:t> </a:t>
            </a:r>
            <a:endParaRPr lang="en-US" sz="4000" b="1" dirty="0"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xmlns="" id="{1AF9A1A7-F079-AA44-B7BF-A724C73E38DC}"/>
              </a:ext>
            </a:extLst>
          </p:cNvPr>
          <p:cNvSpPr/>
          <p:nvPr/>
        </p:nvSpPr>
        <p:spPr>
          <a:xfrm>
            <a:off x="1406861" y="2082113"/>
            <a:ext cx="7319154" cy="428581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2400" b="1" dirty="0">
                <a:effectLst/>
              </a:rPr>
              <a:t>Suggested ideas: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effectLst/>
              </a:rPr>
              <a:t>• be open to new ways of thinking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effectLst/>
              </a:rPr>
              <a:t>• have fixed ideas about the world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effectLst/>
              </a:rPr>
              <a:t>• want to make their own decisions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effectLst/>
              </a:rPr>
              <a:t>• hold traditional views about many issues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effectLst/>
              </a:rPr>
              <a:t>• not want big changes in life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effectLst/>
              </a:rPr>
              <a:t>• be good at using electronic devices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494437" y="123935"/>
            <a:ext cx="685175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LESS CONTROLLED PRACTICE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79494">
            <a:off x="7254364" y="2553042"/>
            <a:ext cx="4682263" cy="3121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640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1410819" y="1124780"/>
            <a:ext cx="1049052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smtClean="0">
                <a:effectLst/>
              </a:rPr>
              <a:t>Discussion</a:t>
            </a:r>
            <a:endParaRPr lang="en-US" sz="2800" b="1" dirty="0">
              <a:effectLst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3EF5F274-DA85-1C4F-A132-DFEF053BD771}"/>
              </a:ext>
            </a:extLst>
          </p:cNvPr>
          <p:cNvSpPr txBox="1"/>
          <p:nvPr/>
        </p:nvSpPr>
        <p:spPr>
          <a:xfrm>
            <a:off x="494437" y="1675344"/>
            <a:ext cx="1166980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rgbClr val="EE4000"/>
                </a:solidFill>
                <a:effectLst/>
              </a:rPr>
              <a:t>What are the most common generation </a:t>
            </a:r>
            <a:r>
              <a:rPr lang="en-US" sz="3600" dirty="0" smtClean="0">
                <a:solidFill>
                  <a:srgbClr val="EE4000"/>
                </a:solidFill>
                <a:effectLst/>
              </a:rPr>
              <a:t>gaps</a:t>
            </a:r>
          </a:p>
          <a:p>
            <a:pPr algn="ctr"/>
            <a:r>
              <a:rPr lang="en-US" sz="3600" dirty="0" smtClean="0">
                <a:solidFill>
                  <a:srgbClr val="EE4000"/>
                </a:solidFill>
                <a:effectLst/>
              </a:rPr>
              <a:t> </a:t>
            </a:r>
            <a:r>
              <a:rPr lang="en-US" sz="3600" dirty="0">
                <a:solidFill>
                  <a:srgbClr val="EE4000"/>
                </a:solidFill>
                <a:effectLst/>
              </a:rPr>
              <a:t>in your families?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494437" y="123935"/>
            <a:ext cx="685175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LESS CONTROLLED PRACTICE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8721" y="3000467"/>
            <a:ext cx="5648803" cy="3558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769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2875</TotalTime>
  <Words>545</Words>
  <Application>Microsoft Office PowerPoint</Application>
  <PresentationFormat>Widescreen</PresentationFormat>
  <Paragraphs>92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5" baseType="lpstr">
      <vt:lpstr>Adobe Gothic Std B</vt:lpstr>
      <vt:lpstr>Arial</vt:lpstr>
      <vt:lpstr>Berlin Sans FB Demi</vt:lpstr>
      <vt:lpstr>Bookman Old Style</vt:lpstr>
      <vt:lpstr>Calibri</vt:lpstr>
      <vt:lpstr>Calibri Light</vt:lpstr>
      <vt:lpstr>Helvetica</vt:lpstr>
      <vt:lpstr>Montserrat Medium</vt:lpstr>
      <vt:lpstr>Myriad Pro</vt:lpstr>
      <vt:lpstr>Times New Roman</vt:lpstr>
      <vt:lpstr>UTM Facebook K&amp;T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Trinh</cp:lastModifiedBy>
  <cp:revision>180</cp:revision>
  <dcterms:created xsi:type="dcterms:W3CDTF">2020-12-09T02:04:09Z</dcterms:created>
  <dcterms:modified xsi:type="dcterms:W3CDTF">2023-05-16T01:34:46Z</dcterms:modified>
</cp:coreProperties>
</file>