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7" r:id="rId10"/>
    <p:sldId id="266" r:id="rId11"/>
    <p:sldId id="273" r:id="rId12"/>
    <p:sldId id="274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6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3A0BA-5B22-42A3-AFFF-54A23A4AEA20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982E6-2450-4394-A522-CD2FB167F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980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3A0BA-5B22-42A3-AFFF-54A23A4AEA20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982E6-2450-4394-A522-CD2FB167F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15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3A0BA-5B22-42A3-AFFF-54A23A4AEA20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982E6-2450-4394-A522-CD2FB167F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03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3A0BA-5B22-42A3-AFFF-54A23A4AEA20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982E6-2450-4394-A522-CD2FB167F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78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3A0BA-5B22-42A3-AFFF-54A23A4AEA20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982E6-2450-4394-A522-CD2FB167F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07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3A0BA-5B22-42A3-AFFF-54A23A4AEA20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982E6-2450-4394-A522-CD2FB167F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476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3A0BA-5B22-42A3-AFFF-54A23A4AEA20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982E6-2450-4394-A522-CD2FB167F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294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3A0BA-5B22-42A3-AFFF-54A23A4AEA20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982E6-2450-4394-A522-CD2FB167F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081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3A0BA-5B22-42A3-AFFF-54A23A4AEA20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982E6-2450-4394-A522-CD2FB167F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189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3A0BA-5B22-42A3-AFFF-54A23A4AEA20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982E6-2450-4394-A522-CD2FB167F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761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3A0BA-5B22-42A3-AFFF-54A23A4AEA20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982E6-2450-4394-A522-CD2FB167F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349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3A0BA-5B22-42A3-AFFF-54A23A4AEA20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982E6-2450-4394-A522-CD2FB167F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15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2381250" y="285751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  <a:endParaRPr lang="vi-VN" altLang="en-US" sz="5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1666876" y="2514600"/>
            <a:ext cx="9001125" cy="1752600"/>
          </a:xfrm>
        </p:spPr>
        <p:txBody>
          <a:bodyPr/>
          <a:lstStyle/>
          <a:p>
            <a:pPr algn="just" eaLnBrk="1" hangingPunct="1"/>
            <a:r>
              <a:rPr lang="pt-B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Thế nào là chí công vô tư, lấy VD?</a:t>
            </a:r>
            <a:endParaRPr lang="vi-VN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Nêu ý nghĩa và cách rèn luyện phẩm chất chí công vô tư?</a:t>
            </a:r>
            <a:endParaRPr lang="vi-VN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vi-VN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87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82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1752600" y="914400"/>
            <a:ext cx="4495800" cy="9906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 dirty="0" smtClean="0">
                <a:latin typeface="Times New Roman" panose="02020603050405020304" pitchFamily="18" charset="0"/>
              </a:rPr>
              <a:t>II. </a:t>
            </a:r>
            <a:r>
              <a:rPr lang="en-US" altLang="en-US" b="1" u="sng" dirty="0" err="1" smtClean="0">
                <a:latin typeface="Times New Roman" panose="02020603050405020304" pitchFamily="18" charset="0"/>
              </a:rPr>
              <a:t>Nội</a:t>
            </a:r>
            <a:r>
              <a:rPr lang="en-US" altLang="en-US" b="1" u="sng" dirty="0" smtClean="0">
                <a:latin typeface="Times New Roman" panose="02020603050405020304" pitchFamily="18" charset="0"/>
              </a:rPr>
              <a:t> dung </a:t>
            </a:r>
            <a:r>
              <a:rPr lang="en-US" altLang="en-US" b="1" u="sng" dirty="0" err="1" smtClean="0">
                <a:latin typeface="Times New Roman" panose="02020603050405020304" pitchFamily="18" charset="0"/>
              </a:rPr>
              <a:t>bài</a:t>
            </a:r>
            <a:r>
              <a:rPr lang="en-US" altLang="en-US" b="1" u="sng" dirty="0" smtClean="0">
                <a:latin typeface="Times New Roman" panose="02020603050405020304" pitchFamily="18" charset="0"/>
              </a:rPr>
              <a:t> </a:t>
            </a:r>
            <a:r>
              <a:rPr lang="en-US" altLang="en-US" b="1" u="sng" dirty="0" err="1" smtClean="0">
                <a:latin typeface="Times New Roman" panose="02020603050405020304" pitchFamily="18" charset="0"/>
              </a:rPr>
              <a:t>học</a:t>
            </a:r>
            <a:r>
              <a:rPr lang="en-US" altLang="en-US" b="1" dirty="0" smtClean="0">
                <a:latin typeface="Times New Roman" panose="02020603050405020304" pitchFamily="18" charset="0"/>
              </a:rPr>
              <a:t>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3</a:t>
            </a:r>
            <a:r>
              <a:rPr lang="vi-VN" altLang="en-US" b="1" i="1" smtClean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r>
              <a:rPr lang="en-US" altLang="en-US" b="1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Ý  </a:t>
            </a:r>
            <a:r>
              <a:rPr lang="en-US" altLang="en-US" b="1" i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en-US" b="1" i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</a:p>
        </p:txBody>
      </p:sp>
      <p:sp>
        <p:nvSpPr>
          <p:cNvPr id="203787" name="AutoShape 11"/>
          <p:cNvSpPr>
            <a:spLocks noChangeArrowheads="1"/>
          </p:cNvSpPr>
          <p:nvPr/>
        </p:nvSpPr>
        <p:spPr bwMode="auto">
          <a:xfrm>
            <a:off x="6934199" y="1600200"/>
            <a:ext cx="4924425" cy="2286000"/>
          </a:xfrm>
          <a:prstGeom prst="cloudCallout">
            <a:avLst>
              <a:gd name="adj1" fmla="val -25070"/>
              <a:gd name="adj2" fmla="val 74756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r>
              <a:rPr lang="en-US" sz="3200" b="1" i="1" dirty="0">
                <a:solidFill>
                  <a:srgbClr val="FF3300"/>
                </a:solidFill>
                <a:latin typeface="Times New Roman" pitchFamily="18" charset="0"/>
              </a:rPr>
              <a:t>Theo em, vì sao con người cần có tính tự chủ?</a:t>
            </a: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0"/>
            <a:ext cx="8229600" cy="838200"/>
          </a:xfrm>
        </p:spPr>
        <p:txBody>
          <a:bodyPr/>
          <a:lstStyle/>
          <a:p>
            <a:pPr algn="ctr" eaLnBrk="1" hangingPunct="1"/>
            <a:r>
              <a:rPr lang="en-US" alt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endParaRPr lang="en-US" alt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524000" y="685800"/>
            <a:ext cx="9144000" cy="76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836568" y="2171700"/>
            <a:ext cx="21431" cy="4686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Rectangle 6"/>
          <p:cNvSpPr txBox="1">
            <a:spLocks noChangeArrowheads="1"/>
          </p:cNvSpPr>
          <p:nvPr/>
        </p:nvSpPr>
        <p:spPr bwMode="auto">
          <a:xfrm>
            <a:off x="1257300" y="1631157"/>
            <a:ext cx="5503068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80000"/>
              </a:lnSpc>
              <a:spcBef>
                <a:spcPct val="20000"/>
              </a:spcBef>
              <a:defRPr/>
            </a:pPr>
            <a:endParaRPr lang="en-US" sz="2400" b="1" i="1" u="sng" kern="0" dirty="0">
              <a:solidFill>
                <a:srgbClr val="0000FF"/>
              </a:solidFill>
              <a:latin typeface="Times New Roman" pitchFamily="18" charset="0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kern="0" dirty="0">
                <a:solidFill>
                  <a:srgbClr val="0000FF"/>
                </a:solidFill>
                <a:latin typeface="Times New Roman" pitchFamily="18" charset="0"/>
              </a:rPr>
              <a:t>     * Đối với bản thân: </a:t>
            </a:r>
            <a:endParaRPr lang="vi-VN" sz="2400" b="1" kern="0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vi-VN" sz="2400" b="1" kern="0" dirty="0">
                <a:latin typeface="Times New Roman" pitchFamily="18" charset="0"/>
              </a:rPr>
              <a:t> </a:t>
            </a:r>
            <a:r>
              <a:rPr lang="vi-VN" sz="2400" b="1" kern="0" dirty="0" smtClean="0">
                <a:latin typeface="Times New Roman" pitchFamily="18" charset="0"/>
              </a:rPr>
              <a:t>    </a:t>
            </a:r>
            <a:r>
              <a:rPr lang="en-US" sz="2400" b="1" kern="0" dirty="0" smtClean="0">
                <a:latin typeface="Times New Roman" pitchFamily="18" charset="0"/>
              </a:rPr>
              <a:t>-</a:t>
            </a:r>
            <a:r>
              <a:rPr lang="vi-VN" sz="2400" b="1" kern="0" dirty="0" smtClean="0">
                <a:latin typeface="Times New Roman" pitchFamily="18" charset="0"/>
              </a:rPr>
              <a:t> </a:t>
            </a:r>
            <a:r>
              <a:rPr lang="en-US" sz="2400" b="1" kern="0" dirty="0" err="1" smtClean="0">
                <a:latin typeface="Times New Roman" pitchFamily="18" charset="0"/>
              </a:rPr>
              <a:t>Tự</a:t>
            </a:r>
            <a:r>
              <a:rPr lang="en-US" sz="2400" b="1" kern="0" dirty="0" smtClean="0">
                <a:latin typeface="Times New Roman" pitchFamily="18" charset="0"/>
              </a:rPr>
              <a:t> </a:t>
            </a:r>
            <a:r>
              <a:rPr lang="en-US" sz="2400" b="1" kern="0" dirty="0">
                <a:latin typeface="Times New Roman" pitchFamily="18" charset="0"/>
              </a:rPr>
              <a:t>chủ là đức tính quý giá.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kern="0" dirty="0">
                <a:latin typeface="Times New Roman" pitchFamily="18" charset="0"/>
              </a:rPr>
              <a:t>     - Giúp con người sống đúng đắn, biết cư xử có đạo đức, có văn hoá.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kern="0" dirty="0">
                <a:latin typeface="Times New Roman" pitchFamily="18" charset="0"/>
              </a:rPr>
              <a:t>     - Giúp con người vượt qua khó khăn, thử thách và cám dỗ.</a:t>
            </a:r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 bwMode="auto">
          <a:xfrm>
            <a:off x="1219200" y="3960019"/>
            <a:ext cx="554116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80000"/>
              </a:lnSpc>
              <a:spcBef>
                <a:spcPct val="20000"/>
              </a:spcBef>
              <a:defRPr/>
            </a:pPr>
            <a:endParaRPr lang="en-US" sz="2400" b="1" i="1" u="sng" kern="0" dirty="0">
              <a:solidFill>
                <a:srgbClr val="0000FF"/>
              </a:solidFill>
              <a:latin typeface="Times New Roman" pitchFamily="18" charset="0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kern="0" dirty="0">
                <a:solidFill>
                  <a:srgbClr val="0000FF"/>
                </a:solidFill>
                <a:latin typeface="Times New Roman" pitchFamily="18" charset="0"/>
              </a:rPr>
              <a:t>     * Đối với xã hội: </a:t>
            </a:r>
            <a:r>
              <a:rPr lang="en-US" sz="2400" b="1" kern="0" dirty="0">
                <a:latin typeface="Times New Roman" pitchFamily="18" charset="0"/>
              </a:rPr>
              <a:t>Đem lại cuộc sống xã hội bình yên và lành mạnh.</a:t>
            </a:r>
          </a:p>
        </p:txBody>
      </p:sp>
    </p:spTree>
    <p:extLst>
      <p:ext uri="{BB962C8B-B14F-4D97-AF65-F5344CB8AC3E}">
        <p14:creationId xmlns:p14="http://schemas.microsoft.com/office/powerpoint/2010/main" val="7806706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37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37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3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3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8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5400675" y="1853373"/>
            <a:ext cx="5543550" cy="224313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dirty="0" smtClean="0">
                <a:latin typeface="+mj-lt"/>
                <a:cs typeface="Times New Roman" panose="02020603050405020304" pitchFamily="18" charset="0"/>
              </a:rPr>
              <a:t>Nêu một số tấm gương về tự chủ mà em biết?</a:t>
            </a:r>
            <a:endParaRPr lang="en-US" sz="36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1066798" y="1945630"/>
            <a:ext cx="30384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) </a:t>
            </a: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Khái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niệm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84623" y="1432652"/>
            <a:ext cx="3900487" cy="420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b="1" kern="0" dirty="0" smtClean="0">
                <a:latin typeface="Times New Roman" pitchFamily="18" charset="0"/>
                <a:cs typeface="Times New Roman" pitchFamily="18" charset="0"/>
              </a:rPr>
              <a:t>II. Nội dung bài học:</a:t>
            </a:r>
            <a:endParaRPr lang="en-US" sz="28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784623" y="994924"/>
            <a:ext cx="403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  I. </a:t>
            </a:r>
            <a:r>
              <a:rPr lang="en-US" sz="2800" b="1" u="sng" kern="0" dirty="0">
                <a:latin typeface="Times New Roman" pitchFamily="18" charset="0"/>
                <a:cs typeface="Times New Roman" pitchFamily="18" charset="0"/>
              </a:rPr>
              <a:t>Đặt vấn đề</a:t>
            </a: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Rectangle 6"/>
          <p:cNvSpPr txBox="1">
            <a:spLocks noChangeArrowheads="1"/>
          </p:cNvSpPr>
          <p:nvPr/>
        </p:nvSpPr>
        <p:spPr>
          <a:xfrm>
            <a:off x="1066798" y="2042252"/>
            <a:ext cx="4495800" cy="113971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endParaRPr lang="en-US" altLang="en-US" dirty="0" smtClean="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vi-VN" altLang="en-US" b="1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2.</a:t>
            </a:r>
            <a:r>
              <a:rPr lang="en-US" altLang="en-US" b="1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u="sng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Ý  </a:t>
            </a:r>
            <a:r>
              <a:rPr lang="en-US" altLang="en-US" b="1" i="1" u="sng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en-US" b="1" i="1" u="sng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endParaRPr lang="en-US" altLang="en-US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028824" y="405110"/>
            <a:ext cx="82296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endParaRPr lang="en-US" alt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505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4" y="1568451"/>
            <a:ext cx="2433637" cy="235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5" descr="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1526" y="3060700"/>
            <a:ext cx="199707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61338">
            <a:off x="3736975" y="3441700"/>
            <a:ext cx="2624138" cy="204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7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949451"/>
            <a:ext cx="2452688" cy="197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7" name="Group 9"/>
          <p:cNvGrpSpPr>
            <a:grpSpLocks/>
          </p:cNvGrpSpPr>
          <p:nvPr/>
        </p:nvGrpSpPr>
        <p:grpSpPr bwMode="auto">
          <a:xfrm>
            <a:off x="1981200" y="1512202"/>
            <a:ext cx="2057400" cy="2418447"/>
            <a:chOff x="96" y="1344"/>
            <a:chExt cx="1440" cy="2256"/>
          </a:xfrm>
        </p:grpSpPr>
        <p:pic>
          <p:nvPicPr>
            <p:cNvPr id="6168" name="Picture 10" descr="Từ cậu bé Nguyễn Ngọc Ký ngày nào vượt lên số phận...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" y="1344"/>
              <a:ext cx="1440" cy="2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69" name="Oval 11"/>
            <p:cNvSpPr>
              <a:spLocks noChangeArrowheads="1"/>
            </p:cNvSpPr>
            <p:nvPr/>
          </p:nvSpPr>
          <p:spPr bwMode="auto">
            <a:xfrm>
              <a:off x="96" y="3312"/>
              <a:ext cx="384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17420" name="Group 12"/>
          <p:cNvGrpSpPr>
            <a:grpSpLocks/>
          </p:cNvGrpSpPr>
          <p:nvPr/>
        </p:nvGrpSpPr>
        <p:grpSpPr bwMode="auto">
          <a:xfrm>
            <a:off x="1955800" y="4083050"/>
            <a:ext cx="2006600" cy="2743200"/>
            <a:chOff x="1632" y="1968"/>
            <a:chExt cx="1504" cy="2256"/>
          </a:xfrm>
        </p:grpSpPr>
        <p:pic>
          <p:nvPicPr>
            <p:cNvPr id="6166" name="Picture 13" descr="Báo Nhật viết bài về cô bé “xương thủy tinh” Nguyễn Phương Anh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2" y="1968"/>
              <a:ext cx="1504" cy="2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67" name="Oval 14"/>
            <p:cNvSpPr>
              <a:spLocks noChangeArrowheads="1"/>
            </p:cNvSpPr>
            <p:nvPr/>
          </p:nvSpPr>
          <p:spPr bwMode="auto">
            <a:xfrm>
              <a:off x="1632" y="3888"/>
              <a:ext cx="384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17423" name="Group 15"/>
          <p:cNvGrpSpPr>
            <a:grpSpLocks/>
          </p:cNvGrpSpPr>
          <p:nvPr/>
        </p:nvGrpSpPr>
        <p:grpSpPr bwMode="auto">
          <a:xfrm>
            <a:off x="7924801" y="3906838"/>
            <a:ext cx="2895600" cy="1981200"/>
            <a:chOff x="3300" y="2113"/>
            <a:chExt cx="2172" cy="1631"/>
          </a:xfrm>
        </p:grpSpPr>
        <p:pic>
          <p:nvPicPr>
            <p:cNvPr id="6164" name="Picture 16" descr="Ảnh: ANTG.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00" y="2113"/>
              <a:ext cx="2172" cy="1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65" name="Oval 17"/>
            <p:cNvSpPr>
              <a:spLocks noChangeArrowheads="1"/>
            </p:cNvSpPr>
            <p:nvPr/>
          </p:nvSpPr>
          <p:spPr bwMode="auto">
            <a:xfrm>
              <a:off x="5040" y="3456"/>
              <a:ext cx="384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3</a:t>
              </a:r>
            </a:p>
          </p:txBody>
        </p:sp>
      </p:grpSp>
      <p:grpSp>
        <p:nvGrpSpPr>
          <p:cNvPr id="17426" name="Group 18"/>
          <p:cNvGrpSpPr>
            <a:grpSpLocks/>
          </p:cNvGrpSpPr>
          <p:nvPr/>
        </p:nvGrpSpPr>
        <p:grpSpPr bwMode="auto">
          <a:xfrm>
            <a:off x="8179262" y="1512203"/>
            <a:ext cx="2514600" cy="1905000"/>
            <a:chOff x="3264" y="336"/>
            <a:chExt cx="2316" cy="1424"/>
          </a:xfrm>
        </p:grpSpPr>
        <p:pic>
          <p:nvPicPr>
            <p:cNvPr id="6162" name="Picture 19" descr="nguoiduatin-ANHCHINHxoachutrenanhH1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" y="336"/>
              <a:ext cx="2316" cy="1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63" name="Oval 20"/>
            <p:cNvSpPr>
              <a:spLocks noChangeArrowheads="1"/>
            </p:cNvSpPr>
            <p:nvPr/>
          </p:nvSpPr>
          <p:spPr bwMode="auto">
            <a:xfrm>
              <a:off x="5184" y="1440"/>
              <a:ext cx="384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>
                  <a:latin typeface="Times New Roman" panose="02020603050405020304" pitchFamily="18" charset="0"/>
                </a:rPr>
                <a:t>4</a:t>
              </a:r>
            </a:p>
          </p:txBody>
        </p:sp>
      </p:grp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3962400" y="1752601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anose="02020603050405020304" pitchFamily="18" charset="0"/>
              </a:rPr>
              <a:t> Nguyễn Ngọc Ký</a:t>
            </a: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4114800" y="6172201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800" b="1">
                <a:solidFill>
                  <a:srgbClr val="0000FF"/>
                </a:solidFill>
                <a:latin typeface="Times New Roman" panose="02020603050405020304" pitchFamily="18" charset="0"/>
              </a:rPr>
              <a:t> Nguyễn Phương Anh</a:t>
            </a:r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8153400" y="6017637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Nguyễn</a:t>
            </a:r>
            <a:r>
              <a:rPr lang="en-US" altLang="en-US" sz="1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en-US" sz="1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Hùng</a:t>
            </a:r>
            <a:endParaRPr lang="en-US" altLang="en-US" sz="1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7786022" y="3360955"/>
            <a:ext cx="2895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1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Nguyễn</a:t>
            </a:r>
            <a:r>
              <a:rPr lang="en-US" altLang="en-US" sz="1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Thị</a:t>
            </a:r>
            <a:r>
              <a:rPr lang="en-US" altLang="en-US" sz="1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Cao </a:t>
            </a:r>
            <a:r>
              <a:rPr lang="en-US" altLang="en-US" sz="1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Nguyên</a:t>
            </a:r>
            <a:endParaRPr lang="en-US" altLang="en-US" sz="1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049044" y="3000369"/>
            <a:ext cx="2071702" cy="114300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TỰ CHỦ</a:t>
            </a:r>
            <a:endParaRPr lang="vi-VN" sz="3600" b="1" dirty="0"/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 bwMode="auto">
          <a:xfrm>
            <a:off x="798910" y="647646"/>
            <a:ext cx="3900487" cy="420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b="1" kern="0" dirty="0" smtClean="0">
                <a:latin typeface="Times New Roman" pitchFamily="18" charset="0"/>
                <a:cs typeface="Times New Roman" pitchFamily="18" charset="0"/>
              </a:rPr>
              <a:t>II. Nội dung bài học:</a:t>
            </a:r>
            <a:endParaRPr lang="en-US" sz="28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6"/>
          <p:cNvSpPr txBox="1">
            <a:spLocks noChangeArrowheads="1"/>
          </p:cNvSpPr>
          <p:nvPr/>
        </p:nvSpPr>
        <p:spPr>
          <a:xfrm>
            <a:off x="1301262" y="657287"/>
            <a:ext cx="4495800" cy="113971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endParaRPr lang="en-US" altLang="en-US" dirty="0" smtClean="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vi-VN" altLang="en-US" b="1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2.</a:t>
            </a:r>
            <a:r>
              <a:rPr lang="en-US" altLang="en-US" b="1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u="sng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Ý  </a:t>
            </a:r>
            <a:r>
              <a:rPr lang="en-US" altLang="en-US" b="1" i="1" u="sng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en-US" b="1" i="1" u="sng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endParaRPr lang="en-US" altLang="en-US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0"/>
            <a:ext cx="8229600" cy="838200"/>
          </a:xfrm>
        </p:spPr>
        <p:txBody>
          <a:bodyPr/>
          <a:lstStyle/>
          <a:p>
            <a:pPr algn="ctr" eaLnBrk="1" hangingPunct="1"/>
            <a:r>
              <a:rPr lang="en-US" alt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endParaRPr lang="en-US" alt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070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10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10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2" grpId="0"/>
      <p:bldP spid="17433" grpId="0"/>
      <p:bldP spid="17434" grpId="0"/>
      <p:bldP spid="17435" grpId="0"/>
      <p:bldP spid="2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5791200" y="1219200"/>
            <a:ext cx="4876800" cy="52578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alt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alt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alt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?” (5’)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altLang="en-US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4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3, 4</a:t>
            </a:r>
            <a:r>
              <a:rPr lang="en-US" altLang="en-US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rủ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rượu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…),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0"/>
            <a:ext cx="8229600" cy="838200"/>
          </a:xfrm>
        </p:spPr>
        <p:txBody>
          <a:bodyPr/>
          <a:lstStyle/>
          <a:p>
            <a:pPr algn="ctr" eaLnBrk="1" hangingPunct="1"/>
            <a:r>
              <a:rPr lang="en-US" alt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endParaRPr lang="en-US" alt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0" y="685800"/>
            <a:ext cx="9144000" cy="76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6200000" flipH="1">
            <a:off x="2705100" y="3771900"/>
            <a:ext cx="6096000" cy="76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294" name="Rectangle 9"/>
          <p:cNvSpPr>
            <a:spLocks noChangeArrowheads="1"/>
          </p:cNvSpPr>
          <p:nvPr/>
        </p:nvSpPr>
        <p:spPr bwMode="auto">
          <a:xfrm>
            <a:off x="1189037" y="2471739"/>
            <a:ext cx="254428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vi-VN" altLang="en-US" sz="2400" b="1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3.</a:t>
            </a:r>
            <a:r>
              <a:rPr lang="en-US" altLang="en-US" sz="2400" b="1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en-US" sz="2400" b="1" i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rèn</a:t>
            </a:r>
            <a:r>
              <a:rPr lang="en-US" altLang="en-US" sz="2400" b="1" i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2400" b="1" i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06526" y="2935289"/>
            <a:ext cx="4038600" cy="127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Rèn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việc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kiềm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chế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bản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thân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thần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vượt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khó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kiên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bảo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vệ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đúng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tốt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357313" y="4244976"/>
            <a:ext cx="3849687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Suy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nghĩ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thật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kĩ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trước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357313" y="4895852"/>
            <a:ext cx="4087813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Xem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xét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độ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việc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mình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đúng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hay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sai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409700" y="5675314"/>
            <a:ext cx="410527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Biết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rút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kinh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nghiệm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sửa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chữa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5" name="AutoShape 11"/>
          <p:cNvSpPr>
            <a:spLocks noChangeArrowheads="1"/>
          </p:cNvSpPr>
          <p:nvPr/>
        </p:nvSpPr>
        <p:spPr bwMode="auto">
          <a:xfrm>
            <a:off x="6003925" y="1666146"/>
            <a:ext cx="4495800" cy="4038600"/>
          </a:xfrm>
          <a:prstGeom prst="irregularSeal2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1209676" y="1648684"/>
            <a:ext cx="30384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)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Khái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niệm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1047750" y="1276352"/>
            <a:ext cx="403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b="1" kern="0" dirty="0" smtClean="0">
                <a:latin typeface="Times New Roman" pitchFamily="18" charset="0"/>
                <a:cs typeface="Times New Roman" pitchFamily="18" charset="0"/>
              </a:rPr>
              <a:t>II. Nội dung bài học:</a:t>
            </a:r>
            <a:endParaRPr lang="en-US" sz="28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1066800" y="776641"/>
            <a:ext cx="403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  I. </a:t>
            </a:r>
            <a:r>
              <a:rPr lang="en-US" sz="2800" b="1" u="sng" kern="0" dirty="0">
                <a:latin typeface="Times New Roman" pitchFamily="18" charset="0"/>
                <a:cs typeface="Times New Roman" pitchFamily="18" charset="0"/>
              </a:rPr>
              <a:t>Đặt vấn đề</a:t>
            </a: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0" name="Rectangle 6"/>
          <p:cNvSpPr txBox="1">
            <a:spLocks noChangeArrowheads="1"/>
          </p:cNvSpPr>
          <p:nvPr/>
        </p:nvSpPr>
        <p:spPr>
          <a:xfrm>
            <a:off x="1177926" y="1610638"/>
            <a:ext cx="4495800" cy="113971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endParaRPr lang="en-US" altLang="en-US" dirty="0" smtClean="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vi-VN" altLang="en-US" b="1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2.</a:t>
            </a:r>
            <a:r>
              <a:rPr lang="en-US" altLang="en-US" b="1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i="1" u="sng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Ý  </a:t>
            </a:r>
            <a:r>
              <a:rPr lang="en-US" altLang="en-US" b="1" i="1" u="sng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en-US" b="1" i="1" u="sng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endParaRPr lang="en-US" altLang="en-US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970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197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119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19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119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119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8" dur="500"/>
                                        <p:tgtEl>
                                          <p:spTgt spid="2119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19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2119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19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4" dur="500"/>
                                        <p:tgtEl>
                                          <p:spTgt spid="2119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19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7" dur="500"/>
                                        <p:tgtEl>
                                          <p:spTgt spid="2119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19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0" dur="500"/>
                                        <p:tgtEl>
                                          <p:spTgt spid="21197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19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4" grpId="0" build="p" animBg="1"/>
      <p:bldP spid="211974" grpId="1" build="p" animBg="1"/>
      <p:bldP spid="11" grpId="0"/>
      <p:bldP spid="12" grpId="0"/>
      <p:bldP spid="13" grpId="0"/>
      <p:bldP spid="14" grpId="0"/>
      <p:bldP spid="15" grpId="0" animBg="1"/>
      <p:bldP spid="1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val 24"/>
          <p:cNvSpPr/>
          <p:nvPr/>
        </p:nvSpPr>
        <p:spPr>
          <a:xfrm>
            <a:off x="1666875" y="1571625"/>
            <a:ext cx="571500" cy="64293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prstClr val="black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1676400" y="3429000"/>
            <a:ext cx="571500" cy="64293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prstClr val="black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1738313" y="5286375"/>
            <a:ext cx="571500" cy="64293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prstClr val="black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1666875" y="2286000"/>
            <a:ext cx="571500" cy="64293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prstClr val="black"/>
              </a:solidFill>
            </a:endParaRPr>
          </a:p>
        </p:txBody>
      </p:sp>
      <p:sp>
        <p:nvSpPr>
          <p:cNvPr id="14342" name="TextBox 3"/>
          <p:cNvSpPr txBox="1">
            <a:spLocks noChangeArrowheads="1"/>
          </p:cNvSpPr>
          <p:nvPr/>
        </p:nvSpPr>
        <p:spPr bwMode="auto">
          <a:xfrm>
            <a:off x="1752600" y="1219201"/>
            <a:ext cx="2362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</a:t>
            </a:r>
          </a:p>
        </p:txBody>
      </p:sp>
      <p:sp>
        <p:nvSpPr>
          <p:cNvPr id="14343" name="TextBox 1"/>
          <p:cNvSpPr txBox="1">
            <a:spLocks noChangeArrowheads="1"/>
          </p:cNvSpPr>
          <p:nvPr/>
        </p:nvSpPr>
        <p:spPr bwMode="auto">
          <a:xfrm>
            <a:off x="2913064" y="1214438"/>
            <a:ext cx="59261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4344" name="TextBox 4"/>
          <p:cNvSpPr txBox="1">
            <a:spLocks noChangeArrowheads="1"/>
          </p:cNvSpPr>
          <p:nvPr/>
        </p:nvSpPr>
        <p:spPr bwMode="auto">
          <a:xfrm>
            <a:off x="1809750" y="1752601"/>
            <a:ext cx="8705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a.Người tự chủ biết tự kiềm chế những ham muốn của bản thân;</a:t>
            </a:r>
          </a:p>
        </p:txBody>
      </p:sp>
      <p:sp>
        <p:nvSpPr>
          <p:cNvPr id="14345" name="TextBox 13"/>
          <p:cNvSpPr txBox="1">
            <a:spLocks noChangeArrowheads="1"/>
          </p:cNvSpPr>
          <p:nvPr/>
        </p:nvSpPr>
        <p:spPr bwMode="auto">
          <a:xfrm>
            <a:off x="1809750" y="2324101"/>
            <a:ext cx="845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Không nên nóng nảy, vội vàng trong hành động;</a:t>
            </a:r>
          </a:p>
        </p:txBody>
      </p:sp>
      <p:sp>
        <p:nvSpPr>
          <p:cNvPr id="14346" name="TextBox 16"/>
          <p:cNvSpPr txBox="1">
            <a:spLocks noChangeArrowheads="1"/>
          </p:cNvSpPr>
          <p:nvPr/>
        </p:nvSpPr>
        <p:spPr bwMode="auto">
          <a:xfrm>
            <a:off x="1747838" y="2865438"/>
            <a:ext cx="8458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Người tự chủ luôn hành động theo ý mình;</a:t>
            </a:r>
          </a:p>
        </p:txBody>
      </p:sp>
      <p:sp>
        <p:nvSpPr>
          <p:cNvPr id="14347" name="TextBox 18"/>
          <p:cNvSpPr txBox="1">
            <a:spLocks noChangeArrowheads="1"/>
          </p:cNvSpPr>
          <p:nvPr/>
        </p:nvSpPr>
        <p:spPr bwMode="auto">
          <a:xfrm>
            <a:off x="1819276" y="3436938"/>
            <a:ext cx="88487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Cần biết điều chỉnh thái độ, hành vi của mình trong các tình huống khác nhau;</a:t>
            </a:r>
          </a:p>
        </p:txBody>
      </p:sp>
      <p:sp>
        <p:nvSpPr>
          <p:cNvPr id="14348" name="TextBox 20"/>
          <p:cNvSpPr txBox="1">
            <a:spLocks noChangeArrowheads="1"/>
          </p:cNvSpPr>
          <p:nvPr/>
        </p:nvSpPr>
        <p:spPr bwMode="auto">
          <a:xfrm>
            <a:off x="1738314" y="4351338"/>
            <a:ext cx="877728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đ. Người có tính tự chủ không cần quan tâm đến hoàn cảnh và đối tượng giao tiếp;</a:t>
            </a:r>
          </a:p>
        </p:txBody>
      </p:sp>
      <p:sp>
        <p:nvSpPr>
          <p:cNvPr id="14349" name="TextBox 22"/>
          <p:cNvSpPr txBox="1">
            <a:spLocks noChangeArrowheads="1"/>
          </p:cNvSpPr>
          <p:nvPr/>
        </p:nvSpPr>
        <p:spPr bwMode="auto">
          <a:xfrm>
            <a:off x="1881188" y="5303838"/>
            <a:ext cx="86344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 Cần giữ thái độ ôn hòa, từ tốn trong giao tiếp với người khác;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216150" y="5908676"/>
            <a:ext cx="6477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Biểu hiện cụ thể của tính tự chủ.</a:t>
            </a:r>
            <a:endParaRPr lang="en-US" altLang="en-US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51" name="Title 1"/>
          <p:cNvSpPr txBox="1">
            <a:spLocks/>
          </p:cNvSpPr>
          <p:nvPr/>
        </p:nvSpPr>
        <p:spPr bwMode="auto">
          <a:xfrm>
            <a:off x="876300" y="652463"/>
            <a:ext cx="3248025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vi-V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1752600" y="0"/>
            <a:ext cx="82296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endParaRPr lang="en-US" alt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17232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33" grpId="0" animBg="1"/>
      <p:bldP spid="2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752600" y="1914526"/>
            <a:ext cx="8643938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Bài 3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/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sgk</a:t>
            </a:r>
            <a:r>
              <a:rPr lang="vi-VN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: Giải quyết tình huống</a:t>
            </a:r>
            <a:endParaRPr lang="vi-VN" altLang="en-US" sz="3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3600" b="1" dirty="0">
                <a:latin typeface="Times New Roman" panose="02020603050405020304" pitchFamily="18" charset="0"/>
              </a:rPr>
              <a:t>- Hằng là người không có tính tự chủ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3600" b="1" dirty="0">
                <a:latin typeface="Times New Roman" panose="02020603050405020304" pitchFamily="18" charset="0"/>
              </a:rPr>
              <a:t>- Em sẽ khuyên Hằng: Phải tùy điều kiện của gia đình chứ không nên đòi hỏi.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Bạn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phải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biết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làm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chủ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bản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thân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mình</a:t>
            </a:r>
            <a:r>
              <a:rPr lang="en-US" altLang="en-US" sz="3600" b="1" dirty="0">
                <a:latin typeface="Times New Roman" panose="02020603050405020304" pitchFamily="18" charset="0"/>
              </a:rPr>
              <a:t>.</a:t>
            </a:r>
            <a:endParaRPr lang="vi-VN" altLang="en-US" sz="3600" b="1" dirty="0">
              <a:latin typeface="Times New Roman" panose="02020603050405020304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 bwMode="auto">
          <a:xfrm>
            <a:off x="876300" y="652463"/>
            <a:ext cx="3248025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vi-V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752600" y="0"/>
            <a:ext cx="82296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endParaRPr lang="en-US" alt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115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1" name="AutoShape 11"/>
          <p:cNvSpPr>
            <a:spLocks noChangeArrowheads="1"/>
          </p:cNvSpPr>
          <p:nvPr/>
        </p:nvSpPr>
        <p:spPr bwMode="auto">
          <a:xfrm>
            <a:off x="2433638" y="2505075"/>
            <a:ext cx="9353550" cy="2667000"/>
          </a:xfrm>
          <a:prstGeom prst="flowChartAlternateProcess">
            <a:avLst/>
          </a:prstGeom>
          <a:solidFill>
            <a:srgbClr val="B3BE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altLang="en-US" sz="3200" dirty="0" smtClean="0">
                <a:latin typeface="Times New Roman" panose="02020603050405020304" pitchFamily="18" charset="0"/>
              </a:rPr>
              <a:t>- </a:t>
            </a:r>
            <a:r>
              <a:rPr lang="en-US" altLang="en-US" sz="3200" dirty="0" err="1" smtClean="0">
                <a:latin typeface="Times New Roman" panose="02020603050405020304" pitchFamily="18" charset="0"/>
              </a:rPr>
              <a:t>Học</a:t>
            </a:r>
            <a:r>
              <a:rPr lang="en-US" altLang="en-US" sz="32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nội</a:t>
            </a:r>
            <a:r>
              <a:rPr lang="en-US" altLang="en-US" sz="3200" dirty="0">
                <a:latin typeface="Times New Roman" panose="02020603050405020304" pitchFamily="18" charset="0"/>
              </a:rPr>
              <a:t> dung </a:t>
            </a:r>
            <a:r>
              <a:rPr lang="en-US" altLang="en-US" sz="3200" dirty="0" err="1">
                <a:latin typeface="Times New Roman" panose="02020603050405020304" pitchFamily="18" charset="0"/>
              </a:rPr>
              <a:t>bài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và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làm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bài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tập</a:t>
            </a:r>
            <a:r>
              <a:rPr lang="en-US" altLang="en-US" sz="3200" dirty="0">
                <a:latin typeface="Times New Roman" panose="02020603050405020304" pitchFamily="18" charset="0"/>
              </a:rPr>
              <a:t> 3, 4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sgk</a:t>
            </a:r>
            <a:r>
              <a:rPr lang="en-US" altLang="en-US" sz="3200" dirty="0">
                <a:latin typeface="Times New Roman" panose="02020603050405020304" pitchFamily="18" charset="0"/>
              </a:rPr>
              <a:t>.</a:t>
            </a:r>
          </a:p>
          <a:p>
            <a:r>
              <a:rPr lang="vi-VN" altLang="en-US" sz="3200" dirty="0" smtClean="0">
                <a:latin typeface="Times New Roman" panose="02020603050405020304" pitchFamily="18" charset="0"/>
              </a:rPr>
              <a:t>- </a:t>
            </a:r>
            <a:r>
              <a:rPr lang="en-US" altLang="en-US" sz="3200" dirty="0" err="1" smtClean="0">
                <a:latin typeface="Times New Roman" panose="02020603050405020304" pitchFamily="18" charset="0"/>
              </a:rPr>
              <a:t>Tìm</a:t>
            </a:r>
            <a:r>
              <a:rPr lang="en-US" altLang="en-US" sz="32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những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câu</a:t>
            </a:r>
            <a:r>
              <a:rPr lang="en-US" altLang="en-US" sz="3200" dirty="0">
                <a:latin typeface="Times New Roman" panose="02020603050405020304" pitchFamily="18" charset="0"/>
              </a:rPr>
              <a:t> ca </a:t>
            </a:r>
            <a:r>
              <a:rPr lang="en-US" altLang="en-US" sz="3200" dirty="0" err="1" smtClean="0">
                <a:latin typeface="Times New Roman" panose="02020603050405020304" pitchFamily="18" charset="0"/>
              </a:rPr>
              <a:t>dao,tục</a:t>
            </a:r>
            <a:r>
              <a:rPr lang="en-US" altLang="en-US" sz="32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ngữ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nói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về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đức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tính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tự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chủ</a:t>
            </a:r>
            <a:r>
              <a:rPr lang="en-US" altLang="en-US" sz="3200" dirty="0">
                <a:latin typeface="Times New Roman" panose="02020603050405020304" pitchFamily="18" charset="0"/>
              </a:rPr>
              <a:t>.</a:t>
            </a:r>
          </a:p>
          <a:p>
            <a:r>
              <a:rPr lang="vi-VN" altLang="en-US" sz="3200" dirty="0" smtClean="0">
                <a:latin typeface="Times New Roman" panose="02020603050405020304" pitchFamily="18" charset="0"/>
              </a:rPr>
              <a:t>- </a:t>
            </a:r>
            <a:r>
              <a:rPr lang="en-US" altLang="en-US" sz="3200" dirty="0" err="1" smtClean="0">
                <a:latin typeface="Times New Roman" panose="02020603050405020304" pitchFamily="18" charset="0"/>
              </a:rPr>
              <a:t>Đọc</a:t>
            </a:r>
            <a:r>
              <a:rPr lang="en-US" altLang="en-US" sz="32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trước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bài</a:t>
            </a:r>
            <a:r>
              <a:rPr lang="en-US" altLang="en-US" sz="3200" dirty="0">
                <a:latin typeface="Times New Roman" panose="02020603050405020304" pitchFamily="18" charset="0"/>
              </a:rPr>
              <a:t> 3: “</a:t>
            </a:r>
            <a:r>
              <a:rPr lang="en-US" altLang="en-US" sz="3200" dirty="0" err="1">
                <a:latin typeface="Times New Roman" panose="02020603050405020304" pitchFamily="18" charset="0"/>
              </a:rPr>
              <a:t>Dân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chủ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và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kỷ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luật</a:t>
            </a:r>
            <a:r>
              <a:rPr lang="en-US" altLang="en-US" sz="3200" dirty="0">
                <a:latin typeface="Times New Roman" panose="02020603050405020304" pitchFamily="18" charset="0"/>
              </a:rPr>
              <a:t>”.</a:t>
            </a:r>
          </a:p>
          <a:p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14339" name="Text Box 20"/>
          <p:cNvSpPr txBox="1">
            <a:spLocks noChangeArrowheads="1"/>
          </p:cNvSpPr>
          <p:nvPr/>
        </p:nvSpPr>
        <p:spPr bwMode="auto">
          <a:xfrm>
            <a:off x="2143125" y="1066801"/>
            <a:ext cx="64865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200" b="1" u="sng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HỌC TẬP Ở NHÀ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752600" y="0"/>
            <a:ext cx="82296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endParaRPr lang="en-US" alt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970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248400" y="990600"/>
            <a:ext cx="403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u="sng" kern="0" dirty="0">
                <a:latin typeface="Times New Roman" pitchFamily="18" charset="0"/>
                <a:cs typeface="Times New Roman" pitchFamily="18" charset="0"/>
              </a:rPr>
              <a:t>Thảo luận</a:t>
            </a:r>
            <a:r>
              <a:rPr lang="en-US" sz="2800" b="1" kern="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(Bàn)</a:t>
            </a:r>
            <a:endParaRPr lang="en-US" sz="28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0"/>
            <a:ext cx="8229600" cy="838200"/>
          </a:xfrm>
        </p:spPr>
        <p:txBody>
          <a:bodyPr/>
          <a:lstStyle/>
          <a:p>
            <a:pPr eaLnBrk="1" hangingPunct="1"/>
            <a:r>
              <a:rPr lang="en-US" altLang="en-US" sz="3600" b="1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Tiết 2</a:t>
            </a:r>
            <a:r>
              <a:rPr lang="en-US" altLang="en-US" sz="36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Bài 2</a:t>
            </a:r>
            <a:r>
              <a:rPr lang="en-US" altLang="en-US" sz="36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: Tự chủ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914400" y="803275"/>
            <a:ext cx="403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  I. </a:t>
            </a:r>
            <a:r>
              <a:rPr lang="en-US" sz="2800" b="1" u="sng" kern="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u="sng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kern="0" dirty="0" err="1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800" b="1" u="sng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kern="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125" name="Rectangle 7"/>
          <p:cNvSpPr>
            <a:spLocks noChangeArrowheads="1"/>
          </p:cNvSpPr>
          <p:nvPr/>
        </p:nvSpPr>
        <p:spPr bwMode="auto">
          <a:xfrm>
            <a:off x="1295400" y="1412875"/>
            <a:ext cx="292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5126" name="Rectangle 8"/>
          <p:cNvSpPr>
            <a:spLocks noChangeArrowheads="1"/>
          </p:cNvSpPr>
          <p:nvPr/>
        </p:nvSpPr>
        <p:spPr bwMode="auto">
          <a:xfrm>
            <a:off x="5715000" y="1676400"/>
            <a:ext cx="4953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 </a:t>
            </a:r>
            <a:r>
              <a:rPr lang="vi-V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Theo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5127" name="Rectangle 11"/>
          <p:cNvSpPr>
            <a:spLocks noChangeArrowheads="1"/>
          </p:cNvSpPr>
          <p:nvPr/>
        </p:nvSpPr>
        <p:spPr bwMode="auto">
          <a:xfrm>
            <a:off x="5715000" y="3505200"/>
            <a:ext cx="4800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128" name="Rectangle 12"/>
          <p:cNvSpPr>
            <a:spLocks noChangeArrowheads="1"/>
          </p:cNvSpPr>
          <p:nvPr/>
        </p:nvSpPr>
        <p:spPr bwMode="auto">
          <a:xfrm>
            <a:off x="5715000" y="5105400"/>
            <a:ext cx="48768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Dãy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1+2: </a:t>
            </a:r>
            <a:r>
              <a:rPr lang="en-US" altLang="en-US" sz="2400" b="1" dirty="0">
                <a:latin typeface="Times New Roman" panose="02020603050405020304" pitchFamily="18" charset="0"/>
              </a:rPr>
              <a:t>Qua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hai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chuyện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về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bà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Tâm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latin typeface="Times New Roman" panose="02020603050405020304" pitchFamily="18" charset="0"/>
              </a:rPr>
              <a:t> N,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nhận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xét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gì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về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họ</a:t>
            </a:r>
            <a:r>
              <a:rPr lang="en-US" altLang="en-US" sz="2400" b="1" dirty="0">
                <a:latin typeface="Times New Roman" panose="02020603050405020304" pitchFamily="18" charset="0"/>
              </a:rPr>
              <a:t>?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Nếu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lớp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bạn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như</a:t>
            </a:r>
            <a:r>
              <a:rPr lang="en-US" altLang="en-US" sz="2400" b="1" dirty="0">
                <a:latin typeface="Times New Roman" panose="02020603050405020304" pitchFamily="18" charset="0"/>
              </a:rPr>
              <a:t> N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thì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bạn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sẽ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làm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gì</a:t>
            </a:r>
            <a:r>
              <a:rPr lang="en-US" altLang="en-US" sz="2400" b="1" dirty="0">
                <a:latin typeface="Times New Roman" panose="02020603050405020304" pitchFamily="18" charset="0"/>
              </a:rPr>
              <a:t>?</a:t>
            </a:r>
            <a:endParaRPr lang="en-US" altLang="en-US" sz="24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0" y="685800"/>
            <a:ext cx="9144000" cy="76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 flipH="1">
            <a:off x="2552700" y="3771900"/>
            <a:ext cx="6096000" cy="76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1193800" y="1911351"/>
            <a:ext cx="403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2. </a:t>
            </a:r>
            <a:r>
              <a:rPr lang="en-US" sz="2800" b="1" u="sng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 tích, tìm hiểu</a:t>
            </a:r>
            <a:r>
              <a:rPr lang="en-US" sz="2800" b="1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445196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7" grpId="0"/>
      <p:bldP spid="51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1295400"/>
            <a:ext cx="4267200" cy="5410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336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5886448" y="1066800"/>
            <a:ext cx="6076950" cy="5715000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hlink"/>
            </a:solidFill>
            <a:miter lim="800000"/>
            <a:headEnd/>
            <a:tailEnd/>
          </a:ln>
        </p:spPr>
        <p:txBody>
          <a:bodyPr>
            <a:noAutofit/>
          </a:bodyPr>
          <a:lstStyle/>
          <a:p>
            <a:pPr algn="ctr" eaLnBrk="1" hangingPunct="1">
              <a:buFontTx/>
              <a:buNone/>
            </a:pPr>
            <a:r>
              <a:rPr lang="en-US" altLang="en-US" sz="2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endParaRPr lang="en-US" alt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Con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nghiện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tuý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HIV/AIDS</a:t>
            </a:r>
          </a:p>
          <a:p>
            <a:pPr eaLnBrk="1" hangingPunct="1">
              <a:buFontTx/>
              <a:buNone/>
            </a:pPr>
            <a:r>
              <a:rPr lang="en-US" altLang="en-U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nén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</a:p>
          <a:p>
            <a:pPr eaLnBrk="1" hangingPunct="1">
              <a:buFontTx/>
              <a:buNone/>
            </a:pP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HIV/AIDS</a:t>
            </a:r>
          </a:p>
          <a:p>
            <a:pPr eaLnBrk="1" hangingPunct="1">
              <a:buFontTx/>
              <a:buChar char="-"/>
            </a:pP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Theo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Char char="-"/>
            </a:pP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buFontTx/>
              <a:buNone/>
            </a:pPr>
            <a:endParaRPr lang="en-US" altLang="en-US" sz="2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13" descr="Picture 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28800"/>
            <a:ext cx="43053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676400" y="1295400"/>
            <a:ext cx="403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  2. </a:t>
            </a:r>
            <a:r>
              <a:rPr lang="en-US" sz="2800" b="1" u="sng" kern="0" dirty="0">
                <a:latin typeface="Times New Roman" pitchFamily="18" charset="0"/>
                <a:cs typeface="Times New Roman" pitchFamily="18" charset="0"/>
              </a:rPr>
              <a:t>Phân tích, tìm hiểu</a:t>
            </a: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1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0"/>
            <a:ext cx="8229600" cy="838200"/>
          </a:xfrm>
        </p:spPr>
        <p:txBody>
          <a:bodyPr/>
          <a:lstStyle/>
          <a:p>
            <a:pPr algn="ctr" eaLnBrk="1" hangingPunct="1"/>
            <a:r>
              <a:rPr lang="en-US" altLang="en-US" sz="3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endParaRPr lang="en-US" altLang="en-US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1828800" y="762000"/>
            <a:ext cx="403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  I. </a:t>
            </a:r>
            <a:r>
              <a:rPr lang="en-US" sz="2800" b="1" u="sng" kern="0" dirty="0">
                <a:latin typeface="Times New Roman" pitchFamily="18" charset="0"/>
                <a:cs typeface="Times New Roman" pitchFamily="18" charset="0"/>
              </a:rPr>
              <a:t>Đặt vấn đề</a:t>
            </a: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24000" y="685800"/>
            <a:ext cx="9144000" cy="76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829300" y="828675"/>
            <a:ext cx="38100" cy="602932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64751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3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33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33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33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33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433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433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943600" y="1143000"/>
            <a:ext cx="5672138" cy="5486400"/>
          </a:xfrm>
          <a:solidFill>
            <a:schemeClr val="tx2">
              <a:lumMod val="20000"/>
              <a:lumOff val="80000"/>
            </a:schemeClr>
          </a:solidFill>
          <a:ln>
            <a:solidFill>
              <a:srgbClr val="FF3300"/>
            </a:solidFill>
            <a:miter lim="800000"/>
            <a:headEnd/>
            <a:tailEnd/>
          </a:ln>
        </p:spPr>
        <p:txBody>
          <a:bodyPr>
            <a:noAutofit/>
          </a:bodyPr>
          <a:lstStyle/>
          <a:p>
            <a:pPr eaLnBrk="1" hangingPunct="1"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 </a:t>
            </a:r>
          </a:p>
          <a:p>
            <a:pPr eaLnBrk="1" hangingPunct="1"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N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- N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rủ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rê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- N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trượt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- N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trộm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cắp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N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endParaRPr lang="en-US" altLang="en-US" sz="2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1" name="Picture 12" descr="Picture 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05000"/>
            <a:ext cx="4191000" cy="47244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676400" y="1295400"/>
            <a:ext cx="403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  2. </a:t>
            </a:r>
            <a:r>
              <a:rPr lang="en-US" sz="2800" b="1" u="sng" kern="0" dirty="0">
                <a:latin typeface="Times New Roman" pitchFamily="18" charset="0"/>
                <a:cs typeface="Times New Roman" pitchFamily="18" charset="0"/>
              </a:rPr>
              <a:t>Phân tích, tìm hiểu</a:t>
            </a: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0"/>
            <a:ext cx="8229600" cy="838200"/>
          </a:xfrm>
        </p:spPr>
        <p:txBody>
          <a:bodyPr/>
          <a:lstStyle/>
          <a:p>
            <a:pPr algn="ctr" eaLnBrk="1" hangingPunct="1"/>
            <a:r>
              <a:rPr lang="en-US" altLang="en-US" sz="3600" b="1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Tiết 2</a:t>
            </a:r>
            <a:r>
              <a:rPr lang="en-US" altLang="en-US" sz="36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Bài 2</a:t>
            </a:r>
            <a:r>
              <a:rPr lang="en-US" altLang="en-US" sz="36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: Tự chủ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1828800" y="762000"/>
            <a:ext cx="403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  I. </a:t>
            </a:r>
            <a:r>
              <a:rPr lang="en-US" sz="2800" b="1" u="sng" kern="0" dirty="0">
                <a:latin typeface="Times New Roman" pitchFamily="18" charset="0"/>
                <a:cs typeface="Times New Roman" pitchFamily="18" charset="0"/>
              </a:rPr>
              <a:t>Đặt vấn đề</a:t>
            </a: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524000" y="685800"/>
            <a:ext cx="9144000" cy="76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H="1">
            <a:off x="2781300" y="3771900"/>
            <a:ext cx="6096000" cy="76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18806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2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2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2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2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2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2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2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2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42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2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2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42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2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2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42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2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2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42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2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2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21" name="Rectangle 13"/>
          <p:cNvSpPr>
            <a:spLocks noGrp="1" noChangeArrowheads="1"/>
          </p:cNvSpPr>
          <p:nvPr>
            <p:ph type="body" sz="half" idx="2"/>
          </p:nvPr>
        </p:nvSpPr>
        <p:spPr>
          <a:xfrm>
            <a:off x="5495925" y="1481136"/>
            <a:ext cx="6491288" cy="51054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just" eaLnBrk="1" hangingPunct="1">
              <a:buFontTx/>
              <a:buNone/>
              <a:defRPr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</a:rPr>
              <a:t>Qua hai câu chuyện về bà Tâm và N, em nhận xét gì về họ</a:t>
            </a: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Tx/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Bà Tâm là người có đức tính tự chủ, vượt khó khăn, không bi quan. Còn N không có đức tính tự chủ, thiếu tự tin và không có bản lĩnh.</a:t>
            </a:r>
          </a:p>
          <a:p>
            <a:pPr algn="just" eaLnBrk="1" hangingPunct="1">
              <a:buFontTx/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</a:rPr>
              <a:t>Nếu trong lớp em có bạn như N thì em và các bạn sẽ làm gì?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just" eaLnBrk="1" hangingPunct="1">
              <a:buFontTx/>
              <a:buNone/>
              <a:defRPr/>
            </a:pP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Gần gũi, quan tâm và chỉ cho bạn thấy cái sai của mình, sau đó động viên giúp đỡ để bạn sửa chữa sai lầm</a:t>
            </a:r>
          </a:p>
          <a:p>
            <a:pPr algn="just" eaLnBrk="1" hangingPunct="1">
              <a:buFontTx/>
              <a:buChar char="-"/>
              <a:defRPr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752600" y="1219199"/>
            <a:ext cx="403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  2. </a:t>
            </a:r>
            <a:r>
              <a:rPr lang="en-US" sz="2800" b="1" u="sng" kern="0" dirty="0">
                <a:latin typeface="Times New Roman" pitchFamily="18" charset="0"/>
                <a:cs typeface="Times New Roman" pitchFamily="18" charset="0"/>
              </a:rPr>
              <a:t>Phân tích, tìm hiểu</a:t>
            </a: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0"/>
            <a:ext cx="8229600" cy="838200"/>
          </a:xfrm>
        </p:spPr>
        <p:txBody>
          <a:bodyPr/>
          <a:lstStyle/>
          <a:p>
            <a:pPr algn="ctr" eaLnBrk="1" hangingPunct="1"/>
            <a:r>
              <a:rPr lang="en-US" altLang="en-US" sz="3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endParaRPr lang="en-US" altLang="en-US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1828800" y="762000"/>
            <a:ext cx="403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  I. </a:t>
            </a:r>
            <a:r>
              <a:rPr lang="en-US" sz="2800" b="1" u="sng" kern="0" dirty="0">
                <a:latin typeface="Times New Roman" pitchFamily="18" charset="0"/>
                <a:cs typeface="Times New Roman" pitchFamily="18" charset="0"/>
              </a:rPr>
              <a:t>Đặt vấn đề</a:t>
            </a: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524000" y="685800"/>
            <a:ext cx="9144000" cy="76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486400" y="800100"/>
            <a:ext cx="0" cy="60579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25603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5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5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5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54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54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454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54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54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454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54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54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454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905000" y="2209801"/>
            <a:ext cx="5105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 typeface="Wingdings" panose="05000000000000000000" pitchFamily="2" charset="2"/>
              <a:buChar char="@"/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Là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làm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chủ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bản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thân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tức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là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làm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chủ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được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những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suy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nghĩ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tình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cảm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hành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vi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của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bản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thân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trong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mọi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hoàn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cảnh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tình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huống</a:t>
            </a:r>
            <a:endParaRPr lang="en-US" altLang="en-US" sz="24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2147887" y="1788468"/>
            <a:ext cx="30384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)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Khái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niệm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1900237" y="3685252"/>
            <a:ext cx="5105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 typeface="Wingdings" panose="05000000000000000000" pitchFamily="2" charset="2"/>
              <a:buChar char="@"/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Luôn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có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thái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độ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bình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tĩnh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tự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tin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và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biết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điều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chỉnh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hành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vi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của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bản</a:t>
            </a:r>
            <a:r>
              <a:rPr lang="en-US" altLang="en-US" sz="24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thân</a:t>
            </a:r>
            <a:endParaRPr lang="en-US" altLang="en-US" sz="24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1900237" y="4617662"/>
            <a:ext cx="44910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***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endParaRPr lang="en-US" altLang="en-US" sz="2400" b="1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05" name="Line 16"/>
          <p:cNvSpPr>
            <a:spLocks noChangeShapeType="1"/>
          </p:cNvSpPr>
          <p:nvPr/>
        </p:nvSpPr>
        <p:spPr bwMode="auto">
          <a:xfrm>
            <a:off x="7086600" y="1828800"/>
            <a:ext cx="0" cy="495299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7243761" y="1874838"/>
            <a:ext cx="461486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800" b="1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?</a:t>
            </a:r>
            <a:r>
              <a:rPr lang="vi-VN" altLang="en-US" sz="2800" b="1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Qua </a:t>
            </a: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–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hiểu</a:t>
            </a: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thế</a:t>
            </a: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en-US" sz="28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?  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7239000" y="2943226"/>
            <a:ext cx="4619625" cy="3539430"/>
          </a:xfrm>
          <a:prstGeom prst="rect">
            <a:avLst/>
          </a:prstGeom>
          <a:noFill/>
          <a:ln w="3175">
            <a:solidFill>
              <a:srgbClr val="0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b="1" u="sng" dirty="0">
                <a:solidFill>
                  <a:srgbClr val="FF3300"/>
                </a:solidFill>
                <a:latin typeface="Times New Roman" panose="02020603050405020304" pitchFamily="18" charset="0"/>
              </a:rPr>
              <a:t> :</a:t>
            </a:r>
          </a:p>
          <a:p>
            <a:pPr algn="just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Phải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biết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vượt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khó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khăn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bi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chán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nản</a:t>
            </a:r>
            <a:endParaRPr lang="en-US" altLang="en-US" sz="28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Biết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động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viên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gần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gũi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giúp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đỡ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..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trở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con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tốt</a:t>
            </a:r>
            <a:endParaRPr lang="en-US" altLang="en-US" sz="28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1752600" y="1219199"/>
            <a:ext cx="403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b="1" kern="0" dirty="0" smtClean="0">
                <a:latin typeface="Times New Roman" pitchFamily="18" charset="0"/>
                <a:cs typeface="Times New Roman" pitchFamily="18" charset="0"/>
              </a:rPr>
              <a:t>II. Nội dung bài học:</a:t>
            </a:r>
            <a:endParaRPr lang="en-US" sz="28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17526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endParaRPr lang="en-US" altLang="en-US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1828800" y="762000"/>
            <a:ext cx="403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  I. </a:t>
            </a:r>
            <a:r>
              <a:rPr lang="en-US" sz="2800" b="1" u="sng" kern="0" dirty="0">
                <a:latin typeface="Times New Roman" pitchFamily="18" charset="0"/>
                <a:cs typeface="Times New Roman" pitchFamily="18" charset="0"/>
              </a:rPr>
              <a:t>Đặt vấn đề</a:t>
            </a: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942388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5131" grpId="0"/>
      <p:bldP spid="5133" grpId="0"/>
      <p:bldP spid="5134" grpId="0"/>
      <p:bldP spid="5137" grpId="0"/>
      <p:bldP spid="51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57" name="Group 1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419089"/>
              </p:ext>
            </p:extLst>
          </p:nvPr>
        </p:nvGraphicFramePr>
        <p:xfrm>
          <a:off x="3874295" y="600386"/>
          <a:ext cx="8043860" cy="6198081"/>
        </p:xfrm>
        <a:graphic>
          <a:graphicData uri="http://schemas.openxmlformats.org/drawingml/2006/table">
            <a:tbl>
              <a:tblPr/>
              <a:tblGrid>
                <a:gridCol w="6374377">
                  <a:extLst>
                    <a:ext uri="{9D8B030D-6E8A-4147-A177-3AD203B41FA5}">
                      <a16:colId xmlns:a16="http://schemas.microsoft.com/office/drawing/2014/main" val="42695171"/>
                    </a:ext>
                  </a:extLst>
                </a:gridCol>
                <a:gridCol w="755083">
                  <a:extLst>
                    <a:ext uri="{9D8B030D-6E8A-4147-A177-3AD203B41FA5}">
                      <a16:colId xmlns:a16="http://schemas.microsoft.com/office/drawing/2014/main" val="20044895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9343228"/>
                    </a:ext>
                  </a:extLst>
                </a:gridCol>
              </a:tblGrid>
              <a:tr h="467841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Nội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 dung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TC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</a:rPr>
                        <a:t>KTC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3670973"/>
                  </a:ext>
                </a:extLst>
              </a:tr>
              <a:tr h="44808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Tính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bộc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phát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trong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giải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quyết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công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việc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132048"/>
                  </a:ext>
                </a:extLst>
              </a:tr>
              <a:tr h="44808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Thiếu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cân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nhắc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chính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chắn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7600698"/>
                  </a:ext>
                </a:extLst>
              </a:tr>
              <a:tr h="4000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Nổi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nóng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vả,gây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gỗ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khi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gặp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những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việc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mình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không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vừa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6625463"/>
                  </a:ext>
                </a:extLst>
              </a:tr>
              <a:tr h="44808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Hoang mang, sợ hãi, chán nãn trước khó khăn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1844784"/>
                  </a:ext>
                </a:extLst>
              </a:tr>
              <a:tr h="3571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Sa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ngã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bị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cám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dỗ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lợi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dụng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6029007"/>
                  </a:ext>
                </a:extLst>
              </a:tr>
              <a:tr h="44808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Nói tục, chửi bậy, xử sự thiếu văn hóa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4084686"/>
                  </a:ext>
                </a:extLst>
              </a:tr>
              <a:tr h="242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Ý kiến của ai cũng cho là đúng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9340367"/>
                  </a:ext>
                </a:extLst>
              </a:tr>
              <a:tr h="44808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Cân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nhắc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trước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khi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làm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một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việc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gì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9673438"/>
                  </a:ext>
                </a:extLst>
              </a:tr>
              <a:tr h="44808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Thay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đổi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kế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hoạch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tùy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theo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công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việc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cụ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thể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2526209"/>
                  </a:ext>
                </a:extLst>
              </a:tr>
              <a:tr h="44808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Thay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đổi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mốt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theo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thần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tượng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của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mình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8208988"/>
                  </a:ext>
                </a:extLst>
              </a:tr>
              <a:tr h="44808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Luôn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từ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tốn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trong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nói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năng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cư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xử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với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mọi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người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1908739"/>
                  </a:ext>
                </a:extLst>
              </a:tr>
              <a:tr h="44808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Không bày tỏ quan điểm rõ ràng trước mọi vấn đề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5954728"/>
                  </a:ext>
                </a:extLst>
              </a:tr>
            </a:tbl>
          </a:graphicData>
        </a:graphic>
      </p:graphicFrame>
      <p:sp>
        <p:nvSpPr>
          <p:cNvPr id="4258" name="Text Box 162"/>
          <p:cNvSpPr txBox="1">
            <a:spLocks noChangeArrowheads="1"/>
          </p:cNvSpPr>
          <p:nvPr/>
        </p:nvSpPr>
        <p:spPr bwMode="auto">
          <a:xfrm>
            <a:off x="11106150" y="965679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4259" name="Text Box 163"/>
          <p:cNvSpPr txBox="1">
            <a:spLocks noChangeArrowheads="1"/>
          </p:cNvSpPr>
          <p:nvPr/>
        </p:nvSpPr>
        <p:spPr bwMode="auto">
          <a:xfrm>
            <a:off x="11129962" y="1484792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4260" name="Text Box 164"/>
          <p:cNvSpPr txBox="1">
            <a:spLocks noChangeArrowheads="1"/>
          </p:cNvSpPr>
          <p:nvPr/>
        </p:nvSpPr>
        <p:spPr bwMode="auto">
          <a:xfrm>
            <a:off x="11106150" y="2028029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4261" name="Text Box 165"/>
          <p:cNvSpPr txBox="1">
            <a:spLocks noChangeArrowheads="1"/>
          </p:cNvSpPr>
          <p:nvPr/>
        </p:nvSpPr>
        <p:spPr bwMode="auto">
          <a:xfrm>
            <a:off x="11129962" y="2628754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4262" name="Text Box 166"/>
          <p:cNvSpPr txBox="1">
            <a:spLocks noChangeArrowheads="1"/>
          </p:cNvSpPr>
          <p:nvPr/>
        </p:nvSpPr>
        <p:spPr bwMode="auto">
          <a:xfrm>
            <a:off x="11082337" y="3065535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4263" name="Text Box 167"/>
          <p:cNvSpPr txBox="1">
            <a:spLocks noChangeArrowheads="1"/>
          </p:cNvSpPr>
          <p:nvPr/>
        </p:nvSpPr>
        <p:spPr bwMode="auto">
          <a:xfrm>
            <a:off x="11129962" y="3513159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4264" name="Text Box 168"/>
          <p:cNvSpPr txBox="1">
            <a:spLocks noChangeArrowheads="1"/>
          </p:cNvSpPr>
          <p:nvPr/>
        </p:nvSpPr>
        <p:spPr bwMode="auto">
          <a:xfrm>
            <a:off x="11129962" y="3962401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4265" name="Text Box 169"/>
          <p:cNvSpPr txBox="1">
            <a:spLocks noChangeArrowheads="1"/>
          </p:cNvSpPr>
          <p:nvPr/>
        </p:nvSpPr>
        <p:spPr bwMode="auto">
          <a:xfrm>
            <a:off x="10477500" y="4394223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4266" name="Text Box 170"/>
          <p:cNvSpPr txBox="1">
            <a:spLocks noChangeArrowheads="1"/>
          </p:cNvSpPr>
          <p:nvPr/>
        </p:nvSpPr>
        <p:spPr bwMode="auto">
          <a:xfrm>
            <a:off x="10477500" y="4913336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4267" name="Text Box 171"/>
          <p:cNvSpPr txBox="1">
            <a:spLocks noChangeArrowheads="1"/>
          </p:cNvSpPr>
          <p:nvPr/>
        </p:nvSpPr>
        <p:spPr bwMode="auto">
          <a:xfrm>
            <a:off x="11310937" y="533400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4268" name="Text Box 172"/>
          <p:cNvSpPr txBox="1">
            <a:spLocks noChangeArrowheads="1"/>
          </p:cNvSpPr>
          <p:nvPr/>
        </p:nvSpPr>
        <p:spPr bwMode="auto">
          <a:xfrm>
            <a:off x="10441780" y="5829612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4269" name="Text Box 173"/>
          <p:cNvSpPr txBox="1">
            <a:spLocks noChangeArrowheads="1"/>
          </p:cNvSpPr>
          <p:nvPr/>
        </p:nvSpPr>
        <p:spPr bwMode="auto">
          <a:xfrm>
            <a:off x="11263312" y="6278994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610197" y="1126203"/>
            <a:ext cx="30384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)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Khái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niệm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241698" y="752476"/>
            <a:ext cx="4014787" cy="531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b="1" kern="0" dirty="0" smtClean="0">
                <a:latin typeface="Times New Roman" pitchFamily="18" charset="0"/>
                <a:cs typeface="Times New Roman" pitchFamily="18" charset="0"/>
              </a:rPr>
              <a:t>II. Nội dung bài học:</a:t>
            </a:r>
            <a:endParaRPr lang="en-US" sz="28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"/>
          <p:cNvSpPr txBox="1">
            <a:spLocks noChangeArrowheads="1"/>
          </p:cNvSpPr>
          <p:nvPr/>
        </p:nvSpPr>
        <p:spPr>
          <a:xfrm>
            <a:off x="1995488" y="230835"/>
            <a:ext cx="8229600" cy="34066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endParaRPr lang="en-US" alt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355998" y="253685"/>
            <a:ext cx="403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  I. </a:t>
            </a:r>
            <a:r>
              <a:rPr lang="en-US" sz="2800" b="1" u="sng" kern="0" dirty="0">
                <a:latin typeface="Times New Roman" pitchFamily="18" charset="0"/>
                <a:cs typeface="Times New Roman" pitchFamily="18" charset="0"/>
              </a:rPr>
              <a:t>Đặt vấn đề</a:t>
            </a: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062983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4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4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4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58" grpId="0"/>
      <p:bldP spid="4259" grpId="0"/>
      <p:bldP spid="4260" grpId="0"/>
      <p:bldP spid="4261" grpId="0"/>
      <p:bldP spid="4262" grpId="0"/>
      <p:bldP spid="4263" grpId="0"/>
      <p:bldP spid="4264" grpId="0"/>
      <p:bldP spid="4265" grpId="0"/>
      <p:bldP spid="4266" grpId="0"/>
      <p:bldP spid="4267" grpId="0"/>
      <p:bldP spid="4268" grpId="0"/>
      <p:bldP spid="42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Text Box 9"/>
          <p:cNvSpPr txBox="1">
            <a:spLocks noChangeArrowheads="1"/>
          </p:cNvSpPr>
          <p:nvPr/>
        </p:nvSpPr>
        <p:spPr bwMode="auto">
          <a:xfrm>
            <a:off x="1438274" y="2011361"/>
            <a:ext cx="6624636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 typeface="Wingdings" panose="05000000000000000000" pitchFamily="2" charset="2"/>
              <a:buChar char="@"/>
            </a:pP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Là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làm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chủ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bản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thân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tức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là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làm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chủ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được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những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suy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nghĩ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tình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cảm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hành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vi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của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bản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thân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trong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mọi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hoàn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cảnh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tình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huống</a:t>
            </a:r>
            <a:endParaRPr lang="en-US" altLang="en-US" sz="20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50" name="Text Box 12"/>
          <p:cNvSpPr txBox="1">
            <a:spLocks noChangeArrowheads="1"/>
          </p:cNvSpPr>
          <p:nvPr/>
        </p:nvSpPr>
        <p:spPr bwMode="auto">
          <a:xfrm>
            <a:off x="1504950" y="2894011"/>
            <a:ext cx="655796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 typeface="Wingdings" panose="05000000000000000000" pitchFamily="2" charset="2"/>
              <a:buChar char="@"/>
            </a:pP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Luôn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có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thái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độ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bình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tĩnh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tự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tin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và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biết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điều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chỉnh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hành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vi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của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bản</a:t>
            </a:r>
            <a:r>
              <a:rPr lang="en-US" altLang="en-US" sz="20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thân</a:t>
            </a:r>
            <a:endParaRPr lang="en-US" altLang="en-US" sz="20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51" name="Text Box 13"/>
          <p:cNvSpPr txBox="1">
            <a:spLocks noChangeArrowheads="1"/>
          </p:cNvSpPr>
          <p:nvPr/>
        </p:nvSpPr>
        <p:spPr bwMode="auto">
          <a:xfrm>
            <a:off x="1447800" y="3575346"/>
            <a:ext cx="50030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***</a:t>
            </a:r>
            <a:r>
              <a:rPr lang="en-US" altLang="en-US" sz="24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0253" name="Line 15"/>
          <p:cNvSpPr>
            <a:spLocks noChangeShapeType="1"/>
          </p:cNvSpPr>
          <p:nvPr/>
        </p:nvSpPr>
        <p:spPr bwMode="auto">
          <a:xfrm>
            <a:off x="8148636" y="2317106"/>
            <a:ext cx="76200" cy="45316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8291512" y="2744789"/>
            <a:ext cx="33528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?Qua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trắc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nghiệm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hãy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rõ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đức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en-US" sz="24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?  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1524000" y="4038601"/>
            <a:ext cx="6412712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 typeface="Wingdings" panose="05000000000000000000" pitchFamily="2" charset="2"/>
              <a:buChar char="@"/>
            </a:pP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Biết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tự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quản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lý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thời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gian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tiền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bạc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và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tài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sản</a:t>
            </a:r>
            <a:endParaRPr lang="en-US" altLang="en-US" sz="22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1557333" y="4485791"/>
            <a:ext cx="51054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 typeface="Wingdings" panose="05000000000000000000" pitchFamily="2" charset="2"/>
              <a:buChar char="@"/>
            </a:pP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Tự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điều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chỉnh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hoạt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động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của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bản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thân</a:t>
            </a:r>
            <a:endParaRPr lang="en-US" altLang="en-US" sz="22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1609726" y="4900857"/>
            <a:ext cx="645318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 typeface="Wingdings" panose="05000000000000000000" pitchFamily="2" charset="2"/>
              <a:buChar char="@"/>
            </a:pP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Biết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kiểm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soát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cảm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xúc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bình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tĩnh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và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tự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tin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trong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mọi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tình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huống</a:t>
            </a:r>
            <a:endParaRPr lang="en-US" altLang="en-US" sz="22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81" name="Text Box 21"/>
          <p:cNvSpPr txBox="1">
            <a:spLocks noChangeArrowheads="1"/>
          </p:cNvSpPr>
          <p:nvPr/>
        </p:nvSpPr>
        <p:spPr bwMode="auto">
          <a:xfrm>
            <a:off x="1524000" y="5697868"/>
            <a:ext cx="6434138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 typeface="Wingdings" panose="05000000000000000000" pitchFamily="2" charset="2"/>
              <a:buChar char="@"/>
            </a:pP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Không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hoang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mang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nao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núng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khi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gặp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khó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khăn</a:t>
            </a:r>
            <a:endParaRPr lang="en-US" altLang="en-US" sz="22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1524000" y="6156326"/>
            <a:ext cx="54864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 typeface="Wingdings" panose="05000000000000000000" pitchFamily="2" charset="2"/>
              <a:buChar char="@"/>
            </a:pP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Biết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tự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ra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quyết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định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cho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bản</a:t>
            </a:r>
            <a:r>
              <a:rPr lang="en-US" altLang="en-US" sz="2200" b="1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200" b="1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thân</a:t>
            </a:r>
            <a:endParaRPr lang="en-US" altLang="en-US" sz="22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2214562" y="1616076"/>
            <a:ext cx="30384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)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Khái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niệm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1752600" y="1219199"/>
            <a:ext cx="403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b="1" kern="0" dirty="0" smtClean="0">
                <a:latin typeface="Times New Roman" pitchFamily="18" charset="0"/>
                <a:cs typeface="Times New Roman" pitchFamily="18" charset="0"/>
              </a:rPr>
              <a:t>II. Nội dung bài học:</a:t>
            </a:r>
            <a:endParaRPr lang="en-US" sz="28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"/>
          <p:cNvSpPr txBox="1">
            <a:spLocks noChangeArrowheads="1"/>
          </p:cNvSpPr>
          <p:nvPr/>
        </p:nvSpPr>
        <p:spPr>
          <a:xfrm>
            <a:off x="1752600" y="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endParaRPr lang="en-US" altLang="en-US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1828800" y="762000"/>
            <a:ext cx="403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  I. </a:t>
            </a:r>
            <a:r>
              <a:rPr lang="en-US" sz="2800" b="1" u="sng" kern="0" dirty="0">
                <a:latin typeface="Times New Roman" pitchFamily="18" charset="0"/>
                <a:cs typeface="Times New Roman" pitchFamily="18" charset="0"/>
              </a:rPr>
              <a:t>Đặt vấn đề</a:t>
            </a: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25022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6" grpId="0"/>
      <p:bldP spid="15378" grpId="0"/>
      <p:bldP spid="15379" grpId="0"/>
      <p:bldP spid="15380" grpId="0"/>
      <p:bldP spid="15381" grpId="0"/>
      <p:bldP spid="1538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848642" y="1801594"/>
            <a:ext cx="8572499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Câu a:</a:t>
            </a:r>
            <a:r>
              <a:rPr lang="en-US" altLang="en-US" sz="2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biết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kiềm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chế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ham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muốn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bản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thân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2968622" y="2152221"/>
            <a:ext cx="1662112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200" dirty="0">
                <a:solidFill>
                  <a:srgbClr val="FF0000"/>
                </a:solidFill>
                <a:latin typeface="Times New Roman" panose="02020603050405020304" pitchFamily="18" charset="0"/>
              </a:rPr>
              <a:t> ý 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1848642" y="2451558"/>
            <a:ext cx="7856536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Câu b: </a:t>
            </a:r>
            <a:r>
              <a:rPr lang="en-US" altLang="en-US" sz="2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nên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nóng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nảy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vội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vàng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hành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động</a:t>
            </a:r>
            <a:endParaRPr lang="en-US" altLang="en-US" sz="2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1848642" y="3064105"/>
            <a:ext cx="8358187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Câu c: </a:t>
            </a:r>
            <a:r>
              <a:rPr lang="en-US" altLang="en-US" sz="2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luôn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hành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động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ý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mình</a:t>
            </a:r>
            <a:endParaRPr lang="en-US" altLang="en-US" sz="2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1843089" y="3756720"/>
            <a:ext cx="836374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Câu d: </a:t>
            </a:r>
            <a:r>
              <a:rPr lang="en-US" altLang="en-US" sz="2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biết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điều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chỉnh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thái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độ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hành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vi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mình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tình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huống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nhau</a:t>
            </a:r>
            <a:endParaRPr lang="en-US" altLang="en-US" sz="2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1885950" y="4715710"/>
            <a:ext cx="842962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Câu đ: </a:t>
            </a:r>
            <a:r>
              <a:rPr lang="en-US" altLang="en-US" sz="2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tâm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hoàn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cảnh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đối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tượng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giao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tiếp</a:t>
            </a:r>
            <a:endParaRPr lang="en-US" altLang="en-US" sz="2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02" name="Text Box 39"/>
          <p:cNvSpPr txBox="1">
            <a:spLocks noChangeArrowheads="1"/>
          </p:cNvSpPr>
          <p:nvPr/>
        </p:nvSpPr>
        <p:spPr bwMode="auto">
          <a:xfrm>
            <a:off x="1829482" y="1443157"/>
            <a:ext cx="743748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400" b="1" dirty="0" smtClean="0">
                <a:latin typeface="Times New Roman" panose="02020603050405020304" pitchFamily="18" charset="0"/>
              </a:rPr>
              <a:t>BT1. </a:t>
            </a:r>
            <a:r>
              <a:rPr lang="en-US" altLang="en-US" sz="2400" b="1" dirty="0" err="1" smtClean="0">
                <a:latin typeface="Times New Roman" panose="02020603050405020304" pitchFamily="18" charset="0"/>
              </a:rPr>
              <a:t>Em</a:t>
            </a:r>
            <a:r>
              <a:rPr lang="en-US" altLang="en-US" sz="24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đồng</a:t>
            </a:r>
            <a:r>
              <a:rPr lang="en-US" altLang="en-US" sz="2400" b="1" dirty="0">
                <a:latin typeface="Times New Roman" panose="02020603050405020304" pitchFamily="18" charset="0"/>
              </a:rPr>
              <a:t> ý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những</a:t>
            </a:r>
            <a:r>
              <a:rPr lang="en-US" altLang="en-US" sz="2400" b="1" dirty="0">
                <a:latin typeface="Times New Roman" panose="02020603050405020304" pitchFamily="18" charset="0"/>
              </a:rPr>
              <a:t> ý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kiến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nào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sau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đây</a:t>
            </a:r>
            <a:r>
              <a:rPr lang="en-US" altLang="en-US" sz="2400" b="1" dirty="0">
                <a:latin typeface="Times New Roman" panose="02020603050405020304" pitchFamily="18" charset="0"/>
              </a:rPr>
              <a:t>?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Vì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sao</a:t>
            </a:r>
            <a:r>
              <a:rPr lang="en-US" altLang="en-US" sz="2400" b="1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2968622" y="2783476"/>
            <a:ext cx="1093569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200" dirty="0">
                <a:solidFill>
                  <a:srgbClr val="FF0000"/>
                </a:solidFill>
                <a:latin typeface="Times New Roman" panose="02020603050405020304" pitchFamily="18" charset="0"/>
              </a:rPr>
              <a:t> ý </a:t>
            </a:r>
          </a:p>
        </p:txBody>
      </p:sp>
      <p:sp>
        <p:nvSpPr>
          <p:cNvPr id="14378" name="Text Box 42"/>
          <p:cNvSpPr txBox="1">
            <a:spLocks noChangeArrowheads="1"/>
          </p:cNvSpPr>
          <p:nvPr/>
        </p:nvSpPr>
        <p:spPr bwMode="auto">
          <a:xfrm>
            <a:off x="2944811" y="3424863"/>
            <a:ext cx="1869423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200" dirty="0">
                <a:solidFill>
                  <a:srgbClr val="FF0000"/>
                </a:solidFill>
                <a:latin typeface="Times New Roman" panose="02020603050405020304" pitchFamily="18" charset="0"/>
              </a:rPr>
              <a:t> ý </a:t>
            </a:r>
          </a:p>
        </p:txBody>
      </p:sp>
      <p:sp>
        <p:nvSpPr>
          <p:cNvPr id="14380" name="Text Box 44"/>
          <p:cNvSpPr txBox="1">
            <a:spLocks noChangeArrowheads="1"/>
          </p:cNvSpPr>
          <p:nvPr/>
        </p:nvSpPr>
        <p:spPr bwMode="auto">
          <a:xfrm>
            <a:off x="2968622" y="4389242"/>
            <a:ext cx="1093569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200" dirty="0">
                <a:solidFill>
                  <a:srgbClr val="FF0000"/>
                </a:solidFill>
                <a:latin typeface="Times New Roman" panose="02020603050405020304" pitchFamily="18" charset="0"/>
              </a:rPr>
              <a:t> ý </a:t>
            </a:r>
          </a:p>
        </p:txBody>
      </p:sp>
      <p:sp>
        <p:nvSpPr>
          <p:cNvPr id="14382" name="Text Box 46"/>
          <p:cNvSpPr txBox="1">
            <a:spLocks noChangeArrowheads="1"/>
          </p:cNvSpPr>
          <p:nvPr/>
        </p:nvSpPr>
        <p:spPr bwMode="auto">
          <a:xfrm>
            <a:off x="2944812" y="5366865"/>
            <a:ext cx="1869423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200" dirty="0">
                <a:solidFill>
                  <a:srgbClr val="FF0000"/>
                </a:solidFill>
                <a:latin typeface="Times New Roman" panose="02020603050405020304" pitchFamily="18" charset="0"/>
              </a:rPr>
              <a:t> ý </a:t>
            </a:r>
          </a:p>
        </p:txBody>
      </p:sp>
      <p:sp>
        <p:nvSpPr>
          <p:cNvPr id="14385" name="Text Box 49"/>
          <p:cNvSpPr txBox="1">
            <a:spLocks noChangeArrowheads="1"/>
          </p:cNvSpPr>
          <p:nvPr/>
        </p:nvSpPr>
        <p:spPr bwMode="auto">
          <a:xfrm>
            <a:off x="1700214" y="5698096"/>
            <a:ext cx="9281316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Câu e: </a:t>
            </a:r>
            <a:r>
              <a:rPr lang="en-US" altLang="en-US" sz="2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giữ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thái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độ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ôn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hòa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tốn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giao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tiếp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khác</a:t>
            </a:r>
            <a:endParaRPr lang="en-US" altLang="en-US" sz="2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86" name="Text Box 50"/>
          <p:cNvSpPr txBox="1">
            <a:spLocks noChangeArrowheads="1"/>
          </p:cNvSpPr>
          <p:nvPr/>
        </p:nvSpPr>
        <p:spPr bwMode="auto">
          <a:xfrm>
            <a:off x="2968622" y="6068620"/>
            <a:ext cx="1249147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200" dirty="0">
                <a:solidFill>
                  <a:srgbClr val="FF0000"/>
                </a:solidFill>
                <a:latin typeface="Times New Roman" panose="02020603050405020304" pitchFamily="18" charset="0"/>
              </a:rPr>
              <a:t> ý </a:t>
            </a:r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2073957" y="1030111"/>
            <a:ext cx="30384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)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Khái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niệm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23" name="Rectangle 2"/>
          <p:cNvSpPr txBox="1">
            <a:spLocks noChangeArrowheads="1"/>
          </p:cNvSpPr>
          <p:nvPr/>
        </p:nvSpPr>
        <p:spPr>
          <a:xfrm>
            <a:off x="1752599" y="0"/>
            <a:ext cx="8755925" cy="69044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endParaRPr lang="en-US" altLang="en-US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1860222" y="620448"/>
            <a:ext cx="403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  I. </a:t>
            </a:r>
            <a:r>
              <a:rPr lang="en-US" sz="2800" b="1" u="sng" kern="0" dirty="0">
                <a:latin typeface="Times New Roman" pitchFamily="18" charset="0"/>
                <a:cs typeface="Times New Roman" pitchFamily="18" charset="0"/>
              </a:rPr>
              <a:t>Đặt vấn đề</a:t>
            </a:r>
            <a:r>
              <a:rPr lang="en-US" sz="2800" b="1" kern="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084330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4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4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4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4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/>
      <p:bldP spid="14343" grpId="0"/>
      <p:bldP spid="14348" grpId="0"/>
      <p:bldP spid="14350" grpId="0"/>
      <p:bldP spid="14356" grpId="0"/>
      <p:bldP spid="14361" grpId="0"/>
      <p:bldP spid="14376" grpId="0"/>
      <p:bldP spid="14378" grpId="0"/>
      <p:bldP spid="14380" grpId="0"/>
      <p:bldP spid="14382" grpId="0"/>
      <p:bldP spid="14385" grpId="0"/>
      <p:bldP spid="1438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1831</Words>
  <PresentationFormat>Widescreen</PresentationFormat>
  <Paragraphs>190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Office Theme</vt:lpstr>
      <vt:lpstr>KIỂM TRA BÀI CŨ</vt:lpstr>
      <vt:lpstr>Tiết 2: Bài 2: Tự chủ</vt:lpstr>
      <vt:lpstr>Tiết 2: Bài 2: Tự chủ</vt:lpstr>
      <vt:lpstr>Tiết 2: Bài 2: Tự chủ</vt:lpstr>
      <vt:lpstr>Tiết 2: Bài 2: Tự chủ</vt:lpstr>
      <vt:lpstr>PowerPoint Presentation</vt:lpstr>
      <vt:lpstr>PowerPoint Presentation</vt:lpstr>
      <vt:lpstr>PowerPoint Presentation</vt:lpstr>
      <vt:lpstr>PowerPoint Presentation</vt:lpstr>
      <vt:lpstr>Tiết 2: Bài 2: Tự chủ</vt:lpstr>
      <vt:lpstr>PowerPoint Presentation</vt:lpstr>
      <vt:lpstr>Tiết 2: Bài 2: Tự chủ</vt:lpstr>
      <vt:lpstr>Tiết 2: Bài 2: Tự chủ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2020-08-04T02:43:44Z</dcterms:created>
  <dcterms:modified xsi:type="dcterms:W3CDTF">2021-09-17T07:35:02Z</dcterms:modified>
</cp:coreProperties>
</file>