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4"/>
  </p:notesMasterIdLst>
  <p:sldIdLst>
    <p:sldId id="284" r:id="rId2"/>
    <p:sldId id="288" r:id="rId3"/>
    <p:sldId id="290" r:id="rId4"/>
    <p:sldId id="258" r:id="rId5"/>
    <p:sldId id="296" r:id="rId6"/>
    <p:sldId id="299" r:id="rId7"/>
    <p:sldId id="300" r:id="rId8"/>
    <p:sldId id="304" r:id="rId9"/>
    <p:sldId id="317" r:id="rId10"/>
    <p:sldId id="318" r:id="rId11"/>
    <p:sldId id="265" r:id="rId12"/>
    <p:sldId id="270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mbria Math" panose="02040503050406030204" pitchFamily="18" charset="0"/>
      <p:regular r:id="rId19"/>
    </p:embeddedFont>
    <p:embeddedFont>
      <p:font typeface="Gill Sans MT" panose="020B0502020104020203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BA00E-8C17-41A8-B055-3F4C04A4A200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E0DDF-0DB9-4EC2-9D65-9FC07AA89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91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379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024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75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4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515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49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2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867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724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09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84.png"/><Relationship Id="rId2" Type="http://schemas.openxmlformats.org/officeDocument/2006/relationships/image" Target="../media/image14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83.png"/><Relationship Id="rId19" Type="http://schemas.openxmlformats.org/officeDocument/2006/relationships/image" Target="../media/image8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92242" y="1028700"/>
            <a:ext cx="1077132" cy="1157917"/>
          </a:xfrm>
          <a:prstGeom prst="rect">
            <a:avLst/>
          </a:prstGeom>
        </p:spPr>
      </p:pic>
      <p:sp>
        <p:nvSpPr>
          <p:cNvPr id="12" name="TextBox 18">
            <a:extLst>
              <a:ext uri="{FF2B5EF4-FFF2-40B4-BE49-F238E27FC236}">
                <a16:creationId xmlns:a16="http://schemas.microsoft.com/office/drawing/2014/main" id="{FFB76694-B0F9-42DD-AF84-F5004FA4AE3C}"/>
              </a:ext>
            </a:extLst>
          </p:cNvPr>
          <p:cNvSpPr txBox="1"/>
          <p:nvPr/>
        </p:nvSpPr>
        <p:spPr>
          <a:xfrm>
            <a:off x="2362200" y="2019300"/>
            <a:ext cx="13868399" cy="5311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 cả lớp!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 mừng các em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tới buổi học này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79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66068"/>
            <a:ext cx="4570538" cy="4152377"/>
          </a:xfrm>
          <a:prstGeom prst="rect">
            <a:avLst/>
          </a:prstGeom>
        </p:spPr>
      </p:pic>
      <p:sp>
        <p:nvSpPr>
          <p:cNvPr id="16" name="Oval Callout 15"/>
          <p:cNvSpPr/>
          <p:nvPr/>
        </p:nvSpPr>
        <p:spPr>
          <a:xfrm>
            <a:off x="8237220" y="356827"/>
            <a:ext cx="1752600" cy="965974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944720" y="1638300"/>
                <a:ext cx="11581279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ΔHAC, 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     AB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     CB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∩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CB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720" y="1638300"/>
                <a:ext cx="11581279" cy="3785652"/>
              </a:xfrm>
              <a:prstGeom prst="rect">
                <a:avLst/>
              </a:prstGeom>
              <a:blipFill>
                <a:blip r:embed="rId15"/>
                <a:stretch>
                  <a:fillRect l="-1842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>
            <a:off x="10515600" y="2809068"/>
            <a:ext cx="304800" cy="23622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943600" y="5704668"/>
                <a:ext cx="9144000" cy="378565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ΔHBC, ta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     BA </a:t>
                </a:r>
                <a:r>
                  <a:rPr lang="en-US" sz="400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     CA </a:t>
                </a:r>
                <a:r>
                  <a:rPr lang="en-US" sz="400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BH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BA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∩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5704668"/>
                <a:ext cx="9144000" cy="3785652"/>
              </a:xfrm>
              <a:prstGeom prst="rect">
                <a:avLst/>
              </a:prstGeom>
              <a:blipFill>
                <a:blip r:embed="rId18"/>
                <a:stretch>
                  <a:fillRect l="-2333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187633" y="3418668"/>
                <a:ext cx="636161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trực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tâm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ΔHAC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7633" y="3418668"/>
                <a:ext cx="6361613" cy="1015663"/>
              </a:xfrm>
              <a:prstGeom prst="rect">
                <a:avLst/>
              </a:prstGeom>
              <a:blipFill>
                <a:blip r:embed="rId19"/>
                <a:stretch>
                  <a:fillRect r="-96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268863" y="7432205"/>
                <a:ext cx="6333337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trực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tâm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ΔHBC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8863" y="7432205"/>
                <a:ext cx="6333337" cy="1015663"/>
              </a:xfrm>
              <a:prstGeom prst="rect">
                <a:avLst/>
              </a:prstGeom>
              <a:blipFill>
                <a:blip r:embed="rId20"/>
                <a:stretch>
                  <a:fillRect r="-1829"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Brace 17"/>
          <p:cNvSpPr/>
          <p:nvPr/>
        </p:nvSpPr>
        <p:spPr>
          <a:xfrm>
            <a:off x="10590228" y="6859710"/>
            <a:ext cx="304800" cy="23622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4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dir="in"/>
      </p:transition>
    </mc:Choice>
    <mc:Fallback xmlns="">
      <p:transition spd="med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03091" y="38100"/>
            <a:ext cx="5988909" cy="130625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</a:t>
            </a:r>
            <a:r>
              <a:rPr kumimoji="0" lang="nl-NL" sz="60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DỤNG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157580"/>
            <a:ext cx="4419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9.29 (Tr81)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3250" y="1985308"/>
            <a:ext cx="17457549" cy="4697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40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a) Có một chi tiết máy (đường viền ngoài là đường tròn) bị gãy. (H.9.46). Làm thế nào để xác định được bán kính của đường viền này?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40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b) Trên bản đồ, ba khu dân cư được quy hoạch tại điểm A, B, C không thẳng hàng. Hãy tìm trên bản đồ một điểm M cách đều A, B, C để quy hoạch một trường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dir="in"/>
      </p:transition>
    </mc:Choice>
    <mc:Fallback xmlns="">
      <p:transition spd="med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572000" y="3467100"/>
            <a:ext cx="9144000" cy="31243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lvl="0" algn="ctr">
              <a:lnSpc>
                <a:spcPct val="150000"/>
              </a:lnSpc>
            </a:pPr>
            <a:r>
              <a:rPr lang="en-US" sz="7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696200" y="8343900"/>
            <a:ext cx="2874288" cy="38149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9695" y="4647843"/>
            <a:ext cx="1763970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35: SỰ ĐỒNG QUY CỦA BA ĐƯỜNG TRUNG TRỰC, BA ĐƯỜNG CAO TRONG MỘT TAM GIÁC</a:t>
            </a:r>
            <a:endParaRPr kumimoji="0" lang="en-US" sz="5000" b="1" i="0" u="none" strike="noStrike" kern="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0" y="1638300"/>
            <a:ext cx="15316200" cy="2474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 IX. QUAN HỆ GIỮA CÁC YẾU TỐ TRONG MỘT TAM GIÁC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69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3400" y="266619"/>
            <a:ext cx="15925800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Sự đồng quy của ba đường trung trực trong một tam giác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7800" y="1257300"/>
            <a:ext cx="836959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ờng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514074"/>
            <a:ext cx="5105399" cy="46868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0692" y="7310378"/>
            <a:ext cx="173339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một tam giác, </a:t>
            </a:r>
            <a:r>
              <a:rPr kumimoji="0" lang="nl-NL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 trung trực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 mỗi cạnh gọi là </a:t>
            </a:r>
            <a:r>
              <a:rPr kumimoji="0" lang="nl-NL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 trung trực của tam giác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Trên hình 9.37, d là đường trung trực ứng với cạnh BC của tam giác ABC.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54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11346" y="244219"/>
            <a:ext cx="1793854" cy="91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HĐ 2: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87546" y="1187589"/>
            <a:ext cx="1528125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Dùng tính chất đường trung trực của một đoạn thẳng, hãy lập luận để suy ra tính chất nói ở HĐ1 bằng cách trả lời các câu hỏi sau: 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Cho O là giao điểm các đường trung trực của hai cạnh BC và CA (H.9.38)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a) Tại sao OB</a:t>
            </a:r>
            <a:r>
              <a:rPr lang="en-US" sz="40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en-US" sz="40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OC, OC</a:t>
            </a:r>
            <a:r>
              <a:rPr lang="en-US" sz="40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en-US" sz="40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OA</a:t>
            </a:r>
          </a:p>
        </p:txBody>
      </p:sp>
      <p:sp>
        <p:nvSpPr>
          <p:cNvPr id="4" name="Rectangle 3"/>
          <p:cNvSpPr/>
          <p:nvPr/>
        </p:nvSpPr>
        <p:spPr>
          <a:xfrm>
            <a:off x="1782022" y="5896570"/>
            <a:ext cx="94193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0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b) Điểm O có nằm trên đường trung trực của AB không?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Callout 12"/>
          <p:cNvSpPr/>
          <p:nvPr/>
        </p:nvSpPr>
        <p:spPr>
          <a:xfrm>
            <a:off x="8237220" y="462376"/>
            <a:ext cx="1752600" cy="965974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400" y="868721"/>
            <a:ext cx="4267200" cy="37384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38200" y="2029517"/>
                <a:ext cx="13138092" cy="6238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𝐵𝐴𝑁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𝐶𝐴𝑁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tương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ứng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AN hay AG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Tương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tự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BP hay BG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G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đều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3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AB, AC, BC mag G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trọng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tâm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G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giao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3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trực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G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đều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3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A,B,C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29517"/>
                <a:ext cx="13138092" cy="6238183"/>
              </a:xfrm>
              <a:prstGeom prst="rect">
                <a:avLst/>
              </a:prstGeom>
              <a:blipFill>
                <a:blip r:embed="rId16"/>
                <a:stretch>
                  <a:fillRect b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335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91140">
            <a:off x="17143583" y="389806"/>
            <a:ext cx="789858" cy="8018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495300"/>
            <a:ext cx="22365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9536" y="1768633"/>
            <a:ext cx="15874345" cy="5978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900"/>
              </a:spcAft>
              <a:buFontTx/>
              <a:buChar char="-"/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ngôi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900"/>
              </a:spcAft>
              <a:buFontTx/>
              <a:buChar char="-"/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khoan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giếng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ngôi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khoan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giếng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</a:t>
            </a:r>
          </a:p>
          <a:p>
            <a:pPr algn="just">
              <a:lnSpc>
                <a:spcPct val="150000"/>
              </a:lnSpc>
              <a:spcAft>
                <a:spcPts val="9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  <a:p>
            <a:pPr algn="just">
              <a:lnSpc>
                <a:spcPct val="150000"/>
              </a:lnSpc>
              <a:spcAft>
                <a:spcPts val="9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khoan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giếng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48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dir="in"/>
      </p:transition>
    </mc:Choice>
    <mc:Fallback xmlns="">
      <p:transition spd="med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3948" y="1943100"/>
            <a:ext cx="5505209" cy="452578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9600" y="593296"/>
            <a:ext cx="22365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1608313"/>
            <a:ext cx="1142999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QA = QC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AC 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QB = QC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BC 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7480637"/>
            <a:ext cx="1493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ABC.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11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658879" y="9410700"/>
            <a:ext cx="2488422" cy="4207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315200" y="342900"/>
            <a:ext cx="4648200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360045" algn="l"/>
                <a:tab pos="720090" algn="l"/>
              </a:tabLst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3657600" y="2010403"/>
            <a:ext cx="13716000" cy="2676452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22656" y="2216750"/>
            <a:ext cx="12185888" cy="1901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vi-VN" sz="4000" b="1" u="sng" dirty="0">
                <a:solidFill>
                  <a:prstClr val="whit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Định lí 2:</a:t>
            </a:r>
          </a:p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vi-VN" sz="4000" dirty="0">
                <a:solidFill>
                  <a:prstClr val="whit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Ba đường cao của tam giác đồng quy tại một điểm.</a:t>
            </a:r>
          </a:p>
        </p:txBody>
      </p:sp>
      <p:pic>
        <p:nvPicPr>
          <p:cNvPr id="17" name="Picture 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240" y="5981700"/>
            <a:ext cx="4400960" cy="38497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15500" y="6252508"/>
            <a:ext cx="65045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đường cao AI, BJ, CK đồng quy tại H.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02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8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96200" y="114300"/>
            <a:ext cx="3276600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360045" algn="l"/>
                <a:tab pos="720090" algn="l"/>
              </a:tabLst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 Ý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3276600" y="1867395"/>
            <a:ext cx="11963400" cy="6324105"/>
          </a:xfrm>
          <a:prstGeom prst="wedgeEllipseCallout">
            <a:avLst>
              <a:gd name="adj1" fmla="val -37286"/>
              <a:gd name="adj2" fmla="val 4902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00600" y="3093558"/>
            <a:ext cx="8991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Trong tam giác cân tại A, đường cao xuất phát từ đỉnh A đồng thời là đường trung trực, đường phân giác, đường trung tuyến của tam giác đó.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07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dir="in"/>
      </p:transition>
    </mc:Choice>
    <mc:Fallback xmlns="">
      <p:transition spd="med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14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630</Words>
  <PresentationFormat>Custom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 Math</vt:lpstr>
      <vt:lpstr>Gill Sans MT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2022-11-28T07:07:00Z</dcterms:modified>
  <dc:identifier>DAFKvEba2JA</dc:identifier>
</cp:coreProperties>
</file>