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909" r:id="rId3"/>
    <p:sldId id="808" r:id="rId4"/>
    <p:sldId id="809" r:id="rId5"/>
    <p:sldId id="993" r:id="rId6"/>
    <p:sldId id="1010" r:id="rId7"/>
    <p:sldId id="978" r:id="rId8"/>
    <p:sldId id="1011" r:id="rId9"/>
    <p:sldId id="971" r:id="rId10"/>
    <p:sldId id="983" r:id="rId11"/>
    <p:sldId id="1025" r:id="rId12"/>
    <p:sldId id="1014" r:id="rId13"/>
    <p:sldId id="1016" r:id="rId14"/>
    <p:sldId id="1026" r:id="rId15"/>
    <p:sldId id="970" r:id="rId16"/>
    <p:sldId id="1018" r:id="rId17"/>
    <p:sldId id="1027" r:id="rId18"/>
    <p:sldId id="1020" r:id="rId19"/>
    <p:sldId id="1021" r:id="rId20"/>
    <p:sldId id="1028" r:id="rId21"/>
    <p:sldId id="972" r:id="rId22"/>
    <p:sldId id="973" r:id="rId23"/>
    <p:sldId id="998" r:id="rId24"/>
    <p:sldId id="999" r:id="rId25"/>
    <p:sldId id="1000" r:id="rId26"/>
    <p:sldId id="1024" r:id="rId27"/>
    <p:sldId id="1029" r:id="rId28"/>
    <p:sldId id="1001" r:id="rId29"/>
    <p:sldId id="1030"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93"/>
            <p14:sldId id="1010"/>
            <p14:sldId id="978"/>
            <p14:sldId id="1011"/>
            <p14:sldId id="971"/>
            <p14:sldId id="983"/>
            <p14:sldId id="1025"/>
            <p14:sldId id="1014"/>
            <p14:sldId id="1016"/>
            <p14:sldId id="1026"/>
            <p14:sldId id="970"/>
            <p14:sldId id="1018"/>
            <p14:sldId id="1027"/>
            <p14:sldId id="1020"/>
            <p14:sldId id="1021"/>
            <p14:sldId id="1028"/>
            <p14:sldId id="972"/>
            <p14:sldId id="973"/>
            <p14:sldId id="998"/>
            <p14:sldId id="999"/>
            <p14:sldId id="1000"/>
            <p14:sldId id="1024"/>
            <p14:sldId id="1029"/>
            <p14:sldId id="1001"/>
            <p14:sldId id="1030"/>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D13"/>
    <a:srgbClr val="F4F7ED"/>
    <a:srgbClr val="FEF6F0"/>
    <a:srgbClr val="E4FEDE"/>
    <a:srgbClr val="1D5E75"/>
    <a:srgbClr val="255997"/>
    <a:srgbClr val="FDEDD3"/>
    <a:srgbClr val="FEF5E6"/>
    <a:srgbClr val="FDEED3"/>
    <a:srgbClr val="FBE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057" autoAdjust="0"/>
  </p:normalViewPr>
  <p:slideViewPr>
    <p:cSldViewPr>
      <p:cViewPr varScale="1">
        <p:scale>
          <a:sx n="86" d="100"/>
          <a:sy n="86" d="100"/>
        </p:scale>
        <p:origin x="510" y="9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 Id="rId9"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9/2/2024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211510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32325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61783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90367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275949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3221951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428760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2870967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302644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3841410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72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96496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78099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310" indent="0" algn="ctr">
              <a:buNone/>
              <a:defRPr>
                <a:solidFill>
                  <a:schemeClr val="tx1">
                    <a:tint val="75000"/>
                  </a:schemeClr>
                </a:solidFill>
              </a:defRPr>
            </a:lvl2pPr>
            <a:lvl3pPr marL="1218621" indent="0" algn="ctr">
              <a:buNone/>
              <a:defRPr>
                <a:solidFill>
                  <a:schemeClr val="tx1">
                    <a:tint val="75000"/>
                  </a:schemeClr>
                </a:solidFill>
              </a:defRPr>
            </a:lvl3pPr>
            <a:lvl4pPr marL="1827931" indent="0" algn="ctr">
              <a:buNone/>
              <a:defRPr>
                <a:solidFill>
                  <a:schemeClr val="tx1">
                    <a:tint val="75000"/>
                  </a:schemeClr>
                </a:solidFill>
              </a:defRPr>
            </a:lvl4pPr>
            <a:lvl5pPr marL="2437242" indent="0" algn="ctr">
              <a:buNone/>
              <a:defRPr>
                <a:solidFill>
                  <a:schemeClr val="tx1">
                    <a:tint val="75000"/>
                  </a:schemeClr>
                </a:solidFill>
              </a:defRPr>
            </a:lvl5pPr>
            <a:lvl6pPr marL="3046553" indent="0" algn="ctr">
              <a:buNone/>
              <a:defRPr>
                <a:solidFill>
                  <a:schemeClr val="tx1">
                    <a:tint val="75000"/>
                  </a:schemeClr>
                </a:solidFill>
              </a:defRPr>
            </a:lvl6pPr>
            <a:lvl7pPr marL="3655863" indent="0" algn="ctr">
              <a:buNone/>
              <a:defRPr>
                <a:solidFill>
                  <a:schemeClr val="tx1">
                    <a:tint val="75000"/>
                  </a:schemeClr>
                </a:solidFill>
              </a:defRPr>
            </a:lvl7pPr>
            <a:lvl8pPr marL="4265173" indent="0" algn="ctr">
              <a:buNone/>
              <a:defRPr>
                <a:solidFill>
                  <a:schemeClr val="tx1">
                    <a:tint val="75000"/>
                  </a:schemeClr>
                </a:solidFill>
              </a:defRPr>
            </a:lvl8pPr>
            <a:lvl9pPr marL="48744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25910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50075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5298"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99">
                <a:solidFill>
                  <a:schemeClr val="tx1">
                    <a:tint val="75000"/>
                  </a:schemeClr>
                </a:solidFill>
              </a:defRPr>
            </a:lvl1pPr>
            <a:lvl2pPr marL="609310" indent="0">
              <a:buNone/>
              <a:defRPr sz="2399">
                <a:solidFill>
                  <a:schemeClr val="tx1">
                    <a:tint val="75000"/>
                  </a:schemeClr>
                </a:solidFill>
              </a:defRPr>
            </a:lvl2pPr>
            <a:lvl3pPr marL="1218621" indent="0">
              <a:buNone/>
              <a:defRPr sz="2099">
                <a:solidFill>
                  <a:schemeClr val="tx1">
                    <a:tint val="75000"/>
                  </a:schemeClr>
                </a:solidFill>
              </a:defRPr>
            </a:lvl3pPr>
            <a:lvl4pPr marL="1827931" indent="0">
              <a:buNone/>
              <a:defRPr sz="1899">
                <a:solidFill>
                  <a:schemeClr val="tx1">
                    <a:tint val="75000"/>
                  </a:schemeClr>
                </a:solidFill>
              </a:defRPr>
            </a:lvl4pPr>
            <a:lvl5pPr marL="2437242" indent="0">
              <a:buNone/>
              <a:defRPr sz="1899">
                <a:solidFill>
                  <a:schemeClr val="tx1">
                    <a:tint val="75000"/>
                  </a:schemeClr>
                </a:solidFill>
              </a:defRPr>
            </a:lvl5pPr>
            <a:lvl6pPr marL="3046553" indent="0">
              <a:buNone/>
              <a:defRPr sz="1899">
                <a:solidFill>
                  <a:schemeClr val="tx1">
                    <a:tint val="75000"/>
                  </a:schemeClr>
                </a:solidFill>
              </a:defRPr>
            </a:lvl6pPr>
            <a:lvl7pPr marL="3655863" indent="0">
              <a:buNone/>
              <a:defRPr sz="1899">
                <a:solidFill>
                  <a:schemeClr val="tx1">
                    <a:tint val="75000"/>
                  </a:schemeClr>
                </a:solidFill>
              </a:defRPr>
            </a:lvl7pPr>
            <a:lvl8pPr marL="4265173" indent="0">
              <a:buNone/>
              <a:defRPr sz="1899">
                <a:solidFill>
                  <a:schemeClr val="tx1">
                    <a:tint val="75000"/>
                  </a:schemeClr>
                </a:solidFill>
              </a:defRPr>
            </a:lvl8pPr>
            <a:lvl9pPr marL="4874484" indent="0">
              <a:buNone/>
              <a:defRPr sz="18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63720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3"/>
            <a:ext cx="5383398" cy="3394075"/>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3"/>
            <a:ext cx="5383398" cy="3394075"/>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9006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5"/>
            <a:ext cx="5385514"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5"/>
            <a:ext cx="5387630"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86079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4083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518761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1"/>
            <a:ext cx="4010039"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5492" y="273054"/>
            <a:ext cx="6813892" cy="5853113"/>
          </a:xfrm>
        </p:spPr>
        <p:txBody>
          <a:bodyPr/>
          <a:lstStyle>
            <a:lvl1pPr>
              <a:defRPr sz="4299"/>
            </a:lvl1pPr>
            <a:lvl2pPr>
              <a:defRPr sz="36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25474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4299"/>
            </a:lvl1pPr>
            <a:lvl2pPr marL="609310" indent="0">
              <a:buNone/>
              <a:defRPr sz="3699"/>
            </a:lvl2pPr>
            <a:lvl3pPr marL="1218621" indent="0">
              <a:buNone/>
              <a:defRPr sz="3199"/>
            </a:lvl3pPr>
            <a:lvl4pPr marL="1827931" indent="0">
              <a:buNone/>
              <a:defRPr sz="2699"/>
            </a:lvl4pPr>
            <a:lvl5pPr marL="2437242" indent="0">
              <a:buNone/>
              <a:defRPr sz="2699"/>
            </a:lvl5pPr>
            <a:lvl6pPr marL="3046553" indent="0">
              <a:buNone/>
              <a:defRPr sz="2699"/>
            </a:lvl6pPr>
            <a:lvl7pPr marL="3655863" indent="0">
              <a:buNone/>
              <a:defRPr sz="2699"/>
            </a:lvl7pPr>
            <a:lvl8pPr marL="4265173" indent="0">
              <a:buNone/>
              <a:defRPr sz="2699"/>
            </a:lvl8pPr>
            <a:lvl9pPr marL="4874484" indent="0">
              <a:buNone/>
              <a:defRPr sz="2699"/>
            </a:lvl9pPr>
          </a:lstStyle>
          <a:p>
            <a:endParaRPr lang="en-US"/>
          </a:p>
        </p:txBody>
      </p:sp>
      <p:sp>
        <p:nvSpPr>
          <p:cNvPr id="4" name="Text Placeholder 3"/>
          <p:cNvSpPr>
            <a:spLocks noGrp="1"/>
          </p:cNvSpPr>
          <p:nvPr>
            <p:ph type="body" sz="half" idx="2"/>
          </p:nvPr>
        </p:nvSpPr>
        <p:spPr>
          <a:xfrm>
            <a:off x="2389096" y="5367340"/>
            <a:ext cx="7313295" cy="8048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61452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8872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6"/>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6"/>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7761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9/2/2024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2" y="1600203"/>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9/2/2024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3519478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8621" rtl="0" eaLnBrk="1" latinLnBrk="0" hangingPunct="1">
        <a:spcBef>
          <a:spcPct val="0"/>
        </a:spcBef>
        <a:buNone/>
        <a:defRPr sz="5898" kern="1200">
          <a:solidFill>
            <a:schemeClr val="tx1"/>
          </a:solidFill>
          <a:latin typeface="+mj-lt"/>
          <a:ea typeface="+mj-ea"/>
          <a:cs typeface="+mj-cs"/>
        </a:defRPr>
      </a:lvl1pPr>
    </p:titleStyle>
    <p:bodyStyle>
      <a:lvl1pPr marL="456983" indent="-456983" algn="l" defTabSz="1218621"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130" indent="-380819" algn="l" defTabSz="1218621"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276" indent="-304656" algn="l" defTabSz="1218621"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58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189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5.png"/><Relationship Id="rId3" Type="http://schemas.openxmlformats.org/officeDocument/2006/relationships/notesSlide" Target="../notesSlides/notesSlide14.xml"/><Relationship Id="rId7" Type="http://schemas.openxmlformats.org/officeDocument/2006/relationships/image" Target="../media/image52.wmf"/><Relationship Id="rId12"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4.wmf"/><Relationship Id="rId5" Type="http://schemas.openxmlformats.org/officeDocument/2006/relationships/image" Target="../media/image63.png"/><Relationship Id="rId15" Type="http://schemas.openxmlformats.org/officeDocument/2006/relationships/image" Target="../media/image62.png"/><Relationship Id="rId10" Type="http://schemas.openxmlformats.org/officeDocument/2006/relationships/oleObject" Target="../embeddings/oleObject4.bin"/><Relationship Id="rId4" Type="http://schemas.openxmlformats.org/officeDocument/2006/relationships/image" Target="../media/image59.png"/><Relationship Id="rId9" Type="http://schemas.openxmlformats.org/officeDocument/2006/relationships/image" Target="../media/image53.wmf"/><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14.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68.wmf"/><Relationship Id="rId18" Type="http://schemas.openxmlformats.org/officeDocument/2006/relationships/oleObject" Target="../embeddings/oleObject11.bin"/><Relationship Id="rId3" Type="http://schemas.openxmlformats.org/officeDocument/2006/relationships/notesSlide" Target="../notesSlides/notesSlide16.xml"/><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8.bin"/><Relationship Id="rId17"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67.wmf"/><Relationship Id="rId5" Type="http://schemas.openxmlformats.org/officeDocument/2006/relationships/image" Target="../media/image74.png"/><Relationship Id="rId15" Type="http://schemas.openxmlformats.org/officeDocument/2006/relationships/image" Target="../media/image69.wmf"/><Relationship Id="rId23" Type="http://schemas.openxmlformats.org/officeDocument/2006/relationships/image" Target="../media/image73.wmf"/><Relationship Id="rId10" Type="http://schemas.openxmlformats.org/officeDocument/2006/relationships/oleObject" Target="../embeddings/oleObject7.bin"/><Relationship Id="rId19" Type="http://schemas.openxmlformats.org/officeDocument/2006/relationships/image" Target="../media/image71.wmf"/><Relationship Id="rId4" Type="http://schemas.openxmlformats.org/officeDocument/2006/relationships/image" Target="../media/image14.png"/><Relationship Id="rId9" Type="http://schemas.openxmlformats.org/officeDocument/2006/relationships/image" Target="../media/image66.wmf"/><Relationship Id="rId14" Type="http://schemas.openxmlformats.org/officeDocument/2006/relationships/oleObject" Target="../embeddings/oleObject9.bin"/><Relationship Id="rId22"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23.png"/><Relationship Id="rId3" Type="http://schemas.openxmlformats.org/officeDocument/2006/relationships/notesSlide" Target="../notesSlides/notesSlide17.xml"/><Relationship Id="rId7" Type="http://schemas.openxmlformats.org/officeDocument/2006/relationships/oleObject" Target="../embeddings/oleObject15.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image" Target="../media/image80.png"/><Relationship Id="rId10" Type="http://schemas.openxmlformats.org/officeDocument/2006/relationships/image" Target="../media/image77.wmf"/><Relationship Id="rId4" Type="http://schemas.openxmlformats.org/officeDocument/2006/relationships/image" Target="../media/image79.png"/><Relationship Id="rId9" Type="http://schemas.openxmlformats.org/officeDocument/2006/relationships/oleObject" Target="../embeddings/oleObject16.bin"/><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9.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85.wmf"/><Relationship Id="rId5" Type="http://schemas.openxmlformats.org/officeDocument/2006/relationships/image" Target="../media/image82.png"/><Relationship Id="rId10" Type="http://schemas.openxmlformats.org/officeDocument/2006/relationships/oleObject" Target="../embeddings/oleObject20.bin"/><Relationship Id="rId4" Type="http://schemas.openxmlformats.org/officeDocument/2006/relationships/image" Target="../media/image81.png"/><Relationship Id="rId9" Type="http://schemas.openxmlformats.org/officeDocument/2006/relationships/image" Target="../media/image84.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3.png"/><Relationship Id="rId7"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98.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13.png"/><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8.png"/><Relationship Id="rId7"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00.png"/><Relationship Id="rId4" Type="http://schemas.openxmlformats.org/officeDocument/2006/relationships/image" Target="../media/image13.png"/><Relationship Id="rId9" Type="http://schemas.openxmlformats.org/officeDocument/2006/relationships/image" Target="../media/image99.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4.xml"/><Relationship Id="rId7" Type="http://schemas.openxmlformats.org/officeDocument/2006/relationships/image" Target="../media/image97.wmf"/><Relationship Id="rId12"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99.wmf"/><Relationship Id="rId5" Type="http://schemas.openxmlformats.org/officeDocument/2006/relationships/image" Target="../media/image13.png"/><Relationship Id="rId10" Type="http://schemas.openxmlformats.org/officeDocument/2006/relationships/oleObject" Target="../embeddings/oleObject23.bin"/><Relationship Id="rId4" Type="http://schemas.openxmlformats.org/officeDocument/2006/relationships/image" Target="../media/image88.png"/><Relationship Id="rId9" Type="http://schemas.openxmlformats.org/officeDocument/2006/relationships/image" Target="../media/image98.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5.bin"/><Relationship Id="rId18" Type="http://schemas.openxmlformats.org/officeDocument/2006/relationships/image" Target="../media/image103.wmf"/><Relationship Id="rId3" Type="http://schemas.openxmlformats.org/officeDocument/2006/relationships/notesSlide" Target="../notesSlides/notesSlide25.xml"/><Relationship Id="rId7" Type="http://schemas.openxmlformats.org/officeDocument/2006/relationships/image" Target="../media/image100.w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102.wmf"/><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13.png"/><Relationship Id="rId15" Type="http://schemas.openxmlformats.org/officeDocument/2006/relationships/oleObject" Target="../embeddings/oleObject26.bin"/><Relationship Id="rId4" Type="http://schemas.openxmlformats.org/officeDocument/2006/relationships/image" Target="../media/image88.png"/><Relationship Id="rId9" Type="http://schemas.openxmlformats.org/officeDocument/2006/relationships/image" Target="../media/image101.wmf"/><Relationship Id="rId14" Type="http://schemas.openxmlformats.org/officeDocument/2006/relationships/image" Target="../media/image119.png"/></Relationships>
</file>

<file path=ppt/slides/_rels/slide26.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png"/><Relationship Id="rId10" Type="http://schemas.openxmlformats.org/officeDocument/2006/relationships/image" Target="../media/image104.wmf"/><Relationship Id="rId4" Type="http://schemas.openxmlformats.org/officeDocument/2006/relationships/image" Target="../media/image88.png"/><Relationship Id="rId9"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3.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912223" y="3083086"/>
            <a:ext cx="56387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4AF6908-944D-4CEC-8B56-84FE5C8C7085}"/>
              </a:ext>
            </a:extLst>
          </p:cNvPr>
          <p:cNvPicPr>
            <a:picLocks noChangeAspect="1"/>
          </p:cNvPicPr>
          <p:nvPr/>
        </p:nvPicPr>
        <p:blipFill>
          <a:blip r:embed="rId4"/>
          <a:stretch>
            <a:fillRect/>
          </a:stretch>
        </p:blipFill>
        <p:spPr>
          <a:xfrm>
            <a:off x="3264827" y="3023194"/>
            <a:ext cx="1345342" cy="1243806"/>
          </a:xfrm>
          <a:prstGeom prst="rect">
            <a:avLst/>
          </a:prstGeom>
        </p:spPr>
      </p:pic>
      <p:pic>
        <p:nvPicPr>
          <p:cNvPr id="4" name="Picture 3">
            <a:extLst>
              <a:ext uri="{FF2B5EF4-FFF2-40B4-BE49-F238E27FC236}">
                <a16:creationId xmlns:a16="http://schemas.microsoft.com/office/drawing/2014/main" id="{0EB0B0AC-EF5A-41F5-8974-525F73A4DA28}"/>
              </a:ext>
            </a:extLst>
          </p:cNvPr>
          <p:cNvPicPr>
            <a:picLocks noChangeAspect="1"/>
          </p:cNvPicPr>
          <p:nvPr/>
        </p:nvPicPr>
        <p:blipFill>
          <a:blip r:embed="rId5"/>
          <a:stretch>
            <a:fillRect/>
          </a:stretch>
        </p:blipFill>
        <p:spPr>
          <a:xfrm>
            <a:off x="4951412" y="3276600"/>
            <a:ext cx="5638799" cy="1066799"/>
          </a:xfrm>
          <a:prstGeom prst="rect">
            <a:avLst/>
          </a:prstGeom>
        </p:spPr>
      </p:pic>
      <p:pic>
        <p:nvPicPr>
          <p:cNvPr id="6" name="Picture 5">
            <a:extLst>
              <a:ext uri="{FF2B5EF4-FFF2-40B4-BE49-F238E27FC236}">
                <a16:creationId xmlns:a16="http://schemas.microsoft.com/office/drawing/2014/main" id="{24FEF352-F1E6-496F-8A88-7AA8194C6481}"/>
              </a:ext>
            </a:extLst>
          </p:cNvPr>
          <p:cNvPicPr>
            <a:picLocks noChangeAspect="1"/>
          </p:cNvPicPr>
          <p:nvPr/>
        </p:nvPicPr>
        <p:blipFill>
          <a:blip r:embed="rId6"/>
          <a:stretch>
            <a:fillRect/>
          </a:stretch>
        </p:blipFill>
        <p:spPr>
          <a:xfrm>
            <a:off x="4384076" y="2315997"/>
            <a:ext cx="6389162" cy="707197"/>
          </a:xfrm>
          <a:prstGeom prst="rect">
            <a:avLst/>
          </a:prstGeom>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332267" y="75210"/>
            <a:ext cx="10712154" cy="3115570"/>
          </a:xfrm>
          <a:prstGeom prst="roundRect">
            <a:avLst>
              <a:gd name="adj" fmla="val 27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1" y="7521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427587" y="509240"/>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3" name="Rectangle 2">
            <a:extLst>
              <a:ext uri="{FF2B5EF4-FFF2-40B4-BE49-F238E27FC236}">
                <a16:creationId xmlns:a16="http://schemas.microsoft.com/office/drawing/2014/main" id="{2B7523EE-5DA2-4957-BFAC-84ACAD9D940C}"/>
              </a:ext>
            </a:extLst>
          </p:cNvPr>
          <p:cNvSpPr/>
          <p:nvPr/>
        </p:nvSpPr>
        <p:spPr>
          <a:xfrm>
            <a:off x="1427693" y="882456"/>
            <a:ext cx="10616728" cy="2308324"/>
          </a:xfrm>
          <a:prstGeom prst="rect">
            <a:avLst/>
          </a:prstGeom>
        </p:spPr>
        <p:txBody>
          <a:bodyPr wrap="square">
            <a:spAutoFit/>
          </a:bodyPr>
          <a:lstStyle/>
          <a:p>
            <a:pPr marL="342900" indent="-342900">
              <a:buFont typeface="Wingdings" panose="05000000000000000000" pitchFamily="2" charset="2"/>
              <a:buChar char="v"/>
            </a:pPr>
            <a:r>
              <a:rPr lang="vi-VN"/>
              <a:t>Chọn ngẫu nhiên một người lái xe trong số 577 006 người bị tai nạn giao thông.</a:t>
            </a:r>
          </a:p>
          <a:p>
            <a:r>
              <a:rPr lang="vi-VN"/>
              <a:t>a) Tính xác suất để người lái xe đó tử vong khi xảy ra tai nạn giao thông trong</a:t>
            </a:r>
            <a:r>
              <a:rPr lang="en-US"/>
              <a:t> </a:t>
            </a:r>
            <a:r>
              <a:rPr lang="vi-VN"/>
              <a:t>trường</a:t>
            </a:r>
            <a:endParaRPr lang="en-US"/>
          </a:p>
          <a:p>
            <a:r>
              <a:rPr lang="en-US"/>
              <a:t>    </a:t>
            </a:r>
            <a:r>
              <a:rPr lang="vi-VN"/>
              <a:t> hợp không thắt dây an toàn.</a:t>
            </a:r>
          </a:p>
          <a:p>
            <a:r>
              <a:rPr lang="vi-VN"/>
              <a:t>b) Tính xác suất để người lái xe đó tử vong khi xảy ra tai nạn giao thông trong trường</a:t>
            </a:r>
            <a:endParaRPr lang="en-US"/>
          </a:p>
          <a:p>
            <a:r>
              <a:rPr lang="en-US"/>
              <a:t>    </a:t>
            </a:r>
            <a:r>
              <a:rPr lang="vi-VN"/>
              <a:t> hợp có thắt dây an toàn.</a:t>
            </a:r>
          </a:p>
          <a:p>
            <a:r>
              <a:rPr lang="vi-VN"/>
              <a:t>c) </a:t>
            </a:r>
            <a:r>
              <a:rPr lang="en-US"/>
              <a:t> </a:t>
            </a:r>
            <a:r>
              <a:rPr lang="vi-VN"/>
              <a:t>So sánh hai xác suất ở câu a và câu b rồi rút ra kết luận.</a:t>
            </a:r>
          </a:p>
        </p:txBody>
      </p:sp>
      <p:sp>
        <p:nvSpPr>
          <p:cNvPr id="4" name="Rectangle 3">
            <a:extLst>
              <a:ext uri="{FF2B5EF4-FFF2-40B4-BE49-F238E27FC236}">
                <a16:creationId xmlns:a16="http://schemas.microsoft.com/office/drawing/2014/main" id="{4247AF16-B314-40A4-97E1-CA7131ED39EE}"/>
              </a:ext>
            </a:extLst>
          </p:cNvPr>
          <p:cNvSpPr/>
          <p:nvPr/>
        </p:nvSpPr>
        <p:spPr>
          <a:xfrm>
            <a:off x="1776647" y="93741"/>
            <a:ext cx="10363200" cy="830997"/>
          </a:xfrm>
          <a:prstGeom prst="rect">
            <a:avLst/>
          </a:prstGeom>
        </p:spPr>
        <p:txBody>
          <a:bodyPr wrap="square">
            <a:spAutoFit/>
          </a:bodyPr>
          <a:lstStyle/>
          <a:p>
            <a:r>
              <a:rPr lang="en-US"/>
              <a:t>(Nội dung: SGK). </a:t>
            </a:r>
            <a:r>
              <a:rPr lang="vi-VN"/>
              <a:t>Kết quả </a:t>
            </a:r>
            <a:r>
              <a:rPr lang="en-US"/>
              <a:t>xem xét trong 577006 vụ tai nạn giao thông đ</a:t>
            </a:r>
            <a:r>
              <a:rPr lang="vi-VN"/>
              <a:t>ư</a:t>
            </a:r>
            <a:r>
              <a:rPr lang="en-US"/>
              <a:t>ợc </a:t>
            </a:r>
            <a:r>
              <a:rPr lang="vi-VN"/>
              <a:t>trình bày dạng </a:t>
            </a:r>
            <a:r>
              <a:rPr lang="vi-VN">
                <a:solidFill>
                  <a:srgbClr val="C00000"/>
                </a:solidFill>
              </a:rPr>
              <a:t>bảng dữ liệu thống kê 2×2</a:t>
            </a:r>
            <a:r>
              <a:rPr lang="en-US">
                <a:solidFill>
                  <a:srgbClr val="C00000"/>
                </a:solidFill>
              </a:rPr>
              <a:t> (B.3)</a:t>
            </a:r>
            <a:endParaRPr lang="vi-VN"/>
          </a:p>
        </p:txBody>
      </p:sp>
      <p:grpSp>
        <p:nvGrpSpPr>
          <p:cNvPr id="10" name="Group 9">
            <a:extLst>
              <a:ext uri="{FF2B5EF4-FFF2-40B4-BE49-F238E27FC236}">
                <a16:creationId xmlns:a16="http://schemas.microsoft.com/office/drawing/2014/main" id="{73ED5D3C-F8FB-4BB5-A62B-531038252655}"/>
              </a:ext>
            </a:extLst>
          </p:cNvPr>
          <p:cNvGrpSpPr/>
          <p:nvPr/>
        </p:nvGrpSpPr>
        <p:grpSpPr>
          <a:xfrm>
            <a:off x="1870569" y="3341652"/>
            <a:ext cx="4500864" cy="889218"/>
            <a:chOff x="1923455" y="3359625"/>
            <a:chExt cx="4500864" cy="889218"/>
          </a:xfrm>
        </p:grpSpPr>
        <p:sp>
          <p:nvSpPr>
            <p:cNvPr id="15" name="Rectangle 14">
              <a:extLst>
                <a:ext uri="{FF2B5EF4-FFF2-40B4-BE49-F238E27FC236}">
                  <a16:creationId xmlns:a16="http://schemas.microsoft.com/office/drawing/2014/main" id="{01E6F213-B821-45E0-B23D-A6314CB36BD8}"/>
                </a:ext>
              </a:extLst>
            </p:cNvPr>
            <p:cNvSpPr/>
            <p:nvPr/>
          </p:nvSpPr>
          <p:spPr>
            <a:xfrm>
              <a:off x="1923455" y="3526527"/>
              <a:ext cx="2153154" cy="535531"/>
            </a:xfrm>
            <a:prstGeom prst="rect">
              <a:avLst/>
            </a:prstGeom>
          </p:spPr>
          <p:txBody>
            <a:bodyPr wrap="none">
              <a:spAutoFit/>
            </a:bodyPr>
            <a:lstStyle/>
            <a:p>
              <a:pPr algn="just">
                <a:lnSpc>
                  <a:spcPct val="120000"/>
                </a:lnSpc>
              </a:pPr>
              <a:r>
                <a:rPr lang="vi-VN" i="1">
                  <a:latin typeface="+mj-lt"/>
                  <a:cs typeface="Arial" pitchFamily="34" charset="0"/>
                </a:rPr>
                <a:t>n(B)</a:t>
              </a:r>
              <a:r>
                <a:rPr lang="vi-VN">
                  <a:latin typeface="+mj-lt"/>
                  <a:cs typeface="Arial" pitchFamily="34" charset="0"/>
                </a:rPr>
                <a:t> = 164 128.</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B6C65CD-4619-4586-B56D-07F70879DA2C}"/>
                    </a:ext>
                  </a:extLst>
                </p:cNvPr>
                <p:cNvSpPr/>
                <p:nvPr/>
              </p:nvSpPr>
              <p:spPr>
                <a:xfrm>
                  <a:off x="4189412" y="3359625"/>
                  <a:ext cx="2234907" cy="889218"/>
                </a:xfrm>
                <a:prstGeom prst="rect">
                  <a:avLst/>
                </a:prstGeom>
              </p:spPr>
              <p:txBody>
                <a:bodyPr wrap="none">
                  <a:spAutoFit/>
                </a:bodyPr>
                <a:lstStyle/>
                <a:p>
                  <a:pPr algn="just">
                    <a:lnSpc>
                      <a:spcPct val="120000"/>
                    </a:lnSpc>
                  </a:pP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latin typeface="+mj-lt"/>
                              <a:cs typeface="Arial" pitchFamily="34" charset="0"/>
                            </a:rPr>
                            <m:t>n</m:t>
                          </m:r>
                          <m:r>
                            <m:rPr>
                              <m:nor/>
                            </m:rPr>
                            <a:rPr lang="vi-VN" i="1">
                              <a:latin typeface="+mj-lt"/>
                              <a:cs typeface="Arial" pitchFamily="34" charset="0"/>
                            </a:rPr>
                            <m:t>(</m:t>
                          </m:r>
                          <m:r>
                            <m:rPr>
                              <m:nor/>
                            </m:rPr>
                            <a:rPr lang="en-US" i="1">
                              <a:latin typeface="+mj-lt"/>
                              <a:cs typeface="Arial" pitchFamily="34" charset="0"/>
                            </a:rPr>
                            <m:t>B</m:t>
                          </m:r>
                          <m:r>
                            <m:rPr>
                              <m:nor/>
                            </m:rPr>
                            <a:rPr lang="vi-VN" i="1">
                              <a:latin typeface="+mj-lt"/>
                              <a:cs typeface="Arial" pitchFamily="34" charset="0"/>
                            </a:rPr>
                            <m:t>)</m:t>
                          </m:r>
                        </m:num>
                        <m:den>
                          <m:r>
                            <m:rPr>
                              <m:nor/>
                            </m:rPr>
                            <a:rPr lang="vi-VN" i="1">
                              <a:latin typeface="+mj-lt"/>
                              <a:cs typeface="Arial" pitchFamily="34" charset="0"/>
                            </a:rPr>
                            <m:t>n</m:t>
                          </m:r>
                          <m:r>
                            <m:rPr>
                              <m:nor/>
                            </m:rPr>
                            <a:rPr lang="el-GR" i="1">
                              <a:latin typeface="+mj-lt"/>
                              <a:cs typeface="Arial" pitchFamily="34" charset="0"/>
                            </a:rPr>
                            <m:t>(</m:t>
                          </m:r>
                          <m:r>
                            <m:rPr>
                              <m:nor/>
                            </m:rPr>
                            <a:rPr lang="el-GR" i="1">
                              <a:latin typeface="+mj-lt"/>
                              <a:cs typeface="Arial" pitchFamily="34" charset="0"/>
                            </a:rPr>
                            <m:t>Ω</m:t>
                          </m:r>
                          <m:r>
                            <m:rPr>
                              <m:nor/>
                            </m:rPr>
                            <a:rPr lang="el-GR" i="1">
                              <a:latin typeface="+mj-lt"/>
                              <a:cs typeface="Arial" pitchFamily="34" charset="0"/>
                            </a:rPr>
                            <m:t>)</m:t>
                          </m:r>
                        </m:den>
                      </m:f>
                      <m:r>
                        <a:rPr lang="en-US" i="1">
                          <a:latin typeface="Cambria Math" panose="02040503050406030204" pitchFamily="18" charset="0"/>
                          <a:cs typeface="Arial" pitchFamily="34" charset="0"/>
                        </a:rPr>
                        <m:t> </m:t>
                      </m:r>
                    </m:oMath>
                  </a14:m>
                  <a:r>
                    <a:rPr lang="en-US">
                      <a:latin typeface="+mj-lt"/>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a:latin typeface="+mj-lt"/>
                              <a:cs typeface="Arial" pitchFamily="34" charset="0"/>
                            </a:rPr>
                            <m:t>164 128</m:t>
                          </m:r>
                        </m:num>
                        <m:den>
                          <m:r>
                            <m:rPr>
                              <m:nor/>
                            </m:rPr>
                            <a:rPr lang="vi-VN">
                              <a:latin typeface="+mj-lt"/>
                              <a:cs typeface="Arial" pitchFamily="34" charset="0"/>
                            </a:rPr>
                            <m:t>577 006</m:t>
                          </m:r>
                        </m:den>
                      </m:f>
                      <m:r>
                        <a:rPr lang="en-US">
                          <a:latin typeface="Cambria Math" panose="02040503050406030204" pitchFamily="18" charset="0"/>
                          <a:cs typeface="Arial" pitchFamily="34" charset="0"/>
                        </a:rPr>
                        <m:t> </m:t>
                      </m:r>
                    </m:oMath>
                  </a14:m>
                  <a:r>
                    <a:rPr lang="en-US">
                      <a:latin typeface="+mj-lt"/>
                      <a:cs typeface="Arial" pitchFamily="34" charset="0"/>
                    </a:rPr>
                    <a:t>.</a:t>
                  </a:r>
                  <a:endParaRPr lang="vi-VN">
                    <a:latin typeface="+mj-lt"/>
                    <a:cs typeface="Arial" pitchFamily="34" charset="0"/>
                  </a:endParaRPr>
                </a:p>
              </p:txBody>
            </p:sp>
          </mc:Choice>
          <mc:Fallback xmlns="">
            <p:sp>
              <p:nvSpPr>
                <p:cNvPr id="16" name="Rectangle 15">
                  <a:extLst>
                    <a:ext uri="{FF2B5EF4-FFF2-40B4-BE49-F238E27FC236}">
                      <a16:creationId xmlns:a16="http://schemas.microsoft.com/office/drawing/2014/main" id="{AB6C65CD-4619-4586-B56D-07F70879DA2C}"/>
                    </a:ext>
                  </a:extLst>
                </p:cNvPr>
                <p:cNvSpPr>
                  <a:spLocks noRot="1" noChangeAspect="1" noMove="1" noResize="1" noEditPoints="1" noAdjustHandles="1" noChangeArrowheads="1" noChangeShapeType="1" noTextEdit="1"/>
                </p:cNvSpPr>
                <p:nvPr/>
              </p:nvSpPr>
              <p:spPr>
                <a:xfrm>
                  <a:off x="4189412" y="3359625"/>
                  <a:ext cx="2234907" cy="889218"/>
                </a:xfrm>
                <a:prstGeom prst="rect">
                  <a:avLst/>
                </a:prstGeom>
                <a:blipFill>
                  <a:blip r:embed="rId4"/>
                  <a:stretch>
                    <a:fillRect r="-3005"/>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BB53BB95-43E9-4195-B31F-A2ABA96D426D}"/>
              </a:ext>
            </a:extLst>
          </p:cNvPr>
          <p:cNvGrpSpPr/>
          <p:nvPr/>
        </p:nvGrpSpPr>
        <p:grpSpPr>
          <a:xfrm>
            <a:off x="1870569" y="4299417"/>
            <a:ext cx="6040262" cy="889218"/>
            <a:chOff x="1923455" y="4116593"/>
            <a:chExt cx="6040262" cy="889218"/>
          </a:xfrm>
        </p:grpSpPr>
        <p:sp>
          <p:nvSpPr>
            <p:cNvPr id="17" name="Rectangle 16">
              <a:extLst>
                <a:ext uri="{FF2B5EF4-FFF2-40B4-BE49-F238E27FC236}">
                  <a16:creationId xmlns:a16="http://schemas.microsoft.com/office/drawing/2014/main" id="{76D14E9D-9B97-4FBA-A609-D3A86458D90A}"/>
                </a:ext>
              </a:extLst>
            </p:cNvPr>
            <p:cNvSpPr/>
            <p:nvPr/>
          </p:nvSpPr>
          <p:spPr>
            <a:xfrm>
              <a:off x="1923455" y="4397805"/>
              <a:ext cx="2068195" cy="461665"/>
            </a:xfrm>
            <a:prstGeom prst="rect">
              <a:avLst/>
            </a:prstGeom>
          </p:spPr>
          <p:txBody>
            <a:bodyPr wrap="none">
              <a:spAutoFit/>
            </a:bodyPr>
            <a:lstStyle/>
            <a:p>
              <a:r>
                <a:rPr lang="vi-VN" i="1">
                  <a:latin typeface="+mj-lt"/>
                  <a:cs typeface="Arial" pitchFamily="34" charset="0"/>
                </a:rPr>
                <a:t>n(AB) </a:t>
              </a:r>
              <a:r>
                <a:rPr lang="vi-VN">
                  <a:latin typeface="+mj-lt"/>
                  <a:cs typeface="Arial" pitchFamily="34" charset="0"/>
                </a:rPr>
                <a:t>= 1601. </a:t>
              </a: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0A20FA8-6611-4FA4-B339-B1FFD4C20692}"/>
                    </a:ext>
                  </a:extLst>
                </p:cNvPr>
                <p:cNvSpPr/>
                <p:nvPr/>
              </p:nvSpPr>
              <p:spPr>
                <a:xfrm>
                  <a:off x="3808412" y="4116593"/>
                  <a:ext cx="4155305" cy="889218"/>
                </a:xfrm>
                <a:prstGeom prst="rect">
                  <a:avLst/>
                </a:prstGeom>
              </p:spPr>
              <p:txBody>
                <a:bodyPr wrap="none">
                  <a:spAutoFit/>
                </a:bodyPr>
                <a:lstStyle/>
                <a:p>
                  <a:pPr algn="just">
                    <a:lnSpc>
                      <a:spcPct val="120000"/>
                    </a:lnSpc>
                  </a:pPr>
                  <a:r>
                    <a:rPr lang="vi-VN">
                      <a:latin typeface="+mj-lt"/>
                      <a:cs typeface="Arial" pitchFamily="34" charset="0"/>
                    </a:rPr>
                    <a:t>Vậy </a:t>
                  </a:r>
                  <a:r>
                    <a:rPr lang="vi-VN" i="1">
                      <a:latin typeface="+mj-lt"/>
                      <a:cs typeface="Arial" pitchFamily="34" charset="0"/>
                    </a:rPr>
                    <a:t>P(AB)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latin typeface="+mj-lt"/>
                              <a:cs typeface="Arial" pitchFamily="34" charset="0"/>
                            </a:rPr>
                            <m:t>n</m:t>
                          </m:r>
                          <m:r>
                            <m:rPr>
                              <m:nor/>
                            </m:rPr>
                            <a:rPr lang="vi-VN" i="1">
                              <a:latin typeface="+mj-lt"/>
                              <a:cs typeface="Arial" pitchFamily="34" charset="0"/>
                            </a:rPr>
                            <m:t>(</m:t>
                          </m:r>
                          <m:r>
                            <m:rPr>
                              <m:nor/>
                            </m:rPr>
                            <a:rPr lang="en-US" i="1">
                              <a:latin typeface="+mj-lt"/>
                              <a:cs typeface="Arial" pitchFamily="34" charset="0"/>
                            </a:rPr>
                            <m:t>AB</m:t>
                          </m:r>
                          <m:r>
                            <m:rPr>
                              <m:nor/>
                            </m:rPr>
                            <a:rPr lang="vi-VN" i="1">
                              <a:latin typeface="+mj-lt"/>
                              <a:cs typeface="Arial" pitchFamily="34" charset="0"/>
                            </a:rPr>
                            <m:t>)</m:t>
                          </m:r>
                        </m:num>
                        <m:den>
                          <m:r>
                            <m:rPr>
                              <m:nor/>
                            </m:rPr>
                            <a:rPr lang="vi-VN" i="1">
                              <a:latin typeface="+mj-lt"/>
                              <a:cs typeface="Arial" pitchFamily="34" charset="0"/>
                            </a:rPr>
                            <m:t>n</m:t>
                          </m:r>
                          <m:r>
                            <m:rPr>
                              <m:nor/>
                            </m:rPr>
                            <a:rPr lang="el-GR" i="1">
                              <a:latin typeface="+mj-lt"/>
                              <a:cs typeface="Arial" pitchFamily="34" charset="0"/>
                            </a:rPr>
                            <m:t>(</m:t>
                          </m:r>
                          <m:r>
                            <m:rPr>
                              <m:nor/>
                            </m:rPr>
                            <a:rPr lang="el-GR" i="1">
                              <a:latin typeface="+mj-lt"/>
                              <a:cs typeface="Arial" pitchFamily="34" charset="0"/>
                            </a:rPr>
                            <m:t>Ω</m:t>
                          </m:r>
                          <m:r>
                            <m:rPr>
                              <m:nor/>
                            </m:rPr>
                            <a:rPr lang="el-GR" i="1">
                              <a:latin typeface="+mj-lt"/>
                              <a:cs typeface="Arial" pitchFamily="34" charset="0"/>
                            </a:rPr>
                            <m:t>)</m:t>
                          </m:r>
                        </m:den>
                      </m:f>
                      <m:r>
                        <a:rPr lang="en-US" i="1">
                          <a:latin typeface="Cambria Math" panose="02040503050406030204" pitchFamily="18" charset="0"/>
                          <a:cs typeface="Arial" pitchFamily="34" charset="0"/>
                        </a:rPr>
                        <m:t> </m:t>
                      </m:r>
                    </m:oMath>
                  </a14:m>
                  <a:r>
                    <a:rPr lang="en-US">
                      <a:latin typeface="+mj-lt"/>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a:latin typeface="+mj-lt"/>
                              <a:cs typeface="Arial" pitchFamily="34" charset="0"/>
                            </a:rPr>
                            <m:t>1 601</m:t>
                          </m:r>
                        </m:num>
                        <m:den>
                          <m:r>
                            <m:rPr>
                              <m:nor/>
                            </m:rPr>
                            <a:rPr lang="vi-VN">
                              <a:latin typeface="+mj-lt"/>
                              <a:cs typeface="Arial" pitchFamily="34" charset="0"/>
                            </a:rPr>
                            <m:t>577 006</m:t>
                          </m:r>
                        </m:den>
                      </m:f>
                      <m:r>
                        <a:rPr lang="en-US">
                          <a:latin typeface="Cambria Math" panose="02040503050406030204" pitchFamily="18" charset="0"/>
                          <a:cs typeface="Arial" pitchFamily="34" charset="0"/>
                        </a:rPr>
                        <m:t> </m:t>
                      </m:r>
                    </m:oMath>
                  </a14:m>
                  <a:r>
                    <a:rPr lang="en-US">
                      <a:latin typeface="+mj-lt"/>
                      <a:cs typeface="Arial" pitchFamily="34" charset="0"/>
                    </a:rPr>
                    <a:t>.</a:t>
                  </a:r>
                  <a:endParaRPr lang="el-GR">
                    <a:latin typeface="+mj-lt"/>
                    <a:cs typeface="Arial" pitchFamily="34" charset="0"/>
                  </a:endParaRPr>
                </a:p>
              </p:txBody>
            </p:sp>
          </mc:Choice>
          <mc:Fallback xmlns="">
            <p:sp>
              <p:nvSpPr>
                <p:cNvPr id="18" name="Rectangle 17">
                  <a:extLst>
                    <a:ext uri="{FF2B5EF4-FFF2-40B4-BE49-F238E27FC236}">
                      <a16:creationId xmlns:a16="http://schemas.microsoft.com/office/drawing/2014/main" id="{10A20FA8-6611-4FA4-B339-B1FFD4C20692}"/>
                    </a:ext>
                  </a:extLst>
                </p:cNvPr>
                <p:cNvSpPr>
                  <a:spLocks noRot="1" noChangeAspect="1" noMove="1" noResize="1" noEditPoints="1" noAdjustHandles="1" noChangeArrowheads="1" noChangeShapeType="1" noTextEdit="1"/>
                </p:cNvSpPr>
                <p:nvPr/>
              </p:nvSpPr>
              <p:spPr>
                <a:xfrm>
                  <a:off x="3808412" y="4116593"/>
                  <a:ext cx="4155305" cy="889218"/>
                </a:xfrm>
                <a:prstGeom prst="rect">
                  <a:avLst/>
                </a:prstGeom>
                <a:blipFill>
                  <a:blip r:embed="rId5"/>
                  <a:stretch>
                    <a:fillRect l="-21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F6BEE56-E89F-4E16-AFBC-096B18D217A3}"/>
                  </a:ext>
                </a:extLst>
              </p:cNvPr>
              <p:cNvSpPr/>
              <p:nvPr/>
            </p:nvSpPr>
            <p:spPr>
              <a:xfrm>
                <a:off x="1785945" y="5257182"/>
                <a:ext cx="8447686" cy="756426"/>
              </a:xfrm>
              <a:prstGeom prst="rect">
                <a:avLst/>
              </a:prstGeom>
            </p:spPr>
            <p:txBody>
              <a:bodyPr wrap="square">
                <a:spAutoFit/>
              </a:bodyPr>
              <a:lstStyle/>
              <a:p>
                <a:r>
                  <a:rPr lang="vi-VN">
                    <a:latin typeface="+mj-lt"/>
                    <a:cs typeface="Arial" pitchFamily="34" charset="0"/>
                  </a:rPr>
                  <a:t>Do đó </a:t>
                </a:r>
                <a:r>
                  <a:rPr lang="vi-VN" i="1">
                    <a:latin typeface="+mj-lt"/>
                    <a:cs typeface="Arial" pitchFamily="34" charset="0"/>
                  </a:rPr>
                  <a:t>P(A | B)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latin typeface="+mj-lt"/>
                            <a:cs typeface="Arial" pitchFamily="34" charset="0"/>
                          </a:rPr>
                          <m:t>P</m:t>
                        </m:r>
                        <m:r>
                          <m:rPr>
                            <m:nor/>
                          </m:rPr>
                          <a:rPr lang="vi-VN" i="1">
                            <a:latin typeface="+mj-lt"/>
                            <a:cs typeface="Arial" pitchFamily="34" charset="0"/>
                          </a:rPr>
                          <m:t>(</m:t>
                        </m:r>
                        <m:r>
                          <m:rPr>
                            <m:nor/>
                          </m:rPr>
                          <a:rPr lang="en-US" i="1">
                            <a:latin typeface="+mj-lt"/>
                            <a:cs typeface="Arial" pitchFamily="34" charset="0"/>
                          </a:rPr>
                          <m:t>AB</m:t>
                        </m:r>
                        <m:r>
                          <m:rPr>
                            <m:nor/>
                          </m:rPr>
                          <a:rPr lang="vi-VN" i="1">
                            <a:latin typeface="+mj-lt"/>
                            <a:cs typeface="Arial" pitchFamily="34" charset="0"/>
                          </a:rPr>
                          <m:t>)</m:t>
                        </m:r>
                      </m:num>
                      <m:den>
                        <m:r>
                          <m:rPr>
                            <m:nor/>
                          </m:rPr>
                          <a:rPr lang="vi-VN" i="1">
                            <a:latin typeface="+mj-lt"/>
                            <a:cs typeface="Arial" pitchFamily="34" charset="0"/>
                          </a:rPr>
                          <m:t>P</m:t>
                        </m:r>
                        <m:r>
                          <m:rPr>
                            <m:nor/>
                          </m:rPr>
                          <a:rPr lang="el-GR" i="1">
                            <a:latin typeface="+mj-lt"/>
                            <a:cs typeface="Arial" pitchFamily="34" charset="0"/>
                          </a:rPr>
                          <m:t>(</m:t>
                        </m:r>
                        <m:r>
                          <m:rPr>
                            <m:nor/>
                          </m:rPr>
                          <a:rPr lang="vi-VN" i="1">
                            <a:latin typeface="+mj-lt"/>
                            <a:cs typeface="Arial" pitchFamily="34" charset="0"/>
                          </a:rPr>
                          <m:t>B</m:t>
                        </m:r>
                        <m:r>
                          <m:rPr>
                            <m:nor/>
                          </m:rPr>
                          <a:rPr lang="el-GR" i="1">
                            <a:latin typeface="+mj-lt"/>
                            <a:cs typeface="Arial" pitchFamily="34" charset="0"/>
                          </a:rPr>
                          <m:t>)</m:t>
                        </m:r>
                      </m:den>
                    </m:f>
                    <m:r>
                      <m:rPr>
                        <m:nor/>
                      </m:rPr>
                      <a:rPr lang="vi-VN">
                        <a:latin typeface="+mj-lt"/>
                        <a:cs typeface="Arial" pitchFamily="34" charset="0"/>
                      </a:rPr>
                      <m:t>=</m:t>
                    </m:r>
                    <m:f>
                      <m:fPr>
                        <m:ctrlPr>
                          <a:rPr lang="vi-VN" i="1">
                            <a:latin typeface="Cambria Math" panose="02040503050406030204" pitchFamily="18" charset="0"/>
                            <a:cs typeface="Arial" pitchFamily="34" charset="0"/>
                          </a:rPr>
                        </m:ctrlPr>
                      </m:fPr>
                      <m:num>
                        <m:r>
                          <m:rPr>
                            <m:nor/>
                          </m:rPr>
                          <a:rPr lang="vi-VN">
                            <a:latin typeface="+mj-lt"/>
                            <a:cs typeface="Arial" pitchFamily="34" charset="0"/>
                          </a:rPr>
                          <m:t>1 601</m:t>
                        </m:r>
                      </m:num>
                      <m:den>
                        <m:r>
                          <m:rPr>
                            <m:nor/>
                          </m:rPr>
                          <a:rPr lang="vi-VN">
                            <a:latin typeface="+mj-lt"/>
                            <a:cs typeface="Arial" pitchFamily="34" charset="0"/>
                          </a:rPr>
                          <m:t>164 128</m:t>
                        </m:r>
                      </m:den>
                    </m:f>
                    <m:r>
                      <a:rPr lang="vi-VN" i="1">
                        <a:latin typeface="Cambria Math" panose="02040503050406030204" pitchFamily="18" charset="0"/>
                        <a:ea typeface="Cambria Math" panose="02040503050406030204" pitchFamily="18" charset="0"/>
                        <a:cs typeface="Arial" pitchFamily="34" charset="0"/>
                      </a:rPr>
                      <m:t>≈</m:t>
                    </m:r>
                  </m:oMath>
                </a14:m>
                <a:r>
                  <a:rPr lang="en-US">
                    <a:latin typeface="+mj-lt"/>
                    <a:cs typeface="Arial" pitchFamily="34" charset="0"/>
                  </a:rPr>
                  <a:t> 9,755 </a:t>
                </a:r>
                <a14:m>
                  <m:oMath xmlns:m="http://schemas.openxmlformats.org/officeDocument/2006/math">
                    <m:r>
                      <a:rPr lang="en-US" i="1">
                        <a:latin typeface="Cambria Math" panose="02040503050406030204" pitchFamily="18" charset="0"/>
                        <a:ea typeface="Cambria Math" panose="02040503050406030204" pitchFamily="18" charset="0"/>
                        <a:cs typeface="Arial" pitchFamily="34" charset="0"/>
                      </a:rPr>
                      <m:t>×</m:t>
                    </m:r>
                    <m:sSup>
                      <m:sSupPr>
                        <m:ctrlPr>
                          <a:rPr lang="en-US" i="1">
                            <a:latin typeface="Cambria Math" panose="02040503050406030204" pitchFamily="18" charset="0"/>
                            <a:ea typeface="Cambria Math" panose="02040503050406030204" pitchFamily="18" charset="0"/>
                            <a:cs typeface="Arial" pitchFamily="34" charset="0"/>
                          </a:rPr>
                        </m:ctrlPr>
                      </m:sSupPr>
                      <m:e>
                        <m:r>
                          <m:rPr>
                            <m:nor/>
                          </m:rPr>
                          <a:rPr lang="en-US">
                            <a:latin typeface="+mj-lt"/>
                            <a:ea typeface="Cambria Math" panose="02040503050406030204" pitchFamily="18" charset="0"/>
                            <a:cs typeface="Arial" pitchFamily="34" charset="0"/>
                          </a:rPr>
                          <m:t>10</m:t>
                        </m:r>
                      </m:e>
                      <m:sup>
                        <m:r>
                          <m:rPr>
                            <m:nor/>
                          </m:rPr>
                          <a:rPr lang="en-US">
                            <a:latin typeface="+mj-lt"/>
                            <a:ea typeface="Cambria Math" panose="02040503050406030204" pitchFamily="18" charset="0"/>
                            <a:cs typeface="Arial" pitchFamily="34" charset="0"/>
                          </a:rPr>
                          <m:t>−3</m:t>
                        </m:r>
                      </m:sup>
                    </m:sSup>
                  </m:oMath>
                </a14:m>
                <a:r>
                  <a:rPr lang="en-US">
                    <a:latin typeface="+mj-lt"/>
                    <a:cs typeface="Arial" pitchFamily="34" charset="0"/>
                  </a:rPr>
                  <a:t> = </a:t>
                </a:r>
                <a:r>
                  <a:rPr lang="en-US">
                    <a:solidFill>
                      <a:srgbClr val="FF0000"/>
                    </a:solidFill>
                    <a:latin typeface="+mj-lt"/>
                    <a:cs typeface="Arial" pitchFamily="34" charset="0"/>
                  </a:rPr>
                  <a:t>0,009755</a:t>
                </a:r>
                <a:r>
                  <a:rPr lang="en-US">
                    <a:latin typeface="+mj-lt"/>
                    <a:cs typeface="Arial" pitchFamily="34" charset="0"/>
                  </a:rPr>
                  <a:t>.</a:t>
                </a:r>
                <a:endParaRPr lang="en-US"/>
              </a:p>
            </p:txBody>
          </p:sp>
        </mc:Choice>
        <mc:Fallback xmlns="">
          <p:sp>
            <p:nvSpPr>
              <p:cNvPr id="19" name="Rectangle 18">
                <a:extLst>
                  <a:ext uri="{FF2B5EF4-FFF2-40B4-BE49-F238E27FC236}">
                    <a16:creationId xmlns:a16="http://schemas.microsoft.com/office/drawing/2014/main" id="{FF6BEE56-E89F-4E16-AFBC-096B18D217A3}"/>
                  </a:ext>
                </a:extLst>
              </p:cNvPr>
              <p:cNvSpPr>
                <a:spLocks noRot="1" noChangeAspect="1" noMove="1" noResize="1" noEditPoints="1" noAdjustHandles="1" noChangeArrowheads="1" noChangeShapeType="1" noTextEdit="1"/>
              </p:cNvSpPr>
              <p:nvPr/>
            </p:nvSpPr>
            <p:spPr>
              <a:xfrm>
                <a:off x="1785945" y="5257182"/>
                <a:ext cx="8447686" cy="756426"/>
              </a:xfrm>
              <a:prstGeom prst="rect">
                <a:avLst/>
              </a:prstGeom>
              <a:blipFill>
                <a:blip r:embed="rId6"/>
                <a:stretch>
                  <a:fillRect l="-1154"/>
                </a:stretch>
              </a:blipFill>
            </p:spPr>
            <p:txBody>
              <a:bodyPr/>
              <a:lstStyle/>
              <a:p>
                <a:r>
                  <a:rPr lang="en-US">
                    <a:noFill/>
                  </a:rPr>
                  <a:t> </a:t>
                </a:r>
              </a:p>
            </p:txBody>
          </p:sp>
        </mc:Fallback>
      </mc:AlternateContent>
    </p:spTree>
    <p:extLst>
      <p:ext uri="{BB962C8B-B14F-4D97-AF65-F5344CB8AC3E}">
        <p14:creationId xmlns:p14="http://schemas.microsoft.com/office/powerpoint/2010/main" val="3186798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A3F096-BD71-441C-BF7A-EDD623583443}"/>
              </a:ext>
            </a:extLst>
          </p:cNvPr>
          <p:cNvGrpSpPr/>
          <p:nvPr/>
        </p:nvGrpSpPr>
        <p:grpSpPr>
          <a:xfrm>
            <a:off x="-33677" y="621063"/>
            <a:ext cx="1360526" cy="1319855"/>
            <a:chOff x="-171045" y="607909"/>
            <a:chExt cx="1360526" cy="1319855"/>
          </a:xfrm>
        </p:grpSpPr>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45" y="607909"/>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276987" y="1032643"/>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CB5F7D-35BA-9F34-4563-504C434298CF}"/>
                  </a:ext>
                </a:extLst>
              </p:cNvPr>
              <p:cNvSpPr txBox="1"/>
              <p:nvPr/>
            </p:nvSpPr>
            <p:spPr>
              <a:xfrm>
                <a:off x="1326849" y="2762592"/>
                <a:ext cx="10494590" cy="1290267"/>
              </a:xfrm>
              <a:prstGeom prst="rect">
                <a:avLst/>
              </a:prstGeom>
              <a:noFill/>
            </p:spPr>
            <p:txBody>
              <a:bodyPr wrap="square" lIns="121899" tIns="60949" rIns="121899" bIns="60949" rtlCol="0">
                <a:spAutoFit/>
              </a:bodyPr>
              <a:lstStyle/>
              <a:p>
                <a:pPr algn="just">
                  <a:lnSpc>
                    <a:spcPct val="150000"/>
                  </a:lnSpc>
                </a:pPr>
                <a:r>
                  <a:rPr lang="vi-VN">
                    <a:latin typeface="+mj-lt"/>
                    <a:cs typeface="Arial" pitchFamily="34" charset="0"/>
                  </a:rPr>
                  <a:t>Do đó </a:t>
                </a:r>
                <a:r>
                  <a:rPr lang="vi-VN" i="1">
                    <a:latin typeface="+mj-lt"/>
                    <a:cs typeface="Arial" pitchFamily="34" charset="0"/>
                  </a:rPr>
                  <a:t>P(A |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i="1">
                    <a:latin typeface="+mj-lt"/>
                    <a:cs typeface="Arial" pitchFamily="34" charset="0"/>
                  </a:rPr>
                  <a:t>) = </a:t>
                </a:r>
                <a14:m>
                  <m:oMath xmlns:m="http://schemas.openxmlformats.org/officeDocument/2006/math">
                    <m:f>
                      <m:fPr>
                        <m:ctrlPr>
                          <a:rPr lang="vi-VN" i="1" smtClean="0">
                            <a:latin typeface="Cambria Math" panose="02040503050406030204" pitchFamily="18" charset="0"/>
                            <a:cs typeface="Arial" pitchFamily="34" charset="0"/>
                          </a:rPr>
                        </m:ctrlPr>
                      </m:fPr>
                      <m:num>
                        <m:r>
                          <m:rPr>
                            <m:nor/>
                          </m:rPr>
                          <a:rPr lang="vi-VN" i="1">
                            <a:latin typeface="+mj-lt"/>
                            <a:cs typeface="Arial" pitchFamily="34" charset="0"/>
                          </a:rPr>
                          <m:t>P</m:t>
                        </m:r>
                        <m:r>
                          <m:rPr>
                            <m:nor/>
                          </m:rPr>
                          <a:rPr lang="vi-VN" i="1">
                            <a:latin typeface="+mj-lt"/>
                            <a:cs typeface="Arial" pitchFamily="34" charset="0"/>
                          </a:rPr>
                          <m:t>(</m:t>
                        </m:r>
                        <m:r>
                          <m:rPr>
                            <m:nor/>
                          </m:rPr>
                          <a:rPr lang="en-US" i="1" smtClean="0">
                            <a:latin typeface="+mj-lt"/>
                            <a:cs typeface="Arial" pitchFamily="34" charset="0"/>
                          </a:rPr>
                          <m:t>A</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num>
                      <m:den>
                        <m:r>
                          <m:rPr>
                            <m:nor/>
                          </m:rPr>
                          <a:rPr lang="vi-VN" i="1">
                            <a:latin typeface="+mj-lt"/>
                            <a:cs typeface="Arial" pitchFamily="34" charset="0"/>
                          </a:rPr>
                          <m:t>P</m:t>
                        </m:r>
                        <m:r>
                          <m:rPr>
                            <m:nor/>
                          </m:rPr>
                          <a:rPr lang="el-GR"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el-GR" i="1">
                            <a:latin typeface="+mj-lt"/>
                            <a:cs typeface="Arial" pitchFamily="34" charset="0"/>
                          </a:rPr>
                          <m:t>)</m:t>
                        </m:r>
                      </m:den>
                    </m:f>
                    <m:r>
                      <a:rPr lang="en-US" b="0" i="1" smtClean="0">
                        <a:latin typeface="Cambria Math" panose="02040503050406030204" pitchFamily="18" charset="0"/>
                        <a:cs typeface="Arial" pitchFamily="34" charset="0"/>
                      </a:rPr>
                      <m:t> </m:t>
                    </m:r>
                    <m:r>
                      <m:rPr>
                        <m:nor/>
                      </m:rPr>
                      <a:rPr lang="vi-VN" i="1">
                        <a:latin typeface="+mj-lt"/>
                        <a:cs typeface="Arial" pitchFamily="34" charset="0"/>
                      </a:rPr>
                      <m:t>=</m:t>
                    </m:r>
                    <m:r>
                      <m:rPr>
                        <m:nor/>
                      </m:rPr>
                      <a:rPr lang="en-US" i="1" smtClean="0">
                        <a:latin typeface="+mj-lt"/>
                        <a:cs typeface="Arial" pitchFamily="34" charset="0"/>
                      </a:rPr>
                      <m:t> </m:t>
                    </m:r>
                    <m:f>
                      <m:fPr>
                        <m:ctrlPr>
                          <a:rPr lang="vi-VN" i="1">
                            <a:latin typeface="Cambria Math" panose="02040503050406030204" pitchFamily="18" charset="0"/>
                            <a:cs typeface="Arial" pitchFamily="34" charset="0"/>
                          </a:rPr>
                        </m:ctrlPr>
                      </m:fPr>
                      <m:num>
                        <m:r>
                          <m:rPr>
                            <m:nor/>
                          </m:rPr>
                          <a:rPr lang="vi-VN" i="1">
                            <a:latin typeface="+mj-lt"/>
                            <a:cs typeface="Arial" pitchFamily="34" charset="0"/>
                          </a:rPr>
                          <m:t>n</m:t>
                        </m:r>
                        <m:r>
                          <m:rPr>
                            <m:nor/>
                          </m:rPr>
                          <a:rPr lang="vi-VN" i="1">
                            <a:latin typeface="+mj-lt"/>
                            <a:cs typeface="Arial" pitchFamily="34" charset="0"/>
                          </a:rPr>
                          <m:t>(</m:t>
                        </m:r>
                        <m:r>
                          <m:rPr>
                            <m:nor/>
                          </m:rPr>
                          <a:rPr lang="en-US" i="1">
                            <a:latin typeface="+mj-lt"/>
                            <a:cs typeface="Arial" pitchFamily="34" charset="0"/>
                          </a:rPr>
                          <m:t>A</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num>
                      <m:den>
                        <m:r>
                          <m:rPr>
                            <m:nor/>
                          </m:rPr>
                          <a:rPr lang="vi-VN" i="1">
                            <a:latin typeface="+mj-lt"/>
                            <a:cs typeface="Arial" pitchFamily="34" charset="0"/>
                          </a:rPr>
                          <m:t>n</m:t>
                        </m:r>
                        <m:r>
                          <m:rPr>
                            <m:nor/>
                          </m:rPr>
                          <a:rPr lang="el-GR"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el-GR" i="1">
                            <a:latin typeface="+mj-lt"/>
                            <a:cs typeface="Arial" pitchFamily="34" charset="0"/>
                          </a:rPr>
                          <m:t>)</m:t>
                        </m:r>
                      </m:den>
                    </m:f>
                    <m:r>
                      <a:rPr lang="en-US" b="0" i="1" smtClean="0">
                        <a:latin typeface="Cambria Math" panose="02040503050406030204" pitchFamily="18" charset="0"/>
                        <a:cs typeface="Arial" pitchFamily="34" charset="0"/>
                      </a:rPr>
                      <m:t> </m:t>
                    </m:r>
                    <m:r>
                      <m:rPr>
                        <m:nor/>
                      </m:rPr>
                      <a:rPr lang="vi-VN">
                        <a:latin typeface="+mj-lt"/>
                        <a:cs typeface="Arial" pitchFamily="34" charset="0"/>
                      </a:rPr>
                      <m:t>=</m:t>
                    </m:r>
                    <m:r>
                      <a:rPr lang="en-US" b="0" i="1" smtClean="0">
                        <a:latin typeface="Cambria Math" panose="02040503050406030204" pitchFamily="18" charset="0"/>
                        <a:cs typeface="Arial" pitchFamily="34" charset="0"/>
                      </a:rPr>
                      <m:t> </m:t>
                    </m:r>
                    <m:f>
                      <m:fPr>
                        <m:ctrlPr>
                          <a:rPr lang="vi-VN" i="1">
                            <a:latin typeface="Cambria Math" panose="02040503050406030204" pitchFamily="18" charset="0"/>
                            <a:cs typeface="Arial" pitchFamily="34" charset="0"/>
                          </a:rPr>
                        </m:ctrlPr>
                      </m:fPr>
                      <m:num>
                        <m:r>
                          <m:rPr>
                            <m:nor/>
                          </m:rPr>
                          <a:rPr lang="en-US" i="0" smtClean="0">
                            <a:latin typeface="+mj-lt"/>
                            <a:cs typeface="Arial" pitchFamily="34" charset="0"/>
                          </a:rPr>
                          <m:t>510</m:t>
                        </m:r>
                      </m:num>
                      <m:den>
                        <m:r>
                          <m:rPr>
                            <m:nor/>
                          </m:rPr>
                          <a:rPr lang="vi-VN">
                            <a:latin typeface="+mj-lt"/>
                            <a:cs typeface="Arial" pitchFamily="34" charset="0"/>
                          </a:rPr>
                          <m:t>412 878</m:t>
                        </m:r>
                      </m:den>
                    </m:f>
                    <m:r>
                      <a:rPr lang="vi-VN" b="0" i="1" smtClean="0">
                        <a:latin typeface="Cambria Math" panose="02040503050406030204" pitchFamily="18" charset="0"/>
                        <a:ea typeface="Cambria Math" panose="02040503050406030204" pitchFamily="18" charset="0"/>
                        <a:cs typeface="Arial" pitchFamily="34" charset="0"/>
                      </a:rPr>
                      <m:t>≈</m:t>
                    </m:r>
                  </m:oMath>
                </a14:m>
                <a:r>
                  <a:rPr lang="en-US">
                    <a:latin typeface="+mj-lt"/>
                    <a:cs typeface="Arial" pitchFamily="34" charset="0"/>
                  </a:rPr>
                  <a:t> 1,235 </a:t>
                </a:r>
                <a14:m>
                  <m:oMath xmlns:m="http://schemas.openxmlformats.org/officeDocument/2006/math">
                    <m:r>
                      <a:rPr lang="en-US" b="0" i="1" smtClean="0">
                        <a:latin typeface="Cambria Math" panose="02040503050406030204" pitchFamily="18" charset="0"/>
                        <a:ea typeface="Cambria Math" panose="02040503050406030204" pitchFamily="18" charset="0"/>
                        <a:cs typeface="Arial" pitchFamily="34" charset="0"/>
                      </a:rPr>
                      <m:t>×</m:t>
                    </m:r>
                    <m:sSup>
                      <m:sSupPr>
                        <m:ctrlPr>
                          <a:rPr lang="en-US" i="1" smtClean="0">
                            <a:latin typeface="Cambria Math" panose="02040503050406030204" pitchFamily="18" charset="0"/>
                            <a:ea typeface="Cambria Math" panose="02040503050406030204" pitchFamily="18" charset="0"/>
                            <a:cs typeface="Arial" pitchFamily="34" charset="0"/>
                          </a:rPr>
                        </m:ctrlPr>
                      </m:sSupPr>
                      <m:e>
                        <m:r>
                          <m:rPr>
                            <m:nor/>
                          </m:rPr>
                          <a:rPr lang="en-US" i="0" smtClean="0">
                            <a:latin typeface="+mj-lt"/>
                            <a:ea typeface="Cambria Math" panose="02040503050406030204" pitchFamily="18" charset="0"/>
                            <a:cs typeface="Arial" pitchFamily="34" charset="0"/>
                          </a:rPr>
                          <m:t>10</m:t>
                        </m:r>
                      </m:e>
                      <m:sup>
                        <m:r>
                          <m:rPr>
                            <m:nor/>
                          </m:rPr>
                          <a:rPr lang="en-US" i="0" smtClean="0">
                            <a:latin typeface="+mj-lt"/>
                            <a:ea typeface="Cambria Math" panose="02040503050406030204" pitchFamily="18" charset="0"/>
                            <a:cs typeface="Arial" pitchFamily="34" charset="0"/>
                          </a:rPr>
                          <m:t>−3</m:t>
                        </m:r>
                      </m:sup>
                    </m:sSup>
                  </m:oMath>
                </a14:m>
                <a:r>
                  <a:rPr lang="en-US">
                    <a:latin typeface="+mj-lt"/>
                    <a:cs typeface="Arial" pitchFamily="34" charset="0"/>
                  </a:rPr>
                  <a:t> = </a:t>
                </a:r>
                <a:r>
                  <a:rPr lang="en-US">
                    <a:solidFill>
                      <a:srgbClr val="FF0000"/>
                    </a:solidFill>
                    <a:latin typeface="+mj-lt"/>
                    <a:cs typeface="Arial" pitchFamily="34" charset="0"/>
                  </a:rPr>
                  <a:t>0,001235</a:t>
                </a:r>
                <a:r>
                  <a:rPr lang="en-US">
                    <a:latin typeface="+mj-lt"/>
                    <a:cs typeface="Arial" pitchFamily="34" charset="0"/>
                  </a:rPr>
                  <a:t>.</a:t>
                </a:r>
                <a:endParaRPr lang="vi-VN">
                  <a:solidFill>
                    <a:srgbClr val="FF0000"/>
                  </a:solidFill>
                  <a:latin typeface="+mj-lt"/>
                  <a:cs typeface="Arial" pitchFamily="34" charset="0"/>
                </a:endParaRPr>
              </a:p>
            </p:txBody>
          </p:sp>
        </mc:Choice>
        <mc:Fallback xmlns="">
          <p:sp>
            <p:nvSpPr>
              <p:cNvPr id="5" name="TextBox 4">
                <a:extLst>
                  <a:ext uri="{FF2B5EF4-FFF2-40B4-BE49-F238E27FC236}">
                    <a16:creationId xmlns:a16="http://schemas.microsoft.com/office/drawing/2014/main" id="{DDCB5F7D-35BA-9F34-4563-504C434298CF}"/>
                  </a:ext>
                </a:extLst>
              </p:cNvPr>
              <p:cNvSpPr txBox="1">
                <a:spLocks noRot="1" noChangeAspect="1" noMove="1" noResize="1" noEditPoints="1" noAdjustHandles="1" noChangeArrowheads="1" noChangeShapeType="1" noTextEdit="1"/>
              </p:cNvSpPr>
              <p:nvPr/>
            </p:nvSpPr>
            <p:spPr>
              <a:xfrm>
                <a:off x="1326849" y="2762592"/>
                <a:ext cx="10494590" cy="1290267"/>
              </a:xfrm>
              <a:prstGeom prst="rect">
                <a:avLst/>
              </a:prstGeom>
              <a:blipFill>
                <a:blip r:embed="rId4"/>
                <a:stretch>
                  <a:fillRect l="-639"/>
                </a:stretch>
              </a:blipFill>
            </p:spPr>
            <p:txBody>
              <a:bodyPr/>
              <a:lstStyle/>
              <a:p>
                <a:r>
                  <a:rPr lang="en-US">
                    <a:noFill/>
                  </a:rPr>
                  <a:t> </a:t>
                </a:r>
              </a:p>
            </p:txBody>
          </p:sp>
        </mc:Fallback>
      </mc:AlternateContent>
      <p:sp>
        <p:nvSpPr>
          <p:cNvPr id="3" name="AutoShape 4">
            <a:extLst>
              <a:ext uri="{FF2B5EF4-FFF2-40B4-BE49-F238E27FC236}">
                <a16:creationId xmlns:a16="http://schemas.microsoft.com/office/drawing/2014/main" id="{E0138C8A-AB45-2CC0-5577-1EC47EE9AEBA}"/>
              </a:ext>
            </a:extLst>
          </p:cNvPr>
          <p:cNvSpPr>
            <a:spLocks noChangeArrowheads="1"/>
          </p:cNvSpPr>
          <p:nvPr/>
        </p:nvSpPr>
        <p:spPr bwMode="gray">
          <a:xfrm>
            <a:off x="447213" y="95249"/>
            <a:ext cx="40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XÁC XUẤT CÓ ĐIỀU KIỆN</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AF5FFD9-B464-4274-8386-02A96A1DDF12}"/>
                  </a:ext>
                </a:extLst>
              </p:cNvPr>
              <p:cNvSpPr/>
              <p:nvPr/>
            </p:nvSpPr>
            <p:spPr>
              <a:xfrm>
                <a:off x="1350598" y="606149"/>
                <a:ext cx="3185937" cy="624082"/>
              </a:xfrm>
              <a:prstGeom prst="rect">
                <a:avLst/>
              </a:prstGeom>
            </p:spPr>
            <p:txBody>
              <a:bodyPr wrap="none">
                <a:spAutoFit/>
              </a:bodyPr>
              <a:lstStyle/>
              <a:p>
                <a:pPr algn="just">
                  <a:lnSpc>
                    <a:spcPct val="150000"/>
                  </a:lnSpc>
                </a:pPr>
                <a:r>
                  <a:rPr lang="vi-VN" b="1">
                    <a:latin typeface="+mj-lt"/>
                    <a:cs typeface="Arial" pitchFamily="34" charset="0"/>
                  </a:rPr>
                  <a:t>b) Ta cần tính P(A |</a:t>
                </a:r>
                <a:r>
                  <a:rPr lang="en-US" b="1">
                    <a:latin typeface="+mj-lt"/>
                    <a:cs typeface="Arial" pitchFamily="34" charset="0"/>
                  </a:rPr>
                  <a:t> </a:t>
                </a:r>
                <a14:m>
                  <m:oMath xmlns:m="http://schemas.openxmlformats.org/officeDocument/2006/math">
                    <m:bar>
                      <m:barPr>
                        <m:pos m:val="top"/>
                        <m:ctrlPr>
                          <a:rPr lang="vi-VN" b="1" i="1">
                            <a:latin typeface="Cambria Math" panose="02040503050406030204" pitchFamily="18" charset="0"/>
                            <a:cs typeface="Arial" pitchFamily="34" charset="0"/>
                          </a:rPr>
                        </m:ctrlPr>
                      </m:barPr>
                      <m:e>
                        <m:r>
                          <m:rPr>
                            <m:nor/>
                          </m:rPr>
                          <a:rPr lang="vi-VN" b="1">
                            <a:latin typeface="+mj-lt"/>
                            <a:cs typeface="Arial" pitchFamily="34" charset="0"/>
                          </a:rPr>
                          <m:t>B</m:t>
                        </m:r>
                      </m:e>
                    </m:bar>
                  </m:oMath>
                </a14:m>
                <a:r>
                  <a:rPr lang="vi-VN" b="1">
                    <a:latin typeface="+mj-lt"/>
                    <a:cs typeface="Arial" pitchFamily="34" charset="0"/>
                  </a:rPr>
                  <a:t>)</a:t>
                </a:r>
                <a:r>
                  <a:rPr lang="en-US" b="1">
                    <a:latin typeface="+mj-lt"/>
                    <a:cs typeface="Arial" pitchFamily="34" charset="0"/>
                  </a:rPr>
                  <a:t>.</a:t>
                </a:r>
                <a:endParaRPr lang="vi-VN" b="1">
                  <a:latin typeface="+mj-lt"/>
                  <a:cs typeface="Arial" pitchFamily="34" charset="0"/>
                </a:endParaRPr>
              </a:p>
            </p:txBody>
          </p:sp>
        </mc:Choice>
        <mc:Fallback xmlns="">
          <p:sp>
            <p:nvSpPr>
              <p:cNvPr id="2" name="Rectangle 1">
                <a:extLst>
                  <a:ext uri="{FF2B5EF4-FFF2-40B4-BE49-F238E27FC236}">
                    <a16:creationId xmlns:a16="http://schemas.microsoft.com/office/drawing/2014/main" id="{7AF5FFD9-B464-4274-8386-02A96A1DDF12}"/>
                  </a:ext>
                </a:extLst>
              </p:cNvPr>
              <p:cNvSpPr>
                <a:spLocks noRot="1" noChangeAspect="1" noMove="1" noResize="1" noEditPoints="1" noAdjustHandles="1" noChangeArrowheads="1" noChangeShapeType="1" noTextEdit="1"/>
              </p:cNvSpPr>
              <p:nvPr/>
            </p:nvSpPr>
            <p:spPr>
              <a:xfrm>
                <a:off x="1350598" y="606149"/>
                <a:ext cx="3185937" cy="624082"/>
              </a:xfrm>
              <a:prstGeom prst="rect">
                <a:avLst/>
              </a:prstGeom>
              <a:blipFill>
                <a:blip r:embed="rId5"/>
                <a:stretch>
                  <a:fillRect l="-3065" r="-2107" b="-21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96F5CD0-0242-4DEB-B871-2E99FAE9D394}"/>
                  </a:ext>
                </a:extLst>
              </p:cNvPr>
              <p:cNvSpPr/>
              <p:nvPr/>
            </p:nvSpPr>
            <p:spPr>
              <a:xfrm>
                <a:off x="1368803" y="1230231"/>
                <a:ext cx="10212010" cy="705962"/>
              </a:xfrm>
              <a:prstGeom prst="rect">
                <a:avLst/>
              </a:prstGeom>
            </p:spPr>
            <p:txBody>
              <a:bodyPr wrap="square">
                <a:spAutoFit/>
              </a:bodyPr>
              <a:lstStyle/>
              <a:p>
                <a:pPr algn="just">
                  <a:lnSpc>
                    <a:spcPct val="150000"/>
                  </a:lnSpc>
                </a:pP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a:latin typeface="+mj-lt"/>
                            <a:cs typeface="Arial" pitchFamily="34" charset="0"/>
                          </a:rPr>
                          <m:t>B</m:t>
                        </m:r>
                      </m:e>
                    </m:bar>
                  </m:oMath>
                </a14:m>
                <a:r>
                  <a:rPr lang="vi-VN">
                    <a:latin typeface="+mj-lt"/>
                    <a:cs typeface="Arial" pitchFamily="34" charset="0"/>
                  </a:rPr>
                  <a:t> là biến cố: "Người lái xe đó có thắt dây an toàn khi xảy ra tai nạn giao thông".</a:t>
                </a:r>
              </a:p>
            </p:txBody>
          </p:sp>
        </mc:Choice>
        <mc:Fallback xmlns="">
          <p:sp>
            <p:nvSpPr>
              <p:cNvPr id="6" name="Rectangle 5">
                <a:extLst>
                  <a:ext uri="{FF2B5EF4-FFF2-40B4-BE49-F238E27FC236}">
                    <a16:creationId xmlns:a16="http://schemas.microsoft.com/office/drawing/2014/main" id="{F96F5CD0-0242-4DEB-B871-2E99FAE9D394}"/>
                  </a:ext>
                </a:extLst>
              </p:cNvPr>
              <p:cNvSpPr>
                <a:spLocks noRot="1" noChangeAspect="1" noMove="1" noResize="1" noEditPoints="1" noAdjustHandles="1" noChangeArrowheads="1" noChangeShapeType="1" noTextEdit="1"/>
              </p:cNvSpPr>
              <p:nvPr/>
            </p:nvSpPr>
            <p:spPr>
              <a:xfrm>
                <a:off x="1368803" y="1230231"/>
                <a:ext cx="10212010" cy="705962"/>
              </a:xfrm>
              <a:prstGeom prst="rect">
                <a:avLst/>
              </a:prstGeom>
              <a:blipFill>
                <a:blip r:embed="rId6"/>
                <a:stretch>
                  <a:fillRect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B31AD1A-F33D-4753-955D-D2F79DE5E8BE}"/>
                  </a:ext>
                </a:extLst>
              </p:cNvPr>
              <p:cNvSpPr/>
              <p:nvPr/>
            </p:nvSpPr>
            <p:spPr>
              <a:xfrm>
                <a:off x="1326849" y="1821352"/>
                <a:ext cx="10634963" cy="705962"/>
              </a:xfrm>
              <a:prstGeom prst="rect">
                <a:avLst/>
              </a:prstGeom>
            </p:spPr>
            <p:txBody>
              <a:bodyPr wrap="square">
                <a:spAutoFit/>
              </a:bodyPr>
              <a:lstStyle/>
              <a:p>
                <a:pPr algn="just">
                  <a:lnSpc>
                    <a:spcPct val="150000"/>
                  </a:lnSpc>
                </a:pPr>
                <a:r>
                  <a:rPr lang="vi-VN">
                    <a:latin typeface="+mj-lt"/>
                    <a:cs typeface="Arial" pitchFamily="34" charset="0"/>
                  </a:rPr>
                  <a:t>A</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a:latin typeface="+mj-lt"/>
                            <a:cs typeface="Arial" pitchFamily="34" charset="0"/>
                          </a:rPr>
                          <m:t>B</m:t>
                        </m:r>
                      </m:e>
                    </m:bar>
                  </m:oMath>
                </a14:m>
                <a:r>
                  <a:rPr lang="vi-VN">
                    <a:latin typeface="+mj-lt"/>
                    <a:cs typeface="Arial" pitchFamily="34" charset="0"/>
                  </a:rPr>
                  <a:t> là biến cố: "Người lái xe đó tử vong và có thắt dây an toàn khi xảy ra tai nạn ".</a:t>
                </a:r>
              </a:p>
            </p:txBody>
          </p:sp>
        </mc:Choice>
        <mc:Fallback xmlns="">
          <p:sp>
            <p:nvSpPr>
              <p:cNvPr id="8" name="Rectangle 7">
                <a:extLst>
                  <a:ext uri="{FF2B5EF4-FFF2-40B4-BE49-F238E27FC236}">
                    <a16:creationId xmlns:a16="http://schemas.microsoft.com/office/drawing/2014/main" id="{6B31AD1A-F33D-4753-955D-D2F79DE5E8BE}"/>
                  </a:ext>
                </a:extLst>
              </p:cNvPr>
              <p:cNvSpPr>
                <a:spLocks noRot="1" noChangeAspect="1" noMove="1" noResize="1" noEditPoints="1" noAdjustHandles="1" noChangeArrowheads="1" noChangeShapeType="1" noTextEdit="1"/>
              </p:cNvSpPr>
              <p:nvPr/>
            </p:nvSpPr>
            <p:spPr>
              <a:xfrm>
                <a:off x="1326849" y="1821352"/>
                <a:ext cx="10634963" cy="705962"/>
              </a:xfrm>
              <a:prstGeom prst="rect">
                <a:avLst/>
              </a:prstGeom>
              <a:blipFill>
                <a:blip r:embed="rId7"/>
                <a:stretch>
                  <a:fillRect l="-917"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A01CF65-1B21-45BB-8C11-A57BEFF9D6B6}"/>
                  </a:ext>
                </a:extLst>
              </p:cNvPr>
              <p:cNvSpPr/>
              <p:nvPr/>
            </p:nvSpPr>
            <p:spPr>
              <a:xfrm>
                <a:off x="1377110" y="2532099"/>
                <a:ext cx="2230098" cy="501419"/>
              </a:xfrm>
              <a:prstGeom prst="rect">
                <a:avLst/>
              </a:prstGeom>
            </p:spPr>
            <p:txBody>
              <a:bodyPr wrap="none">
                <a:spAutoFit/>
              </a:bodyPr>
              <a:lstStyle/>
              <a:p>
                <a:r>
                  <a:rPr lang="vi-VN" i="1">
                    <a:latin typeface="+mj-lt"/>
                    <a:cs typeface="Arial" pitchFamily="34" charset="0"/>
                  </a:rPr>
                  <a:t>n(</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i="1">
                    <a:latin typeface="+mj-lt"/>
                    <a:cs typeface="Arial" pitchFamily="34" charset="0"/>
                  </a:rPr>
                  <a:t>) </a:t>
                </a:r>
                <a:r>
                  <a:rPr lang="vi-VN">
                    <a:latin typeface="+mj-lt"/>
                    <a:cs typeface="Arial" pitchFamily="34" charset="0"/>
                  </a:rPr>
                  <a:t>= 412 878. </a:t>
                </a:r>
                <a:endParaRPr lang="en-US"/>
              </a:p>
            </p:txBody>
          </p:sp>
        </mc:Choice>
        <mc:Fallback xmlns="">
          <p:sp>
            <p:nvSpPr>
              <p:cNvPr id="9" name="Rectangle 8">
                <a:extLst>
                  <a:ext uri="{FF2B5EF4-FFF2-40B4-BE49-F238E27FC236}">
                    <a16:creationId xmlns:a16="http://schemas.microsoft.com/office/drawing/2014/main" id="{4A01CF65-1B21-45BB-8C11-A57BEFF9D6B6}"/>
                  </a:ext>
                </a:extLst>
              </p:cNvPr>
              <p:cNvSpPr>
                <a:spLocks noRot="1" noChangeAspect="1" noMove="1" noResize="1" noEditPoints="1" noAdjustHandles="1" noChangeArrowheads="1" noChangeShapeType="1" noTextEdit="1"/>
              </p:cNvSpPr>
              <p:nvPr/>
            </p:nvSpPr>
            <p:spPr>
              <a:xfrm>
                <a:off x="1377110" y="2532099"/>
                <a:ext cx="2230098" cy="501419"/>
              </a:xfrm>
              <a:prstGeom prst="rect">
                <a:avLst/>
              </a:prstGeom>
              <a:blipFill>
                <a:blip r:embed="rId8"/>
                <a:stretch>
                  <a:fillRect l="-4372" t="-1205" r="-2186"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F833074-B6F4-4273-BD3B-47647D803367}"/>
                  </a:ext>
                </a:extLst>
              </p:cNvPr>
              <p:cNvSpPr/>
              <p:nvPr/>
            </p:nvSpPr>
            <p:spPr>
              <a:xfrm>
                <a:off x="3503612" y="2411590"/>
                <a:ext cx="1837362" cy="705962"/>
              </a:xfrm>
              <a:prstGeom prst="rect">
                <a:avLst/>
              </a:prstGeom>
            </p:spPr>
            <p:txBody>
              <a:bodyPr wrap="none">
                <a:spAutoFit/>
              </a:bodyPr>
              <a:lstStyle/>
              <a:p>
                <a:pPr algn="just">
                  <a:lnSpc>
                    <a:spcPct val="150000"/>
                  </a:lnSpc>
                </a:pPr>
                <a:r>
                  <a:rPr lang="vi-VN" i="1">
                    <a:latin typeface="+mj-lt"/>
                    <a:cs typeface="Arial" pitchFamily="34" charset="0"/>
                  </a:rPr>
                  <a:t>n(A</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i="1">
                    <a:latin typeface="+mj-lt"/>
                    <a:cs typeface="Arial" pitchFamily="34" charset="0"/>
                  </a:rPr>
                  <a:t>) </a:t>
                </a:r>
                <a:r>
                  <a:rPr lang="vi-VN">
                    <a:latin typeface="+mj-lt"/>
                    <a:cs typeface="Arial" pitchFamily="34" charset="0"/>
                  </a:rPr>
                  <a:t>= 510.</a:t>
                </a:r>
              </a:p>
            </p:txBody>
          </p:sp>
        </mc:Choice>
        <mc:Fallback xmlns="">
          <p:sp>
            <p:nvSpPr>
              <p:cNvPr id="10" name="Rectangle 9">
                <a:extLst>
                  <a:ext uri="{FF2B5EF4-FFF2-40B4-BE49-F238E27FC236}">
                    <a16:creationId xmlns:a16="http://schemas.microsoft.com/office/drawing/2014/main" id="{3F833074-B6F4-4273-BD3B-47647D803367}"/>
                  </a:ext>
                </a:extLst>
              </p:cNvPr>
              <p:cNvSpPr>
                <a:spLocks noRot="1" noChangeAspect="1" noMove="1" noResize="1" noEditPoints="1" noAdjustHandles="1" noChangeArrowheads="1" noChangeShapeType="1" noTextEdit="1"/>
              </p:cNvSpPr>
              <p:nvPr/>
            </p:nvSpPr>
            <p:spPr>
              <a:xfrm>
                <a:off x="3503612" y="2411590"/>
                <a:ext cx="1837362" cy="705962"/>
              </a:xfrm>
              <a:prstGeom prst="rect">
                <a:avLst/>
              </a:prstGeom>
              <a:blipFill>
                <a:blip r:embed="rId9"/>
                <a:stretch>
                  <a:fillRect l="-5316" r="-1329" b="-869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4C0CE44-5870-4707-B23E-07C92C2D662E}"/>
              </a:ext>
            </a:extLst>
          </p:cNvPr>
          <p:cNvSpPr txBox="1"/>
          <p:nvPr/>
        </p:nvSpPr>
        <p:spPr>
          <a:xfrm>
            <a:off x="1326849" y="4863371"/>
            <a:ext cx="9936241" cy="861752"/>
          </a:xfrm>
          <a:prstGeom prst="rect">
            <a:avLst/>
          </a:prstGeom>
          <a:noFill/>
        </p:spPr>
        <p:txBody>
          <a:bodyPr wrap="square" lIns="121899" tIns="60949" rIns="121899" bIns="60949" rtlCol="0">
            <a:spAutoFit/>
          </a:bodyPr>
          <a:lstStyle/>
          <a:p>
            <a:pPr algn="just"/>
            <a:r>
              <a:rPr lang="vi-VN">
                <a:latin typeface="+mj-lt"/>
                <a:cs typeface="Arial" pitchFamily="34" charset="0"/>
              </a:rPr>
              <a:t>Như vậy, không thắt dây an toàn làm tăng nguy cơ bị tử vong khi xảy ra tai nạn giao thông của người lái xe lên gấp khoảng </a:t>
            </a:r>
            <a:r>
              <a:rPr lang="vi-VN">
                <a:solidFill>
                  <a:srgbClr val="FF0000"/>
                </a:solidFill>
                <a:latin typeface="+mj-lt"/>
                <a:cs typeface="Arial" pitchFamily="34" charset="0"/>
              </a:rPr>
              <a:t>7,9</a:t>
            </a:r>
            <a:r>
              <a:rPr lang="vi-VN">
                <a:latin typeface="+mj-lt"/>
                <a:cs typeface="Arial" pitchFamily="34" charset="0"/>
              </a:rPr>
              <a:t> lần.</a:t>
            </a:r>
            <a:endParaRPr lang="vi-VN">
              <a:solidFill>
                <a:srgbClr val="FF0000"/>
              </a:solidFill>
              <a:latin typeface="+mj-lt"/>
              <a:cs typeface="Arial"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EBD6E99-E371-490F-B82B-10EA00AFEEB0}"/>
                  </a:ext>
                </a:extLst>
              </p:cNvPr>
              <p:cNvSpPr/>
              <p:nvPr/>
            </p:nvSpPr>
            <p:spPr>
              <a:xfrm>
                <a:off x="1429619" y="3395339"/>
                <a:ext cx="6696449" cy="1537087"/>
              </a:xfrm>
              <a:prstGeom prst="rect">
                <a:avLst/>
              </a:prstGeom>
            </p:spPr>
            <p:txBody>
              <a:bodyPr wrap="none">
                <a:spAutoFit/>
              </a:bodyPr>
              <a:lstStyle/>
              <a:p>
                <a:pPr algn="just">
                  <a:lnSpc>
                    <a:spcPct val="200000"/>
                  </a:lnSpc>
                </a:pPr>
                <a:r>
                  <a:rPr lang="en-US" b="1">
                    <a:latin typeface="+mj-lt"/>
                    <a:cs typeface="Arial" pitchFamily="34" charset="0"/>
                  </a:rPr>
                  <a:t>c</a:t>
                </a:r>
                <a:r>
                  <a:rPr lang="vi-VN" b="1">
                    <a:latin typeface="+mj-lt"/>
                    <a:cs typeface="Arial" pitchFamily="34" charset="0"/>
                  </a:rPr>
                  <a:t>) </a:t>
                </a:r>
                <a:r>
                  <a:rPr lang="en-US" b="1">
                    <a:latin typeface="+mj-lt"/>
                    <a:cs typeface="Arial" pitchFamily="34" charset="0"/>
                  </a:rPr>
                  <a:t>Ta có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P</m:t>
                        </m:r>
                        <m:r>
                          <m:rPr>
                            <m:nor/>
                          </m:rPr>
                          <a:rPr lang="vi-VN" i="1">
                            <a:cs typeface="Arial" pitchFamily="34" charset="0"/>
                          </a:rPr>
                          <m:t>(</m:t>
                        </m:r>
                        <m:r>
                          <m:rPr>
                            <m:nor/>
                          </m:rPr>
                          <a:rPr lang="en-US" i="1">
                            <a:cs typeface="Arial" pitchFamily="34" charset="0"/>
                          </a:rPr>
                          <m:t>A</m:t>
                        </m:r>
                        <m:r>
                          <m:rPr>
                            <m:nor/>
                          </m:rPr>
                          <a:rPr lang="en-US" i="1">
                            <a:cs typeface="Arial" pitchFamily="34" charset="0"/>
                          </a:rPr>
                          <m:t> </m:t>
                        </m:r>
                        <m:r>
                          <m:rPr>
                            <m:nor/>
                          </m:rPr>
                          <a:rPr lang="vi-VN" i="1">
                            <a:cs typeface="Arial" pitchFamily="34" charset="0"/>
                          </a:rPr>
                          <m:t>|</m:t>
                        </m:r>
                        <m:r>
                          <m:rPr>
                            <m:nor/>
                          </m:rPr>
                          <a:rPr lang="en-US" i="1">
                            <a:cs typeface="Arial" pitchFamily="34" charset="0"/>
                          </a:rPr>
                          <m:t> </m:t>
                        </m:r>
                        <m:r>
                          <m:rPr>
                            <m:nor/>
                          </m:rPr>
                          <a:rPr lang="vi-VN" i="1">
                            <a:cs typeface="Arial" pitchFamily="34" charset="0"/>
                          </a:rPr>
                          <m:t>B</m:t>
                        </m:r>
                        <m:r>
                          <m:rPr>
                            <m:nor/>
                          </m:rPr>
                          <a:rPr lang="vi-VN" i="1">
                            <a:cs typeface="Arial" pitchFamily="34" charset="0"/>
                          </a:rPr>
                          <m:t>)</m:t>
                        </m:r>
                      </m:num>
                      <m:den>
                        <m:r>
                          <m:rPr>
                            <m:nor/>
                          </m:rPr>
                          <a:rPr lang="vi-VN" i="1">
                            <a:cs typeface="Arial" pitchFamily="34" charset="0"/>
                          </a:rPr>
                          <m:t>P</m:t>
                        </m:r>
                        <m:r>
                          <m:rPr>
                            <m:nor/>
                          </m:rPr>
                          <a:rPr lang="vi-VN" i="1">
                            <a:cs typeface="Arial" pitchFamily="34" charset="0"/>
                          </a:rPr>
                          <m:t>(</m:t>
                        </m:r>
                        <m:r>
                          <m:rPr>
                            <m:nor/>
                          </m:rPr>
                          <a:rPr lang="en-US" i="1">
                            <a:cs typeface="Arial" pitchFamily="34" charset="0"/>
                          </a:rPr>
                          <m:t>A</m:t>
                        </m:r>
                        <m:r>
                          <m:rPr>
                            <m:nor/>
                          </m:rPr>
                          <a:rPr lang="en-US" i="1">
                            <a:cs typeface="Arial" pitchFamily="34" charset="0"/>
                          </a:rPr>
                          <m:t> </m:t>
                        </m:r>
                        <m:r>
                          <m:rPr>
                            <m:nor/>
                          </m:rPr>
                          <a:rPr lang="vi-VN" i="1">
                            <a:cs typeface="Arial" pitchFamily="34" charset="0"/>
                          </a:rPr>
                          <m:t>|</m:t>
                        </m:r>
                        <m:r>
                          <m:rPr>
                            <m:nor/>
                          </m:rPr>
                          <a:rPr lang="en-US" i="1">
                            <a:cs typeface="Arial" pitchFamily="34" charset="0"/>
                          </a:rPr>
                          <m:t> </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den>
                    </m:f>
                    <m:r>
                      <a:rPr lang="en-US" b="0" i="1" smtClean="0">
                        <a:latin typeface="Cambria Math" panose="02040503050406030204" pitchFamily="18" charset="0"/>
                        <a:cs typeface="Arial" pitchFamily="34" charset="0"/>
                      </a:rPr>
                      <m:t> </m:t>
                    </m:r>
                    <m:r>
                      <a:rPr lang="vi-VN" i="1">
                        <a:latin typeface="Cambria Math" panose="02040503050406030204" pitchFamily="18" charset="0"/>
                        <a:ea typeface="Cambria Math" panose="02040503050406030204" pitchFamily="18" charset="0"/>
                        <a:cs typeface="Arial" pitchFamily="34" charset="0"/>
                      </a:rPr>
                      <m:t>≈</m:t>
                    </m:r>
                  </m:oMath>
                </a14:m>
                <a:r>
                  <a:rPr lang="en-US">
                    <a:latin typeface="Arial" pitchFamily="34" charset="0"/>
                    <a:cs typeface="Arial" pitchFamily="34" charset="0"/>
                  </a:rPr>
                  <a:t> </a:t>
                </a:r>
                <a:r>
                  <a:rPr lang="en-US">
                    <a:latin typeface="+mj-lt"/>
                    <a:cs typeface="Arial" pitchFamily="34" charset="0"/>
                  </a:rPr>
                  <a:t>7,9 </a:t>
                </a:r>
                <a:r>
                  <a:rPr lang="vi-VN">
                    <a:latin typeface="+mj-lt"/>
                    <a:cs typeface="Arial" pitchFamily="34" charset="0"/>
                  </a:rPr>
                  <a:t>⇒</a:t>
                </a:r>
                <a:r>
                  <a:rPr lang="en-US">
                    <a:latin typeface="+mj-lt"/>
                    <a:cs typeface="Arial" pitchFamily="34" charset="0"/>
                  </a:rPr>
                  <a:t> </a:t>
                </a:r>
                <a:r>
                  <a:rPr lang="vi-VN" i="1">
                    <a:latin typeface="+mj-lt"/>
                    <a:cs typeface="Arial" pitchFamily="34" charset="0"/>
                  </a:rPr>
                  <a:t>P(A |</a:t>
                </a:r>
                <a:r>
                  <a:rPr lang="en-US" i="1">
                    <a:latin typeface="+mj-lt"/>
                    <a:cs typeface="Arial" pitchFamily="34" charset="0"/>
                  </a:rPr>
                  <a:t> </a:t>
                </a:r>
                <a14:m>
                  <m:oMath xmlns:m="http://schemas.openxmlformats.org/officeDocument/2006/math">
                    <m:r>
                      <m:rPr>
                        <m:nor/>
                      </m:rPr>
                      <a:rPr lang="vi-VN" i="1">
                        <a:latin typeface="+mj-lt"/>
                        <a:cs typeface="Arial" pitchFamily="34" charset="0"/>
                      </a:rPr>
                      <m:t>B</m:t>
                    </m:r>
                  </m:oMath>
                </a14:m>
                <a:r>
                  <a:rPr lang="vi-VN" i="1">
                    <a:latin typeface="+mj-lt"/>
                    <a:cs typeface="Arial" pitchFamily="34" charset="0"/>
                  </a:rPr>
                  <a:t>)</a:t>
                </a:r>
                <a:r>
                  <a:rPr lang="en-US" i="1">
                    <a:latin typeface="+mj-lt"/>
                    <a:cs typeface="Arial" pitchFamily="34" charset="0"/>
                  </a:rPr>
                  <a:t> </a:t>
                </a:r>
                <a14:m>
                  <m:oMath xmlns:m="http://schemas.openxmlformats.org/officeDocument/2006/math">
                    <m:r>
                      <a:rPr lang="vi-VN" i="1">
                        <a:latin typeface="Cambria Math" panose="02040503050406030204" pitchFamily="18" charset="0"/>
                        <a:ea typeface="Cambria Math" panose="02040503050406030204" pitchFamily="18" charset="0"/>
                        <a:cs typeface="Arial" pitchFamily="34" charset="0"/>
                      </a:rPr>
                      <m:t>≈</m:t>
                    </m:r>
                  </m:oMath>
                </a14:m>
                <a:r>
                  <a:rPr lang="en-US">
                    <a:latin typeface="+mj-lt"/>
                    <a:cs typeface="Arial" pitchFamily="34" charset="0"/>
                  </a:rPr>
                  <a:t> </a:t>
                </a:r>
                <a:r>
                  <a:rPr lang="en-US">
                    <a:solidFill>
                      <a:srgbClr val="FF0000"/>
                    </a:solidFill>
                    <a:latin typeface="+mj-lt"/>
                    <a:cs typeface="Arial" pitchFamily="34" charset="0"/>
                  </a:rPr>
                  <a:t>7,9 .</a:t>
                </a:r>
                <a:r>
                  <a:rPr lang="vi-VN" i="1">
                    <a:solidFill>
                      <a:srgbClr val="FF0000"/>
                    </a:solidFill>
                    <a:latin typeface="+mj-lt"/>
                    <a:cs typeface="Arial" pitchFamily="34" charset="0"/>
                  </a:rPr>
                  <a:t>P(A </a:t>
                </a:r>
                <a:r>
                  <a:rPr lang="en-US" i="1">
                    <a:solidFill>
                      <a:srgbClr val="FF0000"/>
                    </a:solidFill>
                    <a:latin typeface="+mj-lt"/>
                    <a:cs typeface="Arial" pitchFamily="34" charset="0"/>
                  </a:rPr>
                  <a:t> </a:t>
                </a:r>
                <a:r>
                  <a:rPr lang="vi-VN" i="1">
                    <a:solidFill>
                      <a:srgbClr val="FF0000"/>
                    </a:solidFill>
                    <a:latin typeface="+mj-lt"/>
                    <a:cs typeface="Arial" pitchFamily="34" charset="0"/>
                  </a:rPr>
                  <a:t>| </a:t>
                </a:r>
                <a14:m>
                  <m:oMath xmlns:m="http://schemas.openxmlformats.org/officeDocument/2006/math">
                    <m:bar>
                      <m:barPr>
                        <m:pos m:val="top"/>
                        <m:ctrlPr>
                          <a:rPr lang="vi-VN" i="1">
                            <a:solidFill>
                              <a:srgbClr val="FF0000"/>
                            </a:solidFill>
                            <a:latin typeface="Cambria Math" panose="02040503050406030204" pitchFamily="18" charset="0"/>
                            <a:cs typeface="Arial" pitchFamily="34" charset="0"/>
                          </a:rPr>
                        </m:ctrlPr>
                      </m:barPr>
                      <m:e>
                        <m:r>
                          <m:rPr>
                            <m:nor/>
                          </m:rPr>
                          <a:rPr lang="vi-VN" i="1">
                            <a:solidFill>
                              <a:srgbClr val="FF0000"/>
                            </a:solidFill>
                            <a:latin typeface="+mj-lt"/>
                            <a:cs typeface="Arial" pitchFamily="34" charset="0"/>
                          </a:rPr>
                          <m:t>B</m:t>
                        </m:r>
                      </m:e>
                    </m:bar>
                  </m:oMath>
                </a14:m>
                <a:r>
                  <a:rPr lang="vi-VN" i="1">
                    <a:solidFill>
                      <a:srgbClr val="FF0000"/>
                    </a:solidFill>
                    <a:latin typeface="+mj-lt"/>
                    <a:cs typeface="Arial" pitchFamily="34" charset="0"/>
                  </a:rPr>
                  <a:t>)</a:t>
                </a:r>
                <a:r>
                  <a:rPr lang="en-US">
                    <a:solidFill>
                      <a:srgbClr val="FF0000"/>
                    </a:solidFill>
                    <a:latin typeface="+mj-lt"/>
                    <a:cs typeface="Arial" pitchFamily="34" charset="0"/>
                  </a:rPr>
                  <a:t>.</a:t>
                </a:r>
                <a:endParaRPr lang="en-US">
                  <a:latin typeface="+mj-lt"/>
                  <a:cs typeface="Arial" pitchFamily="34" charset="0"/>
                </a:endParaRPr>
              </a:p>
            </p:txBody>
          </p:sp>
        </mc:Choice>
        <mc:Fallback xmlns="">
          <p:sp>
            <p:nvSpPr>
              <p:cNvPr id="11" name="Rectangle 10">
                <a:extLst>
                  <a:ext uri="{FF2B5EF4-FFF2-40B4-BE49-F238E27FC236}">
                    <a16:creationId xmlns:a16="http://schemas.microsoft.com/office/drawing/2014/main" id="{EEBD6E99-E371-490F-B82B-10EA00AFEEB0}"/>
                  </a:ext>
                </a:extLst>
              </p:cNvPr>
              <p:cNvSpPr>
                <a:spLocks noRot="1" noChangeAspect="1" noMove="1" noResize="1" noEditPoints="1" noAdjustHandles="1" noChangeArrowheads="1" noChangeShapeType="1" noTextEdit="1"/>
              </p:cNvSpPr>
              <p:nvPr/>
            </p:nvSpPr>
            <p:spPr>
              <a:xfrm>
                <a:off x="1429619" y="3395339"/>
                <a:ext cx="6696449" cy="1537087"/>
              </a:xfrm>
              <a:prstGeom prst="rect">
                <a:avLst/>
              </a:prstGeom>
              <a:blipFill>
                <a:blip r:embed="rId10"/>
                <a:stretch>
                  <a:fillRect l="-1457" r="-455"/>
                </a:stretch>
              </a:blipFill>
            </p:spPr>
            <p:txBody>
              <a:bodyPr/>
              <a:lstStyle/>
              <a:p>
                <a:r>
                  <a:rPr lang="en-US">
                    <a:noFill/>
                  </a:rPr>
                  <a:t> </a:t>
                </a:r>
              </a:p>
            </p:txBody>
          </p:sp>
        </mc:Fallback>
      </mc:AlternateContent>
    </p:spTree>
    <p:extLst>
      <p:ext uri="{BB962C8B-B14F-4D97-AF65-F5344CB8AC3E}">
        <p14:creationId xmlns:p14="http://schemas.microsoft.com/office/powerpoint/2010/main" val="2332456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671398" y="33647"/>
            <a:ext cx="10373089" cy="2712958"/>
          </a:xfrm>
          <a:prstGeom prst="roundRect">
            <a:avLst>
              <a:gd name="adj" fmla="val 2449"/>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0" y="4552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591712" y="59216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9096" b="19797"/>
          <a:stretch/>
        </p:blipFill>
        <p:spPr bwMode="auto">
          <a:xfrm>
            <a:off x="297603" y="26126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33688" y="38193"/>
            <a:ext cx="10210799" cy="2708412"/>
          </a:xfrm>
          <a:prstGeom prst="rect">
            <a:avLst/>
          </a:prstGeom>
          <a:noFill/>
        </p:spPr>
        <p:txBody>
          <a:bodyPr wrap="square" lIns="121899" tIns="60949" rIns="121899" bIns="60949" rtlCol="0">
            <a:spAutoFit/>
          </a:bodyPr>
          <a:lstStyle/>
          <a:p>
            <a:pPr algn="just"/>
            <a:r>
              <a:rPr lang="en-US" b="1">
                <a:cs typeface="Arial" pitchFamily="34" charset="0"/>
              </a:rPr>
              <a:t>Để </a:t>
            </a:r>
            <a:r>
              <a:rPr lang="vi-VN" b="1">
                <a:cs typeface="Arial" pitchFamily="34" charset="0"/>
              </a:rPr>
              <a:t>so sánh tác dụng điều trị bệnh X của hai loại thuốc M và N</a:t>
            </a:r>
            <a:r>
              <a:rPr lang="en-US" b="1">
                <a:cs typeface="Arial" pitchFamily="34" charset="0"/>
              </a:rPr>
              <a:t>,</a:t>
            </a:r>
            <a:r>
              <a:rPr lang="vi-VN" b="1">
                <a:cs typeface="Arial" pitchFamily="34" charset="0"/>
              </a:rPr>
              <a:t> Công ty</a:t>
            </a:r>
            <a:r>
              <a:rPr lang="en-US" b="1">
                <a:cs typeface="Arial" pitchFamily="34" charset="0"/>
              </a:rPr>
              <a:t> D</a:t>
            </a:r>
            <a:r>
              <a:rPr lang="vi-VN" b="1">
                <a:cs typeface="Arial" pitchFamily="34" charset="0"/>
              </a:rPr>
              <a:t>ư</a:t>
            </a:r>
            <a:r>
              <a:rPr lang="en-US" b="1">
                <a:cs typeface="Arial" pitchFamily="34" charset="0"/>
              </a:rPr>
              <a:t>ợc</a:t>
            </a:r>
            <a:r>
              <a:rPr lang="vi-VN" b="1">
                <a:cs typeface="Arial" pitchFamily="34" charset="0"/>
              </a:rPr>
              <a:t> đã tiến hành thử nghiệm với 4000 bệnh nhân mắc bệnh X trong đó 2400 bệnh nhân dùng thuốc M, 1600 bệnh nhân còn lại dùng thuốc N. </a:t>
            </a:r>
            <a:r>
              <a:rPr lang="en-US" b="1">
                <a:cs typeface="Arial" pitchFamily="34" charset="0"/>
              </a:rPr>
              <a:t>(</a:t>
            </a:r>
            <a:r>
              <a:rPr lang="vi-VN" b="1">
                <a:cs typeface="Arial" pitchFamily="34" charset="0"/>
              </a:rPr>
              <a:t>Kết quả được cho trong bảng dữ liệ</a:t>
            </a:r>
            <a:r>
              <a:rPr lang="en-US" b="1">
                <a:cs typeface="Arial" pitchFamily="34" charset="0"/>
              </a:rPr>
              <a:t>u). </a:t>
            </a:r>
            <a:r>
              <a:rPr lang="vi-VN" b="1">
                <a:cs typeface="Arial" pitchFamily="34" charset="0"/>
              </a:rPr>
              <a:t>Chọn ngẫu nhiên một bệnh nhân trong số 4000 bệnh nhân sau khi uống thuốc. Tính xác suất để bệnh nhân đó</a:t>
            </a:r>
          </a:p>
          <a:p>
            <a:pPr algn="just"/>
            <a:r>
              <a:rPr lang="vi-VN" b="1">
                <a:cs typeface="Arial" pitchFamily="34" charset="0"/>
              </a:rPr>
              <a:t>a) uống thuốc M, biết rằng bệnh nhân đó khỏi bệnh;</a:t>
            </a:r>
          </a:p>
          <a:p>
            <a:pPr algn="just"/>
            <a:r>
              <a:rPr lang="vi-VN" b="1">
                <a:cs typeface="Arial" pitchFamily="34" charset="0"/>
              </a:rPr>
              <a:t>b) uống thuốc N, biết rằng bệnh nhân đó không khỏi bệnh.</a:t>
            </a:r>
          </a:p>
        </p:txBody>
      </p:sp>
      <p:pic>
        <p:nvPicPr>
          <p:cNvPr id="5" name="Picture 4">
            <a:extLst>
              <a:ext uri="{FF2B5EF4-FFF2-40B4-BE49-F238E27FC236}">
                <a16:creationId xmlns:a16="http://schemas.microsoft.com/office/drawing/2014/main" id="{84A21119-6598-B318-6292-5086A0C44F46}"/>
              </a:ext>
            </a:extLst>
          </p:cNvPr>
          <p:cNvPicPr>
            <a:picLocks noChangeAspect="1"/>
          </p:cNvPicPr>
          <p:nvPr/>
        </p:nvPicPr>
        <p:blipFill>
          <a:blip r:embed="rId5"/>
          <a:stretch>
            <a:fillRect/>
          </a:stretch>
        </p:blipFill>
        <p:spPr>
          <a:xfrm>
            <a:off x="7128422" y="2846190"/>
            <a:ext cx="4944165" cy="1324160"/>
          </a:xfrm>
          <a:prstGeom prst="rect">
            <a:avLst/>
          </a:prstGeom>
        </p:spPr>
      </p:pic>
      <p:sp>
        <p:nvSpPr>
          <p:cNvPr id="9" name="Rectangle 8">
            <a:extLst>
              <a:ext uri="{FF2B5EF4-FFF2-40B4-BE49-F238E27FC236}">
                <a16:creationId xmlns:a16="http://schemas.microsoft.com/office/drawing/2014/main" id="{81C00922-332B-4877-8186-376EF30F5058}"/>
              </a:ext>
            </a:extLst>
          </p:cNvPr>
          <p:cNvSpPr/>
          <p:nvPr/>
        </p:nvSpPr>
        <p:spPr>
          <a:xfrm>
            <a:off x="591712" y="2933792"/>
            <a:ext cx="6483475" cy="830997"/>
          </a:xfrm>
          <a:prstGeom prst="rect">
            <a:avLst/>
          </a:prstGeom>
        </p:spPr>
        <p:txBody>
          <a:bodyPr wrap="square">
            <a:spAutoFit/>
          </a:bodyPr>
          <a:lstStyle/>
          <a:p>
            <a:pPr algn="just"/>
            <a:r>
              <a:rPr lang="en-US">
                <a:latin typeface="+mj-lt"/>
                <a:cs typeface="Arial" pitchFamily="34" charset="0"/>
              </a:rPr>
              <a:t>a) Gọi A là biến cố: “Bệnh nhân đó uống thuốc M”.</a:t>
            </a:r>
          </a:p>
          <a:p>
            <a:pPr algn="just"/>
            <a:r>
              <a:rPr lang="en-US">
                <a:latin typeface="+mj-lt"/>
                <a:cs typeface="Arial" pitchFamily="34" charset="0"/>
              </a:rPr>
              <a:t>           B là biến cố: “Bệnh nhân đó khỏi bệnh”.</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F5A4012-0BD3-492B-A9ED-61DD6BE823BA}"/>
                  </a:ext>
                </a:extLst>
              </p:cNvPr>
              <p:cNvSpPr/>
              <p:nvPr/>
            </p:nvSpPr>
            <p:spPr>
              <a:xfrm>
                <a:off x="1381763" y="3738693"/>
                <a:ext cx="5476179" cy="756426"/>
              </a:xfrm>
              <a:prstGeom prst="rect">
                <a:avLst/>
              </a:prstGeom>
            </p:spPr>
            <p:txBody>
              <a:bodyPr wrap="none">
                <a:spAutoFit/>
              </a:bodyPr>
              <a:lstStyle/>
              <a:p>
                <a:pPr algn="just"/>
                <a:r>
                  <a:rPr lang="en-US" i="1">
                    <a:latin typeface="+mj-lt"/>
                    <a:cs typeface="Arial" pitchFamily="34" charset="0"/>
                  </a:rPr>
                  <a:t>n</a:t>
                </a:r>
                <a:r>
                  <a:rPr lang="vi-VN">
                    <a:latin typeface="+mj-lt"/>
                    <a:cs typeface="Arial" pitchFamily="34" charset="0"/>
                  </a:rPr>
                  <a:t>(</a:t>
                </a:r>
                <a14:m>
                  <m:oMath xmlns:m="http://schemas.openxmlformats.org/officeDocument/2006/math">
                    <m:r>
                      <m:rPr>
                        <m:nor/>
                      </m:rPr>
                      <a:rPr lang="vi-VN" i="1">
                        <a:latin typeface="+mj-lt"/>
                        <a:cs typeface="Arial" pitchFamily="34" charset="0"/>
                      </a:rPr>
                      <m:t>B</m:t>
                    </m:r>
                  </m:oMath>
                </a14:m>
                <a:r>
                  <a:rPr lang="vi-VN">
                    <a:latin typeface="+mj-lt"/>
                    <a:cs typeface="Arial" pitchFamily="34" charset="0"/>
                  </a:rPr>
                  <a:t>)</a:t>
                </a:r>
                <a:r>
                  <a:rPr lang="en-US">
                    <a:latin typeface="+mj-lt"/>
                    <a:cs typeface="Arial" pitchFamily="34" charset="0"/>
                  </a:rPr>
                  <a:t> = 1600 + 1200 = 2800;  </a:t>
                </a:r>
                <a:r>
                  <a:rPr lang="vi-VN" i="1">
                    <a:latin typeface="+mj-lt"/>
                    <a:cs typeface="Arial" pitchFamily="34" charset="0"/>
                  </a:rPr>
                  <a:t>P(</a:t>
                </a:r>
                <a14:m>
                  <m:oMath xmlns:m="http://schemas.openxmlformats.org/officeDocument/2006/math">
                    <m:r>
                      <m:rPr>
                        <m:nor/>
                      </m:rPr>
                      <a:rPr lang="vi-VN" i="1">
                        <a:latin typeface="+mj-lt"/>
                        <a:cs typeface="Arial" pitchFamily="34" charset="0"/>
                      </a:rPr>
                      <m:t>B</m:t>
                    </m:r>
                  </m:oMath>
                </a14:m>
                <a:r>
                  <a:rPr lang="vi-VN" i="1">
                    <a:latin typeface="+mj-lt"/>
                    <a:cs typeface="Arial" pitchFamily="34" charset="0"/>
                  </a:rPr>
                  <a:t>)</a:t>
                </a:r>
                <a:r>
                  <a:rPr lang="en-US">
                    <a:latin typeface="+mj-lt"/>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i="1">
                            <a:latin typeface="+mj-lt"/>
                            <a:cs typeface="Arial" pitchFamily="34" charset="0"/>
                          </a:rPr>
                          <m:t>n</m:t>
                        </m:r>
                        <m:r>
                          <m:rPr>
                            <m:nor/>
                          </m:rPr>
                          <a:rPr lang="vi-VN">
                            <a:latin typeface="+mj-lt"/>
                            <a:cs typeface="Arial" pitchFamily="34" charset="0"/>
                          </a:rPr>
                          <m:t>(</m:t>
                        </m:r>
                        <m:r>
                          <m:rPr>
                            <m:nor/>
                          </m:rPr>
                          <a:rPr lang="vi-VN" i="1">
                            <a:latin typeface="+mj-lt"/>
                            <a:cs typeface="Arial" pitchFamily="34" charset="0"/>
                          </a:rPr>
                          <m:t>B</m:t>
                        </m:r>
                        <m:r>
                          <m:rPr>
                            <m:nor/>
                          </m:rPr>
                          <a:rPr lang="vi-VN">
                            <a:latin typeface="+mj-lt"/>
                            <a:cs typeface="Arial" pitchFamily="34" charset="0"/>
                          </a:rPr>
                          <m:t>)</m:t>
                        </m:r>
                      </m:num>
                      <m:den>
                        <m:r>
                          <m:rPr>
                            <m:nor/>
                          </m:rPr>
                          <a:rPr lang="en-US" i="1">
                            <a:latin typeface="+mj-lt"/>
                            <a:cs typeface="Arial" pitchFamily="34" charset="0"/>
                          </a:rPr>
                          <m:t>n</m:t>
                        </m:r>
                        <m:r>
                          <m:rPr>
                            <m:nor/>
                          </m:rPr>
                          <a:rPr lang="vi-VN">
                            <a:latin typeface="+mj-lt"/>
                            <a:cs typeface="Arial" pitchFamily="34" charset="0"/>
                          </a:rPr>
                          <m:t>(</m:t>
                        </m:r>
                        <m:r>
                          <m:rPr>
                            <m:nor/>
                          </m:rPr>
                          <a:rPr lang="el-GR">
                            <a:latin typeface="+mj-lt"/>
                            <a:cs typeface="Arial" panose="020B0604020202020204" pitchFamily="34" charset="0"/>
                          </a:rPr>
                          <m:t>Ω</m:t>
                        </m:r>
                        <m:r>
                          <m:rPr>
                            <m:nor/>
                          </m:rPr>
                          <a:rPr lang="vi-VN">
                            <a:latin typeface="+mj-lt"/>
                            <a:cs typeface="Arial" pitchFamily="34" charset="0"/>
                          </a:rPr>
                          <m:t>)</m:t>
                        </m:r>
                      </m:den>
                    </m:f>
                    <m:r>
                      <a:rPr lang="en-US" b="0">
                        <a:latin typeface="Cambria Math" panose="02040503050406030204" pitchFamily="18" charset="0"/>
                        <a:cs typeface="Arial" pitchFamily="34" charset="0"/>
                      </a:rPr>
                      <m:t>.</m:t>
                    </m:r>
                  </m:oMath>
                </a14:m>
                <a:endParaRPr lang="en-US">
                  <a:latin typeface="+mj-lt"/>
                  <a:cs typeface="Arial" pitchFamily="34" charset="0"/>
                </a:endParaRPr>
              </a:p>
            </p:txBody>
          </p:sp>
        </mc:Choice>
        <mc:Fallback xmlns="">
          <p:sp>
            <p:nvSpPr>
              <p:cNvPr id="11" name="Rectangle 10">
                <a:extLst>
                  <a:ext uri="{FF2B5EF4-FFF2-40B4-BE49-F238E27FC236}">
                    <a16:creationId xmlns:a16="http://schemas.microsoft.com/office/drawing/2014/main" id="{2F5A4012-0BD3-492B-A9ED-61DD6BE823BA}"/>
                  </a:ext>
                </a:extLst>
              </p:cNvPr>
              <p:cNvSpPr>
                <a:spLocks noRot="1" noChangeAspect="1" noMove="1" noResize="1" noEditPoints="1" noAdjustHandles="1" noChangeArrowheads="1" noChangeShapeType="1" noTextEdit="1"/>
              </p:cNvSpPr>
              <p:nvPr/>
            </p:nvSpPr>
            <p:spPr>
              <a:xfrm>
                <a:off x="1381763" y="3738693"/>
                <a:ext cx="5476179" cy="756426"/>
              </a:xfrm>
              <a:prstGeom prst="rect">
                <a:avLst/>
              </a:prstGeom>
              <a:blipFill>
                <a:blip r:embed="rId6"/>
                <a:stretch>
                  <a:fillRect l="-1782"/>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1D7740D-F32D-417C-B3EE-EDC887B0EC98}"/>
              </a:ext>
            </a:extLst>
          </p:cNvPr>
          <p:cNvSpPr/>
          <p:nvPr/>
        </p:nvSpPr>
        <p:spPr>
          <a:xfrm>
            <a:off x="812342" y="4569690"/>
            <a:ext cx="11125200" cy="830997"/>
          </a:xfrm>
          <a:prstGeom prst="rect">
            <a:avLst/>
          </a:prstGeom>
        </p:spPr>
        <p:txBody>
          <a:bodyPr wrap="square">
            <a:spAutoFit/>
          </a:bodyPr>
          <a:lstStyle/>
          <a:p>
            <a:pPr algn="just"/>
            <a:r>
              <a:rPr lang="en-US">
                <a:latin typeface="+mj-lt"/>
                <a:cs typeface="Arial" pitchFamily="34" charset="0"/>
              </a:rPr>
              <a:t>AB là biến cố: “Bệnh nhân đó uống thuốc M và khỏi bệnh”. AB là tập hợp con mẫu gồm các bệnh nhân uống thuốc M và khỏi bệnh. Ta có</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FE9DE9-9104-4B00-A911-421BA329951D}"/>
                  </a:ext>
                </a:extLst>
              </p:cNvPr>
              <p:cNvSpPr txBox="1"/>
              <p:nvPr/>
            </p:nvSpPr>
            <p:spPr>
              <a:xfrm>
                <a:off x="5174661" y="5459880"/>
                <a:ext cx="5878875" cy="787181"/>
              </a:xfrm>
              <a:prstGeom prst="rect">
                <a:avLst/>
              </a:prstGeom>
              <a:noFill/>
            </p:spPr>
            <p:txBody>
              <a:bodyPr wrap="square" lIns="121899" tIns="60949" rIns="121899" bIns="60949" rtlCol="0">
                <a:spAutoFit/>
              </a:bodyPr>
              <a:lstStyle/>
              <a:p>
                <a:pPr algn="just"/>
                <a:r>
                  <a:rPr lang="en-US">
                    <a:cs typeface="Arial" pitchFamily="34" charset="0"/>
                  </a:rPr>
                  <a:t>Do đó </a:t>
                </a:r>
                <a14:m>
                  <m:oMath xmlns:m="http://schemas.openxmlformats.org/officeDocument/2006/math">
                    <m:r>
                      <m:rPr>
                        <m:nor/>
                      </m:rPr>
                      <a:rPr lang="vi-VN">
                        <a:cs typeface="Arial" pitchFamily="34" charset="0"/>
                      </a:rPr>
                      <m:t>P</m:t>
                    </m:r>
                    <m:r>
                      <m:rPr>
                        <m:nor/>
                      </m:rPr>
                      <a:rPr lang="vi-VN">
                        <a:cs typeface="Arial" pitchFamily="34" charset="0"/>
                      </a:rPr>
                      <m:t>(</m:t>
                    </m:r>
                    <m:r>
                      <m:rPr>
                        <m:nor/>
                      </m:rPr>
                      <a:rPr lang="en-US" i="1">
                        <a:cs typeface="Arial" pitchFamily="34" charset="0"/>
                      </a:rPr>
                      <m:t>A</m:t>
                    </m:r>
                    <m:r>
                      <m:rPr>
                        <m:nor/>
                      </m:rPr>
                      <a:rPr lang="en-US" i="1">
                        <a:cs typeface="Arial" pitchFamily="34" charset="0"/>
                      </a:rPr>
                      <m:t> </m:t>
                    </m:r>
                    <m:r>
                      <m:rPr>
                        <m:nor/>
                      </m:rPr>
                      <a:rPr lang="vi-VN" i="1">
                        <a:cs typeface="Arial" pitchFamily="34" charset="0"/>
                      </a:rPr>
                      <m:t>|</m:t>
                    </m:r>
                    <m:r>
                      <m:rPr>
                        <m:nor/>
                      </m:rPr>
                      <a:rPr lang="en-US" i="1">
                        <a:cs typeface="Arial" pitchFamily="34" charset="0"/>
                      </a:rPr>
                      <m:t> </m:t>
                    </m:r>
                    <m:r>
                      <m:rPr>
                        <m:nor/>
                      </m:rPr>
                      <a:rPr lang="vi-VN" i="1">
                        <a:cs typeface="Arial" pitchFamily="34" charset="0"/>
                      </a:rPr>
                      <m:t>B</m:t>
                    </m:r>
                    <m:r>
                      <m:rPr>
                        <m:nor/>
                      </m:rPr>
                      <a:rPr lang="vi-VN">
                        <a:cs typeface="Arial" pitchFamily="34" charset="0"/>
                      </a:rPr>
                      <m:t>)</m:t>
                    </m:r>
                  </m:oMath>
                </a14:m>
                <a:r>
                  <a:rPr lang="en-US">
                    <a:cs typeface="Arial" pitchFamily="34" charset="0"/>
                  </a:rPr>
                  <a:t> = </a:t>
                </a:r>
                <a14:m>
                  <m:oMath xmlns:m="http://schemas.openxmlformats.org/officeDocument/2006/math">
                    <m:f>
                      <m:fPr>
                        <m:ctrlPr>
                          <a:rPr lang="vi-VN" i="1" smtClean="0">
                            <a:latin typeface="Cambria Math" panose="02040503050406030204" pitchFamily="18" charset="0"/>
                            <a:cs typeface="Arial" pitchFamily="34" charset="0"/>
                          </a:rPr>
                        </m:ctrlPr>
                      </m:fPr>
                      <m:num>
                        <m:r>
                          <m:rPr>
                            <m:nor/>
                          </m:rPr>
                          <a:rPr lang="vi-VN" i="1">
                            <a:cs typeface="Arial" pitchFamily="34" charset="0"/>
                          </a:rPr>
                          <m:t>P</m:t>
                        </m:r>
                        <m:r>
                          <m:rPr>
                            <m:nor/>
                          </m:rPr>
                          <a:rPr lang="vi-VN" i="1">
                            <a:cs typeface="Arial" pitchFamily="34" charset="0"/>
                          </a:rPr>
                          <m:t>(</m:t>
                        </m:r>
                        <m:r>
                          <m:rPr>
                            <m:nor/>
                          </m:rPr>
                          <a:rPr lang="en-US" i="1">
                            <a:cs typeface="Arial" pitchFamily="34" charset="0"/>
                          </a:rPr>
                          <m:t>A</m:t>
                        </m:r>
                        <m:r>
                          <m:rPr>
                            <m:nor/>
                          </m:rPr>
                          <a:rPr lang="vi-VN" i="1">
                            <a:cs typeface="Arial" pitchFamily="34" charset="0"/>
                          </a:rPr>
                          <m:t>B</m:t>
                        </m:r>
                        <m:r>
                          <m:rPr>
                            <m:nor/>
                          </m:rPr>
                          <a:rPr lang="vi-VN" i="1">
                            <a:cs typeface="Arial" pitchFamily="34" charset="0"/>
                          </a:rPr>
                          <m:t>)</m:t>
                        </m:r>
                      </m:num>
                      <m:den>
                        <m:r>
                          <m:rPr>
                            <m:nor/>
                          </m:rPr>
                          <a:rPr lang="vi-VN" i="1">
                            <a:cs typeface="Arial" pitchFamily="34" charset="0"/>
                          </a:rPr>
                          <m:t>P</m:t>
                        </m:r>
                        <m:r>
                          <m:rPr>
                            <m:nor/>
                          </m:rPr>
                          <a:rPr lang="vi-VN" i="1">
                            <a:cs typeface="Arial" pitchFamily="34" charset="0"/>
                          </a:rPr>
                          <m:t>(</m:t>
                        </m:r>
                        <m:r>
                          <m:rPr>
                            <m:nor/>
                          </m:rPr>
                          <a:rPr lang="vi-VN" i="1">
                            <a:cs typeface="Arial" pitchFamily="34" charset="0"/>
                          </a:rPr>
                          <m:t>B</m:t>
                        </m:r>
                        <m:r>
                          <m:rPr>
                            <m:nor/>
                          </m:rPr>
                          <a:rPr lang="vi-VN" i="1">
                            <a:cs typeface="Arial" pitchFamily="34" charset="0"/>
                          </a:rPr>
                          <m:t>)</m:t>
                        </m:r>
                      </m:den>
                    </m:f>
                    <m:r>
                      <m:rPr>
                        <m:nor/>
                      </m:rPr>
                      <a:rPr lang="en-US">
                        <a:cs typeface="Arial" pitchFamily="34" charset="0"/>
                      </a:rPr>
                      <m:t>=</m:t>
                    </m:r>
                    <m:f>
                      <m:fPr>
                        <m:ctrlPr>
                          <a:rPr lang="vi-VN" i="1">
                            <a:latin typeface="Cambria Math" panose="02040503050406030204" pitchFamily="18" charset="0"/>
                            <a:cs typeface="Arial" pitchFamily="34" charset="0"/>
                          </a:rPr>
                        </m:ctrlPr>
                      </m:fPr>
                      <m:num>
                        <m:r>
                          <m:rPr>
                            <m:nor/>
                          </m:rPr>
                          <a:rPr lang="en-US" i="1">
                            <a:cs typeface="Arial" pitchFamily="34" charset="0"/>
                          </a:rPr>
                          <m:t>n</m:t>
                        </m:r>
                        <m:r>
                          <m:rPr>
                            <m:nor/>
                          </m:rPr>
                          <a:rPr lang="vi-VN">
                            <a:cs typeface="Arial" pitchFamily="34" charset="0"/>
                          </a:rPr>
                          <m:t>(</m:t>
                        </m:r>
                        <m:r>
                          <m:rPr>
                            <m:nor/>
                          </m:rPr>
                          <a:rPr lang="en-US" i="1">
                            <a:cs typeface="Arial" pitchFamily="34" charset="0"/>
                          </a:rPr>
                          <m:t>A</m:t>
                        </m:r>
                        <m:r>
                          <m:rPr>
                            <m:nor/>
                          </m:rPr>
                          <a:rPr lang="vi-VN" i="1">
                            <a:cs typeface="Arial" pitchFamily="34" charset="0"/>
                          </a:rPr>
                          <m:t>B</m:t>
                        </m:r>
                        <m:r>
                          <m:rPr>
                            <m:nor/>
                          </m:rPr>
                          <a:rPr lang="vi-VN">
                            <a:cs typeface="Arial" pitchFamily="34" charset="0"/>
                          </a:rPr>
                          <m:t>)</m:t>
                        </m:r>
                      </m:num>
                      <m:den>
                        <m:r>
                          <m:rPr>
                            <m:nor/>
                          </m:rPr>
                          <a:rPr lang="en-US" i="1">
                            <a:cs typeface="Arial" pitchFamily="34" charset="0"/>
                          </a:rPr>
                          <m:t>n</m:t>
                        </m:r>
                        <m:r>
                          <m:rPr>
                            <m:nor/>
                          </m:rPr>
                          <a:rPr lang="vi-VN">
                            <a:cs typeface="Arial" pitchFamily="34" charset="0"/>
                          </a:rPr>
                          <m:t>(</m:t>
                        </m:r>
                        <m:r>
                          <m:rPr>
                            <m:nor/>
                          </m:rPr>
                          <a:rPr lang="vi-VN" i="1">
                            <a:cs typeface="Arial" pitchFamily="34" charset="0"/>
                          </a:rPr>
                          <m:t>B</m:t>
                        </m:r>
                        <m:r>
                          <m:rPr>
                            <m:nor/>
                          </m:rPr>
                          <a:rPr lang="vi-VN">
                            <a:cs typeface="Arial" pitchFamily="34" charset="0"/>
                          </a:rPr>
                          <m:t>)</m:t>
                        </m:r>
                      </m:den>
                    </m:f>
                    <m:r>
                      <m:rPr>
                        <m:nor/>
                      </m:rPr>
                      <a:rPr lang="en-US">
                        <a:cs typeface="Arial" pitchFamily="34" charset="0"/>
                      </a:rPr>
                      <m:t>=</m:t>
                    </m:r>
                  </m:oMath>
                </a14:m>
                <a:r>
                  <a:rPr lang="en-US">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a:cs typeface="Arial" pitchFamily="34" charset="0"/>
                          </a:rPr>
                          <m:t>1600</m:t>
                        </m:r>
                      </m:num>
                      <m:den>
                        <m:r>
                          <m:rPr>
                            <m:nor/>
                          </m:rPr>
                          <a:rPr lang="en-US">
                            <a:cs typeface="Arial" pitchFamily="34" charset="0"/>
                          </a:rPr>
                          <m:t>2800</m:t>
                        </m:r>
                      </m:den>
                    </m:f>
                  </m:oMath>
                </a14:m>
                <a:r>
                  <a:rPr lang="en-US">
                    <a:cs typeface="Arial" pitchFamily="34" charset="0"/>
                  </a:rPr>
                  <a:t> </a:t>
                </a:r>
                <a14:m>
                  <m:oMath xmlns:m="http://schemas.openxmlformats.org/officeDocument/2006/math">
                    <m:r>
                      <m:rPr>
                        <m:nor/>
                      </m:rPr>
                      <a:rPr lang="en-US">
                        <a:cs typeface="Arial" pitchFamily="34" charset="0"/>
                      </a:rPr>
                      <m:t>=</m:t>
                    </m:r>
                  </m:oMath>
                </a14:m>
                <a:r>
                  <a:rPr lang="en-US">
                    <a:cs typeface="Arial" pitchFamily="34" charset="0"/>
                  </a:rPr>
                  <a:t> </a:t>
                </a:r>
                <a14:m>
                  <m:oMath xmlns:m="http://schemas.openxmlformats.org/officeDocument/2006/math">
                    <m:f>
                      <m:fPr>
                        <m:ctrlPr>
                          <a:rPr lang="vi-VN" i="1" smtClean="0">
                            <a:solidFill>
                              <a:srgbClr val="FF0000"/>
                            </a:solidFill>
                            <a:latin typeface="Cambria Math" panose="02040503050406030204" pitchFamily="18" charset="0"/>
                            <a:cs typeface="Arial" pitchFamily="34" charset="0"/>
                          </a:rPr>
                        </m:ctrlPr>
                      </m:fPr>
                      <m:num>
                        <m:r>
                          <m:rPr>
                            <m:nor/>
                          </m:rPr>
                          <a:rPr lang="en-US" i="0" smtClean="0">
                            <a:solidFill>
                              <a:srgbClr val="FF0000"/>
                            </a:solidFill>
                            <a:cs typeface="Arial" pitchFamily="34" charset="0"/>
                          </a:rPr>
                          <m:t>4</m:t>
                        </m:r>
                      </m:num>
                      <m:den>
                        <m:r>
                          <m:rPr>
                            <m:nor/>
                          </m:rPr>
                          <a:rPr lang="en-US" i="0" smtClean="0">
                            <a:solidFill>
                              <a:srgbClr val="FF0000"/>
                            </a:solidFill>
                            <a:cs typeface="Arial" pitchFamily="34" charset="0"/>
                          </a:rPr>
                          <m:t>7</m:t>
                        </m:r>
                      </m:den>
                    </m:f>
                  </m:oMath>
                </a14:m>
                <a:endParaRPr lang="en-US">
                  <a:cs typeface="Arial" pitchFamily="34" charset="0"/>
                </a:endParaRPr>
              </a:p>
            </p:txBody>
          </p:sp>
        </mc:Choice>
        <mc:Fallback xmlns="">
          <p:sp>
            <p:nvSpPr>
              <p:cNvPr id="13" name="TextBox 12">
                <a:extLst>
                  <a:ext uri="{FF2B5EF4-FFF2-40B4-BE49-F238E27FC236}">
                    <a16:creationId xmlns:a16="http://schemas.microsoft.com/office/drawing/2014/main" id="{5FFE9DE9-9104-4B00-A911-421BA329951D}"/>
                  </a:ext>
                </a:extLst>
              </p:cNvPr>
              <p:cNvSpPr txBox="1">
                <a:spLocks noRot="1" noChangeAspect="1" noMove="1" noResize="1" noEditPoints="1" noAdjustHandles="1" noChangeArrowheads="1" noChangeShapeType="1" noTextEdit="1"/>
              </p:cNvSpPr>
              <p:nvPr/>
            </p:nvSpPr>
            <p:spPr>
              <a:xfrm>
                <a:off x="5174661" y="5459880"/>
                <a:ext cx="5878875" cy="787181"/>
              </a:xfrm>
              <a:prstGeom prst="rect">
                <a:avLst/>
              </a:prstGeom>
              <a:blipFill>
                <a:blip r:embed="rId7"/>
                <a:stretch>
                  <a:fillRect l="-1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E1494F1-9F66-4FD8-BB56-9C6FB56B1309}"/>
                  </a:ext>
                </a:extLst>
              </p:cNvPr>
              <p:cNvSpPr/>
              <p:nvPr/>
            </p:nvSpPr>
            <p:spPr>
              <a:xfrm>
                <a:off x="1096817" y="5475258"/>
                <a:ext cx="4075155" cy="756426"/>
              </a:xfrm>
              <a:prstGeom prst="rect">
                <a:avLst/>
              </a:prstGeom>
            </p:spPr>
            <p:txBody>
              <a:bodyPr wrap="none">
                <a:spAutoFit/>
              </a:bodyPr>
              <a:lstStyle/>
              <a:p>
                <a:pPr algn="just"/>
                <a:r>
                  <a:rPr lang="en-US" i="1">
                    <a:cs typeface="Arial" pitchFamily="34" charset="0"/>
                  </a:rPr>
                  <a:t>n</a:t>
                </a:r>
                <a:r>
                  <a:rPr lang="vi-VN">
                    <a:cs typeface="Arial" pitchFamily="34" charset="0"/>
                  </a:rPr>
                  <a:t>(</a:t>
                </a:r>
                <a:r>
                  <a:rPr lang="en-US" i="1">
                    <a:cs typeface="Arial" pitchFamily="34" charset="0"/>
                  </a:rPr>
                  <a:t>A</a:t>
                </a:r>
                <a14:m>
                  <m:oMath xmlns:m="http://schemas.openxmlformats.org/officeDocument/2006/math">
                    <m:r>
                      <m:rPr>
                        <m:nor/>
                      </m:rPr>
                      <a:rPr lang="vi-VN" i="1">
                        <a:cs typeface="Arial" pitchFamily="34" charset="0"/>
                      </a:rPr>
                      <m:t>B</m:t>
                    </m:r>
                  </m:oMath>
                </a14:m>
                <a:r>
                  <a:rPr lang="vi-VN">
                    <a:cs typeface="Arial" pitchFamily="34" charset="0"/>
                  </a:rPr>
                  <a:t>)</a:t>
                </a:r>
                <a:r>
                  <a:rPr lang="en-US">
                    <a:cs typeface="Arial" pitchFamily="34" charset="0"/>
                  </a:rPr>
                  <a:t> = 1600, </a:t>
                </a:r>
                <a:r>
                  <a:rPr lang="vi-VN" i="1">
                    <a:cs typeface="Arial" pitchFamily="34" charset="0"/>
                  </a:rPr>
                  <a:t>P(</a:t>
                </a:r>
                <a14:m>
                  <m:oMath xmlns:m="http://schemas.openxmlformats.org/officeDocument/2006/math">
                    <m:r>
                      <m:rPr>
                        <m:nor/>
                      </m:rPr>
                      <a:rPr lang="en-US" i="1">
                        <a:cs typeface="Arial" pitchFamily="34" charset="0"/>
                      </a:rPr>
                      <m:t>A</m:t>
                    </m:r>
                    <m:r>
                      <m:rPr>
                        <m:nor/>
                      </m:rPr>
                      <a:rPr lang="vi-VN" i="1">
                        <a:cs typeface="Arial" pitchFamily="34" charset="0"/>
                      </a:rPr>
                      <m:t>B</m:t>
                    </m:r>
                  </m:oMath>
                </a14:m>
                <a:r>
                  <a:rPr lang="vi-VN" i="1">
                    <a:cs typeface="Arial" pitchFamily="34" charset="0"/>
                  </a:rPr>
                  <a:t>)</a:t>
                </a:r>
                <a:r>
                  <a:rPr lang="en-US">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i="1">
                            <a:cs typeface="Arial" pitchFamily="34" charset="0"/>
                          </a:rPr>
                          <m:t>n</m:t>
                        </m:r>
                        <m:r>
                          <m:rPr>
                            <m:nor/>
                          </m:rPr>
                          <a:rPr lang="vi-VN">
                            <a:cs typeface="Arial" pitchFamily="34" charset="0"/>
                          </a:rPr>
                          <m:t>(</m:t>
                        </m:r>
                        <m:r>
                          <m:rPr>
                            <m:nor/>
                          </m:rPr>
                          <a:rPr lang="en-US" i="1">
                            <a:cs typeface="Arial" pitchFamily="34" charset="0"/>
                          </a:rPr>
                          <m:t>A</m:t>
                        </m:r>
                        <m:r>
                          <m:rPr>
                            <m:nor/>
                          </m:rPr>
                          <a:rPr lang="vi-VN" i="1">
                            <a:cs typeface="Arial" pitchFamily="34" charset="0"/>
                          </a:rPr>
                          <m:t>B</m:t>
                        </m:r>
                        <m:r>
                          <m:rPr>
                            <m:nor/>
                          </m:rPr>
                          <a:rPr lang="vi-VN">
                            <a:cs typeface="Arial" pitchFamily="34" charset="0"/>
                          </a:rPr>
                          <m:t>)</m:t>
                        </m:r>
                      </m:num>
                      <m:den>
                        <m:r>
                          <m:rPr>
                            <m:nor/>
                          </m:rPr>
                          <a:rPr lang="en-US" i="1">
                            <a:cs typeface="Arial" pitchFamily="34" charset="0"/>
                          </a:rPr>
                          <m:t>n</m:t>
                        </m:r>
                        <m:r>
                          <m:rPr>
                            <m:nor/>
                          </m:rPr>
                          <a:rPr lang="vi-VN">
                            <a:cs typeface="Arial" pitchFamily="34" charset="0"/>
                          </a:rPr>
                          <m:t>(</m:t>
                        </m:r>
                        <m:r>
                          <m:rPr>
                            <m:nor/>
                          </m:rPr>
                          <a:rPr lang="el-GR">
                            <a:cs typeface="Arial" panose="020B0604020202020204" pitchFamily="34" charset="0"/>
                          </a:rPr>
                          <m:t>Ω</m:t>
                        </m:r>
                        <m:r>
                          <m:rPr>
                            <m:nor/>
                          </m:rPr>
                          <a:rPr lang="vi-VN">
                            <a:cs typeface="Arial" pitchFamily="34" charset="0"/>
                          </a:rPr>
                          <m:t>)</m:t>
                        </m:r>
                      </m:den>
                    </m:f>
                  </m:oMath>
                </a14:m>
                <a:r>
                  <a:rPr lang="en-US">
                    <a:cs typeface="Arial" pitchFamily="34" charset="0"/>
                  </a:rPr>
                  <a:t>. </a:t>
                </a:r>
              </a:p>
            </p:txBody>
          </p:sp>
        </mc:Choice>
        <mc:Fallback xmlns="">
          <p:sp>
            <p:nvSpPr>
              <p:cNvPr id="14" name="Rectangle 13">
                <a:extLst>
                  <a:ext uri="{FF2B5EF4-FFF2-40B4-BE49-F238E27FC236}">
                    <a16:creationId xmlns:a16="http://schemas.microsoft.com/office/drawing/2014/main" id="{9E1494F1-9F66-4FD8-BB56-9C6FB56B1309}"/>
                  </a:ext>
                </a:extLst>
              </p:cNvPr>
              <p:cNvSpPr>
                <a:spLocks noRot="1" noChangeAspect="1" noMove="1" noResize="1" noEditPoints="1" noAdjustHandles="1" noChangeArrowheads="1" noChangeShapeType="1" noTextEdit="1"/>
              </p:cNvSpPr>
              <p:nvPr/>
            </p:nvSpPr>
            <p:spPr>
              <a:xfrm>
                <a:off x="1096817" y="5475258"/>
                <a:ext cx="4075155" cy="756426"/>
              </a:xfrm>
              <a:prstGeom prst="rect">
                <a:avLst/>
              </a:prstGeom>
              <a:blipFill>
                <a:blip r:embed="rId8"/>
                <a:stretch>
                  <a:fillRect l="-2395"/>
                </a:stretch>
              </a:blipFill>
            </p:spPr>
            <p:txBody>
              <a:bodyPr/>
              <a:lstStyle/>
              <a:p>
                <a:r>
                  <a:rPr lang="en-US">
                    <a:noFill/>
                  </a:rPr>
                  <a:t> </a:t>
                </a:r>
              </a:p>
            </p:txBody>
          </p:sp>
        </mc:Fallback>
      </mc:AlternateContent>
    </p:spTree>
    <p:extLst>
      <p:ext uri="{BB962C8B-B14F-4D97-AF65-F5344CB8AC3E}">
        <p14:creationId xmlns:p14="http://schemas.microsoft.com/office/powerpoint/2010/main" val="1338775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671398" y="33647"/>
            <a:ext cx="10373089" cy="2712958"/>
          </a:xfrm>
          <a:prstGeom prst="roundRect">
            <a:avLst>
              <a:gd name="adj" fmla="val 2449"/>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0" y="4552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591712" y="59216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9096" b="19797"/>
          <a:stretch/>
        </p:blipFill>
        <p:spPr bwMode="auto">
          <a:xfrm>
            <a:off x="297603" y="26126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33688" y="38193"/>
            <a:ext cx="10210799" cy="2708412"/>
          </a:xfrm>
          <a:prstGeom prst="rect">
            <a:avLst/>
          </a:prstGeom>
          <a:noFill/>
        </p:spPr>
        <p:txBody>
          <a:bodyPr wrap="square" lIns="121899" tIns="60949" rIns="121899" bIns="60949" rtlCol="0">
            <a:spAutoFit/>
          </a:bodyPr>
          <a:lstStyle/>
          <a:p>
            <a:pPr algn="just"/>
            <a:r>
              <a:rPr lang="en-US" b="1">
                <a:cs typeface="Arial" pitchFamily="34" charset="0"/>
              </a:rPr>
              <a:t>Để </a:t>
            </a:r>
            <a:r>
              <a:rPr lang="vi-VN" b="1">
                <a:cs typeface="Arial" pitchFamily="34" charset="0"/>
              </a:rPr>
              <a:t>so sánh tác dụng điều trị bệnh X của hai loại thuốc M và N</a:t>
            </a:r>
            <a:r>
              <a:rPr lang="en-US" b="1">
                <a:cs typeface="Arial" pitchFamily="34" charset="0"/>
              </a:rPr>
              <a:t>,</a:t>
            </a:r>
            <a:r>
              <a:rPr lang="vi-VN" b="1">
                <a:cs typeface="Arial" pitchFamily="34" charset="0"/>
              </a:rPr>
              <a:t> Công ty</a:t>
            </a:r>
            <a:r>
              <a:rPr lang="en-US" b="1">
                <a:cs typeface="Arial" pitchFamily="34" charset="0"/>
              </a:rPr>
              <a:t> D</a:t>
            </a:r>
            <a:r>
              <a:rPr lang="vi-VN" b="1">
                <a:cs typeface="Arial" pitchFamily="34" charset="0"/>
              </a:rPr>
              <a:t>ư</a:t>
            </a:r>
            <a:r>
              <a:rPr lang="en-US" b="1">
                <a:cs typeface="Arial" pitchFamily="34" charset="0"/>
              </a:rPr>
              <a:t>ợc</a:t>
            </a:r>
            <a:r>
              <a:rPr lang="vi-VN" b="1">
                <a:cs typeface="Arial" pitchFamily="34" charset="0"/>
              </a:rPr>
              <a:t> đã tiến hành thử nghiệm với 4000 bệnh nhân mắc bệnh X trong đó 2400 bệnh nhân dùng thuốc M, 1600 bệnh nhân còn lại dùng thuốc N. </a:t>
            </a:r>
            <a:r>
              <a:rPr lang="en-US" b="1">
                <a:cs typeface="Arial" pitchFamily="34" charset="0"/>
              </a:rPr>
              <a:t>(</a:t>
            </a:r>
            <a:r>
              <a:rPr lang="vi-VN" b="1">
                <a:cs typeface="Arial" pitchFamily="34" charset="0"/>
              </a:rPr>
              <a:t>Kết quả được cho trong bảng dữ liệ</a:t>
            </a:r>
            <a:r>
              <a:rPr lang="en-US" b="1">
                <a:cs typeface="Arial" pitchFamily="34" charset="0"/>
              </a:rPr>
              <a:t>u). </a:t>
            </a:r>
            <a:r>
              <a:rPr lang="vi-VN" b="1">
                <a:cs typeface="Arial" pitchFamily="34" charset="0"/>
              </a:rPr>
              <a:t>Chọn ngẫu nhiên một bệnh nhân trong số 4000 bệnh nhân sau khi uống thuốc. Tính xác suất để bệnh nhân đó</a:t>
            </a:r>
          </a:p>
          <a:p>
            <a:pPr algn="just"/>
            <a:r>
              <a:rPr lang="vi-VN" b="1">
                <a:cs typeface="Arial" pitchFamily="34" charset="0"/>
              </a:rPr>
              <a:t>a) uống thuốc M, biết rằng bệnh nhân đó khỏi bệnh;</a:t>
            </a:r>
          </a:p>
          <a:p>
            <a:pPr algn="just"/>
            <a:r>
              <a:rPr lang="vi-VN" b="1">
                <a:cs typeface="Arial" pitchFamily="34" charset="0"/>
              </a:rPr>
              <a:t>b) uống thuốc N, biết rằng bệnh nhân đó không khỏi bệnh.</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8D3709-5AFC-4C56-A2CF-B0BCE66EB46C}"/>
                  </a:ext>
                </a:extLst>
              </p:cNvPr>
              <p:cNvSpPr txBox="1"/>
              <p:nvPr/>
            </p:nvSpPr>
            <p:spPr>
              <a:xfrm>
                <a:off x="2741612" y="5029200"/>
                <a:ext cx="5789169" cy="1297256"/>
              </a:xfrm>
              <a:prstGeom prst="rect">
                <a:avLst/>
              </a:prstGeom>
              <a:noFill/>
            </p:spPr>
            <p:txBody>
              <a:bodyPr wrap="square" lIns="121899" tIns="60949" rIns="121899" bIns="60949" rtlCol="0">
                <a:spAutoFit/>
              </a:bodyPr>
              <a:lstStyle/>
              <a:p>
                <a:pPr algn="just">
                  <a:lnSpc>
                    <a:spcPct val="150000"/>
                  </a:lnSpc>
                </a:pPr>
                <a:r>
                  <a:rPr lang="en-US">
                    <a:latin typeface="+mj-lt"/>
                    <a:cs typeface="Arial" pitchFamily="34" charset="0"/>
                  </a:rPr>
                  <a:t>Do đó  </a:t>
                </a:r>
                <a14:m>
                  <m:oMath xmlns:m="http://schemas.openxmlformats.org/officeDocument/2006/math">
                    <m:r>
                      <m:rPr>
                        <m:nor/>
                      </m:rPr>
                      <a:rPr lang="vi-VN" i="1">
                        <a:latin typeface="+mj-lt"/>
                        <a:cs typeface="Arial" pitchFamily="34" charset="0"/>
                      </a:rPr>
                      <m:t>P</m:t>
                    </m: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oMath>
                </a14:m>
                <a:r>
                  <a:rPr lang="en-US" i="1">
                    <a:latin typeface="+mj-lt"/>
                    <a:cs typeface="Arial" pitchFamily="34" charset="0"/>
                  </a:rPr>
                  <a:t> = </a:t>
                </a:r>
                <a14:m>
                  <m:oMath xmlns:m="http://schemas.openxmlformats.org/officeDocument/2006/math">
                    <m:f>
                      <m:fPr>
                        <m:ctrlPr>
                          <a:rPr lang="vi-VN" i="1" smtClean="0">
                            <a:latin typeface="Cambria Math" panose="02040503050406030204" pitchFamily="18" charset="0"/>
                            <a:cs typeface="Arial" pitchFamily="34" charset="0"/>
                          </a:rPr>
                        </m:ctrlPr>
                      </m:fPr>
                      <m:num>
                        <m:r>
                          <m:rPr>
                            <m:nor/>
                          </m:rPr>
                          <a:rPr lang="vi-VN" i="1">
                            <a:latin typeface="+mj-lt"/>
                            <a:cs typeface="Arial" pitchFamily="34" charset="0"/>
                          </a:rPr>
                          <m:t>P</m:t>
                        </m: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r>
                          <a:rPr lang="en-US" b="0" i="1">
                            <a:latin typeface="Cambria Math" panose="02040503050406030204" pitchFamily="18" charset="0"/>
                            <a:cs typeface="Arial" pitchFamily="34" charset="0"/>
                          </a:rPr>
                          <m:t> </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num>
                      <m:den>
                        <m:r>
                          <m:rPr>
                            <m:nor/>
                          </m:rPr>
                          <a:rPr lang="vi-VN" i="1">
                            <a:latin typeface="+mj-lt"/>
                            <a:cs typeface="Arial" pitchFamily="34" charset="0"/>
                          </a:rPr>
                          <m:t>P</m:t>
                        </m: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den>
                    </m:f>
                    <m:r>
                      <m:rPr>
                        <m:nor/>
                      </m:rPr>
                      <a:rPr lang="en-US" i="1">
                        <a:latin typeface="+mj-lt"/>
                        <a:cs typeface="Arial" pitchFamily="34" charset="0"/>
                      </a:rPr>
                      <m:t>=</m:t>
                    </m:r>
                    <m:f>
                      <m:fPr>
                        <m:ctrlPr>
                          <a:rPr lang="vi-VN" i="1">
                            <a:latin typeface="Cambria Math" panose="02040503050406030204" pitchFamily="18" charset="0"/>
                            <a:cs typeface="Arial" pitchFamily="34" charset="0"/>
                          </a:rPr>
                        </m:ctrlPr>
                      </m:fPr>
                      <m:num>
                        <m:r>
                          <m:rPr>
                            <m:nor/>
                          </m:rPr>
                          <a:rPr lang="en-US" i="1">
                            <a:latin typeface="+mj-lt"/>
                            <a:cs typeface="Arial" pitchFamily="34" charset="0"/>
                          </a:rPr>
                          <m:t>n</m:t>
                        </m: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r>
                          <a:rPr lang="en-US" b="0" i="1">
                            <a:latin typeface="Cambria Math" panose="02040503050406030204" pitchFamily="18" charset="0"/>
                            <a:cs typeface="Arial" pitchFamily="34" charset="0"/>
                          </a:rPr>
                          <m:t> </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num>
                      <m:den>
                        <m:r>
                          <m:rPr>
                            <m:nor/>
                          </m:rPr>
                          <a:rPr lang="en-US" i="1">
                            <a:latin typeface="+mj-lt"/>
                            <a:cs typeface="Arial" pitchFamily="34" charset="0"/>
                          </a:rPr>
                          <m:t>n</m:t>
                        </m:r>
                        <m:r>
                          <m:rPr>
                            <m:nor/>
                          </m:rPr>
                          <a:rPr lang="vi-VN" i="1">
                            <a:latin typeface="+mj-lt"/>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r>
                          <m:rPr>
                            <m:nor/>
                          </m:rPr>
                          <a:rPr lang="vi-VN" i="1">
                            <a:latin typeface="+mj-lt"/>
                            <a:cs typeface="Arial" pitchFamily="34" charset="0"/>
                          </a:rPr>
                          <m:t>)</m:t>
                        </m:r>
                      </m:den>
                    </m:f>
                    <m:r>
                      <m:rPr>
                        <m:nor/>
                      </m:rPr>
                      <a:rPr lang="en-US">
                        <a:latin typeface="+mj-lt"/>
                        <a:cs typeface="Arial" pitchFamily="34" charset="0"/>
                      </a:rPr>
                      <m:t>=</m:t>
                    </m:r>
                  </m:oMath>
                </a14:m>
                <a:r>
                  <a:rPr lang="en-US">
                    <a:latin typeface="+mj-lt"/>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a:latin typeface="+mj-lt"/>
                            <a:cs typeface="Arial" pitchFamily="34" charset="0"/>
                          </a:rPr>
                          <m:t>400</m:t>
                        </m:r>
                      </m:num>
                      <m:den>
                        <m:r>
                          <m:rPr>
                            <m:nor/>
                          </m:rPr>
                          <a:rPr lang="en-US">
                            <a:latin typeface="+mj-lt"/>
                            <a:cs typeface="Arial" pitchFamily="34" charset="0"/>
                          </a:rPr>
                          <m:t>1200</m:t>
                        </m:r>
                      </m:den>
                    </m:f>
                  </m:oMath>
                </a14:m>
                <a:r>
                  <a:rPr lang="en-US">
                    <a:latin typeface="+mj-lt"/>
                    <a:cs typeface="Arial" pitchFamily="34" charset="0"/>
                  </a:rPr>
                  <a:t> </a:t>
                </a:r>
                <a14:m>
                  <m:oMath xmlns:m="http://schemas.openxmlformats.org/officeDocument/2006/math">
                    <m:r>
                      <m:rPr>
                        <m:nor/>
                      </m:rPr>
                      <a:rPr lang="en-US">
                        <a:latin typeface="+mj-lt"/>
                        <a:cs typeface="Arial" pitchFamily="34" charset="0"/>
                      </a:rPr>
                      <m:t>=</m:t>
                    </m:r>
                  </m:oMath>
                </a14:m>
                <a:r>
                  <a:rPr lang="en-US">
                    <a:latin typeface="+mj-lt"/>
                    <a:cs typeface="Arial" pitchFamily="34" charset="0"/>
                  </a:rPr>
                  <a:t> </a:t>
                </a:r>
                <a14:m>
                  <m:oMath xmlns:m="http://schemas.openxmlformats.org/officeDocument/2006/math">
                    <m:f>
                      <m:fPr>
                        <m:ctrlPr>
                          <a:rPr lang="vi-VN" i="1" smtClean="0">
                            <a:solidFill>
                              <a:srgbClr val="FF0000"/>
                            </a:solidFill>
                            <a:latin typeface="Cambria Math" panose="02040503050406030204" pitchFamily="18" charset="0"/>
                            <a:cs typeface="Arial" pitchFamily="34" charset="0"/>
                          </a:rPr>
                        </m:ctrlPr>
                      </m:fPr>
                      <m:num>
                        <m:r>
                          <m:rPr>
                            <m:nor/>
                          </m:rPr>
                          <a:rPr lang="en-US">
                            <a:solidFill>
                              <a:srgbClr val="FF0000"/>
                            </a:solidFill>
                            <a:latin typeface="+mj-lt"/>
                            <a:cs typeface="Arial" pitchFamily="34" charset="0"/>
                          </a:rPr>
                          <m:t>1</m:t>
                        </m:r>
                      </m:num>
                      <m:den>
                        <m:r>
                          <m:rPr>
                            <m:nor/>
                          </m:rPr>
                          <a:rPr lang="en-US">
                            <a:solidFill>
                              <a:srgbClr val="FF0000"/>
                            </a:solidFill>
                            <a:latin typeface="+mj-lt"/>
                            <a:cs typeface="Arial" pitchFamily="34" charset="0"/>
                          </a:rPr>
                          <m:t>3</m:t>
                        </m:r>
                      </m:den>
                    </m:f>
                  </m:oMath>
                </a14:m>
                <a:endParaRPr lang="en-US">
                  <a:latin typeface="+mj-lt"/>
                  <a:cs typeface="Arial" pitchFamily="34" charset="0"/>
                </a:endParaRPr>
              </a:p>
            </p:txBody>
          </p:sp>
        </mc:Choice>
        <mc:Fallback xmlns="">
          <p:sp>
            <p:nvSpPr>
              <p:cNvPr id="15" name="TextBox 14">
                <a:extLst>
                  <a:ext uri="{FF2B5EF4-FFF2-40B4-BE49-F238E27FC236}">
                    <a16:creationId xmlns:a16="http://schemas.microsoft.com/office/drawing/2014/main" id="{3B8D3709-5AFC-4C56-A2CF-B0BCE66EB46C}"/>
                  </a:ext>
                </a:extLst>
              </p:cNvPr>
              <p:cNvSpPr txBox="1">
                <a:spLocks noRot="1" noChangeAspect="1" noMove="1" noResize="1" noEditPoints="1" noAdjustHandles="1" noChangeArrowheads="1" noChangeShapeType="1" noTextEdit="1"/>
              </p:cNvSpPr>
              <p:nvPr/>
            </p:nvSpPr>
            <p:spPr>
              <a:xfrm>
                <a:off x="2741612" y="5029200"/>
                <a:ext cx="5789169" cy="1297256"/>
              </a:xfrm>
              <a:prstGeom prst="rect">
                <a:avLst/>
              </a:prstGeom>
              <a:blipFill>
                <a:blip r:embed="rId5"/>
                <a:stretch>
                  <a:fillRect l="-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B22D887-5C1E-43AC-84D0-CE58C22B3B80}"/>
                  </a:ext>
                </a:extLst>
              </p:cNvPr>
              <p:cNvSpPr/>
              <p:nvPr/>
            </p:nvSpPr>
            <p:spPr>
              <a:xfrm>
                <a:off x="906637" y="3077500"/>
                <a:ext cx="9677401" cy="713016"/>
              </a:xfrm>
              <a:prstGeom prst="rect">
                <a:avLst/>
              </a:prstGeom>
            </p:spPr>
            <p:txBody>
              <a:bodyPr wrap="square">
                <a:spAutoFit/>
              </a:bodyPr>
              <a:lstStyle/>
              <a:p>
                <a:pPr algn="just">
                  <a:lnSpc>
                    <a:spcPct val="150000"/>
                  </a:lnSpc>
                </a:pPr>
                <a:r>
                  <a:rPr lang="vi-VN">
                    <a:latin typeface="+mj-lt"/>
                    <a:cs typeface="Arial" pitchFamily="34" charset="0"/>
                  </a:rPr>
                  <a:t>b)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a:latin typeface="+mj-lt"/>
                    <a:cs typeface="Arial" pitchFamily="34" charset="0"/>
                  </a:rPr>
                  <a:t> là biến cố: “Không khỏi bệnh”.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oMath>
                </a14:m>
                <a:r>
                  <a:rPr lang="vi-VN">
                    <a:latin typeface="+mj-lt"/>
                    <a:cs typeface="Arial" pitchFamily="34" charset="0"/>
                  </a:rPr>
                  <a:t> là biến cố: “Người đó dùng thuốc N’’.</a:t>
                </a:r>
                <a:endParaRPr lang="en-US">
                  <a:latin typeface="+mj-lt"/>
                  <a:cs typeface="Arial" pitchFamily="34" charset="0"/>
                </a:endParaRPr>
              </a:p>
            </p:txBody>
          </p:sp>
        </mc:Choice>
        <mc:Fallback xmlns="">
          <p:sp>
            <p:nvSpPr>
              <p:cNvPr id="16" name="Rectangle 15">
                <a:extLst>
                  <a:ext uri="{FF2B5EF4-FFF2-40B4-BE49-F238E27FC236}">
                    <a16:creationId xmlns:a16="http://schemas.microsoft.com/office/drawing/2014/main" id="{4B22D887-5C1E-43AC-84D0-CE58C22B3B80}"/>
                  </a:ext>
                </a:extLst>
              </p:cNvPr>
              <p:cNvSpPr>
                <a:spLocks noRot="1" noChangeAspect="1" noMove="1" noResize="1" noEditPoints="1" noAdjustHandles="1" noChangeArrowheads="1" noChangeShapeType="1" noTextEdit="1"/>
              </p:cNvSpPr>
              <p:nvPr/>
            </p:nvSpPr>
            <p:spPr>
              <a:xfrm>
                <a:off x="906637" y="3077500"/>
                <a:ext cx="9677401" cy="713016"/>
              </a:xfrm>
              <a:prstGeom prst="rect">
                <a:avLst/>
              </a:prstGeom>
              <a:blipFill>
                <a:blip r:embed="rId6"/>
                <a:stretch>
                  <a:fillRect l="-1008"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D6BC7C-1C03-4DC5-935B-65C2C57EC41B}"/>
                  </a:ext>
                </a:extLst>
              </p:cNvPr>
              <p:cNvSpPr/>
              <p:nvPr/>
            </p:nvSpPr>
            <p:spPr>
              <a:xfrm>
                <a:off x="1146773" y="3585733"/>
                <a:ext cx="3405099" cy="705962"/>
              </a:xfrm>
              <a:prstGeom prst="rect">
                <a:avLst/>
              </a:prstGeom>
            </p:spPr>
            <p:txBody>
              <a:bodyPr wrap="none">
                <a:spAutoFit/>
              </a:bodyPr>
              <a:lstStyle/>
              <a:p>
                <a:pPr algn="just">
                  <a:lnSpc>
                    <a:spcPct val="150000"/>
                  </a:lnSpc>
                </a:pPr>
                <a:r>
                  <a:rPr lang="en-US" i="1">
                    <a:latin typeface="+mj-lt"/>
                    <a:cs typeface="Arial" pitchFamily="34" charset="0"/>
                  </a:rPr>
                  <a:t>n</a:t>
                </a:r>
                <a:r>
                  <a:rPr lang="vi-VN">
                    <a:latin typeface="+mj-lt"/>
                    <a:cs typeface="Arial" pitchFamily="34" charset="0"/>
                  </a:rPr>
                  <a:t>(</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a:latin typeface="+mj-lt"/>
                    <a:cs typeface="Arial" pitchFamily="34" charset="0"/>
                  </a:rPr>
                  <a:t>)</a:t>
                </a:r>
                <a:r>
                  <a:rPr lang="en-US">
                    <a:latin typeface="+mj-lt"/>
                    <a:cs typeface="Arial" pitchFamily="34" charset="0"/>
                  </a:rPr>
                  <a:t> = 800 + 400 = 1200.</a:t>
                </a:r>
              </a:p>
            </p:txBody>
          </p:sp>
        </mc:Choice>
        <mc:Fallback xmlns="">
          <p:sp>
            <p:nvSpPr>
              <p:cNvPr id="17" name="Rectangle 16">
                <a:extLst>
                  <a:ext uri="{FF2B5EF4-FFF2-40B4-BE49-F238E27FC236}">
                    <a16:creationId xmlns:a16="http://schemas.microsoft.com/office/drawing/2014/main" id="{8BD6BC7C-1C03-4DC5-935B-65C2C57EC41B}"/>
                  </a:ext>
                </a:extLst>
              </p:cNvPr>
              <p:cNvSpPr>
                <a:spLocks noRot="1" noChangeAspect="1" noMove="1" noResize="1" noEditPoints="1" noAdjustHandles="1" noChangeArrowheads="1" noChangeShapeType="1" noTextEdit="1"/>
              </p:cNvSpPr>
              <p:nvPr/>
            </p:nvSpPr>
            <p:spPr>
              <a:xfrm>
                <a:off x="1146773" y="3585733"/>
                <a:ext cx="3405099" cy="705962"/>
              </a:xfrm>
              <a:prstGeom prst="rect">
                <a:avLst/>
              </a:prstGeom>
              <a:blipFill>
                <a:blip r:embed="rId7"/>
                <a:stretch>
                  <a:fillRect l="-2683"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8846BB6-FF5D-4048-9BB6-C32DD9C15FCF}"/>
                  </a:ext>
                </a:extLst>
              </p:cNvPr>
              <p:cNvSpPr/>
              <p:nvPr/>
            </p:nvSpPr>
            <p:spPr>
              <a:xfrm>
                <a:off x="1106262" y="4339994"/>
                <a:ext cx="10938225" cy="919867"/>
              </a:xfrm>
              <a:prstGeom prst="rect">
                <a:avLst/>
              </a:prstGeom>
            </p:spPr>
            <p:txBody>
              <a:bodyPr wrap="square">
                <a:spAutoFit/>
              </a:bodyPr>
              <a:lstStyle/>
              <a:p>
                <a:pPr algn="just"/>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r>
                      <a:rPr lang="en-US" i="1">
                        <a:latin typeface="Cambria Math" panose="02040503050406030204" pitchFamily="18" charset="0"/>
                        <a:cs typeface="Arial" pitchFamily="34" charset="0"/>
                      </a:rPr>
                      <m:t> </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a:latin typeface="+mj-lt"/>
                    <a:cs typeface="Arial" pitchFamily="34" charset="0"/>
                  </a:rPr>
                  <a:t> </a:t>
                </a:r>
                <a:r>
                  <a:rPr lang="en-US">
                    <a:latin typeface="+mj-lt"/>
                    <a:cs typeface="Arial" pitchFamily="34" charset="0"/>
                  </a:rPr>
                  <a:t> là biến cố: “Bệnh nhân đó uống thuốc N và không khỏi bệnh”,   là tập hợp con của không gian mẫu gồm các bệnh nhân uống thuốc N và không khỏi bệnh </a:t>
                </a:r>
                <a:r>
                  <a:rPr lang="en-US" i="1">
                    <a:latin typeface="+mj-lt"/>
                    <a:cs typeface="Arial" pitchFamily="34" charset="0"/>
                  </a:rPr>
                  <a:t>n</a:t>
                </a:r>
                <a:r>
                  <a:rPr lang="vi-VN">
                    <a:latin typeface="+mj-lt"/>
                    <a:cs typeface="Arial" pitchFamily="34" charset="0"/>
                  </a:rPr>
                  <a:t>(</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latin typeface="+mj-lt"/>
                            <a:cs typeface="Arial" pitchFamily="34" charset="0"/>
                          </a:rPr>
                          <m:t>A</m:t>
                        </m:r>
                      </m:e>
                    </m:bar>
                    <m:r>
                      <a:rPr lang="en-US" i="1">
                        <a:latin typeface="Cambria Math" panose="02040503050406030204" pitchFamily="18" charset="0"/>
                        <a:cs typeface="Arial" pitchFamily="34" charset="0"/>
                      </a:rPr>
                      <m:t> </m:t>
                    </m:r>
                    <m:bar>
                      <m:barPr>
                        <m:pos m:val="top"/>
                        <m:ctrlPr>
                          <a:rPr lang="vi-VN" i="1">
                            <a:latin typeface="Cambria Math" panose="02040503050406030204" pitchFamily="18" charset="0"/>
                            <a:cs typeface="Arial" pitchFamily="34" charset="0"/>
                          </a:rPr>
                        </m:ctrlPr>
                      </m:barPr>
                      <m:e>
                        <m:r>
                          <m:rPr>
                            <m:nor/>
                          </m:rPr>
                          <a:rPr lang="vi-VN" i="1">
                            <a:latin typeface="+mj-lt"/>
                            <a:cs typeface="Arial" pitchFamily="34" charset="0"/>
                          </a:rPr>
                          <m:t>B</m:t>
                        </m:r>
                      </m:e>
                    </m:bar>
                  </m:oMath>
                </a14:m>
                <a:r>
                  <a:rPr lang="vi-VN">
                    <a:latin typeface="+mj-lt"/>
                    <a:cs typeface="Arial" pitchFamily="34" charset="0"/>
                  </a:rPr>
                  <a:t>)</a:t>
                </a:r>
                <a:r>
                  <a:rPr lang="en-US">
                    <a:latin typeface="+mj-lt"/>
                    <a:cs typeface="Arial" pitchFamily="34" charset="0"/>
                  </a:rPr>
                  <a:t> = 400</a:t>
                </a:r>
              </a:p>
            </p:txBody>
          </p:sp>
        </mc:Choice>
        <mc:Fallback xmlns="">
          <p:sp>
            <p:nvSpPr>
              <p:cNvPr id="18" name="Rectangle 17">
                <a:extLst>
                  <a:ext uri="{FF2B5EF4-FFF2-40B4-BE49-F238E27FC236}">
                    <a16:creationId xmlns:a16="http://schemas.microsoft.com/office/drawing/2014/main" id="{28846BB6-FF5D-4048-9BB6-C32DD9C15FCF}"/>
                  </a:ext>
                </a:extLst>
              </p:cNvPr>
              <p:cNvSpPr>
                <a:spLocks noRot="1" noChangeAspect="1" noMove="1" noResize="1" noEditPoints="1" noAdjustHandles="1" noChangeArrowheads="1" noChangeShapeType="1" noTextEdit="1"/>
              </p:cNvSpPr>
              <p:nvPr/>
            </p:nvSpPr>
            <p:spPr>
              <a:xfrm>
                <a:off x="1106262" y="4339994"/>
                <a:ext cx="10938225" cy="919867"/>
              </a:xfrm>
              <a:prstGeom prst="rect">
                <a:avLst/>
              </a:prstGeom>
              <a:blipFill>
                <a:blip r:embed="rId8"/>
                <a:stretch>
                  <a:fillRect l="-836" r="-836" b="-14570"/>
                </a:stretch>
              </a:blipFill>
            </p:spPr>
            <p:txBody>
              <a:bodyPr/>
              <a:lstStyle/>
              <a:p>
                <a:r>
                  <a:rPr lang="en-US">
                    <a:noFill/>
                  </a:rPr>
                  <a:t> </a:t>
                </a:r>
              </a:p>
            </p:txBody>
          </p:sp>
        </mc:Fallback>
      </mc:AlternateContent>
    </p:spTree>
    <p:extLst>
      <p:ext uri="{BB962C8B-B14F-4D97-AF65-F5344CB8AC3E}">
        <p14:creationId xmlns:p14="http://schemas.microsoft.com/office/powerpoint/2010/main" val="31490183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15199" y="691217"/>
            <a:ext cx="11722813" cy="121378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85709" y="71496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150812" y="76631"/>
            <a:ext cx="4732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CÔNG THỨC NHÂN XÁC SUẤT</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672756-480D-CA94-F3B9-A139BCC74835}"/>
                  </a:ext>
                </a:extLst>
              </p:cNvPr>
              <p:cNvSpPr txBox="1"/>
              <p:nvPr/>
            </p:nvSpPr>
            <p:spPr>
              <a:xfrm>
                <a:off x="2021928" y="5708006"/>
                <a:ext cx="10166897" cy="646331"/>
              </a:xfrm>
              <a:prstGeom prst="rect">
                <a:avLst/>
              </a:prstGeom>
              <a:noFill/>
            </p:spPr>
            <p:txBody>
              <a:bodyPr wrap="square" rtlCol="0">
                <a:spAutoFit/>
              </a:bodyPr>
              <a:lstStyle/>
              <a:p>
                <a:pPr>
                  <a:lnSpc>
                    <a:spcPct val="150000"/>
                  </a:lnSpc>
                </a:pPr>
                <a:r>
                  <a:rPr lang="en-US">
                    <a:latin typeface="+mj-lt"/>
                    <a:cs typeface="Arial" pitchFamily="34" charset="0"/>
                  </a:rPr>
                  <a:t>Vì </a:t>
                </a:r>
                <a:r>
                  <a:rPr lang="en-US" i="1">
                    <a:latin typeface="+mj-lt"/>
                    <a:cs typeface="Arial" pitchFamily="34" charset="0"/>
                  </a:rPr>
                  <a:t>AB = BA </a:t>
                </a:r>
                <a:r>
                  <a:rPr lang="en-US">
                    <a:latin typeface="+mj-lt"/>
                    <a:cs typeface="Arial" pitchFamily="34" charset="0"/>
                  </a:rPr>
                  <a:t>nên với hai biến cố </a:t>
                </a:r>
                <a:r>
                  <a:rPr lang="en-US" i="1">
                    <a:latin typeface="+mj-lt"/>
                    <a:cs typeface="Arial" pitchFamily="34" charset="0"/>
                  </a:rPr>
                  <a:t>A</a:t>
                </a:r>
                <a:r>
                  <a:rPr lang="en-US">
                    <a:latin typeface="+mj-lt"/>
                    <a:cs typeface="Arial" pitchFamily="34" charset="0"/>
                  </a:rPr>
                  <a:t> và </a:t>
                </a:r>
                <a:r>
                  <a:rPr lang="en-US" i="1">
                    <a:latin typeface="+mj-lt"/>
                    <a:cs typeface="Arial" pitchFamily="34" charset="0"/>
                  </a:rPr>
                  <a:t>B</a:t>
                </a:r>
                <a:r>
                  <a:rPr lang="en-US">
                    <a:latin typeface="+mj-lt"/>
                    <a:cs typeface="Arial" pitchFamily="34" charset="0"/>
                  </a:rPr>
                  <a:t> bất kì, ta cũng có: </a:t>
                </a:r>
                <a:r>
                  <a:rPr lang="de-DE" i="1">
                    <a:solidFill>
                      <a:srgbClr val="FF0000"/>
                    </a:solidFill>
                    <a:latin typeface="+mj-lt"/>
                    <a:cs typeface="Arial" pitchFamily="34" charset="0"/>
                  </a:rPr>
                  <a:t>P(AB) = P(A)</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cs typeface="Arial" pitchFamily="34" charset="0"/>
                      </a:rPr>
                      <m:t>.</m:t>
                    </m:r>
                  </m:oMath>
                </a14:m>
                <a:r>
                  <a:rPr lang="de-DE" i="1">
                    <a:solidFill>
                      <a:srgbClr val="FF0000"/>
                    </a:solidFill>
                    <a:latin typeface="+mj-lt"/>
                    <a:cs typeface="Arial" pitchFamily="34" charset="0"/>
                  </a:rPr>
                  <a:t>P(B | A).</a:t>
                </a:r>
                <a:endParaRPr lang="en-US" i="1">
                  <a:solidFill>
                    <a:srgbClr val="FF0000"/>
                  </a:solidFill>
                  <a:latin typeface="+mj-lt"/>
                  <a:cs typeface="Arial" pitchFamily="34" charset="0"/>
                </a:endParaRPr>
              </a:p>
            </p:txBody>
          </p:sp>
        </mc:Choice>
        <mc:Fallback xmlns="">
          <p:sp>
            <p:nvSpPr>
              <p:cNvPr id="4" name="TextBox 3">
                <a:extLst>
                  <a:ext uri="{FF2B5EF4-FFF2-40B4-BE49-F238E27FC236}">
                    <a16:creationId xmlns:a16="http://schemas.microsoft.com/office/drawing/2014/main" id="{1D672756-480D-CA94-F3B9-A139BCC74835}"/>
                  </a:ext>
                </a:extLst>
              </p:cNvPr>
              <p:cNvSpPr txBox="1">
                <a:spLocks noRot="1" noChangeAspect="1" noMove="1" noResize="1" noEditPoints="1" noAdjustHandles="1" noChangeArrowheads="1" noChangeShapeType="1" noTextEdit="1"/>
              </p:cNvSpPr>
              <p:nvPr/>
            </p:nvSpPr>
            <p:spPr>
              <a:xfrm>
                <a:off x="2021928" y="5708006"/>
                <a:ext cx="10166897" cy="646331"/>
              </a:xfrm>
              <a:prstGeom prst="rect">
                <a:avLst/>
              </a:prstGeom>
              <a:blipFill>
                <a:blip r:embed="rId5"/>
                <a:stretch>
                  <a:fillRect l="-960" r="-360" b="-1132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361EFC6-35AF-4F69-B2BA-E90662CFA305}"/>
              </a:ext>
            </a:extLst>
          </p:cNvPr>
          <p:cNvSpPr/>
          <p:nvPr/>
        </p:nvSpPr>
        <p:spPr>
          <a:xfrm>
            <a:off x="1827212" y="757777"/>
            <a:ext cx="7924800" cy="461665"/>
          </a:xfrm>
          <a:prstGeom prst="rect">
            <a:avLst/>
          </a:prstGeom>
        </p:spPr>
        <p:txBody>
          <a:bodyPr wrap="square">
            <a:spAutoFit/>
          </a:bodyPr>
          <a:lstStyle/>
          <a:p>
            <a:pPr marL="342900" indent="-342900">
              <a:buFont typeface="Wingdings" panose="05000000000000000000" pitchFamily="2" charset="2"/>
              <a:buChar char="v"/>
            </a:pPr>
            <a:r>
              <a:rPr lang="en-US" b="1"/>
              <a:t>Chứng minh rằng, với hai biến cố </a:t>
            </a:r>
            <a:r>
              <a:rPr lang="en-US" i="1"/>
              <a:t>A</a:t>
            </a:r>
            <a:r>
              <a:rPr lang="en-US"/>
              <a:t> </a:t>
            </a:r>
            <a:r>
              <a:rPr lang="en-US" b="1"/>
              <a:t>và</a:t>
            </a:r>
            <a:r>
              <a:rPr lang="en-US"/>
              <a:t> </a:t>
            </a:r>
            <a:r>
              <a:rPr lang="en-US" i="1"/>
              <a:t>B</a:t>
            </a:r>
            <a:r>
              <a:rPr lang="en-US"/>
              <a:t>, </a:t>
            </a:r>
            <a:r>
              <a:rPr lang="en-US" i="1"/>
              <a:t>P(B)</a:t>
            </a:r>
            <a:r>
              <a:rPr lang="en-US"/>
              <a:t> &gt; 0, </a:t>
            </a:r>
            <a:r>
              <a:rPr lang="en-US" b="1"/>
              <a:t>ta có</a:t>
            </a:r>
            <a:r>
              <a:rPr lang="en-US"/>
              <a:t>:</a:t>
            </a:r>
          </a:p>
        </p:txBody>
      </p:sp>
      <p:graphicFrame>
        <p:nvGraphicFramePr>
          <p:cNvPr id="5" name="Object 4">
            <a:extLst>
              <a:ext uri="{FF2B5EF4-FFF2-40B4-BE49-F238E27FC236}">
                <a16:creationId xmlns:a16="http://schemas.microsoft.com/office/drawing/2014/main" id="{80037CED-665D-4FA4-98A2-03F935CC8D09}"/>
              </a:ext>
            </a:extLst>
          </p:cNvPr>
          <p:cNvGraphicFramePr>
            <a:graphicFrameLocks noChangeAspect="1"/>
          </p:cNvGraphicFramePr>
          <p:nvPr>
            <p:extLst>
              <p:ext uri="{D42A27DB-BD31-4B8C-83A1-F6EECF244321}">
                <p14:modId xmlns:p14="http://schemas.microsoft.com/office/powerpoint/2010/main" val="1992017145"/>
              </p:ext>
            </p:extLst>
          </p:nvPr>
        </p:nvGraphicFramePr>
        <p:xfrm>
          <a:off x="3792538" y="1208088"/>
          <a:ext cx="3440112" cy="544512"/>
        </p:xfrm>
        <a:graphic>
          <a:graphicData uri="http://schemas.openxmlformats.org/presentationml/2006/ole">
            <mc:AlternateContent xmlns:mc="http://schemas.openxmlformats.org/markup-compatibility/2006">
              <mc:Choice xmlns:v="urn:schemas-microsoft-com:vml" Requires="v">
                <p:oleObj spid="_x0000_s3096" name="Equation" r:id="rId6" imgW="1765080" imgH="279360" progId="Equation.DSMT4">
                  <p:embed/>
                </p:oleObj>
              </mc:Choice>
              <mc:Fallback>
                <p:oleObj name="Equation" r:id="rId6" imgW="1765080" imgH="279360" progId="Equation.DSMT4">
                  <p:embed/>
                  <p:pic>
                    <p:nvPicPr>
                      <p:cNvPr id="0" name=""/>
                      <p:cNvPicPr/>
                      <p:nvPr/>
                    </p:nvPicPr>
                    <p:blipFill>
                      <a:blip r:embed="rId7"/>
                      <a:stretch>
                        <a:fillRect/>
                      </a:stretch>
                    </p:blipFill>
                    <p:spPr>
                      <a:xfrm>
                        <a:off x="3792538" y="1208088"/>
                        <a:ext cx="3440112" cy="544512"/>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D8D370CC-7736-4FFE-B218-64FCDC48DC65}"/>
              </a:ext>
            </a:extLst>
          </p:cNvPr>
          <p:cNvGrpSpPr/>
          <p:nvPr/>
        </p:nvGrpSpPr>
        <p:grpSpPr>
          <a:xfrm>
            <a:off x="1312302" y="2355352"/>
            <a:ext cx="10718799" cy="909516"/>
            <a:chOff x="684212" y="1971560"/>
            <a:chExt cx="10718799" cy="909516"/>
          </a:xfrm>
        </p:grpSpPr>
        <p:sp>
          <p:nvSpPr>
            <p:cNvPr id="6" name="Rectangle 5">
              <a:extLst>
                <a:ext uri="{FF2B5EF4-FFF2-40B4-BE49-F238E27FC236}">
                  <a16:creationId xmlns:a16="http://schemas.microsoft.com/office/drawing/2014/main" id="{E3159795-24FE-403E-91CA-B35B49C5CA87}"/>
                </a:ext>
              </a:extLst>
            </p:cNvPr>
            <p:cNvSpPr/>
            <p:nvPr/>
          </p:nvSpPr>
          <p:spPr>
            <a:xfrm>
              <a:off x="684212" y="2149513"/>
              <a:ext cx="8534400" cy="461665"/>
            </a:xfrm>
            <a:prstGeom prst="rect">
              <a:avLst/>
            </a:prstGeom>
          </p:spPr>
          <p:txBody>
            <a:bodyPr wrap="square">
              <a:spAutoFit/>
            </a:bodyPr>
            <a:lstStyle/>
            <a:p>
              <a:r>
                <a:rPr lang="en-US"/>
                <a:t>Theo công thức: Với hai biến cố A và B bất kì với P(B) &gt; 0. Ta có: </a:t>
              </a:r>
            </a:p>
          </p:txBody>
        </p:sp>
        <p:graphicFrame>
          <p:nvGraphicFramePr>
            <p:cNvPr id="11" name="Object 10">
              <a:extLst>
                <a:ext uri="{FF2B5EF4-FFF2-40B4-BE49-F238E27FC236}">
                  <a16:creationId xmlns:a16="http://schemas.microsoft.com/office/drawing/2014/main" id="{709CEA55-F49B-44DE-AF5D-F3C8ACF4EED6}"/>
                </a:ext>
              </a:extLst>
            </p:cNvPr>
            <p:cNvGraphicFramePr>
              <a:graphicFrameLocks noChangeAspect="1"/>
            </p:cNvGraphicFramePr>
            <p:nvPr>
              <p:extLst>
                <p:ext uri="{D42A27DB-BD31-4B8C-83A1-F6EECF244321}">
                  <p14:modId xmlns:p14="http://schemas.microsoft.com/office/powerpoint/2010/main" val="4026979402"/>
                </p:ext>
              </p:extLst>
            </p:nvPr>
          </p:nvGraphicFramePr>
          <p:xfrm>
            <a:off x="8990012" y="1971560"/>
            <a:ext cx="2412999" cy="909516"/>
          </p:xfrm>
          <a:graphic>
            <a:graphicData uri="http://schemas.openxmlformats.org/presentationml/2006/ole">
              <mc:AlternateContent xmlns:mc="http://schemas.openxmlformats.org/markup-compatibility/2006">
                <mc:Choice xmlns:v="urn:schemas-microsoft-com:vml" Requires="v">
                  <p:oleObj spid="_x0000_s3097" name="Equation" r:id="rId8" imgW="1231366" imgH="469696" progId="Equation.DSMT4">
                    <p:embed/>
                  </p:oleObj>
                </mc:Choice>
                <mc:Fallback>
                  <p:oleObj name="Equation" r:id="rId8" imgW="1231366" imgH="469696"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0012" y="1971560"/>
                          <a:ext cx="2412999" cy="909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2">
            <a:extLst>
              <a:ext uri="{FF2B5EF4-FFF2-40B4-BE49-F238E27FC236}">
                <a16:creationId xmlns:a16="http://schemas.microsoft.com/office/drawing/2014/main" id="{C283B56B-6B99-401C-B3C4-D835D55BACE4}"/>
              </a:ext>
            </a:extLst>
          </p:cNvPr>
          <p:cNvGrpSpPr/>
          <p:nvPr/>
        </p:nvGrpSpPr>
        <p:grpSpPr>
          <a:xfrm>
            <a:off x="1370012" y="3054049"/>
            <a:ext cx="4086142" cy="544471"/>
            <a:chOff x="1217612" y="2720589"/>
            <a:chExt cx="4086142" cy="544471"/>
          </a:xfrm>
        </p:grpSpPr>
        <p:sp>
          <p:nvSpPr>
            <p:cNvPr id="7" name="Rectangle 6">
              <a:extLst>
                <a:ext uri="{FF2B5EF4-FFF2-40B4-BE49-F238E27FC236}">
                  <a16:creationId xmlns:a16="http://schemas.microsoft.com/office/drawing/2014/main" id="{96B24E39-D66B-4044-9923-45A909AEE698}"/>
                </a:ext>
              </a:extLst>
            </p:cNvPr>
            <p:cNvSpPr/>
            <p:nvPr/>
          </p:nvSpPr>
          <p:spPr>
            <a:xfrm>
              <a:off x="1217612" y="2720589"/>
              <a:ext cx="979755" cy="461665"/>
            </a:xfrm>
            <a:prstGeom prst="rect">
              <a:avLst/>
            </a:prstGeom>
          </p:spPr>
          <p:txBody>
            <a:bodyPr wrap="none">
              <a:spAutoFit/>
            </a:bodyPr>
            <a:lstStyle/>
            <a:p>
              <a:r>
                <a:rPr lang="en-US"/>
                <a:t>Suy ra</a:t>
              </a:r>
            </a:p>
          </p:txBody>
        </p:sp>
        <p:graphicFrame>
          <p:nvGraphicFramePr>
            <p:cNvPr id="17" name="Object 16">
              <a:extLst>
                <a:ext uri="{FF2B5EF4-FFF2-40B4-BE49-F238E27FC236}">
                  <a16:creationId xmlns:a16="http://schemas.microsoft.com/office/drawing/2014/main" id="{AEC838AB-4C16-4FEA-A5D6-D2E14A62840A}"/>
                </a:ext>
              </a:extLst>
            </p:cNvPr>
            <p:cNvGraphicFramePr>
              <a:graphicFrameLocks noChangeAspect="1"/>
            </p:cNvGraphicFramePr>
            <p:nvPr>
              <p:extLst>
                <p:ext uri="{D42A27DB-BD31-4B8C-83A1-F6EECF244321}">
                  <p14:modId xmlns:p14="http://schemas.microsoft.com/office/powerpoint/2010/main" val="1817377997"/>
                </p:ext>
              </p:extLst>
            </p:nvPr>
          </p:nvGraphicFramePr>
          <p:xfrm>
            <a:off x="2284412" y="2720589"/>
            <a:ext cx="3019342" cy="544471"/>
          </p:xfrm>
          <a:graphic>
            <a:graphicData uri="http://schemas.openxmlformats.org/presentationml/2006/ole">
              <mc:AlternateContent xmlns:mc="http://schemas.openxmlformats.org/markup-compatibility/2006">
                <mc:Choice xmlns:v="urn:schemas-microsoft-com:vml" Requires="v">
                  <p:oleObj spid="_x0000_s3098" name="Equation" r:id="rId10" imgW="1549080" imgH="279360" progId="Equation.DSMT4">
                    <p:embed/>
                  </p:oleObj>
                </mc:Choice>
                <mc:Fallback>
                  <p:oleObj name="Equation" r:id="rId10" imgW="1549080" imgH="279360" progId="Equation.DSMT4">
                    <p:embed/>
                    <p:pic>
                      <p:nvPicPr>
                        <p:cNvPr id="5" name="Object 4">
                          <a:extLst>
                            <a:ext uri="{FF2B5EF4-FFF2-40B4-BE49-F238E27FC236}">
                              <a16:creationId xmlns:a16="http://schemas.microsoft.com/office/drawing/2014/main" id="{80037CED-665D-4FA4-98A2-03F935CC8D09}"/>
                            </a:ext>
                          </a:extLst>
                        </p:cNvPr>
                        <p:cNvPicPr/>
                        <p:nvPr/>
                      </p:nvPicPr>
                      <p:blipFill>
                        <a:blip r:embed="rId11"/>
                        <a:stretch>
                          <a:fillRect/>
                        </a:stretch>
                      </p:blipFill>
                      <p:spPr>
                        <a:xfrm>
                          <a:off x="2284412" y="2720589"/>
                          <a:ext cx="3019342" cy="544471"/>
                        </a:xfrm>
                        <a:prstGeom prst="rect">
                          <a:avLst/>
                        </a:prstGeom>
                      </p:spPr>
                    </p:pic>
                  </p:oleObj>
                </mc:Fallback>
              </mc:AlternateContent>
            </a:graphicData>
          </a:graphic>
        </p:graphicFrame>
      </p:grpSp>
      <p:pic>
        <p:nvPicPr>
          <p:cNvPr id="15" name="Picture 14">
            <a:extLst>
              <a:ext uri="{FF2B5EF4-FFF2-40B4-BE49-F238E27FC236}">
                <a16:creationId xmlns:a16="http://schemas.microsoft.com/office/drawing/2014/main" id="{C796D96F-0E03-410B-840D-83EE9F648159}"/>
              </a:ext>
            </a:extLst>
          </p:cNvPr>
          <p:cNvPicPr>
            <a:picLocks noChangeAspect="1"/>
          </p:cNvPicPr>
          <p:nvPr/>
        </p:nvPicPr>
        <p:blipFill>
          <a:blip r:embed="rId12"/>
          <a:stretch>
            <a:fillRect/>
          </a:stretch>
        </p:blipFill>
        <p:spPr>
          <a:xfrm>
            <a:off x="5579502" y="2115683"/>
            <a:ext cx="1152244" cy="274344"/>
          </a:xfrm>
          <a:prstGeom prst="rect">
            <a:avLst/>
          </a:prstGeom>
        </p:spPr>
      </p:pic>
      <p:sp>
        <p:nvSpPr>
          <p:cNvPr id="18" name="Rectangle 17">
            <a:extLst>
              <a:ext uri="{FF2B5EF4-FFF2-40B4-BE49-F238E27FC236}">
                <a16:creationId xmlns:a16="http://schemas.microsoft.com/office/drawing/2014/main" id="{5A96D668-F21E-4B86-8969-A702752873F9}"/>
              </a:ext>
            </a:extLst>
          </p:cNvPr>
          <p:cNvSpPr/>
          <p:nvPr/>
        </p:nvSpPr>
        <p:spPr>
          <a:xfrm>
            <a:off x="842605" y="6855499"/>
            <a:ext cx="10668000" cy="646331"/>
          </a:xfrm>
          <a:prstGeom prst="rect">
            <a:avLst/>
          </a:prstGeom>
        </p:spPr>
        <p:txBody>
          <a:bodyPr wrap="square">
            <a:spAutoFit/>
          </a:bodyPr>
          <a:lstStyle/>
          <a:p>
            <a:pPr>
              <a:lnSpc>
                <a:spcPct val="150000"/>
              </a:lnSpc>
            </a:pPr>
            <a:r>
              <a:rPr lang="en-US" b="1">
                <a:solidFill>
                  <a:srgbClr val="FFC000"/>
                </a:solidFill>
                <a:latin typeface="Arial" pitchFamily="34" charset="0"/>
                <a:cs typeface="Arial" pitchFamily="34" charset="0"/>
              </a:rPr>
              <a:t>Chú ý. </a:t>
            </a:r>
            <a:endParaRPr lang="en-US" b="1">
              <a:solidFill>
                <a:srgbClr val="FF0000"/>
              </a:solidFill>
              <a:latin typeface="Arial" pitchFamily="34" charset="0"/>
              <a:cs typeface="Arial" pitchFamily="34" charset="0"/>
            </a:endParaRPr>
          </a:p>
        </p:txBody>
      </p:sp>
      <p:sp>
        <p:nvSpPr>
          <p:cNvPr id="19" name="Rectangle 18">
            <a:extLst>
              <a:ext uri="{FF2B5EF4-FFF2-40B4-BE49-F238E27FC236}">
                <a16:creationId xmlns:a16="http://schemas.microsoft.com/office/drawing/2014/main" id="{548EB027-DBFA-4C5B-ABB1-9E1EA0CE47B3}"/>
              </a:ext>
            </a:extLst>
          </p:cNvPr>
          <p:cNvSpPr/>
          <p:nvPr/>
        </p:nvSpPr>
        <p:spPr>
          <a:xfrm>
            <a:off x="1825624" y="3810598"/>
            <a:ext cx="10050216" cy="461665"/>
          </a:xfrm>
          <a:prstGeom prst="rect">
            <a:avLst/>
          </a:prstGeom>
        </p:spPr>
        <p:txBody>
          <a:bodyPr wrap="square">
            <a:spAutoFit/>
          </a:bodyPr>
          <a:lstStyle/>
          <a:p>
            <a:pPr marL="342900" indent="-342900">
              <a:buFont typeface="Wingdings" panose="05000000000000000000" pitchFamily="2" charset="2"/>
              <a:buChar char="v"/>
            </a:pPr>
            <a:r>
              <a:rPr lang="en-US">
                <a:latin typeface="+mj-lt"/>
                <a:cs typeface="Arial" pitchFamily="34" charset="0"/>
              </a:rPr>
              <a:t>Nếu </a:t>
            </a:r>
            <a:r>
              <a:rPr lang="en-US" i="1">
                <a:latin typeface="+mj-lt"/>
                <a:cs typeface="Arial" pitchFamily="34" charset="0"/>
              </a:rPr>
              <a:t>P(B) = 0 </a:t>
            </a:r>
            <a:r>
              <a:rPr lang="en-US">
                <a:latin typeface="+mj-lt"/>
                <a:cs typeface="Arial" pitchFamily="34" charset="0"/>
              </a:rPr>
              <a:t>thì </a:t>
            </a:r>
            <a:r>
              <a:rPr lang="en-US" i="1">
                <a:latin typeface="+mj-lt"/>
                <a:cs typeface="Arial" pitchFamily="34" charset="0"/>
              </a:rPr>
              <a:t>P(AB) = 0 </a:t>
            </a:r>
            <a:r>
              <a:rPr lang="en-US">
                <a:latin typeface="+mj-lt"/>
                <a:cs typeface="Arial" pitchFamily="34" charset="0"/>
              </a:rPr>
              <a:t>nên công thức (1) đúng với mọi biến cố </a:t>
            </a:r>
            <a:r>
              <a:rPr lang="en-US" i="1">
                <a:latin typeface="+mj-lt"/>
                <a:cs typeface="Arial" pitchFamily="34" charset="0"/>
              </a:rPr>
              <a:t>A, B</a:t>
            </a:r>
            <a:r>
              <a:rPr lang="en-US">
                <a:latin typeface="+mj-lt"/>
                <a:cs typeface="Arial" pitchFamily="34" charset="0"/>
              </a:rPr>
              <a: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3CB1E4E-8703-4055-8FE1-ECEBDFB4BF27}"/>
                  </a:ext>
                </a:extLst>
              </p:cNvPr>
              <p:cNvSpPr/>
              <p:nvPr/>
            </p:nvSpPr>
            <p:spPr>
              <a:xfrm>
                <a:off x="2208212" y="4310161"/>
                <a:ext cx="8350174" cy="1200329"/>
              </a:xfrm>
              <a:prstGeom prst="rect">
                <a:avLst/>
              </a:prstGeom>
            </p:spPr>
            <p:txBody>
              <a:bodyPr wrap="square">
                <a:spAutoFit/>
              </a:bodyPr>
              <a:lstStyle/>
              <a:p>
                <a:pPr>
                  <a:lnSpc>
                    <a:spcPct val="150000"/>
                  </a:lnSpc>
                </a:pPr>
                <a:r>
                  <a:rPr lang="en-US">
                    <a:latin typeface="+mj-lt"/>
                    <a:cs typeface="Arial" pitchFamily="34" charset="0"/>
                  </a:rPr>
                  <a:t>Vậy với hai biến cố </a:t>
                </a:r>
                <a:r>
                  <a:rPr lang="en-US" i="1">
                    <a:latin typeface="+mj-lt"/>
                    <a:cs typeface="Arial" pitchFamily="34" charset="0"/>
                  </a:rPr>
                  <a:t>A</a:t>
                </a:r>
                <a:r>
                  <a:rPr lang="en-US">
                    <a:latin typeface="+mj-lt"/>
                    <a:cs typeface="Arial" pitchFamily="34" charset="0"/>
                  </a:rPr>
                  <a:t> và </a:t>
                </a:r>
                <a:r>
                  <a:rPr lang="en-US" i="1">
                    <a:latin typeface="+mj-lt"/>
                    <a:cs typeface="Arial" pitchFamily="34" charset="0"/>
                  </a:rPr>
                  <a:t>B</a:t>
                </a:r>
                <a:r>
                  <a:rPr lang="en-US">
                    <a:latin typeface="+mj-lt"/>
                    <a:cs typeface="Arial" pitchFamily="34" charset="0"/>
                  </a:rPr>
                  <a:t> bất kì, ta có </a:t>
                </a:r>
                <a:r>
                  <a:rPr lang="vi-VN">
                    <a:latin typeface="+mj-lt"/>
                    <a:cs typeface="Arial" pitchFamily="34" charset="0"/>
                  </a:rPr>
                  <a:t>công thức nhân xác suất</a:t>
                </a:r>
                <a:r>
                  <a:rPr lang="en-US">
                    <a:latin typeface="+mj-lt"/>
                    <a:cs typeface="Arial" pitchFamily="34" charset="0"/>
                  </a:rPr>
                  <a:t>:  </a:t>
                </a:r>
              </a:p>
              <a:p>
                <a:pPr>
                  <a:lnSpc>
                    <a:spcPct val="150000"/>
                  </a:lnSpc>
                </a:pPr>
                <a:r>
                  <a:rPr lang="en-US">
                    <a:latin typeface="+mj-lt"/>
                    <a:cs typeface="Arial" pitchFamily="34" charset="0"/>
                  </a:rPr>
                  <a:t>                                        </a:t>
                </a:r>
                <a:r>
                  <a:rPr lang="de-DE" i="1">
                    <a:solidFill>
                      <a:srgbClr val="FF0000"/>
                    </a:solidFill>
                    <a:latin typeface="+mj-lt"/>
                    <a:cs typeface="Arial" pitchFamily="34" charset="0"/>
                  </a:rPr>
                  <a:t>P(AB) = P(B)</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cs typeface="Arial" pitchFamily="34" charset="0"/>
                      </a:rPr>
                      <m:t>. </m:t>
                    </m:r>
                  </m:oMath>
                </a14:m>
                <a:r>
                  <a:rPr lang="de-DE" i="1">
                    <a:solidFill>
                      <a:srgbClr val="FF0000"/>
                    </a:solidFill>
                    <a:latin typeface="+mj-lt"/>
                    <a:cs typeface="Arial" pitchFamily="34" charset="0"/>
                  </a:rPr>
                  <a:t>P(A | B).</a:t>
                </a:r>
                <a:endParaRPr lang="de-DE" i="1">
                  <a:latin typeface="+mj-lt"/>
                  <a:cs typeface="Arial" pitchFamily="34" charset="0"/>
                </a:endParaRPr>
              </a:p>
            </p:txBody>
          </p:sp>
        </mc:Choice>
        <mc:Fallback xmlns="">
          <p:sp>
            <p:nvSpPr>
              <p:cNvPr id="20" name="Rectangle 19">
                <a:extLst>
                  <a:ext uri="{FF2B5EF4-FFF2-40B4-BE49-F238E27FC236}">
                    <a16:creationId xmlns:a16="http://schemas.microsoft.com/office/drawing/2014/main" id="{13CB1E4E-8703-4055-8FE1-ECEBDFB4BF27}"/>
                  </a:ext>
                </a:extLst>
              </p:cNvPr>
              <p:cNvSpPr>
                <a:spLocks noRot="1" noChangeAspect="1" noMove="1" noResize="1" noEditPoints="1" noAdjustHandles="1" noChangeArrowheads="1" noChangeShapeType="1" noTextEdit="1"/>
              </p:cNvSpPr>
              <p:nvPr/>
            </p:nvSpPr>
            <p:spPr>
              <a:xfrm>
                <a:off x="2208212" y="4310161"/>
                <a:ext cx="8350174" cy="1200329"/>
              </a:xfrm>
              <a:prstGeom prst="rect">
                <a:avLst/>
              </a:prstGeom>
              <a:blipFill>
                <a:blip r:embed="rId13"/>
                <a:stretch>
                  <a:fillRect l="-1095" b="-5584"/>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0E54D195-721A-4AF0-8EB9-42FD33C5A95C}"/>
              </a:ext>
            </a:extLst>
          </p:cNvPr>
          <p:cNvPicPr>
            <a:picLocks noChangeAspect="1"/>
          </p:cNvPicPr>
          <p:nvPr/>
        </p:nvPicPr>
        <p:blipFill>
          <a:blip r:embed="rId14"/>
          <a:stretch>
            <a:fillRect/>
          </a:stretch>
        </p:blipFill>
        <p:spPr>
          <a:xfrm>
            <a:off x="212805" y="5820361"/>
            <a:ext cx="1684310" cy="585264"/>
          </a:xfrm>
          <a:prstGeom prst="rect">
            <a:avLst/>
          </a:prstGeom>
        </p:spPr>
      </p:pic>
      <p:pic>
        <p:nvPicPr>
          <p:cNvPr id="25" name="Picture 24">
            <a:extLst>
              <a:ext uri="{FF2B5EF4-FFF2-40B4-BE49-F238E27FC236}">
                <a16:creationId xmlns:a16="http://schemas.microsoft.com/office/drawing/2014/main" id="{A5973703-1265-4979-9558-79EEEA8F4615}"/>
              </a:ext>
            </a:extLst>
          </p:cNvPr>
          <p:cNvPicPr>
            <a:picLocks noChangeAspect="1"/>
          </p:cNvPicPr>
          <p:nvPr/>
        </p:nvPicPr>
        <p:blipFill>
          <a:blip r:embed="rId15"/>
          <a:stretch>
            <a:fillRect/>
          </a:stretch>
        </p:blipFill>
        <p:spPr>
          <a:xfrm>
            <a:off x="334714" y="3530456"/>
            <a:ext cx="1591128" cy="750103"/>
          </a:xfrm>
          <a:prstGeom prst="rect">
            <a:avLst/>
          </a:prstGeom>
        </p:spPr>
      </p:pic>
      <p:sp>
        <p:nvSpPr>
          <p:cNvPr id="26" name="Rectangle: Rounded Corners 25">
            <a:extLst>
              <a:ext uri="{FF2B5EF4-FFF2-40B4-BE49-F238E27FC236}">
                <a16:creationId xmlns:a16="http://schemas.microsoft.com/office/drawing/2014/main" id="{E097AF03-EDEC-43A3-8E61-69F9CE205EC9}"/>
              </a:ext>
            </a:extLst>
          </p:cNvPr>
          <p:cNvSpPr/>
          <p:nvPr/>
        </p:nvSpPr>
        <p:spPr>
          <a:xfrm>
            <a:off x="1897114" y="3733800"/>
            <a:ext cx="10166897" cy="1821806"/>
          </a:xfrm>
          <a:prstGeom prst="roundRect">
            <a:avLst>
              <a:gd name="adj" fmla="val 5586"/>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C93E9E73-042B-453D-AFA5-EE31F8145A58}"/>
              </a:ext>
            </a:extLst>
          </p:cNvPr>
          <p:cNvSpPr/>
          <p:nvPr/>
        </p:nvSpPr>
        <p:spPr>
          <a:xfrm>
            <a:off x="1897114" y="5773692"/>
            <a:ext cx="10166897" cy="646331"/>
          </a:xfrm>
          <a:prstGeom prst="roundRect">
            <a:avLst>
              <a:gd name="adj" fmla="val 5586"/>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49982" y="2407681"/>
            <a:ext cx="7312247" cy="830997"/>
          </a:xfrm>
          <a:prstGeom prst="rect">
            <a:avLst/>
          </a:prstGeom>
          <a:noFill/>
        </p:spPr>
        <p:txBody>
          <a:bodyPr wrap="square" rtlCol="0">
            <a:spAutoFit/>
          </a:bodyPr>
          <a:lstStyle/>
          <a:p>
            <a:pPr algn="just"/>
            <a:r>
              <a:rPr lang="vi-VN">
                <a:cs typeface="Arial" pitchFamily="34" charset="0"/>
              </a:rPr>
              <a:t>Gọi </a:t>
            </a:r>
            <a:r>
              <a:rPr lang="vi-VN" i="1">
                <a:cs typeface="Arial" pitchFamily="34" charset="0"/>
              </a:rPr>
              <a:t>A</a:t>
            </a:r>
            <a:r>
              <a:rPr lang="vi-VN">
                <a:cs typeface="Arial" pitchFamily="34" charset="0"/>
              </a:rPr>
              <a:t> là biến cố: "Bạn Sơn lấy được bút bi đen";</a:t>
            </a:r>
          </a:p>
          <a:p>
            <a:pPr algn="just"/>
            <a:r>
              <a:rPr lang="en-US" i="1">
                <a:cs typeface="Arial" pitchFamily="34" charset="0"/>
              </a:rPr>
              <a:t>       </a:t>
            </a:r>
            <a:r>
              <a:rPr lang="vi-VN" i="1">
                <a:cs typeface="Arial" pitchFamily="34" charset="0"/>
              </a:rPr>
              <a:t>B</a:t>
            </a:r>
            <a:r>
              <a:rPr lang="vi-VN">
                <a:cs typeface="Arial" pitchFamily="34" charset="0"/>
              </a:rPr>
              <a:t> là biến cố: “Bạn Tùng lấy được bút bi xanh".</a:t>
            </a:r>
            <a:endParaRPr lang="en-US">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1459280" y="3123131"/>
                <a:ext cx="5864447" cy="676339"/>
              </a:xfrm>
              <a:prstGeom prst="rect">
                <a:avLst/>
              </a:prstGeom>
              <a:noFill/>
            </p:spPr>
            <p:txBody>
              <a:bodyPr wrap="square" rtlCol="0">
                <a:spAutoFit/>
              </a:bodyPr>
              <a:lstStyle/>
              <a:p>
                <a:pPr algn="just"/>
                <a:r>
                  <a:rPr lang="pt-BR">
                    <a:latin typeface="+mj-lt"/>
                    <a:cs typeface="Arial" pitchFamily="34" charset="0"/>
                  </a:rPr>
                  <a:t>Ta cần tính </a:t>
                </a:r>
                <a:r>
                  <a:rPr lang="pt-BR" i="1">
                    <a:latin typeface="+mj-lt"/>
                    <a:cs typeface="Arial" pitchFamily="34" charset="0"/>
                  </a:rPr>
                  <a:t>P(AB). </a:t>
                </a:r>
                <a:r>
                  <a:rPr lang="pt-BR">
                    <a:latin typeface="+mj-lt"/>
                    <a:cs typeface="Arial" pitchFamily="34" charset="0"/>
                  </a:rPr>
                  <a:t>Vì </a:t>
                </a:r>
                <a:r>
                  <a:rPr lang="pt-BR" i="1">
                    <a:latin typeface="+mj-lt"/>
                    <a:cs typeface="Arial" pitchFamily="34" charset="0"/>
                  </a:rPr>
                  <a:t>n(A) </a:t>
                </a:r>
                <a:r>
                  <a:rPr lang="pt-BR">
                    <a:latin typeface="+mj-lt"/>
                    <a:cs typeface="Arial" pitchFamily="34" charset="0"/>
                  </a:rPr>
                  <a:t>= 5 nên </a:t>
                </a:r>
                <a:r>
                  <a:rPr lang="pt-BR" i="1">
                    <a:latin typeface="+mj-lt"/>
                    <a:cs typeface="Arial" pitchFamily="34" charset="0"/>
                  </a:rPr>
                  <a:t>P(A) </a:t>
                </a:r>
                <a:r>
                  <a:rPr lang="pt-BR">
                    <a:latin typeface="+mj-lt"/>
                    <a:cs typeface="Arial" pitchFamily="34" charset="0"/>
                  </a:rPr>
                  <a:t>= </a:t>
                </a:r>
                <a14:m>
                  <m:oMath xmlns:m="http://schemas.openxmlformats.org/officeDocument/2006/math">
                    <m:f>
                      <m:fPr>
                        <m:ctrlPr>
                          <a:rPr lang="pt-BR" i="1" smtClean="0">
                            <a:latin typeface="Cambria Math" panose="02040503050406030204" pitchFamily="18" charset="0"/>
                            <a:cs typeface="Arial" pitchFamily="34" charset="0"/>
                          </a:rPr>
                        </m:ctrlPr>
                      </m:fPr>
                      <m:num>
                        <m:r>
                          <m:rPr>
                            <m:nor/>
                          </m:rPr>
                          <a:rPr lang="en-US" i="0" smtClean="0">
                            <a:latin typeface="+mj-lt"/>
                            <a:cs typeface="Arial" pitchFamily="34" charset="0"/>
                          </a:rPr>
                          <m:t>5</m:t>
                        </m:r>
                      </m:num>
                      <m:den>
                        <m:r>
                          <m:rPr>
                            <m:nor/>
                          </m:rPr>
                          <a:rPr lang="pt-BR">
                            <a:latin typeface="+mj-lt"/>
                            <a:cs typeface="Arial" pitchFamily="34" charset="0"/>
                          </a:rPr>
                          <m:t>12</m:t>
                        </m:r>
                      </m:den>
                    </m:f>
                  </m:oMath>
                </a14:m>
                <a:endParaRPr lang="en-US">
                  <a:latin typeface="+mj-lt"/>
                  <a:cs typeface="Times New Roman"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459280" y="3123131"/>
                <a:ext cx="5864447" cy="676339"/>
              </a:xfrm>
              <a:prstGeom prst="rect">
                <a:avLst/>
              </a:prstGeom>
              <a:blipFill>
                <a:blip r:embed="rId3"/>
                <a:stretch>
                  <a:fillRect l="-1559"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565653" y="3810711"/>
                <a:ext cx="10210802" cy="966803"/>
              </a:xfrm>
              <a:prstGeom prst="rect">
                <a:avLst/>
              </a:prstGeom>
              <a:noFill/>
            </p:spPr>
            <p:txBody>
              <a:bodyPr wrap="square" rtlCol="0">
                <a:spAutoFit/>
              </a:bodyPr>
              <a:lstStyle/>
              <a:p>
                <a:pPr algn="just"/>
                <a:r>
                  <a:rPr lang="vi-VN">
                    <a:cs typeface="Arial" pitchFamily="34" charset="0"/>
                  </a:rPr>
                  <a:t>Nếu </a:t>
                </a:r>
                <a:r>
                  <a:rPr lang="vi-VN" i="1">
                    <a:cs typeface="Arial" pitchFamily="34" charset="0"/>
                  </a:rPr>
                  <a:t>A </a:t>
                </a:r>
                <a:r>
                  <a:rPr lang="vi-VN">
                    <a:cs typeface="Arial" pitchFamily="34" charset="0"/>
                  </a:rPr>
                  <a:t>xảy ra tức là bạn Sơn lấy được bút b</a:t>
                </a:r>
                <a:r>
                  <a:rPr lang="en-US">
                    <a:cs typeface="Arial" pitchFamily="34" charset="0"/>
                  </a:rPr>
                  <a:t>i</a:t>
                </a:r>
                <a:r>
                  <a:rPr lang="vi-VN">
                    <a:cs typeface="Arial" pitchFamily="34" charset="0"/>
                  </a:rPr>
                  <a:t> đen thì trong hộp có 11 bút bi với 7 bút bi xanh. Vậy </a:t>
                </a:r>
                <a:r>
                  <a:rPr lang="vi-VN" i="1">
                    <a:cs typeface="Arial" pitchFamily="34" charset="0"/>
                  </a:rPr>
                  <a:t>P(B</a:t>
                </a:r>
                <a:r>
                  <a:rPr lang="en-US" i="1">
                    <a:cs typeface="Arial" pitchFamily="34" charset="0"/>
                  </a:rPr>
                  <a:t> </a:t>
                </a:r>
                <a:r>
                  <a:rPr lang="vi-VN" i="1">
                    <a:cs typeface="Arial" pitchFamily="34" charset="0"/>
                  </a:rPr>
                  <a:t>|</a:t>
                </a:r>
                <a:r>
                  <a:rPr lang="en-US" i="1">
                    <a:cs typeface="Arial" pitchFamily="34" charset="0"/>
                  </a:rPr>
                  <a:t> </a:t>
                </a:r>
                <a:r>
                  <a:rPr lang="vi-VN" i="1">
                    <a:cs typeface="Arial" pitchFamily="34" charset="0"/>
                  </a:rPr>
                  <a:t>A)</a:t>
                </a:r>
                <a:r>
                  <a:rPr lang="vi-VN">
                    <a:cs typeface="Arial" pitchFamily="34" charset="0"/>
                  </a:rPr>
                  <a:t> </a:t>
                </a:r>
                <a:r>
                  <a:rPr lang="pt-BR">
                    <a:latin typeface="Arial" pitchFamily="34" charset="0"/>
                    <a:cs typeface="Arial" pitchFamily="34" charset="0"/>
                  </a:rPr>
                  <a:t>= </a:t>
                </a:r>
                <a14:m>
                  <m:oMath xmlns:m="http://schemas.openxmlformats.org/officeDocument/2006/math">
                    <m:f>
                      <m:fPr>
                        <m:ctrlPr>
                          <a:rPr lang="pt-BR" sz="2000" i="1">
                            <a:latin typeface="Cambria Math" panose="02040503050406030204" pitchFamily="18" charset="0"/>
                            <a:cs typeface="Arial" pitchFamily="34" charset="0"/>
                          </a:rPr>
                        </m:ctrlPr>
                      </m:fPr>
                      <m:num>
                        <m:r>
                          <m:rPr>
                            <m:nor/>
                          </m:rPr>
                          <a:rPr lang="en-US" sz="2000" i="0" smtClean="0">
                            <a:latin typeface="Arial" pitchFamily="34" charset="0"/>
                            <a:cs typeface="Arial" pitchFamily="34" charset="0"/>
                          </a:rPr>
                          <m:t>7</m:t>
                        </m:r>
                      </m:num>
                      <m:den>
                        <m:r>
                          <m:rPr>
                            <m:nor/>
                          </m:rPr>
                          <a:rPr lang="pt-BR" sz="2000">
                            <a:latin typeface="Arial" pitchFamily="34" charset="0"/>
                            <a:cs typeface="Arial" pitchFamily="34" charset="0"/>
                          </a:rPr>
                          <m:t>11</m:t>
                        </m:r>
                      </m:den>
                    </m:f>
                  </m:oMath>
                </a14:m>
                <a:endParaRPr lang="vi-VN">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565653" y="3810711"/>
                <a:ext cx="10210802" cy="966803"/>
              </a:xfrm>
              <a:prstGeom prst="rect">
                <a:avLst/>
              </a:prstGeom>
              <a:blipFill>
                <a:blip r:embed="rId4"/>
                <a:stretch>
                  <a:fillRect l="-955" t="-5031" r="-896" b="-6918"/>
                </a:stretch>
              </a:blipFill>
            </p:spPr>
            <p:txBody>
              <a:bodyPr/>
              <a:lstStyle/>
              <a:p>
                <a:r>
                  <a:rPr lang="en-US">
                    <a:noFill/>
                  </a:rPr>
                  <a:t> </a:t>
                </a:r>
              </a:p>
            </p:txBody>
          </p:sp>
        </mc:Fallback>
      </mc:AlternateContent>
      <p:sp>
        <p:nvSpPr>
          <p:cNvPr id="25" name="Rounded Rectangle 24"/>
          <p:cNvSpPr/>
          <p:nvPr/>
        </p:nvSpPr>
        <p:spPr>
          <a:xfrm>
            <a:off x="1360526" y="152400"/>
            <a:ext cx="10753686" cy="1694489"/>
          </a:xfrm>
          <a:prstGeom prst="roundRect">
            <a:avLst>
              <a:gd name="adj" fmla="val 532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91891" y="738830"/>
            <a:ext cx="452945"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35" name="TextBox 34"/>
          <p:cNvSpPr txBox="1"/>
          <p:nvPr/>
        </p:nvSpPr>
        <p:spPr>
          <a:xfrm>
            <a:off x="1449982" y="224100"/>
            <a:ext cx="10511829" cy="1600416"/>
          </a:xfrm>
          <a:prstGeom prst="rect">
            <a:avLst/>
          </a:prstGeom>
          <a:noFill/>
        </p:spPr>
        <p:txBody>
          <a:bodyPr wrap="square" lIns="121899" tIns="60949" rIns="121899" bIns="60949" rtlCol="0">
            <a:spAutoFit/>
          </a:bodyPr>
          <a:lstStyle/>
          <a:p>
            <a:pPr algn="just"/>
            <a:r>
              <a:rPr lang="vi-VN" b="1">
                <a:cs typeface="Arial" pitchFamily="34" charset="0"/>
              </a:rPr>
              <a:t>Trong một hộp kín có 7 bút bi xanh và 5 bút bi đen, các chiếc bút có cùng kích thước và khối lượng. Bạn Sơn lấy ngẫu nhiên một chiếc bút bi từ trong hộp, không trả lại. Sau đó bạn Tùng lấy ngẫu nhiên một trong 11 chiếc bút còn lại. Tính xác suất để Sơn lấy được bút b</a:t>
            </a:r>
            <a:r>
              <a:rPr lang="en-US" b="1">
                <a:cs typeface="Arial" pitchFamily="34" charset="0"/>
              </a:rPr>
              <a:t>i</a:t>
            </a:r>
            <a:r>
              <a:rPr lang="vi-VN" b="1">
                <a:cs typeface="Arial" pitchFamily="34" charset="0"/>
              </a:rPr>
              <a:t> đen và Tùng lấy được bút bi xanh.</a:t>
            </a:r>
          </a:p>
        </p:txBody>
      </p:sp>
      <p:pic>
        <p:nvPicPr>
          <p:cNvPr id="3" name="Picture 41">
            <a:extLst>
              <a:ext uri="{FF2B5EF4-FFF2-40B4-BE49-F238E27FC236}">
                <a16:creationId xmlns:a16="http://schemas.microsoft.com/office/drawing/2014/main" id="{06762660-3128-2180-D7B5-03EA03EB93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769" y="2108066"/>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8B19682-2135-4717-A24C-14F1E1C0EC05}"/>
                  </a:ext>
                </a:extLst>
              </p:cNvPr>
              <p:cNvSpPr/>
              <p:nvPr/>
            </p:nvSpPr>
            <p:spPr>
              <a:xfrm>
                <a:off x="1546252" y="4822402"/>
                <a:ext cx="9022466" cy="603883"/>
              </a:xfrm>
              <a:prstGeom prst="rect">
                <a:avLst/>
              </a:prstGeom>
            </p:spPr>
            <p:txBody>
              <a:bodyPr wrap="square">
                <a:spAutoFit/>
              </a:bodyPr>
              <a:lstStyle/>
              <a:p>
                <a:pPr algn="just"/>
                <a:r>
                  <a:rPr lang="vi-VN">
                    <a:cs typeface="Arial" pitchFamily="34" charset="0"/>
                  </a:rPr>
                  <a:t>Theo công thức nhân xác suất: </a:t>
                </a:r>
                <a:r>
                  <a:rPr lang="vi-VN" i="1">
                    <a:cs typeface="Arial" pitchFamily="34" charset="0"/>
                  </a:rPr>
                  <a:t>P(AB) </a:t>
                </a:r>
                <a:r>
                  <a:rPr lang="vi-VN">
                    <a:cs typeface="Arial" pitchFamily="34" charset="0"/>
                  </a:rPr>
                  <a:t>= </a:t>
                </a:r>
                <a:r>
                  <a:rPr lang="vi-VN" i="1">
                    <a:cs typeface="Arial" pitchFamily="34" charset="0"/>
                  </a:rPr>
                  <a:t>P(A)</a:t>
                </a:r>
                <a14:m>
                  <m:oMath xmlns:m="http://schemas.openxmlformats.org/officeDocument/2006/math">
                    <m:r>
                      <a:rPr lang="en-US" b="0" i="1" smtClean="0">
                        <a:latin typeface="Cambria Math" panose="02040503050406030204" pitchFamily="18" charset="0"/>
                        <a:ea typeface="Cambria Math" panose="02040503050406030204" pitchFamily="18" charset="0"/>
                        <a:cs typeface="Arial" pitchFamily="34" charset="0"/>
                      </a:rPr>
                      <m:t>.</m:t>
                    </m:r>
                  </m:oMath>
                </a14:m>
                <a:r>
                  <a:rPr lang="vi-VN" i="1">
                    <a:cs typeface="Arial" pitchFamily="34" charset="0"/>
                  </a:rPr>
                  <a:t>P(B</a:t>
                </a:r>
                <a:r>
                  <a:rPr lang="en-US" i="1">
                    <a:cs typeface="Arial" pitchFamily="34" charset="0"/>
                  </a:rPr>
                  <a:t> </a:t>
                </a:r>
                <a:r>
                  <a:rPr lang="vi-VN" i="1">
                    <a:cs typeface="Arial" pitchFamily="34" charset="0"/>
                  </a:rPr>
                  <a:t>|</a:t>
                </a:r>
                <a:r>
                  <a:rPr lang="en-US" i="1">
                    <a:cs typeface="Arial" pitchFamily="34" charset="0"/>
                  </a:rPr>
                  <a:t> </a:t>
                </a:r>
                <a:r>
                  <a:rPr lang="vi-VN" i="1">
                    <a:cs typeface="Arial" pitchFamily="34" charset="0"/>
                  </a:rPr>
                  <a:t>A) </a:t>
                </a:r>
                <a:r>
                  <a:rPr lang="vi-VN">
                    <a:cs typeface="Arial" pitchFamily="34" charset="0"/>
                  </a:rPr>
                  <a:t>= </a:t>
                </a:r>
                <a14:m>
                  <m:oMath xmlns:m="http://schemas.openxmlformats.org/officeDocument/2006/math">
                    <m:f>
                      <m:fPr>
                        <m:ctrlPr>
                          <a:rPr lang="pt-BR" sz="2000" i="1">
                            <a:latin typeface="Cambria Math" panose="02040503050406030204" pitchFamily="18" charset="0"/>
                            <a:cs typeface="Arial" pitchFamily="34" charset="0"/>
                          </a:rPr>
                        </m:ctrlPr>
                      </m:fPr>
                      <m:num>
                        <m:r>
                          <m:rPr>
                            <m:nor/>
                          </m:rPr>
                          <a:rPr lang="en-US" sz="2000">
                            <a:latin typeface="Arial" pitchFamily="34" charset="0"/>
                            <a:cs typeface="Arial" pitchFamily="34" charset="0"/>
                          </a:rPr>
                          <m:t>5</m:t>
                        </m:r>
                      </m:num>
                      <m:den>
                        <m:r>
                          <m:rPr>
                            <m:nor/>
                          </m:rPr>
                          <a:rPr lang="pt-BR" sz="2000">
                            <a:latin typeface="Arial" pitchFamily="34" charset="0"/>
                            <a:cs typeface="Arial" pitchFamily="34" charset="0"/>
                          </a:rPr>
                          <m:t>12</m:t>
                        </m:r>
                      </m:den>
                    </m:f>
                    <m:r>
                      <a:rPr lang="en-US" b="0" i="1" smtClean="0">
                        <a:latin typeface="Cambria Math" panose="02040503050406030204" pitchFamily="18" charset="0"/>
                        <a:ea typeface="Cambria Math" panose="02040503050406030204" pitchFamily="18" charset="0"/>
                        <a:cs typeface="Arial" pitchFamily="34" charset="0"/>
                      </a:rPr>
                      <m:t>.</m:t>
                    </m:r>
                    <m:f>
                      <m:fPr>
                        <m:ctrlPr>
                          <a:rPr lang="pt-BR" sz="2000" i="1">
                            <a:latin typeface="Cambria Math" panose="02040503050406030204" pitchFamily="18" charset="0"/>
                            <a:cs typeface="Arial" pitchFamily="34" charset="0"/>
                          </a:rPr>
                        </m:ctrlPr>
                      </m:fPr>
                      <m:num>
                        <m:r>
                          <m:rPr>
                            <m:nor/>
                          </m:rPr>
                          <a:rPr lang="en-US" sz="2000">
                            <a:latin typeface="Arial" pitchFamily="34" charset="0"/>
                            <a:cs typeface="Arial" pitchFamily="34" charset="0"/>
                          </a:rPr>
                          <m:t>7</m:t>
                        </m:r>
                      </m:num>
                      <m:den>
                        <m:r>
                          <m:rPr>
                            <m:nor/>
                          </m:rPr>
                          <a:rPr lang="pt-BR" sz="2000">
                            <a:latin typeface="Arial" pitchFamily="34" charset="0"/>
                            <a:cs typeface="Arial" pitchFamily="34" charset="0"/>
                          </a:rPr>
                          <m:t>11</m:t>
                        </m:r>
                      </m:den>
                    </m:f>
                  </m:oMath>
                </a14:m>
                <a:r>
                  <a:rPr lang="vi-VN" sz="2000">
                    <a:cs typeface="Arial" pitchFamily="34" charset="0"/>
                  </a:rPr>
                  <a:t> =</a:t>
                </a:r>
                <a:r>
                  <a:rPr lang="pt-BR" sz="2000">
                    <a:cs typeface="Arial" pitchFamily="34" charset="0"/>
                  </a:rPr>
                  <a:t> </a:t>
                </a:r>
                <a14:m>
                  <m:oMath xmlns:m="http://schemas.openxmlformats.org/officeDocument/2006/math">
                    <m:f>
                      <m:fPr>
                        <m:ctrlPr>
                          <a:rPr lang="pt-BR" sz="2000" i="1">
                            <a:solidFill>
                              <a:srgbClr val="FF0000"/>
                            </a:solidFill>
                            <a:latin typeface="Cambria Math" panose="02040503050406030204" pitchFamily="18" charset="0"/>
                            <a:cs typeface="Arial" pitchFamily="34" charset="0"/>
                          </a:rPr>
                        </m:ctrlPr>
                      </m:fPr>
                      <m:num>
                        <m:r>
                          <m:rPr>
                            <m:nor/>
                          </m:rPr>
                          <a:rPr lang="en-US" sz="2000">
                            <a:solidFill>
                              <a:srgbClr val="FF0000"/>
                            </a:solidFill>
                            <a:latin typeface="Arial" pitchFamily="34" charset="0"/>
                            <a:cs typeface="Arial" pitchFamily="34" charset="0"/>
                          </a:rPr>
                          <m:t>35</m:t>
                        </m:r>
                      </m:num>
                      <m:den>
                        <m:r>
                          <m:rPr>
                            <m:nor/>
                          </m:rPr>
                          <a:rPr lang="pt-BR" sz="2000">
                            <a:solidFill>
                              <a:srgbClr val="FF0000"/>
                            </a:solidFill>
                            <a:latin typeface="Arial" pitchFamily="34" charset="0"/>
                            <a:cs typeface="Arial" pitchFamily="34" charset="0"/>
                          </a:rPr>
                          <m:t>1</m:t>
                        </m:r>
                        <m:r>
                          <m:rPr>
                            <m:nor/>
                          </m:rPr>
                          <a:rPr lang="en-US" sz="2000">
                            <a:solidFill>
                              <a:srgbClr val="FF0000"/>
                            </a:solidFill>
                            <a:latin typeface="Arial" pitchFamily="34" charset="0"/>
                            <a:cs typeface="Arial" pitchFamily="34" charset="0"/>
                          </a:rPr>
                          <m:t>32</m:t>
                        </m:r>
                      </m:den>
                    </m:f>
                  </m:oMath>
                </a14:m>
                <a:r>
                  <a:rPr lang="vi-VN" sz="2000">
                    <a:cs typeface="Arial" pitchFamily="34" charset="0"/>
                  </a:rPr>
                  <a:t> </a:t>
                </a:r>
                <a:endParaRPr lang="vi-VN">
                  <a:cs typeface="Arial" pitchFamily="34" charset="0"/>
                </a:endParaRPr>
              </a:p>
            </p:txBody>
          </p:sp>
        </mc:Choice>
        <mc:Fallback xmlns="">
          <p:sp>
            <p:nvSpPr>
              <p:cNvPr id="2" name="Rectangle 1">
                <a:extLst>
                  <a:ext uri="{FF2B5EF4-FFF2-40B4-BE49-F238E27FC236}">
                    <a16:creationId xmlns:a16="http://schemas.microsoft.com/office/drawing/2014/main" id="{18B19682-2135-4717-A24C-14F1E1C0EC05}"/>
                  </a:ext>
                </a:extLst>
              </p:cNvPr>
              <p:cNvSpPr>
                <a:spLocks noRot="1" noChangeAspect="1" noMove="1" noResize="1" noEditPoints="1" noAdjustHandles="1" noChangeArrowheads="1" noChangeShapeType="1" noTextEdit="1"/>
              </p:cNvSpPr>
              <p:nvPr/>
            </p:nvSpPr>
            <p:spPr>
              <a:xfrm>
                <a:off x="1546252" y="4822402"/>
                <a:ext cx="9022466" cy="603883"/>
              </a:xfrm>
              <a:prstGeom prst="rect">
                <a:avLst/>
              </a:prstGeom>
              <a:blipFill>
                <a:blip r:embed="rId7"/>
                <a:stretch>
                  <a:fillRect l="-1081" b="-11111"/>
                </a:stretch>
              </a:blipFill>
            </p:spPr>
            <p:txBody>
              <a:bodyPr/>
              <a:lstStyle/>
              <a:p>
                <a:r>
                  <a:rPr lang="en-US">
                    <a:noFill/>
                  </a:rPr>
                  <a:t> </a:t>
                </a:r>
              </a:p>
            </p:txBody>
          </p:sp>
        </mc:Fallback>
      </mc:AlternateContent>
    </p:spTree>
    <p:extLst>
      <p:ext uri="{BB962C8B-B14F-4D97-AF65-F5344CB8AC3E}">
        <p14:creationId xmlns:p14="http://schemas.microsoft.com/office/powerpoint/2010/main" val="95688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360526" y="152400"/>
            <a:ext cx="10753686" cy="1694489"/>
          </a:xfrm>
          <a:prstGeom prst="roundRect">
            <a:avLst>
              <a:gd name="adj" fmla="val 532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91891" y="738830"/>
            <a:ext cx="452945"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35" name="TextBox 34"/>
          <p:cNvSpPr txBox="1"/>
          <p:nvPr/>
        </p:nvSpPr>
        <p:spPr>
          <a:xfrm>
            <a:off x="1449982" y="224100"/>
            <a:ext cx="10511829" cy="1600416"/>
          </a:xfrm>
          <a:prstGeom prst="rect">
            <a:avLst/>
          </a:prstGeom>
          <a:noFill/>
        </p:spPr>
        <p:txBody>
          <a:bodyPr wrap="square" lIns="121899" tIns="60949" rIns="121899" bIns="60949" rtlCol="0">
            <a:spAutoFit/>
          </a:bodyPr>
          <a:lstStyle/>
          <a:p>
            <a:pPr algn="just"/>
            <a:r>
              <a:rPr lang="vi-VN" b="1">
                <a:cs typeface="Arial" pitchFamily="34" charset="0"/>
              </a:rPr>
              <a:t>Trong một hộp kín có 7 bút bi xanh và 5 bút bi đen, các chiếc bút có cùng kích thước và khối lượng. Bạn Sơn lấy ngẫu nhiên một chiếc bút bi từ trong hộp, không trả lại. Sau đó bạn Tùng lấy ngẫu nhiên một trong 11 chiếc bút còn lại. Tính xác suất để Sơn lấy được bút b</a:t>
            </a:r>
            <a:r>
              <a:rPr lang="en-US" b="1">
                <a:cs typeface="Arial" pitchFamily="34" charset="0"/>
              </a:rPr>
              <a:t>i</a:t>
            </a:r>
            <a:r>
              <a:rPr lang="vi-VN" b="1">
                <a:cs typeface="Arial" pitchFamily="34" charset="0"/>
              </a:rPr>
              <a:t> đen và Tùng lấy được bút bi xanh.</a:t>
            </a:r>
          </a:p>
        </p:txBody>
      </p:sp>
      <p:sp>
        <p:nvSpPr>
          <p:cNvPr id="11" name="TextBox 10">
            <a:extLst>
              <a:ext uri="{FF2B5EF4-FFF2-40B4-BE49-F238E27FC236}">
                <a16:creationId xmlns:a16="http://schemas.microsoft.com/office/drawing/2014/main" id="{CB94CD84-1C67-4364-8FC1-EDAE6B77ACC3}"/>
              </a:ext>
            </a:extLst>
          </p:cNvPr>
          <p:cNvSpPr txBox="1"/>
          <p:nvPr/>
        </p:nvSpPr>
        <p:spPr>
          <a:xfrm>
            <a:off x="1138309" y="2370563"/>
            <a:ext cx="5030578" cy="830997"/>
          </a:xfrm>
          <a:prstGeom prst="rect">
            <a:avLst/>
          </a:prstGeom>
          <a:noFill/>
        </p:spPr>
        <p:txBody>
          <a:bodyPr wrap="square" rtlCol="0">
            <a:spAutoFit/>
          </a:bodyPr>
          <a:lstStyle/>
          <a:p>
            <a:pPr marL="342900" indent="-342900" algn="just">
              <a:buFont typeface="Wingdings" panose="05000000000000000000" pitchFamily="2" charset="2"/>
              <a:buChar char="v"/>
            </a:pPr>
            <a:r>
              <a:rPr lang="vi-VN">
                <a:cs typeface="Arial" pitchFamily="34" charset="0"/>
              </a:rPr>
              <a:t>Một phương pháp mô tả trực quan lời giải trên là dùng </a:t>
            </a:r>
            <a:r>
              <a:rPr lang="vi-VN" i="1">
                <a:solidFill>
                  <a:srgbClr val="FF0000"/>
                </a:solidFill>
                <a:cs typeface="Arial" pitchFamily="34" charset="0"/>
              </a:rPr>
              <a:t>sơ đồ hình cây</a:t>
            </a:r>
            <a:r>
              <a:rPr lang="vi-VN" i="1">
                <a:cs typeface="Arial" pitchFamily="34" charset="0"/>
              </a:rPr>
              <a:t>.</a:t>
            </a:r>
            <a:endParaRPr lang="en-US" i="1">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2AE9C30F-F24F-4283-B9D7-9B331672E773}"/>
              </a:ext>
            </a:extLst>
          </p:cNvPr>
          <p:cNvGrpSpPr/>
          <p:nvPr/>
        </p:nvGrpSpPr>
        <p:grpSpPr>
          <a:xfrm>
            <a:off x="6700673" y="2279297"/>
            <a:ext cx="5413539" cy="4140680"/>
            <a:chOff x="6167273" y="2564920"/>
            <a:chExt cx="5413539" cy="4140680"/>
          </a:xfrm>
        </p:grpSpPr>
        <p:sp>
          <p:nvSpPr>
            <p:cNvPr id="47" name="Rounded Rectangle 89">
              <a:extLst>
                <a:ext uri="{FF2B5EF4-FFF2-40B4-BE49-F238E27FC236}">
                  <a16:creationId xmlns:a16="http://schemas.microsoft.com/office/drawing/2014/main" id="{79FC66FC-68B9-418E-BA6C-DAF09E4794AD}"/>
                </a:ext>
              </a:extLst>
            </p:cNvPr>
            <p:cNvSpPr/>
            <p:nvPr/>
          </p:nvSpPr>
          <p:spPr>
            <a:xfrm>
              <a:off x="6167273" y="2564920"/>
              <a:ext cx="5413539" cy="4140680"/>
            </a:xfrm>
            <a:prstGeom prst="roundRect">
              <a:avLst>
                <a:gd name="adj" fmla="val 202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8" name="Group 7">
              <a:extLst>
                <a:ext uri="{FF2B5EF4-FFF2-40B4-BE49-F238E27FC236}">
                  <a16:creationId xmlns:a16="http://schemas.microsoft.com/office/drawing/2014/main" id="{EA53DEA9-FC21-4316-A558-59A49EA5EE8E}"/>
                </a:ext>
              </a:extLst>
            </p:cNvPr>
            <p:cNvGrpSpPr/>
            <p:nvPr/>
          </p:nvGrpSpPr>
          <p:grpSpPr>
            <a:xfrm>
              <a:off x="6344359" y="2610320"/>
              <a:ext cx="4599262" cy="3884931"/>
              <a:chOff x="3847699" y="2846057"/>
              <a:chExt cx="4599262" cy="3884931"/>
            </a:xfrm>
          </p:grpSpPr>
          <p:pic>
            <p:nvPicPr>
              <p:cNvPr id="4" name="Picture 3">
                <a:extLst>
                  <a:ext uri="{FF2B5EF4-FFF2-40B4-BE49-F238E27FC236}">
                    <a16:creationId xmlns:a16="http://schemas.microsoft.com/office/drawing/2014/main" id="{444B5657-391F-41B2-9A09-3D47B9C1C365}"/>
                  </a:ext>
                </a:extLst>
              </p:cNvPr>
              <p:cNvPicPr>
                <a:picLocks noChangeAspect="1"/>
              </p:cNvPicPr>
              <p:nvPr/>
            </p:nvPicPr>
            <p:blipFill>
              <a:blip r:embed="rId5"/>
              <a:stretch>
                <a:fillRect/>
              </a:stretch>
            </p:blipFill>
            <p:spPr>
              <a:xfrm>
                <a:off x="3960812" y="3074748"/>
                <a:ext cx="4481756" cy="3021252"/>
              </a:xfrm>
              <a:prstGeom prst="rect">
                <a:avLst/>
              </a:prstGeom>
            </p:spPr>
          </p:pic>
          <p:graphicFrame>
            <p:nvGraphicFramePr>
              <p:cNvPr id="6" name="Object 5">
                <a:extLst>
                  <a:ext uri="{FF2B5EF4-FFF2-40B4-BE49-F238E27FC236}">
                    <a16:creationId xmlns:a16="http://schemas.microsoft.com/office/drawing/2014/main" id="{5063A6F9-D941-4818-9BA0-BB3C1B37ED4A}"/>
                  </a:ext>
                </a:extLst>
              </p:cNvPr>
              <p:cNvGraphicFramePr>
                <a:graphicFrameLocks noChangeAspect="1"/>
              </p:cNvGraphicFramePr>
              <p:nvPr>
                <p:extLst>
                  <p:ext uri="{D42A27DB-BD31-4B8C-83A1-F6EECF244321}">
                    <p14:modId xmlns:p14="http://schemas.microsoft.com/office/powerpoint/2010/main" val="2921875660"/>
                  </p:ext>
                </p:extLst>
              </p:nvPr>
            </p:nvGraphicFramePr>
            <p:xfrm>
              <a:off x="6178930" y="2846057"/>
              <a:ext cx="245441" cy="286349"/>
            </p:xfrm>
            <a:graphic>
              <a:graphicData uri="http://schemas.openxmlformats.org/presentationml/2006/ole">
                <mc:AlternateContent xmlns:mc="http://schemas.openxmlformats.org/markup-compatibility/2006">
                  <mc:Choice xmlns:v="urn:schemas-microsoft-com:vml" Requires="v">
                    <p:oleObj spid="_x0000_s4151" name="Equation" r:id="rId6" imgW="152280" imgH="177480" progId="Equation.DSMT4">
                      <p:embed/>
                    </p:oleObj>
                  </mc:Choice>
                  <mc:Fallback>
                    <p:oleObj name="Equation" r:id="rId6" imgW="152280" imgH="177480" progId="Equation.DSMT4">
                      <p:embed/>
                      <p:pic>
                        <p:nvPicPr>
                          <p:cNvPr id="0" name=""/>
                          <p:cNvPicPr/>
                          <p:nvPr/>
                        </p:nvPicPr>
                        <p:blipFill>
                          <a:blip r:embed="rId7"/>
                          <a:stretch>
                            <a:fillRect/>
                          </a:stretch>
                        </p:blipFill>
                        <p:spPr>
                          <a:xfrm>
                            <a:off x="6178930" y="2846057"/>
                            <a:ext cx="245441" cy="28634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4FBB1CC-F8E1-4B79-A5DE-F2E2744D4DDD}"/>
                  </a:ext>
                </a:extLst>
              </p:cNvPr>
              <p:cNvGraphicFramePr>
                <a:graphicFrameLocks noChangeAspect="1"/>
              </p:cNvGraphicFramePr>
              <p:nvPr>
                <p:extLst>
                  <p:ext uri="{D42A27DB-BD31-4B8C-83A1-F6EECF244321}">
                    <p14:modId xmlns:p14="http://schemas.microsoft.com/office/powerpoint/2010/main" val="1103465897"/>
                  </p:ext>
                </p:extLst>
              </p:nvPr>
            </p:nvGraphicFramePr>
            <p:xfrm>
              <a:off x="7016081" y="3470275"/>
              <a:ext cx="327025" cy="674688"/>
            </p:xfrm>
            <a:graphic>
              <a:graphicData uri="http://schemas.openxmlformats.org/presentationml/2006/ole">
                <mc:AlternateContent xmlns:mc="http://schemas.openxmlformats.org/markup-compatibility/2006">
                  <mc:Choice xmlns:v="urn:schemas-microsoft-com:vml" Requires="v">
                    <p:oleObj spid="_x0000_s4152" name="Equation" r:id="rId8" imgW="203040" imgH="419040" progId="Equation.DSMT4">
                      <p:embed/>
                    </p:oleObj>
                  </mc:Choice>
                  <mc:Fallback>
                    <p:oleObj name="Equation" r:id="rId8" imgW="203040" imgH="419040" progId="Equation.DSMT4">
                      <p:embed/>
                      <p:pic>
                        <p:nvPicPr>
                          <p:cNvPr id="6" name="Object 5">
                            <a:extLst>
                              <a:ext uri="{FF2B5EF4-FFF2-40B4-BE49-F238E27FC236}">
                                <a16:creationId xmlns:a16="http://schemas.microsoft.com/office/drawing/2014/main" id="{5063A6F9-D941-4818-9BA0-BB3C1B37ED4A}"/>
                              </a:ext>
                            </a:extLst>
                          </p:cNvPr>
                          <p:cNvPicPr/>
                          <p:nvPr/>
                        </p:nvPicPr>
                        <p:blipFill>
                          <a:blip r:embed="rId9"/>
                          <a:stretch>
                            <a:fillRect/>
                          </a:stretch>
                        </p:blipFill>
                        <p:spPr>
                          <a:xfrm>
                            <a:off x="7016081" y="3470275"/>
                            <a:ext cx="327025" cy="6746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5AE90BD-58B8-4084-84A3-DD775EF825E8}"/>
                  </a:ext>
                </a:extLst>
              </p:cNvPr>
              <p:cNvGraphicFramePr>
                <a:graphicFrameLocks noChangeAspect="1"/>
              </p:cNvGraphicFramePr>
              <p:nvPr>
                <p:extLst>
                  <p:ext uri="{D42A27DB-BD31-4B8C-83A1-F6EECF244321}">
                    <p14:modId xmlns:p14="http://schemas.microsoft.com/office/powerpoint/2010/main" val="259268302"/>
                  </p:ext>
                </p:extLst>
              </p:nvPr>
            </p:nvGraphicFramePr>
            <p:xfrm>
              <a:off x="5182363" y="3441804"/>
              <a:ext cx="327025" cy="674688"/>
            </p:xfrm>
            <a:graphic>
              <a:graphicData uri="http://schemas.openxmlformats.org/presentationml/2006/ole">
                <mc:AlternateContent xmlns:mc="http://schemas.openxmlformats.org/markup-compatibility/2006">
                  <mc:Choice xmlns:v="urn:schemas-microsoft-com:vml" Requires="v">
                    <p:oleObj spid="_x0000_s4153" name="Equation" r:id="rId10" imgW="203040" imgH="419040" progId="Equation.DSMT4">
                      <p:embed/>
                    </p:oleObj>
                  </mc:Choice>
                  <mc:Fallback>
                    <p:oleObj name="Equation" r:id="rId10" imgW="203040" imgH="419040" progId="Equation.DSMT4">
                      <p:embed/>
                      <p:pic>
                        <p:nvPicPr>
                          <p:cNvPr id="15" name="Object 14">
                            <a:extLst>
                              <a:ext uri="{FF2B5EF4-FFF2-40B4-BE49-F238E27FC236}">
                                <a16:creationId xmlns:a16="http://schemas.microsoft.com/office/drawing/2014/main" id="{14FBB1CC-F8E1-4B79-A5DE-F2E2744D4DDD}"/>
                              </a:ext>
                            </a:extLst>
                          </p:cNvPr>
                          <p:cNvPicPr/>
                          <p:nvPr/>
                        </p:nvPicPr>
                        <p:blipFill>
                          <a:blip r:embed="rId11"/>
                          <a:stretch>
                            <a:fillRect/>
                          </a:stretch>
                        </p:blipFill>
                        <p:spPr>
                          <a:xfrm>
                            <a:off x="5182363" y="3441804"/>
                            <a:ext cx="327025" cy="6746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91A9BA1-4ABC-49A8-8141-8EF1907BC3BF}"/>
                  </a:ext>
                </a:extLst>
              </p:cNvPr>
              <p:cNvGraphicFramePr>
                <a:graphicFrameLocks noChangeAspect="1"/>
              </p:cNvGraphicFramePr>
              <p:nvPr>
                <p:extLst>
                  <p:ext uri="{D42A27DB-BD31-4B8C-83A1-F6EECF244321}">
                    <p14:modId xmlns:p14="http://schemas.microsoft.com/office/powerpoint/2010/main" val="1898372207"/>
                  </p:ext>
                </p:extLst>
              </p:nvPr>
            </p:nvGraphicFramePr>
            <p:xfrm>
              <a:off x="4667250" y="4454525"/>
              <a:ext cx="204788" cy="307975"/>
            </p:xfrm>
            <a:graphic>
              <a:graphicData uri="http://schemas.openxmlformats.org/presentationml/2006/ole">
                <mc:AlternateContent xmlns:mc="http://schemas.openxmlformats.org/markup-compatibility/2006">
                  <mc:Choice xmlns:v="urn:schemas-microsoft-com:vml" Requires="v">
                    <p:oleObj spid="_x0000_s4154" name="Equation" r:id="rId12" imgW="126720" imgH="190440" progId="Equation.DSMT4">
                      <p:embed/>
                    </p:oleObj>
                  </mc:Choice>
                  <mc:Fallback>
                    <p:oleObj name="Equation" r:id="rId12" imgW="126720" imgH="190440" progId="Equation.DSMT4">
                      <p:embed/>
                      <p:pic>
                        <p:nvPicPr>
                          <p:cNvPr id="16" name="Object 15">
                            <a:extLst>
                              <a:ext uri="{FF2B5EF4-FFF2-40B4-BE49-F238E27FC236}">
                                <a16:creationId xmlns:a16="http://schemas.microsoft.com/office/drawing/2014/main" id="{75AE90BD-58B8-4084-84A3-DD775EF825E8}"/>
                              </a:ext>
                            </a:extLst>
                          </p:cNvPr>
                          <p:cNvPicPr/>
                          <p:nvPr/>
                        </p:nvPicPr>
                        <p:blipFill>
                          <a:blip r:embed="rId13"/>
                          <a:stretch>
                            <a:fillRect/>
                          </a:stretch>
                        </p:blipFill>
                        <p:spPr>
                          <a:xfrm>
                            <a:off x="4667250" y="4454525"/>
                            <a:ext cx="204788" cy="3079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176E17E-9523-4205-B531-FE1E5574AA74}"/>
                  </a:ext>
                </a:extLst>
              </p:cNvPr>
              <p:cNvSpPr txBox="1"/>
              <p:nvPr/>
            </p:nvSpPr>
            <p:spPr>
              <a:xfrm>
                <a:off x="4596434" y="4299230"/>
                <a:ext cx="370614" cy="400110"/>
              </a:xfrm>
              <a:prstGeom prst="rect">
                <a:avLst/>
              </a:prstGeom>
              <a:noFill/>
            </p:spPr>
            <p:txBody>
              <a:bodyPr wrap="none" rtlCol="0">
                <a:spAutoFit/>
              </a:bodyPr>
              <a:lstStyle/>
              <a:p>
                <a:r>
                  <a:rPr lang="en-US" sz="2000" i="1"/>
                  <a:t>Đ</a:t>
                </a:r>
              </a:p>
            </p:txBody>
          </p:sp>
          <p:sp>
            <p:nvSpPr>
              <p:cNvPr id="33" name="TextBox 32">
                <a:extLst>
                  <a:ext uri="{FF2B5EF4-FFF2-40B4-BE49-F238E27FC236}">
                    <a16:creationId xmlns:a16="http://schemas.microsoft.com/office/drawing/2014/main" id="{564364C4-005C-4448-BC73-3B3A7A50BA26}"/>
                  </a:ext>
                </a:extLst>
              </p:cNvPr>
              <p:cNvSpPr txBox="1"/>
              <p:nvPr/>
            </p:nvSpPr>
            <p:spPr>
              <a:xfrm>
                <a:off x="3933474" y="6012881"/>
                <a:ext cx="370614" cy="400110"/>
              </a:xfrm>
              <a:prstGeom prst="rect">
                <a:avLst/>
              </a:prstGeom>
              <a:noFill/>
            </p:spPr>
            <p:txBody>
              <a:bodyPr wrap="none" rtlCol="0">
                <a:spAutoFit/>
              </a:bodyPr>
              <a:lstStyle/>
              <a:p>
                <a:r>
                  <a:rPr lang="en-US" sz="2000" i="1"/>
                  <a:t>Đ</a:t>
                </a:r>
              </a:p>
            </p:txBody>
          </p:sp>
          <p:sp>
            <p:nvSpPr>
              <p:cNvPr id="34" name="TextBox 33">
                <a:extLst>
                  <a:ext uri="{FF2B5EF4-FFF2-40B4-BE49-F238E27FC236}">
                    <a16:creationId xmlns:a16="http://schemas.microsoft.com/office/drawing/2014/main" id="{4B19E179-3490-4BDD-A195-4BFF9906BDB6}"/>
                  </a:ext>
                </a:extLst>
              </p:cNvPr>
              <p:cNvSpPr txBox="1"/>
              <p:nvPr/>
            </p:nvSpPr>
            <p:spPr>
              <a:xfrm>
                <a:off x="6405170" y="6015375"/>
                <a:ext cx="370614" cy="400110"/>
              </a:xfrm>
              <a:prstGeom prst="rect">
                <a:avLst/>
              </a:prstGeom>
              <a:noFill/>
            </p:spPr>
            <p:txBody>
              <a:bodyPr wrap="none" rtlCol="0">
                <a:spAutoFit/>
              </a:bodyPr>
              <a:lstStyle/>
              <a:p>
                <a:r>
                  <a:rPr lang="en-US" sz="2000" i="1"/>
                  <a:t>Đ</a:t>
                </a:r>
              </a:p>
            </p:txBody>
          </p:sp>
          <p:sp>
            <p:nvSpPr>
              <p:cNvPr id="36" name="TextBox 35">
                <a:extLst>
                  <a:ext uri="{FF2B5EF4-FFF2-40B4-BE49-F238E27FC236}">
                    <a16:creationId xmlns:a16="http://schemas.microsoft.com/office/drawing/2014/main" id="{98D017EF-AE62-4F33-8A26-B117AC8BD52C}"/>
                  </a:ext>
                </a:extLst>
              </p:cNvPr>
              <p:cNvSpPr txBox="1"/>
              <p:nvPr/>
            </p:nvSpPr>
            <p:spPr>
              <a:xfrm>
                <a:off x="5590224" y="5972403"/>
                <a:ext cx="341760" cy="400110"/>
              </a:xfrm>
              <a:prstGeom prst="rect">
                <a:avLst/>
              </a:prstGeom>
              <a:noFill/>
            </p:spPr>
            <p:txBody>
              <a:bodyPr wrap="none" rtlCol="0">
                <a:spAutoFit/>
              </a:bodyPr>
              <a:lstStyle/>
              <a:p>
                <a:r>
                  <a:rPr lang="en-US" sz="2000" i="1"/>
                  <a:t>X</a:t>
                </a:r>
              </a:p>
            </p:txBody>
          </p:sp>
          <p:sp>
            <p:nvSpPr>
              <p:cNvPr id="37" name="TextBox 36">
                <a:extLst>
                  <a:ext uri="{FF2B5EF4-FFF2-40B4-BE49-F238E27FC236}">
                    <a16:creationId xmlns:a16="http://schemas.microsoft.com/office/drawing/2014/main" id="{EC7F9437-59C4-4344-B4E2-026AED29D533}"/>
                  </a:ext>
                </a:extLst>
              </p:cNvPr>
              <p:cNvSpPr txBox="1"/>
              <p:nvPr/>
            </p:nvSpPr>
            <p:spPr>
              <a:xfrm>
                <a:off x="8026654" y="5972403"/>
                <a:ext cx="341760" cy="400110"/>
              </a:xfrm>
              <a:prstGeom prst="rect">
                <a:avLst/>
              </a:prstGeom>
              <a:noFill/>
            </p:spPr>
            <p:txBody>
              <a:bodyPr wrap="none" rtlCol="0">
                <a:spAutoFit/>
              </a:bodyPr>
              <a:lstStyle/>
              <a:p>
                <a:r>
                  <a:rPr lang="en-US" sz="2000" i="1"/>
                  <a:t>X</a:t>
                </a:r>
              </a:p>
            </p:txBody>
          </p:sp>
          <p:sp>
            <p:nvSpPr>
              <p:cNvPr id="38" name="TextBox 37">
                <a:extLst>
                  <a:ext uri="{FF2B5EF4-FFF2-40B4-BE49-F238E27FC236}">
                    <a16:creationId xmlns:a16="http://schemas.microsoft.com/office/drawing/2014/main" id="{C5452000-1C45-463D-9D7D-92F2DDE46157}"/>
                  </a:ext>
                </a:extLst>
              </p:cNvPr>
              <p:cNvSpPr txBox="1"/>
              <p:nvPr/>
            </p:nvSpPr>
            <p:spPr>
              <a:xfrm>
                <a:off x="7367267" y="4163911"/>
                <a:ext cx="372218" cy="400110"/>
              </a:xfrm>
              <a:prstGeom prst="rect">
                <a:avLst/>
              </a:prstGeom>
              <a:noFill/>
            </p:spPr>
            <p:txBody>
              <a:bodyPr wrap="square" rtlCol="0">
                <a:spAutoFit/>
              </a:bodyPr>
              <a:lstStyle/>
              <a:p>
                <a:r>
                  <a:rPr lang="en-US" sz="2000" i="1"/>
                  <a:t>X</a:t>
                </a:r>
              </a:p>
            </p:txBody>
          </p:sp>
          <p:graphicFrame>
            <p:nvGraphicFramePr>
              <p:cNvPr id="39" name="Object 38">
                <a:extLst>
                  <a:ext uri="{FF2B5EF4-FFF2-40B4-BE49-F238E27FC236}">
                    <a16:creationId xmlns:a16="http://schemas.microsoft.com/office/drawing/2014/main" id="{0365C30E-2E7E-4B13-BD47-CBB9AC502665}"/>
                  </a:ext>
                </a:extLst>
              </p:cNvPr>
              <p:cNvGraphicFramePr>
                <a:graphicFrameLocks noChangeAspect="1"/>
              </p:cNvGraphicFramePr>
              <p:nvPr>
                <p:extLst>
                  <p:ext uri="{D42A27DB-BD31-4B8C-83A1-F6EECF244321}">
                    <p14:modId xmlns:p14="http://schemas.microsoft.com/office/powerpoint/2010/main" val="1152452146"/>
                  </p:ext>
                </p:extLst>
              </p:nvPr>
            </p:nvGraphicFramePr>
            <p:xfrm>
              <a:off x="4105275" y="4822825"/>
              <a:ext cx="306388" cy="674688"/>
            </p:xfrm>
            <a:graphic>
              <a:graphicData uri="http://schemas.openxmlformats.org/presentationml/2006/ole">
                <mc:AlternateContent xmlns:mc="http://schemas.openxmlformats.org/markup-compatibility/2006">
                  <mc:Choice xmlns:v="urn:schemas-microsoft-com:vml" Requires="v">
                    <p:oleObj spid="_x0000_s4155" name="Equation" r:id="rId14" imgW="190440" imgH="419040" progId="Equation.DSMT4">
                      <p:embed/>
                    </p:oleObj>
                  </mc:Choice>
                  <mc:Fallback>
                    <p:oleObj name="Equation" r:id="rId14" imgW="190440" imgH="419040" progId="Equation.DSMT4">
                      <p:embed/>
                      <p:pic>
                        <p:nvPicPr>
                          <p:cNvPr id="16" name="Object 15">
                            <a:extLst>
                              <a:ext uri="{FF2B5EF4-FFF2-40B4-BE49-F238E27FC236}">
                                <a16:creationId xmlns:a16="http://schemas.microsoft.com/office/drawing/2014/main" id="{75AE90BD-58B8-4084-84A3-DD775EF825E8}"/>
                              </a:ext>
                            </a:extLst>
                          </p:cNvPr>
                          <p:cNvPicPr/>
                          <p:nvPr/>
                        </p:nvPicPr>
                        <p:blipFill>
                          <a:blip r:embed="rId15"/>
                          <a:stretch>
                            <a:fillRect/>
                          </a:stretch>
                        </p:blipFill>
                        <p:spPr>
                          <a:xfrm>
                            <a:off x="4105275" y="4822825"/>
                            <a:ext cx="306388" cy="674688"/>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B3600C5-FFB9-4E79-A25E-DB3E34D92C7A}"/>
                  </a:ext>
                </a:extLst>
              </p:cNvPr>
              <p:cNvGraphicFramePr>
                <a:graphicFrameLocks noChangeAspect="1"/>
              </p:cNvGraphicFramePr>
              <p:nvPr>
                <p:extLst>
                  <p:ext uri="{D42A27DB-BD31-4B8C-83A1-F6EECF244321}">
                    <p14:modId xmlns:p14="http://schemas.microsoft.com/office/powerpoint/2010/main" val="3797546726"/>
                  </p:ext>
                </p:extLst>
              </p:nvPr>
            </p:nvGraphicFramePr>
            <p:xfrm>
              <a:off x="5595295" y="4851355"/>
              <a:ext cx="306388" cy="674688"/>
            </p:xfrm>
            <a:graphic>
              <a:graphicData uri="http://schemas.openxmlformats.org/presentationml/2006/ole">
                <mc:AlternateContent xmlns:mc="http://schemas.openxmlformats.org/markup-compatibility/2006">
                  <mc:Choice xmlns:v="urn:schemas-microsoft-com:vml" Requires="v">
                    <p:oleObj spid="_x0000_s4156" name="Equation" r:id="rId16" imgW="190440" imgH="419040" progId="Equation.DSMT4">
                      <p:embed/>
                    </p:oleObj>
                  </mc:Choice>
                  <mc:Fallback>
                    <p:oleObj name="Equation" r:id="rId16" imgW="190440" imgH="419040" progId="Equation.DSMT4">
                      <p:embed/>
                      <p:pic>
                        <p:nvPicPr>
                          <p:cNvPr id="39" name="Object 38">
                            <a:extLst>
                              <a:ext uri="{FF2B5EF4-FFF2-40B4-BE49-F238E27FC236}">
                                <a16:creationId xmlns:a16="http://schemas.microsoft.com/office/drawing/2014/main" id="{0365C30E-2E7E-4B13-BD47-CBB9AC502665}"/>
                              </a:ext>
                            </a:extLst>
                          </p:cNvPr>
                          <p:cNvPicPr/>
                          <p:nvPr/>
                        </p:nvPicPr>
                        <p:blipFill>
                          <a:blip r:embed="rId17"/>
                          <a:stretch>
                            <a:fillRect/>
                          </a:stretch>
                        </p:blipFill>
                        <p:spPr>
                          <a:xfrm>
                            <a:off x="5595295" y="4851355"/>
                            <a:ext cx="306388" cy="674688"/>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689A7F9D-0210-4E29-9CAB-F4F2310143E8}"/>
                  </a:ext>
                </a:extLst>
              </p:cNvPr>
              <p:cNvGraphicFramePr>
                <a:graphicFrameLocks noChangeAspect="1"/>
              </p:cNvGraphicFramePr>
              <p:nvPr>
                <p:extLst>
                  <p:ext uri="{D42A27DB-BD31-4B8C-83A1-F6EECF244321}">
                    <p14:modId xmlns:p14="http://schemas.microsoft.com/office/powerpoint/2010/main" val="2216161525"/>
                  </p:ext>
                </p:extLst>
              </p:nvPr>
            </p:nvGraphicFramePr>
            <p:xfrm>
              <a:off x="6535261" y="4905754"/>
              <a:ext cx="306388" cy="674688"/>
            </p:xfrm>
            <a:graphic>
              <a:graphicData uri="http://schemas.openxmlformats.org/presentationml/2006/ole">
                <mc:AlternateContent xmlns:mc="http://schemas.openxmlformats.org/markup-compatibility/2006">
                  <mc:Choice xmlns:v="urn:schemas-microsoft-com:vml" Requires="v">
                    <p:oleObj spid="_x0000_s4157" name="Equation" r:id="rId18" imgW="190440" imgH="419040" progId="Equation.DSMT4">
                      <p:embed/>
                    </p:oleObj>
                  </mc:Choice>
                  <mc:Fallback>
                    <p:oleObj name="Equation" r:id="rId18" imgW="190440" imgH="419040" progId="Equation.DSMT4">
                      <p:embed/>
                      <p:pic>
                        <p:nvPicPr>
                          <p:cNvPr id="40" name="Object 39">
                            <a:extLst>
                              <a:ext uri="{FF2B5EF4-FFF2-40B4-BE49-F238E27FC236}">
                                <a16:creationId xmlns:a16="http://schemas.microsoft.com/office/drawing/2014/main" id="{3B3600C5-FFB9-4E79-A25E-DB3E34D92C7A}"/>
                              </a:ext>
                            </a:extLst>
                          </p:cNvPr>
                          <p:cNvPicPr/>
                          <p:nvPr/>
                        </p:nvPicPr>
                        <p:blipFill>
                          <a:blip r:embed="rId19"/>
                          <a:stretch>
                            <a:fillRect/>
                          </a:stretch>
                        </p:blipFill>
                        <p:spPr>
                          <a:xfrm>
                            <a:off x="6535261" y="4905754"/>
                            <a:ext cx="306388" cy="674688"/>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8E96480B-A2F7-4F87-AF90-E69E354E03F1}"/>
                  </a:ext>
                </a:extLst>
              </p:cNvPr>
              <p:cNvGraphicFramePr>
                <a:graphicFrameLocks noChangeAspect="1"/>
              </p:cNvGraphicFramePr>
              <p:nvPr>
                <p:extLst>
                  <p:ext uri="{D42A27DB-BD31-4B8C-83A1-F6EECF244321}">
                    <p14:modId xmlns:p14="http://schemas.microsoft.com/office/powerpoint/2010/main" val="2728778961"/>
                  </p:ext>
                </p:extLst>
              </p:nvPr>
            </p:nvGraphicFramePr>
            <p:xfrm>
              <a:off x="7970943" y="4905754"/>
              <a:ext cx="306388" cy="674688"/>
            </p:xfrm>
            <a:graphic>
              <a:graphicData uri="http://schemas.openxmlformats.org/presentationml/2006/ole">
                <mc:AlternateContent xmlns:mc="http://schemas.openxmlformats.org/markup-compatibility/2006">
                  <mc:Choice xmlns:v="urn:schemas-microsoft-com:vml" Requires="v">
                    <p:oleObj spid="_x0000_s4158" name="Equation" r:id="rId20" imgW="190440" imgH="419040" progId="Equation.DSMT4">
                      <p:embed/>
                    </p:oleObj>
                  </mc:Choice>
                  <mc:Fallback>
                    <p:oleObj name="Equation" r:id="rId20" imgW="190440" imgH="419040" progId="Equation.DSMT4">
                      <p:embed/>
                      <p:pic>
                        <p:nvPicPr>
                          <p:cNvPr id="41" name="Object 40">
                            <a:extLst>
                              <a:ext uri="{FF2B5EF4-FFF2-40B4-BE49-F238E27FC236}">
                                <a16:creationId xmlns:a16="http://schemas.microsoft.com/office/drawing/2014/main" id="{689A7F9D-0210-4E29-9CAB-F4F2310143E8}"/>
                              </a:ext>
                            </a:extLst>
                          </p:cNvPr>
                          <p:cNvPicPr/>
                          <p:nvPr/>
                        </p:nvPicPr>
                        <p:blipFill>
                          <a:blip r:embed="rId21"/>
                          <a:stretch>
                            <a:fillRect/>
                          </a:stretch>
                        </p:blipFill>
                        <p:spPr>
                          <a:xfrm>
                            <a:off x="7970943" y="4905754"/>
                            <a:ext cx="306388" cy="674688"/>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77271132-3B25-4879-B937-EF422EED7267}"/>
                  </a:ext>
                </a:extLst>
              </p:cNvPr>
              <p:cNvSpPr txBox="1"/>
              <p:nvPr/>
            </p:nvSpPr>
            <p:spPr>
              <a:xfrm>
                <a:off x="3847699" y="6305490"/>
                <a:ext cx="556563" cy="400110"/>
              </a:xfrm>
              <a:prstGeom prst="rect">
                <a:avLst/>
              </a:prstGeom>
              <a:noFill/>
            </p:spPr>
            <p:txBody>
              <a:bodyPr wrap="none" rtlCol="0">
                <a:spAutoFit/>
              </a:bodyPr>
              <a:lstStyle/>
              <a:p>
                <a:r>
                  <a:rPr lang="en-US" sz="2000" i="1"/>
                  <a:t>ĐĐ</a:t>
                </a:r>
              </a:p>
            </p:txBody>
          </p:sp>
          <p:sp>
            <p:nvSpPr>
              <p:cNvPr id="44" name="TextBox 43">
                <a:extLst>
                  <a:ext uri="{FF2B5EF4-FFF2-40B4-BE49-F238E27FC236}">
                    <a16:creationId xmlns:a16="http://schemas.microsoft.com/office/drawing/2014/main" id="{C41C308A-8419-4C37-8A5F-6D36895A1167}"/>
                  </a:ext>
                </a:extLst>
              </p:cNvPr>
              <p:cNvSpPr txBox="1"/>
              <p:nvPr/>
            </p:nvSpPr>
            <p:spPr>
              <a:xfrm>
                <a:off x="5497249" y="6305490"/>
                <a:ext cx="527709" cy="400110"/>
              </a:xfrm>
              <a:prstGeom prst="rect">
                <a:avLst/>
              </a:prstGeom>
              <a:noFill/>
            </p:spPr>
            <p:txBody>
              <a:bodyPr wrap="none" rtlCol="0">
                <a:spAutoFit/>
              </a:bodyPr>
              <a:lstStyle/>
              <a:p>
                <a:r>
                  <a:rPr lang="en-US" sz="2000" i="1"/>
                  <a:t>ĐX</a:t>
                </a:r>
              </a:p>
            </p:txBody>
          </p:sp>
          <p:sp>
            <p:nvSpPr>
              <p:cNvPr id="45" name="TextBox 44">
                <a:extLst>
                  <a:ext uri="{FF2B5EF4-FFF2-40B4-BE49-F238E27FC236}">
                    <a16:creationId xmlns:a16="http://schemas.microsoft.com/office/drawing/2014/main" id="{6EDEF86E-ABB5-4A31-B6AC-959432730D8F}"/>
                  </a:ext>
                </a:extLst>
              </p:cNvPr>
              <p:cNvSpPr txBox="1"/>
              <p:nvPr/>
            </p:nvSpPr>
            <p:spPr>
              <a:xfrm>
                <a:off x="6328872" y="6330878"/>
                <a:ext cx="527709" cy="400110"/>
              </a:xfrm>
              <a:prstGeom prst="rect">
                <a:avLst/>
              </a:prstGeom>
              <a:noFill/>
            </p:spPr>
            <p:txBody>
              <a:bodyPr wrap="none" rtlCol="0">
                <a:spAutoFit/>
              </a:bodyPr>
              <a:lstStyle/>
              <a:p>
                <a:r>
                  <a:rPr lang="en-US" sz="2000" i="1"/>
                  <a:t>XĐ</a:t>
                </a:r>
              </a:p>
            </p:txBody>
          </p:sp>
          <p:sp>
            <p:nvSpPr>
              <p:cNvPr id="46" name="TextBox 45">
                <a:extLst>
                  <a:ext uri="{FF2B5EF4-FFF2-40B4-BE49-F238E27FC236}">
                    <a16:creationId xmlns:a16="http://schemas.microsoft.com/office/drawing/2014/main" id="{C685AAD4-3EF6-4F79-84EF-E7F70854554E}"/>
                  </a:ext>
                </a:extLst>
              </p:cNvPr>
              <p:cNvSpPr txBox="1"/>
              <p:nvPr/>
            </p:nvSpPr>
            <p:spPr>
              <a:xfrm>
                <a:off x="7948106" y="6287906"/>
                <a:ext cx="498855" cy="400110"/>
              </a:xfrm>
              <a:prstGeom prst="rect">
                <a:avLst/>
              </a:prstGeom>
              <a:noFill/>
            </p:spPr>
            <p:txBody>
              <a:bodyPr wrap="none" rtlCol="0">
                <a:spAutoFit/>
              </a:bodyPr>
              <a:lstStyle/>
              <a:p>
                <a:r>
                  <a:rPr lang="en-US" sz="2000" i="1"/>
                  <a:t>XX</a:t>
                </a:r>
              </a:p>
            </p:txBody>
          </p:sp>
        </p:grpSp>
      </p:grpSp>
      <p:sp>
        <p:nvSpPr>
          <p:cNvPr id="9" name="Rectangle 8">
            <a:extLst>
              <a:ext uri="{FF2B5EF4-FFF2-40B4-BE49-F238E27FC236}">
                <a16:creationId xmlns:a16="http://schemas.microsoft.com/office/drawing/2014/main" id="{76891401-9122-4070-B493-0B0EE83E1F52}"/>
              </a:ext>
            </a:extLst>
          </p:cNvPr>
          <p:cNvSpPr/>
          <p:nvPr/>
        </p:nvSpPr>
        <p:spPr>
          <a:xfrm>
            <a:off x="1496151" y="3306305"/>
            <a:ext cx="4718905" cy="830997"/>
          </a:xfrm>
          <a:prstGeom prst="rect">
            <a:avLst/>
          </a:prstGeom>
        </p:spPr>
        <p:txBody>
          <a:bodyPr wrap="square">
            <a:spAutoFit/>
          </a:bodyPr>
          <a:lstStyle/>
          <a:p>
            <a:r>
              <a:rPr lang="en-US"/>
              <a:t>X</a:t>
            </a:r>
            <a:r>
              <a:rPr lang="vi-VN"/>
              <a:t>ác suất để Sơn lấy được bút bi đen và Tùng lấy được bút bi xanh</a:t>
            </a:r>
            <a:r>
              <a:rPr lang="en-US"/>
              <a:t> là:</a:t>
            </a:r>
          </a:p>
        </p:txBody>
      </p:sp>
      <p:graphicFrame>
        <p:nvGraphicFramePr>
          <p:cNvPr id="12" name="Object 11">
            <a:extLst>
              <a:ext uri="{FF2B5EF4-FFF2-40B4-BE49-F238E27FC236}">
                <a16:creationId xmlns:a16="http://schemas.microsoft.com/office/drawing/2014/main" id="{03DD8190-1B39-4E4D-9830-AA28D5B513C4}"/>
              </a:ext>
            </a:extLst>
          </p:cNvPr>
          <p:cNvGraphicFramePr>
            <a:graphicFrameLocks noChangeAspect="1"/>
          </p:cNvGraphicFramePr>
          <p:nvPr>
            <p:extLst>
              <p:ext uri="{D42A27DB-BD31-4B8C-83A1-F6EECF244321}">
                <p14:modId xmlns:p14="http://schemas.microsoft.com/office/powerpoint/2010/main" val="657893069"/>
              </p:ext>
            </p:extLst>
          </p:nvPr>
        </p:nvGraphicFramePr>
        <p:xfrm>
          <a:off x="2446707" y="4349637"/>
          <a:ext cx="1583918" cy="816706"/>
        </p:xfrm>
        <a:graphic>
          <a:graphicData uri="http://schemas.openxmlformats.org/presentationml/2006/ole">
            <mc:AlternateContent xmlns:mc="http://schemas.openxmlformats.org/markup-compatibility/2006">
              <mc:Choice xmlns:v="urn:schemas-microsoft-com:vml" Requires="v">
                <p:oleObj spid="_x0000_s4159" name="Equation" r:id="rId22" imgW="812520" imgH="419040" progId="Equation.DSMT4">
                  <p:embed/>
                </p:oleObj>
              </mc:Choice>
              <mc:Fallback>
                <p:oleObj name="Equation" r:id="rId22" imgW="812520" imgH="419040" progId="Equation.DSMT4">
                  <p:embed/>
                  <p:pic>
                    <p:nvPicPr>
                      <p:cNvPr id="0" name=""/>
                      <p:cNvPicPr/>
                      <p:nvPr/>
                    </p:nvPicPr>
                    <p:blipFill>
                      <a:blip r:embed="rId23"/>
                      <a:stretch>
                        <a:fillRect/>
                      </a:stretch>
                    </p:blipFill>
                    <p:spPr>
                      <a:xfrm>
                        <a:off x="2446707" y="4349637"/>
                        <a:ext cx="1583918" cy="816706"/>
                      </a:xfrm>
                      <a:prstGeom prst="rect">
                        <a:avLst/>
                      </a:prstGeom>
                    </p:spPr>
                  </p:pic>
                </p:oleObj>
              </mc:Fallback>
            </mc:AlternateContent>
          </a:graphicData>
        </a:graphic>
      </p:graphicFrame>
    </p:spTree>
    <p:extLst>
      <p:ext uri="{BB962C8B-B14F-4D97-AF65-F5344CB8AC3E}">
        <p14:creationId xmlns:p14="http://schemas.microsoft.com/office/powerpoint/2010/main" val="2071229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F051FB43-0D25-87FC-6259-42EAEE33FD1C}"/>
              </a:ext>
            </a:extLst>
          </p:cNvPr>
          <p:cNvSpPr>
            <a:spLocks noChangeArrowheads="1"/>
          </p:cNvSpPr>
          <p:nvPr/>
        </p:nvSpPr>
        <p:spPr bwMode="gray">
          <a:xfrm>
            <a:off x="447213" y="95249"/>
            <a:ext cx="4732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CÔNG THỨC NHÂN XÁC SUẤT</a:t>
            </a:r>
            <a:endParaRPr lang="vi-VN" sz="1900" b="1">
              <a:solidFill>
                <a:schemeClr val="bg1"/>
              </a:solidFill>
              <a:latin typeface="Arial" pitchFamily="34" charset="0"/>
              <a:cs typeface="Arial" pitchFamily="34" charset="0"/>
            </a:endParaRPr>
          </a:p>
        </p:txBody>
      </p:sp>
      <p:pic>
        <p:nvPicPr>
          <p:cNvPr id="7" name="Picture 41">
            <a:extLst>
              <a:ext uri="{FF2B5EF4-FFF2-40B4-BE49-F238E27FC236}">
                <a16:creationId xmlns:a16="http://schemas.microsoft.com/office/drawing/2014/main" id="{9BFB1238-789B-4A64-14A2-254DFF319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675" y="2619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9">
            <a:extLst>
              <a:ext uri="{FF2B5EF4-FFF2-40B4-BE49-F238E27FC236}">
                <a16:creationId xmlns:a16="http://schemas.microsoft.com/office/drawing/2014/main" id="{26D357C3-C967-4086-BC61-C06ABC796C35}"/>
              </a:ext>
            </a:extLst>
          </p:cNvPr>
          <p:cNvSpPr>
            <a:spLocks noChangeArrowheads="1"/>
          </p:cNvSpPr>
          <p:nvPr/>
        </p:nvSpPr>
        <p:spPr bwMode="auto">
          <a:xfrm>
            <a:off x="188190" y="5217252"/>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469D9F41-4E62-4046-A4E9-8BA904CB30CC}"/>
              </a:ext>
            </a:extLst>
          </p:cNvPr>
          <p:cNvGrpSpPr/>
          <p:nvPr/>
        </p:nvGrpSpPr>
        <p:grpSpPr>
          <a:xfrm>
            <a:off x="2026560" y="3134060"/>
            <a:ext cx="3459005" cy="848373"/>
            <a:chOff x="1493352" y="3009805"/>
            <a:chExt cx="3459005" cy="848373"/>
          </a:xfrm>
        </p:grpSpPr>
        <p:sp>
          <p:nvSpPr>
            <p:cNvPr id="8" name="TextBox 7">
              <a:extLst>
                <a:ext uri="{FF2B5EF4-FFF2-40B4-BE49-F238E27FC236}">
                  <a16:creationId xmlns:a16="http://schemas.microsoft.com/office/drawing/2014/main" id="{29B1F9C0-DAB1-B5DF-E80B-E18C7A3CD724}"/>
                </a:ext>
              </a:extLst>
            </p:cNvPr>
            <p:cNvSpPr txBox="1"/>
            <p:nvPr/>
          </p:nvSpPr>
          <p:spPr>
            <a:xfrm>
              <a:off x="1493352" y="3009805"/>
              <a:ext cx="3459005" cy="666336"/>
            </a:xfrm>
            <a:prstGeom prst="rect">
              <a:avLst/>
            </a:prstGeom>
            <a:noFill/>
          </p:spPr>
          <p:txBody>
            <a:bodyPr wrap="square" rtlCol="0">
              <a:spAutoFit/>
            </a:bodyPr>
            <a:lstStyle/>
            <a:p>
              <a:pPr algn="just">
                <a:lnSpc>
                  <a:spcPct val="200000"/>
                </a:lnSpc>
                <a:spcBef>
                  <a:spcPts val="600"/>
                </a:spcBef>
                <a:spcAft>
                  <a:spcPts val="600"/>
                </a:spcAft>
              </a:pPr>
              <a:r>
                <a:rPr lang="vi-VN" sz="2200">
                  <a:cs typeface="Arial" pitchFamily="34" charset="0"/>
                </a:rPr>
                <a:t>a) </a:t>
              </a:r>
              <a:r>
                <a:rPr lang="vi-VN" sz="2200" i="1">
                  <a:cs typeface="Arial" pitchFamily="34" charset="0"/>
                </a:rPr>
                <a:t>P</a:t>
              </a:r>
              <a:r>
                <a:rPr lang="vi-VN" sz="2200">
                  <a:cs typeface="Arial" pitchFamily="34" charset="0"/>
                </a:rPr>
                <a:t>(XĐ)</a:t>
              </a:r>
              <a:r>
                <a:rPr lang="vi-VN" sz="2200" i="1">
                  <a:cs typeface="Arial" pitchFamily="34" charset="0"/>
                </a:rPr>
                <a:t> </a:t>
              </a:r>
              <a:r>
                <a:rPr lang="vi-VN" sz="2200">
                  <a:cs typeface="Arial" pitchFamily="34" charset="0"/>
                </a:rPr>
                <a:t>= 	 </a:t>
              </a:r>
            </a:p>
          </p:txBody>
        </p:sp>
        <p:graphicFrame>
          <p:nvGraphicFramePr>
            <p:cNvPr id="23" name="Object 22">
              <a:extLst>
                <a:ext uri="{FF2B5EF4-FFF2-40B4-BE49-F238E27FC236}">
                  <a16:creationId xmlns:a16="http://schemas.microsoft.com/office/drawing/2014/main" id="{FA118484-0F13-41E9-BA1B-2B53CD2CB433}"/>
                </a:ext>
              </a:extLst>
            </p:cNvPr>
            <p:cNvGraphicFramePr>
              <a:graphicFrameLocks noChangeAspect="1"/>
            </p:cNvGraphicFramePr>
            <p:nvPr>
              <p:extLst>
                <p:ext uri="{D42A27DB-BD31-4B8C-83A1-F6EECF244321}">
                  <p14:modId xmlns:p14="http://schemas.microsoft.com/office/powerpoint/2010/main" val="2697603978"/>
                </p:ext>
              </p:extLst>
            </p:nvPr>
          </p:nvGraphicFramePr>
          <p:xfrm>
            <a:off x="2954378" y="3078593"/>
            <a:ext cx="1633414" cy="779585"/>
          </p:xfrm>
          <a:graphic>
            <a:graphicData uri="http://schemas.openxmlformats.org/presentationml/2006/ole">
              <mc:AlternateContent xmlns:mc="http://schemas.openxmlformats.org/markup-compatibility/2006">
                <mc:Choice xmlns:v="urn:schemas-microsoft-com:vml" Requires="v">
                  <p:oleObj spid="_x0000_s5182" name="Equation" r:id="rId5" imgW="837836" imgH="393529" progId="Equation.DSMT4">
                    <p:embed/>
                  </p:oleObj>
                </mc:Choice>
                <mc:Fallback>
                  <p:oleObj name="Equation" r:id="rId5" imgW="837836" imgH="393529" progId="Equation.DSMT4">
                    <p:embed/>
                    <p:pic>
                      <p:nvPicPr>
                        <p:cNvPr id="5" name="Object 4">
                          <a:extLst>
                            <a:ext uri="{FF2B5EF4-FFF2-40B4-BE49-F238E27FC236}">
                              <a16:creationId xmlns:a16="http://schemas.microsoft.com/office/drawing/2014/main" id="{145525EE-75A0-49AD-958A-687A12E11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4378" y="3078593"/>
                          <a:ext cx="1633414"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 name="Group 31">
            <a:extLst>
              <a:ext uri="{FF2B5EF4-FFF2-40B4-BE49-F238E27FC236}">
                <a16:creationId xmlns:a16="http://schemas.microsoft.com/office/drawing/2014/main" id="{FD00898A-DC17-42C0-AFF8-B529E31C8E74}"/>
              </a:ext>
            </a:extLst>
          </p:cNvPr>
          <p:cNvGrpSpPr/>
          <p:nvPr/>
        </p:nvGrpSpPr>
        <p:grpSpPr>
          <a:xfrm>
            <a:off x="2170041" y="5239727"/>
            <a:ext cx="7452808" cy="779585"/>
            <a:chOff x="1493352" y="5092997"/>
            <a:chExt cx="7452808" cy="779585"/>
          </a:xfrm>
        </p:grpSpPr>
        <p:sp>
          <p:nvSpPr>
            <p:cNvPr id="11" name="TextBox 10">
              <a:extLst>
                <a:ext uri="{FF2B5EF4-FFF2-40B4-BE49-F238E27FC236}">
                  <a16:creationId xmlns:a16="http://schemas.microsoft.com/office/drawing/2014/main" id="{0C721A80-AAC9-698D-2B75-B4835D82447E}"/>
                </a:ext>
              </a:extLst>
            </p:cNvPr>
            <p:cNvSpPr txBox="1"/>
            <p:nvPr/>
          </p:nvSpPr>
          <p:spPr>
            <a:xfrm>
              <a:off x="1493352" y="5132147"/>
              <a:ext cx="5852536" cy="646331"/>
            </a:xfrm>
            <a:prstGeom prst="rect">
              <a:avLst/>
            </a:prstGeom>
            <a:noFill/>
          </p:spPr>
          <p:txBody>
            <a:bodyPr wrap="square" rtlCol="0">
              <a:spAutoFit/>
            </a:bodyPr>
            <a:lstStyle/>
            <a:p>
              <a:pPr>
                <a:lnSpc>
                  <a:spcPct val="150000"/>
                </a:lnSpc>
              </a:pPr>
              <a:r>
                <a:rPr lang="vi-VN">
                  <a:cs typeface="Arial" pitchFamily="34" charset="0"/>
                </a:rPr>
                <a:t>Xác suất để hai viên bi rút ra cùng màu là</a:t>
              </a:r>
              <a:r>
                <a:rPr lang="en-US">
                  <a:cs typeface="Arial" pitchFamily="34" charset="0"/>
                </a:rPr>
                <a:t>:</a:t>
              </a:r>
              <a:r>
                <a:rPr lang="vi-VN">
                  <a:cs typeface="Arial" pitchFamily="34" charset="0"/>
                </a:rPr>
                <a:t> </a:t>
              </a:r>
            </a:p>
          </p:txBody>
        </p:sp>
        <p:graphicFrame>
          <p:nvGraphicFramePr>
            <p:cNvPr id="30" name="Object 29">
              <a:extLst>
                <a:ext uri="{FF2B5EF4-FFF2-40B4-BE49-F238E27FC236}">
                  <a16:creationId xmlns:a16="http://schemas.microsoft.com/office/drawing/2014/main" id="{3ACFF77B-FDB2-4F45-AE33-43B5C2FB5A3C}"/>
                </a:ext>
              </a:extLst>
            </p:cNvPr>
            <p:cNvGraphicFramePr>
              <a:graphicFrameLocks noChangeAspect="1"/>
            </p:cNvGraphicFramePr>
            <p:nvPr>
              <p:extLst>
                <p:ext uri="{D42A27DB-BD31-4B8C-83A1-F6EECF244321}">
                  <p14:modId xmlns:p14="http://schemas.microsoft.com/office/powerpoint/2010/main" val="1611061451"/>
                </p:ext>
              </p:extLst>
            </p:nvPr>
          </p:nvGraphicFramePr>
          <p:xfrm>
            <a:off x="6830145" y="5092997"/>
            <a:ext cx="2116015" cy="779585"/>
          </p:xfrm>
          <a:graphic>
            <a:graphicData uri="http://schemas.openxmlformats.org/presentationml/2006/ole">
              <mc:AlternateContent xmlns:mc="http://schemas.openxmlformats.org/markup-compatibility/2006">
                <mc:Choice xmlns:v="urn:schemas-microsoft-com:vml" Requires="v">
                  <p:oleObj spid="_x0000_s5183" name="Equation" r:id="rId7" imgW="1079280" imgH="393480" progId="Equation.DSMT4">
                    <p:embed/>
                  </p:oleObj>
                </mc:Choice>
                <mc:Fallback>
                  <p:oleObj name="Equation" r:id="rId7" imgW="1079280" imgH="393480" progId="Equation.DSMT4">
                    <p:embed/>
                    <p:pic>
                      <p:nvPicPr>
                        <p:cNvPr id="13" name="Object 12">
                          <a:extLst>
                            <a:ext uri="{FF2B5EF4-FFF2-40B4-BE49-F238E27FC236}">
                              <a16:creationId xmlns:a16="http://schemas.microsoft.com/office/drawing/2014/main" id="{18E685B1-5399-4C2F-AE54-AD920A8C4139}"/>
                            </a:ext>
                          </a:extLst>
                        </p:cNvPr>
                        <p:cNvPicPr>
                          <a:picLocks noChangeAspect="1" noChangeArrowheads="1"/>
                        </p:cNvPicPr>
                        <p:nvPr/>
                      </p:nvPicPr>
                      <p:blipFill>
                        <a:blip r:embed="rId8"/>
                        <a:srcRect/>
                        <a:stretch>
                          <a:fillRect/>
                        </a:stretch>
                      </p:blipFill>
                      <p:spPr bwMode="auto">
                        <a:xfrm>
                          <a:off x="6830145" y="5092997"/>
                          <a:ext cx="2116015"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21">
            <a:extLst>
              <a:ext uri="{FF2B5EF4-FFF2-40B4-BE49-F238E27FC236}">
                <a16:creationId xmlns:a16="http://schemas.microsoft.com/office/drawing/2014/main" id="{A05FB96C-06F5-47A6-88C9-F32827BAB555}"/>
              </a:ext>
            </a:extLst>
          </p:cNvPr>
          <p:cNvGrpSpPr/>
          <p:nvPr/>
        </p:nvGrpSpPr>
        <p:grpSpPr>
          <a:xfrm>
            <a:off x="1994649" y="4237897"/>
            <a:ext cx="3237113" cy="781050"/>
            <a:chOff x="1433312" y="4070350"/>
            <a:chExt cx="3237113" cy="781050"/>
          </a:xfrm>
        </p:grpSpPr>
        <p:graphicFrame>
          <p:nvGraphicFramePr>
            <p:cNvPr id="24" name="Object 23">
              <a:extLst>
                <a:ext uri="{FF2B5EF4-FFF2-40B4-BE49-F238E27FC236}">
                  <a16:creationId xmlns:a16="http://schemas.microsoft.com/office/drawing/2014/main" id="{C3CE4458-1389-42E3-9EA0-7FC9B83B0290}"/>
                </a:ext>
              </a:extLst>
            </p:cNvPr>
            <p:cNvGraphicFramePr>
              <a:graphicFrameLocks noChangeAspect="1"/>
            </p:cNvGraphicFramePr>
            <p:nvPr>
              <p:extLst>
                <p:ext uri="{D42A27DB-BD31-4B8C-83A1-F6EECF244321}">
                  <p14:modId xmlns:p14="http://schemas.microsoft.com/office/powerpoint/2010/main" val="1395587860"/>
                </p:ext>
              </p:extLst>
            </p:nvPr>
          </p:nvGraphicFramePr>
          <p:xfrm>
            <a:off x="2992438" y="4070350"/>
            <a:ext cx="1677987" cy="781050"/>
          </p:xfrm>
          <a:graphic>
            <a:graphicData uri="http://schemas.openxmlformats.org/presentationml/2006/ole">
              <mc:AlternateContent xmlns:mc="http://schemas.openxmlformats.org/markup-compatibility/2006">
                <mc:Choice xmlns:v="urn:schemas-microsoft-com:vml" Requires="v">
                  <p:oleObj spid="_x0000_s5184" name="Equation" r:id="rId9" imgW="850680" imgH="393480" progId="Equation.DSMT4">
                    <p:embed/>
                  </p:oleObj>
                </mc:Choice>
                <mc:Fallback>
                  <p:oleObj name="Equation" r:id="rId9" imgW="850680" imgH="393480" progId="Equation.DSMT4">
                    <p:embed/>
                    <p:pic>
                      <p:nvPicPr>
                        <p:cNvPr id="6" name="Object 5">
                          <a:extLst>
                            <a:ext uri="{FF2B5EF4-FFF2-40B4-BE49-F238E27FC236}">
                              <a16:creationId xmlns:a16="http://schemas.microsoft.com/office/drawing/2014/main" id="{2BD9767A-0089-47A9-B6C2-480F2A1A39D2}"/>
                            </a:ext>
                          </a:extLst>
                        </p:cNvPr>
                        <p:cNvPicPr>
                          <a:picLocks noChangeAspect="1" noChangeArrowheads="1"/>
                        </p:cNvPicPr>
                        <p:nvPr/>
                      </p:nvPicPr>
                      <p:blipFill>
                        <a:blip r:embed="rId10"/>
                        <a:srcRect/>
                        <a:stretch>
                          <a:fillRect/>
                        </a:stretch>
                      </p:blipFill>
                      <p:spPr bwMode="auto">
                        <a:xfrm>
                          <a:off x="2992438" y="4070350"/>
                          <a:ext cx="167798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a:extLst>
                <a:ext uri="{FF2B5EF4-FFF2-40B4-BE49-F238E27FC236}">
                  <a16:creationId xmlns:a16="http://schemas.microsoft.com/office/drawing/2014/main" id="{A15706C6-8159-4E99-B339-B7AE62BB51FA}"/>
                </a:ext>
              </a:extLst>
            </p:cNvPr>
            <p:cNvSpPr/>
            <p:nvPr/>
          </p:nvSpPr>
          <p:spPr>
            <a:xfrm>
              <a:off x="1433312" y="4231792"/>
              <a:ext cx="1702710" cy="461665"/>
            </a:xfrm>
            <a:prstGeom prst="rect">
              <a:avLst/>
            </a:prstGeom>
          </p:spPr>
          <p:txBody>
            <a:bodyPr wrap="none">
              <a:spAutoFit/>
            </a:bodyPr>
            <a:lstStyle/>
            <a:p>
              <a:r>
                <a:rPr lang="vi-VN">
                  <a:cs typeface="Arial" pitchFamily="34" charset="0"/>
                </a:rPr>
                <a:t>b) </a:t>
              </a:r>
              <a:r>
                <a:rPr lang="vi-VN" i="1">
                  <a:cs typeface="Arial" pitchFamily="34" charset="0"/>
                </a:rPr>
                <a:t>P</a:t>
              </a:r>
              <a:r>
                <a:rPr lang="vi-VN">
                  <a:cs typeface="Arial" pitchFamily="34" charset="0"/>
                </a:rPr>
                <a:t>(ĐĐ) = </a:t>
              </a:r>
              <a:endParaRPr lang="en-US"/>
            </a:p>
          </p:txBody>
        </p:sp>
      </p:grpSp>
      <p:grpSp>
        <p:nvGrpSpPr>
          <p:cNvPr id="31" name="Group 30">
            <a:extLst>
              <a:ext uri="{FF2B5EF4-FFF2-40B4-BE49-F238E27FC236}">
                <a16:creationId xmlns:a16="http://schemas.microsoft.com/office/drawing/2014/main" id="{227F0F95-1D6B-475D-B8EE-DA4AB4493BD2}"/>
              </a:ext>
            </a:extLst>
          </p:cNvPr>
          <p:cNvGrpSpPr/>
          <p:nvPr/>
        </p:nvGrpSpPr>
        <p:grpSpPr>
          <a:xfrm>
            <a:off x="5259091" y="4238625"/>
            <a:ext cx="2754609" cy="779463"/>
            <a:chOff x="5226663" y="4048603"/>
            <a:chExt cx="2754609" cy="779463"/>
          </a:xfrm>
        </p:grpSpPr>
        <p:graphicFrame>
          <p:nvGraphicFramePr>
            <p:cNvPr id="26" name="Object 25">
              <a:extLst>
                <a:ext uri="{FF2B5EF4-FFF2-40B4-BE49-F238E27FC236}">
                  <a16:creationId xmlns:a16="http://schemas.microsoft.com/office/drawing/2014/main" id="{1912BCA0-F1AC-4CAB-A3FF-C061187E5BCF}"/>
                </a:ext>
              </a:extLst>
            </p:cNvPr>
            <p:cNvGraphicFramePr>
              <a:graphicFrameLocks noChangeAspect="1"/>
            </p:cNvGraphicFramePr>
            <p:nvPr>
              <p:extLst>
                <p:ext uri="{D42A27DB-BD31-4B8C-83A1-F6EECF244321}">
                  <p14:modId xmlns:p14="http://schemas.microsoft.com/office/powerpoint/2010/main" val="3067687806"/>
                </p:ext>
              </p:extLst>
            </p:nvPr>
          </p:nvGraphicFramePr>
          <p:xfrm>
            <a:off x="6423935" y="4048603"/>
            <a:ext cx="1557337" cy="779463"/>
          </p:xfrm>
          <a:graphic>
            <a:graphicData uri="http://schemas.openxmlformats.org/presentationml/2006/ole">
              <mc:AlternateContent xmlns:mc="http://schemas.openxmlformats.org/markup-compatibility/2006">
                <mc:Choice xmlns:v="urn:schemas-microsoft-com:vml" Requires="v">
                  <p:oleObj spid="_x0000_s5185" name="Equation" r:id="rId11" imgW="799920" imgH="393480" progId="Equation.DSMT4">
                    <p:embed/>
                  </p:oleObj>
                </mc:Choice>
                <mc:Fallback>
                  <p:oleObj name="Equation" r:id="rId11" imgW="799920" imgH="393480" progId="Equation.DSMT4">
                    <p:embed/>
                    <p:pic>
                      <p:nvPicPr>
                        <p:cNvPr id="9" name="Object 8">
                          <a:extLst>
                            <a:ext uri="{FF2B5EF4-FFF2-40B4-BE49-F238E27FC236}">
                              <a16:creationId xmlns:a16="http://schemas.microsoft.com/office/drawing/2014/main" id="{DFCECC77-6C7E-4534-AC60-318C10E7A556}"/>
                            </a:ext>
                          </a:extLst>
                        </p:cNvPr>
                        <p:cNvPicPr>
                          <a:picLocks noChangeAspect="1" noChangeArrowheads="1"/>
                        </p:cNvPicPr>
                        <p:nvPr/>
                      </p:nvPicPr>
                      <p:blipFill>
                        <a:blip r:embed="rId12"/>
                        <a:srcRect/>
                        <a:stretch>
                          <a:fillRect/>
                        </a:stretch>
                      </p:blipFill>
                      <p:spPr bwMode="auto">
                        <a:xfrm>
                          <a:off x="6423935" y="4048603"/>
                          <a:ext cx="1557337"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a:extLst>
                <a:ext uri="{FF2B5EF4-FFF2-40B4-BE49-F238E27FC236}">
                  <a16:creationId xmlns:a16="http://schemas.microsoft.com/office/drawing/2014/main" id="{38777102-598B-42BC-B2A8-102BE31BB741}"/>
                </a:ext>
              </a:extLst>
            </p:cNvPr>
            <p:cNvSpPr/>
            <p:nvPr/>
          </p:nvSpPr>
          <p:spPr>
            <a:xfrm>
              <a:off x="5226663" y="4231792"/>
              <a:ext cx="1274708" cy="461665"/>
            </a:xfrm>
            <a:prstGeom prst="rect">
              <a:avLst/>
            </a:prstGeom>
          </p:spPr>
          <p:txBody>
            <a:bodyPr wrap="none">
              <a:spAutoFit/>
            </a:bodyPr>
            <a:lstStyle/>
            <a:p>
              <a:r>
                <a:rPr lang="vi-VN" i="1">
                  <a:cs typeface="Arial" pitchFamily="34" charset="0"/>
                </a:rPr>
                <a:t>P(XX) =</a:t>
              </a:r>
              <a:endParaRPr lang="en-US" i="1"/>
            </a:p>
          </p:txBody>
        </p:sp>
      </p:grpSp>
      <p:grpSp>
        <p:nvGrpSpPr>
          <p:cNvPr id="34" name="Group 33">
            <a:extLst>
              <a:ext uri="{FF2B5EF4-FFF2-40B4-BE49-F238E27FC236}">
                <a16:creationId xmlns:a16="http://schemas.microsoft.com/office/drawing/2014/main" id="{C924DA86-C2AB-4833-B053-492503C92177}"/>
              </a:ext>
            </a:extLst>
          </p:cNvPr>
          <p:cNvGrpSpPr/>
          <p:nvPr/>
        </p:nvGrpSpPr>
        <p:grpSpPr>
          <a:xfrm>
            <a:off x="227799" y="714374"/>
            <a:ext cx="11824465" cy="1666736"/>
            <a:chOff x="227799" y="714374"/>
            <a:chExt cx="11824465" cy="1666736"/>
          </a:xfrm>
        </p:grpSpPr>
        <p:sp>
          <p:nvSpPr>
            <p:cNvPr id="25" name="Rounded Rectangle 24"/>
            <p:cNvSpPr/>
            <p:nvPr/>
          </p:nvSpPr>
          <p:spPr>
            <a:xfrm>
              <a:off x="1970087" y="714374"/>
              <a:ext cx="9982200" cy="1604963"/>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7799" y="803638"/>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809657" y="1339551"/>
              <a:ext cx="4785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r="9096" b="19797"/>
            <a:stretch/>
          </p:blipFill>
          <p:spPr bwMode="auto">
            <a:xfrm>
              <a:off x="467051" y="976486"/>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70041" y="803558"/>
              <a:ext cx="9448800" cy="1231084"/>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latin typeface="+mj-lt"/>
                  <a:cs typeface="Arial" pitchFamily="34" charset="0"/>
                </a:rPr>
                <a:t>Trở lại Ví dụ 4. Tính xác suất để:</a:t>
              </a:r>
              <a:endParaRPr lang="en-US" b="1">
                <a:latin typeface="+mj-lt"/>
                <a:cs typeface="Arial" pitchFamily="34" charset="0"/>
              </a:endParaRPr>
            </a:p>
            <a:p>
              <a:pPr algn="just"/>
              <a:r>
                <a:rPr lang="vi-VN" b="1">
                  <a:latin typeface="+mj-lt"/>
                  <a:cs typeface="Arial" pitchFamily="34" charset="0"/>
                </a:rPr>
                <a:t>a) Sơn lấy được bút bi xanh và Tùng lấy được </a:t>
              </a:r>
              <a:r>
                <a:rPr lang="en-US" b="1">
                  <a:latin typeface="+mj-lt"/>
                  <a:cs typeface="Arial" pitchFamily="34" charset="0"/>
                </a:rPr>
                <a:t>đ</a:t>
              </a:r>
              <a:r>
                <a:rPr lang="vi-VN" b="1">
                  <a:latin typeface="+mj-lt"/>
                  <a:cs typeface="Arial" pitchFamily="34" charset="0"/>
                </a:rPr>
                <a:t>ược bút bi đen;</a:t>
              </a:r>
            </a:p>
            <a:p>
              <a:pPr algn="just"/>
              <a:r>
                <a:rPr lang="vi-VN" b="1">
                  <a:latin typeface="+mj-lt"/>
                  <a:cs typeface="Arial" pitchFamily="34" charset="0"/>
                </a:rPr>
                <a:t>b) Hai chiếc bút lấy ra có cùng màu.</a:t>
              </a:r>
            </a:p>
          </p:txBody>
        </p:sp>
        <p:pic>
          <p:nvPicPr>
            <p:cNvPr id="33" name="Picture 32">
              <a:extLst>
                <a:ext uri="{FF2B5EF4-FFF2-40B4-BE49-F238E27FC236}">
                  <a16:creationId xmlns:a16="http://schemas.microsoft.com/office/drawing/2014/main" id="{A72D458A-D342-4164-8446-B79B2267AB68}"/>
                </a:ext>
              </a:extLst>
            </p:cNvPr>
            <p:cNvPicPr>
              <a:picLocks noChangeAspect="1"/>
            </p:cNvPicPr>
            <p:nvPr/>
          </p:nvPicPr>
          <p:blipFill>
            <a:blip r:embed="rId15"/>
            <a:stretch>
              <a:fillRect/>
            </a:stretch>
          </p:blipFill>
          <p:spPr>
            <a:xfrm>
              <a:off x="10875634" y="1241059"/>
              <a:ext cx="1176630" cy="1140051"/>
            </a:xfrm>
            <a:prstGeom prst="rect">
              <a:avLst/>
            </a:prstGeom>
          </p:spPr>
        </p:pic>
      </p:grpSp>
    </p:spTree>
    <p:extLst>
      <p:ext uri="{BB962C8B-B14F-4D97-AF65-F5344CB8AC3E}">
        <p14:creationId xmlns:p14="http://schemas.microsoft.com/office/powerpoint/2010/main" val="2416657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8" name="Group 7">
            <a:extLst>
              <a:ext uri="{FF2B5EF4-FFF2-40B4-BE49-F238E27FC236}">
                <a16:creationId xmlns:a16="http://schemas.microsoft.com/office/drawing/2014/main" id="{9AB04375-3F36-4185-966A-B23844872E0A}"/>
              </a:ext>
            </a:extLst>
          </p:cNvPr>
          <p:cNvGrpSpPr/>
          <p:nvPr/>
        </p:nvGrpSpPr>
        <p:grpSpPr>
          <a:xfrm>
            <a:off x="84137" y="36857"/>
            <a:ext cx="12001077" cy="2743201"/>
            <a:chOff x="84137" y="36857"/>
            <a:chExt cx="12001077" cy="2743201"/>
          </a:xfrm>
        </p:grpSpPr>
        <p:sp>
          <p:nvSpPr>
            <p:cNvPr id="14" name="Rounded Rectangle 13"/>
            <p:cNvSpPr/>
            <p:nvPr/>
          </p:nvSpPr>
          <p:spPr>
            <a:xfrm>
              <a:off x="1890679" y="36857"/>
              <a:ext cx="10194535" cy="27432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1957355" y="36858"/>
              <a:ext cx="9975988" cy="2708412"/>
            </a:xfrm>
            <a:prstGeom prst="rect">
              <a:avLst/>
            </a:prstGeom>
            <a:noFill/>
          </p:spPr>
          <p:txBody>
            <a:bodyPr wrap="square" lIns="121899" tIns="60949" rIns="121899" bIns="60949" rtlCol="0">
              <a:spAutoFit/>
            </a:bodyPr>
            <a:lstStyle/>
            <a:p>
              <a:pPr algn="just"/>
              <a:r>
                <a:rPr lang="vi-VN" b="1">
                  <a:latin typeface="+mj-lt"/>
                  <a:cs typeface="Arial" pitchFamily="34" charset="0"/>
                </a:rPr>
                <a:t>Trở lại trò chơi "Ô cửa bí mật" trong </a:t>
              </a:r>
              <a:r>
                <a:rPr lang="vi-VN" b="1" i="1">
                  <a:solidFill>
                    <a:srgbClr val="FF0000"/>
                  </a:solidFill>
                  <a:latin typeface="+mj-lt"/>
                  <a:cs typeface="Arial" pitchFamily="34" charset="0"/>
                </a:rPr>
                <a:t>tình huống mở đầu</a:t>
              </a:r>
              <a:r>
                <a:rPr lang="vi-VN" b="1">
                  <a:latin typeface="+mj-lt"/>
                  <a:cs typeface="Arial" pitchFamily="34" charset="0"/>
                </a:rPr>
                <a:t>. Giả sử người chơi chọn cửa số 1 và người quản trò mở cửa số 3.</a:t>
              </a:r>
              <a:r>
                <a:rPr lang="en-US" b="1">
                  <a:latin typeface="+mj-lt"/>
                  <a:cs typeface="Arial" pitchFamily="34" charset="0"/>
                </a:rPr>
                <a:t> </a:t>
              </a:r>
              <a:r>
                <a:rPr lang="vi-VN" b="1">
                  <a:latin typeface="+mj-lt"/>
                  <a:cs typeface="Arial" pitchFamily="34" charset="0"/>
                </a:rPr>
                <a:t>Kí hiệu </a:t>
              </a:r>
              <a:r>
                <a:rPr lang="vi-VN" i="1">
                  <a:latin typeface="+mj-lt"/>
                  <a:cs typeface="Arial" pitchFamily="34" charset="0"/>
                </a:rPr>
                <a:t>E</a:t>
              </a:r>
              <a:r>
                <a:rPr lang="en-US" baseline="-25000">
                  <a:latin typeface="+mj-lt"/>
                  <a:cs typeface="Arial" pitchFamily="34" charset="0"/>
                </a:rPr>
                <a:t>1</a:t>
              </a:r>
              <a:r>
                <a:rPr lang="vi-VN">
                  <a:latin typeface="+mj-lt"/>
                  <a:cs typeface="Arial" pitchFamily="34" charset="0"/>
                </a:rPr>
                <a:t>; </a:t>
              </a:r>
              <a:r>
                <a:rPr lang="vi-VN" i="1">
                  <a:latin typeface="+mj-lt"/>
                  <a:cs typeface="Arial" pitchFamily="34" charset="0"/>
                </a:rPr>
                <a:t>E</a:t>
              </a:r>
              <a:r>
                <a:rPr lang="en-US" i="1" baseline="-25000">
                  <a:latin typeface="+mj-lt"/>
                  <a:cs typeface="Arial" pitchFamily="34" charset="0"/>
                </a:rPr>
                <a:t>2</a:t>
              </a:r>
              <a:r>
                <a:rPr lang="vi-VN">
                  <a:latin typeface="+mj-lt"/>
                  <a:cs typeface="Arial" pitchFamily="34" charset="0"/>
                </a:rPr>
                <a:t>; </a:t>
              </a:r>
              <a:r>
                <a:rPr lang="vi-VN" i="1">
                  <a:latin typeface="+mj-lt"/>
                  <a:cs typeface="Arial" pitchFamily="34" charset="0"/>
                </a:rPr>
                <a:t>E</a:t>
              </a:r>
              <a:r>
                <a:rPr lang="en-US" i="1" baseline="-25000">
                  <a:latin typeface="+mj-lt"/>
                  <a:cs typeface="Arial" pitchFamily="34" charset="0"/>
                </a:rPr>
                <a:t>3</a:t>
              </a:r>
              <a:r>
                <a:rPr lang="vi-VN" b="1">
                  <a:latin typeface="+mj-lt"/>
                  <a:cs typeface="Arial" pitchFamily="34" charset="0"/>
                </a:rPr>
                <a:t>, tương ứng là các biến cố: "Sau ô cửa số 1 có ô tô"; "Sau ô cửa số 2 có ô tô"; "Sau ô cửa số 3 có ô tô" và </a:t>
              </a:r>
              <a:r>
                <a:rPr lang="vi-VN" b="1" i="1">
                  <a:latin typeface="+mj-lt"/>
                  <a:cs typeface="Arial" pitchFamily="34" charset="0"/>
                </a:rPr>
                <a:t>H</a:t>
              </a:r>
              <a:r>
                <a:rPr lang="vi-VN" b="1">
                  <a:latin typeface="+mj-lt"/>
                  <a:cs typeface="Arial" pitchFamily="34" charset="0"/>
                </a:rPr>
                <a:t> là biến cố: "Người quản trò mở ô cửa số 3 thấy con lừa".</a:t>
              </a:r>
              <a:r>
                <a:rPr lang="en-US" b="1">
                  <a:latin typeface="+mj-lt"/>
                  <a:cs typeface="Arial" pitchFamily="34" charset="0"/>
                </a:rPr>
                <a:t> </a:t>
              </a:r>
              <a:r>
                <a:rPr lang="vi-VN" b="1">
                  <a:latin typeface="+mj-lt"/>
                  <a:cs typeface="Arial" pitchFamily="34" charset="0"/>
                </a:rPr>
                <a:t>Sau khi người quản trò mở cánh cửa số 3 thấy con lừa, tức là khi </a:t>
              </a:r>
              <a:r>
                <a:rPr lang="vi-VN" b="1" i="1">
                  <a:latin typeface="+mj-lt"/>
                  <a:cs typeface="Arial" pitchFamily="34" charset="0"/>
                </a:rPr>
                <a:t>H</a:t>
              </a:r>
              <a:r>
                <a:rPr lang="vi-VN" b="1">
                  <a:latin typeface="+mj-lt"/>
                  <a:cs typeface="Arial" pitchFamily="34" charset="0"/>
                </a:rPr>
                <a:t> xảy ra. Để quyết định thay đổi lựa chọn hay không, người chơi cần so sánh hai xác suất có điều kiện: </a:t>
              </a:r>
              <a:r>
                <a:rPr lang="vi-VN" i="1">
                  <a:solidFill>
                    <a:srgbClr val="FF0000"/>
                  </a:solidFill>
                  <a:latin typeface="+mj-lt"/>
                  <a:cs typeface="Arial" pitchFamily="34" charset="0"/>
                </a:rPr>
                <a:t>P</a:t>
              </a:r>
              <a:r>
                <a:rPr lang="vi-VN">
                  <a:solidFill>
                    <a:srgbClr val="FF0000"/>
                  </a:solidFill>
                  <a:latin typeface="+mj-lt"/>
                  <a:cs typeface="Arial" pitchFamily="34" charset="0"/>
                </a:rPr>
                <a:t>(</a:t>
              </a:r>
              <a:r>
                <a:rPr lang="vi-VN" i="1">
                  <a:solidFill>
                    <a:srgbClr val="FF0000"/>
                  </a:solidFill>
                  <a:latin typeface="+mj-lt"/>
                  <a:cs typeface="Arial" pitchFamily="34" charset="0"/>
                </a:rPr>
                <a:t>E</a:t>
              </a:r>
              <a:r>
                <a:rPr lang="en-US" baseline="-25000">
                  <a:solidFill>
                    <a:srgbClr val="FF0000"/>
                  </a:solidFill>
                  <a:latin typeface="+mj-lt"/>
                  <a:cs typeface="Arial" pitchFamily="34" charset="0"/>
                </a:rPr>
                <a:t>1</a:t>
              </a:r>
              <a:r>
                <a:rPr lang="vi-VN">
                  <a:solidFill>
                    <a:srgbClr val="FF0000"/>
                  </a:solidFill>
                  <a:latin typeface="+mj-lt"/>
                  <a:cs typeface="Arial" pitchFamily="34" charset="0"/>
                </a:rPr>
                <a:t> </a:t>
              </a:r>
              <a:r>
                <a:rPr lang="vi-VN" i="1">
                  <a:solidFill>
                    <a:srgbClr val="FF0000"/>
                  </a:solidFill>
                  <a:latin typeface="+mj-lt"/>
                  <a:cs typeface="Arial" pitchFamily="34" charset="0"/>
                </a:rPr>
                <a:t>| H</a:t>
              </a:r>
              <a:r>
                <a:rPr lang="vi-VN">
                  <a:solidFill>
                    <a:srgbClr val="FF0000"/>
                  </a:solidFill>
                  <a:latin typeface="+mj-lt"/>
                  <a:cs typeface="Arial" pitchFamily="34" charset="0"/>
                </a:rPr>
                <a:t>) </a:t>
              </a:r>
              <a:r>
                <a:rPr lang="vi-VN" b="1">
                  <a:latin typeface="+mj-lt"/>
                  <a:cs typeface="Arial" pitchFamily="34" charset="0"/>
                </a:rPr>
                <a:t>và </a:t>
              </a:r>
              <a:r>
                <a:rPr lang="vi-VN" i="1">
                  <a:solidFill>
                    <a:srgbClr val="FF0000"/>
                  </a:solidFill>
                  <a:latin typeface="+mj-lt"/>
                  <a:cs typeface="Arial" pitchFamily="34" charset="0"/>
                </a:rPr>
                <a:t>P</a:t>
              </a:r>
              <a:r>
                <a:rPr lang="vi-VN">
                  <a:solidFill>
                    <a:srgbClr val="FF0000"/>
                  </a:solidFill>
                  <a:latin typeface="+mj-lt"/>
                  <a:cs typeface="Arial" pitchFamily="34" charset="0"/>
                </a:rPr>
                <a:t>(</a:t>
              </a:r>
              <a:r>
                <a:rPr lang="vi-VN" i="1">
                  <a:solidFill>
                    <a:srgbClr val="FF0000"/>
                  </a:solidFill>
                  <a:latin typeface="+mj-lt"/>
                  <a:cs typeface="Arial" pitchFamily="34" charset="0"/>
                </a:rPr>
                <a:t>E</a:t>
              </a:r>
              <a:r>
                <a:rPr lang="en-US" i="1" baseline="-25000">
                  <a:solidFill>
                    <a:srgbClr val="FF0000"/>
                  </a:solidFill>
                  <a:latin typeface="+mj-lt"/>
                  <a:cs typeface="Arial" pitchFamily="34" charset="0"/>
                </a:rPr>
                <a:t>2</a:t>
              </a:r>
              <a:r>
                <a:rPr lang="en-US">
                  <a:solidFill>
                    <a:srgbClr val="FF0000"/>
                  </a:solidFill>
                  <a:latin typeface="+mj-lt"/>
                  <a:cs typeface="Arial" pitchFamily="34" charset="0"/>
                </a:rPr>
                <a:t> </a:t>
              </a:r>
              <a:r>
                <a:rPr lang="vi-VN" i="1">
                  <a:solidFill>
                    <a:srgbClr val="FF0000"/>
                  </a:solidFill>
                  <a:latin typeface="+mj-lt"/>
                  <a:cs typeface="Arial" pitchFamily="34" charset="0"/>
                </a:rPr>
                <a:t>| H</a:t>
              </a:r>
              <a:r>
                <a:rPr lang="vi-VN">
                  <a:solidFill>
                    <a:srgbClr val="FF0000"/>
                  </a:solidFill>
                  <a:latin typeface="+mj-lt"/>
                  <a:cs typeface="Arial" pitchFamily="34" charset="0"/>
                </a:rPr>
                <a:t>).</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7" y="36857"/>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83" y="406231"/>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7B5B4E-EBB7-4C09-A138-81969248164D}"/>
                  </a:ext>
                </a:extLst>
              </p:cNvPr>
              <p:cNvSpPr/>
              <p:nvPr/>
            </p:nvSpPr>
            <p:spPr>
              <a:xfrm>
                <a:off x="302683" y="2905119"/>
                <a:ext cx="10194535" cy="684162"/>
              </a:xfrm>
              <a:prstGeom prst="rect">
                <a:avLst/>
              </a:prstGeom>
            </p:spPr>
            <p:txBody>
              <a:bodyPr wrap="square">
                <a:spAutoFit/>
              </a:bodyPr>
              <a:lstStyle/>
              <a:p>
                <a:pPr marL="457200" indent="-457200" algn="just">
                  <a:buFontTx/>
                  <a:buAutoNum type="alphaLcParenR"/>
                </a:pPr>
                <a:r>
                  <a:rPr lang="vi-VN">
                    <a:cs typeface="Arial" pitchFamily="34" charset="0"/>
                  </a:rPr>
                  <a:t>Chứng minh rằng:</a:t>
                </a:r>
                <a:r>
                  <a:rPr lang="en-US">
                    <a:cs typeface="Arial" pitchFamily="34" charset="0"/>
                  </a:rPr>
                  <a:t> </a:t>
                </a:r>
                <a:r>
                  <a:rPr lang="pt-BR" i="1">
                    <a:cs typeface="Arial" pitchFamily="34" charset="0"/>
                  </a:rPr>
                  <a:t>P</a:t>
                </a:r>
                <a:r>
                  <a:rPr lang="pt-BR">
                    <a:cs typeface="Arial" pitchFamily="34" charset="0"/>
                  </a:rPr>
                  <a:t>(</a:t>
                </a:r>
                <a:r>
                  <a:rPr lang="vi-VN" i="1">
                    <a:cs typeface="Arial" pitchFamily="34" charset="0"/>
                  </a:rPr>
                  <a:t>E</a:t>
                </a:r>
                <a:r>
                  <a:rPr lang="en-US" baseline="-25000">
                    <a:cs typeface="Arial" pitchFamily="34" charset="0"/>
                  </a:rPr>
                  <a:t>1</a:t>
                </a:r>
                <a:r>
                  <a:rPr lang="pt-BR">
                    <a:cs typeface="Arial" pitchFamily="34" charset="0"/>
                  </a:rPr>
                  <a:t>) = </a:t>
                </a:r>
                <a:r>
                  <a:rPr lang="pt-BR" i="1">
                    <a:cs typeface="Arial" pitchFamily="34" charset="0"/>
                  </a:rPr>
                  <a:t>P</a:t>
                </a:r>
                <a:r>
                  <a:rPr lang="pt-BR">
                    <a:cs typeface="Arial" pitchFamily="34" charset="0"/>
                  </a:rPr>
                  <a:t>(</a:t>
                </a:r>
                <a:r>
                  <a:rPr lang="vi-VN" i="1">
                    <a:cs typeface="Arial" pitchFamily="34" charset="0"/>
                  </a:rPr>
                  <a:t>E</a:t>
                </a:r>
                <a:r>
                  <a:rPr lang="en-US" i="1" baseline="-25000">
                    <a:cs typeface="Arial" pitchFamily="34" charset="0"/>
                  </a:rPr>
                  <a:t>2</a:t>
                </a:r>
                <a:r>
                  <a:rPr lang="pt-BR">
                    <a:cs typeface="Arial" pitchFamily="34" charset="0"/>
                  </a:rPr>
                  <a:t>) = </a:t>
                </a:r>
                <a:r>
                  <a:rPr lang="pt-BR" i="1">
                    <a:cs typeface="Arial" pitchFamily="34" charset="0"/>
                  </a:rPr>
                  <a:t>P</a:t>
                </a:r>
                <a:r>
                  <a:rPr lang="pt-BR">
                    <a:cs typeface="Arial" pitchFamily="34" charset="0"/>
                  </a:rPr>
                  <a:t>(</a:t>
                </a:r>
                <a:r>
                  <a:rPr lang="vi-VN" i="1">
                    <a:cs typeface="Arial" pitchFamily="34" charset="0"/>
                  </a:rPr>
                  <a:t>E</a:t>
                </a:r>
                <a:r>
                  <a:rPr lang="en-US" i="1" baseline="-25000">
                    <a:cs typeface="Arial" pitchFamily="34" charset="0"/>
                  </a:rPr>
                  <a:t>3</a:t>
                </a:r>
                <a:r>
                  <a:rPr lang="pt-BR">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1</m:t>
                        </m:r>
                      </m:num>
                      <m:den>
                        <m:r>
                          <m:rPr>
                            <m:nor/>
                          </m:rPr>
                          <a:rPr lang="en-US">
                            <a:cs typeface="Arial" pitchFamily="34" charset="0"/>
                          </a:rPr>
                          <m:t>3</m:t>
                        </m:r>
                      </m:den>
                    </m:f>
                  </m:oMath>
                </a14:m>
                <a:r>
                  <a:rPr lang="pt-BR">
                    <a:cs typeface="Arial" pitchFamily="34" charset="0"/>
                  </a:rPr>
                  <a:t>;</a:t>
                </a:r>
                <a:r>
                  <a:rPr lang="vi-VN" i="1">
                    <a:cs typeface="Arial" pitchFamily="34" charset="0"/>
                  </a:rPr>
                  <a:t> P</a:t>
                </a:r>
                <a:r>
                  <a:rPr lang="vi-VN">
                    <a:cs typeface="Arial" pitchFamily="34" charset="0"/>
                  </a:rPr>
                  <a:t>(</a:t>
                </a:r>
                <a:r>
                  <a:rPr lang="vi-VN" i="1">
                    <a:cs typeface="Arial" pitchFamily="34" charset="0"/>
                  </a:rPr>
                  <a:t>H</a:t>
                </a:r>
                <a:r>
                  <a:rPr lang="vi-VN">
                    <a:cs typeface="Arial" pitchFamily="34" charset="0"/>
                  </a:rPr>
                  <a:t> </a:t>
                </a:r>
                <a:r>
                  <a:rPr lang="vi-VN" i="1">
                    <a:cs typeface="Arial" pitchFamily="34" charset="0"/>
                  </a:rPr>
                  <a:t>|</a:t>
                </a:r>
                <a:r>
                  <a:rPr lang="en-US" i="1">
                    <a:cs typeface="Arial" pitchFamily="34" charset="0"/>
                  </a:rPr>
                  <a:t> </a:t>
                </a:r>
                <a:r>
                  <a:rPr lang="vi-VN" i="1">
                    <a:cs typeface="Arial" pitchFamily="34" charset="0"/>
                  </a:rPr>
                  <a:t>E</a:t>
                </a:r>
                <a:r>
                  <a:rPr lang="en-US" baseline="-25000">
                    <a:cs typeface="Arial" pitchFamily="34" charset="0"/>
                  </a:rPr>
                  <a:t>1</a:t>
                </a:r>
                <a:r>
                  <a:rPr lang="vi-VN">
                    <a:cs typeface="Arial" pitchFamily="34" charset="0"/>
                  </a:rPr>
                  <a:t>) </a:t>
                </a:r>
                <a:r>
                  <a:rPr lang="pt-BR">
                    <a:cs typeface="Arial" pitchFamily="34" charset="0"/>
                  </a:rPr>
                  <a:t>=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1</m:t>
                        </m:r>
                      </m:num>
                      <m:den>
                        <m:r>
                          <m:rPr>
                            <m:nor/>
                          </m:rPr>
                          <a:rPr lang="pt-BR">
                            <a:cs typeface="Arial" pitchFamily="34" charset="0"/>
                          </a:rPr>
                          <m:t>2</m:t>
                        </m:r>
                      </m:den>
                    </m:f>
                  </m:oMath>
                </a14:m>
                <a:r>
                  <a:rPr lang="pt-BR">
                    <a:cs typeface="Arial" pitchFamily="34" charset="0"/>
                  </a:rPr>
                  <a:t>  và  </a:t>
                </a:r>
                <a:r>
                  <a:rPr lang="vi-VN" i="1">
                    <a:cs typeface="Arial" pitchFamily="34" charset="0"/>
                  </a:rPr>
                  <a:t>P</a:t>
                </a:r>
                <a:r>
                  <a:rPr lang="vi-VN">
                    <a:cs typeface="Arial" pitchFamily="34" charset="0"/>
                  </a:rPr>
                  <a:t>(</a:t>
                </a:r>
                <a:r>
                  <a:rPr lang="vi-VN" i="1">
                    <a:cs typeface="Arial" pitchFamily="34" charset="0"/>
                  </a:rPr>
                  <a:t>H | E</a:t>
                </a:r>
                <a:r>
                  <a:rPr lang="en-US" i="1" baseline="-25000">
                    <a:cs typeface="Arial" pitchFamily="34" charset="0"/>
                  </a:rPr>
                  <a:t>2</a:t>
                </a:r>
                <a:r>
                  <a:rPr lang="vi-VN">
                    <a:cs typeface="Arial" pitchFamily="34" charset="0"/>
                  </a:rPr>
                  <a:t>)</a:t>
                </a:r>
                <a:r>
                  <a:rPr lang="en-US">
                    <a:cs typeface="Arial" pitchFamily="34" charset="0"/>
                  </a:rPr>
                  <a:t> = 1</a:t>
                </a:r>
                <a:r>
                  <a:rPr lang="pt-BR">
                    <a:cs typeface="Arial" pitchFamily="34" charset="0"/>
                  </a:rPr>
                  <a:t> </a:t>
                </a:r>
              </a:p>
            </p:txBody>
          </p:sp>
        </mc:Choice>
        <mc:Fallback xmlns="">
          <p:sp>
            <p:nvSpPr>
              <p:cNvPr id="3" name="Rectangle 2">
                <a:extLst>
                  <a:ext uri="{FF2B5EF4-FFF2-40B4-BE49-F238E27FC236}">
                    <a16:creationId xmlns:a16="http://schemas.microsoft.com/office/drawing/2014/main" id="{D37B5B4E-EBB7-4C09-A138-81969248164D}"/>
                  </a:ext>
                </a:extLst>
              </p:cNvPr>
              <p:cNvSpPr>
                <a:spLocks noRot="1" noChangeAspect="1" noMove="1" noResize="1" noEditPoints="1" noAdjustHandles="1" noChangeArrowheads="1" noChangeShapeType="1" noTextEdit="1"/>
              </p:cNvSpPr>
              <p:nvPr/>
            </p:nvSpPr>
            <p:spPr>
              <a:xfrm>
                <a:off x="302683" y="2905119"/>
                <a:ext cx="10194535" cy="684162"/>
              </a:xfrm>
              <a:prstGeom prst="rect">
                <a:avLst/>
              </a:prstGeom>
              <a:blipFill>
                <a:blip r:embed="rId5"/>
                <a:stretch>
                  <a:fillRect l="-837"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5ED1D35-4BB9-4881-BE89-2CA4DEC2A21D}"/>
                  </a:ext>
                </a:extLst>
              </p:cNvPr>
              <p:cNvSpPr/>
              <p:nvPr/>
            </p:nvSpPr>
            <p:spPr>
              <a:xfrm>
                <a:off x="523220" y="4573222"/>
                <a:ext cx="11478976" cy="1049903"/>
              </a:xfrm>
              <a:prstGeom prst="rect">
                <a:avLst/>
              </a:prstGeom>
            </p:spPr>
            <p:txBody>
              <a:bodyPr wrap="square">
                <a:spAutoFit/>
              </a:bodyPr>
              <a:lstStyle/>
              <a:p>
                <a:r>
                  <a:rPr lang="vi-VN"/>
                  <a:t>+ Xét </a:t>
                </a:r>
                <a:r>
                  <a:rPr lang="vi-VN" i="1">
                    <a:cs typeface="Arial" pitchFamily="34" charset="0"/>
                  </a:rPr>
                  <a:t>P</a:t>
                </a:r>
                <a:r>
                  <a:rPr lang="vi-VN">
                    <a:cs typeface="Arial" pitchFamily="34" charset="0"/>
                  </a:rPr>
                  <a:t>(</a:t>
                </a:r>
                <a:r>
                  <a:rPr lang="vi-VN" i="1">
                    <a:cs typeface="Arial" pitchFamily="34" charset="0"/>
                  </a:rPr>
                  <a:t>H</a:t>
                </a:r>
                <a:r>
                  <a:rPr lang="vi-VN">
                    <a:cs typeface="Arial" pitchFamily="34" charset="0"/>
                  </a:rPr>
                  <a:t> </a:t>
                </a:r>
                <a:r>
                  <a:rPr lang="vi-VN" i="1">
                    <a:cs typeface="Arial" pitchFamily="34" charset="0"/>
                  </a:rPr>
                  <a:t>|</a:t>
                </a:r>
                <a:r>
                  <a:rPr lang="en-US" i="1">
                    <a:cs typeface="Arial" pitchFamily="34" charset="0"/>
                  </a:rPr>
                  <a:t> </a:t>
                </a:r>
                <a:r>
                  <a:rPr lang="vi-VN" i="1">
                    <a:cs typeface="Arial" pitchFamily="34" charset="0"/>
                  </a:rPr>
                  <a:t>E</a:t>
                </a:r>
                <a:r>
                  <a:rPr lang="en-US" baseline="-25000">
                    <a:cs typeface="Arial" pitchFamily="34" charset="0"/>
                  </a:rPr>
                  <a:t>1</a:t>
                </a:r>
                <a:r>
                  <a:rPr lang="vi-VN">
                    <a:cs typeface="Arial" pitchFamily="34" charset="0"/>
                  </a:rPr>
                  <a:t>)</a:t>
                </a:r>
                <a:r>
                  <a:rPr lang="vi-VN"/>
                  <a:t>. Nếu </a:t>
                </a:r>
                <a:r>
                  <a:rPr lang="vi-VN" i="1">
                    <a:cs typeface="Arial" pitchFamily="34" charset="0"/>
                  </a:rPr>
                  <a:t>E</a:t>
                </a:r>
                <a:r>
                  <a:rPr lang="en-US" baseline="-25000">
                    <a:cs typeface="Arial" pitchFamily="34" charset="0"/>
                  </a:rPr>
                  <a:t>1</a:t>
                </a:r>
                <a:r>
                  <a:rPr lang="vi-VN"/>
                  <a:t> xảy ra, tức là sau cửa số 1 có ô tô: Khi đó sau cửa số 2 và 3 là con lừa. Người quản trò chọn mở cửa số 2 hay số 3 với xác suất như nhau. Do đó</a:t>
                </a:r>
                <a:r>
                  <a:rPr lang="en-US"/>
                  <a:t> </a:t>
                </a:r>
                <a:r>
                  <a:rPr lang="vi-VN" i="1">
                    <a:solidFill>
                      <a:srgbClr val="FF0000"/>
                    </a:solidFill>
                    <a:cs typeface="Arial" pitchFamily="34" charset="0"/>
                  </a:rPr>
                  <a:t>P</a:t>
                </a:r>
                <a:r>
                  <a:rPr lang="vi-VN">
                    <a:solidFill>
                      <a:srgbClr val="FF0000"/>
                    </a:solidFill>
                    <a:cs typeface="Arial" pitchFamily="34" charset="0"/>
                  </a:rPr>
                  <a:t>(</a:t>
                </a:r>
                <a:r>
                  <a:rPr lang="vi-VN" i="1">
                    <a:solidFill>
                      <a:srgbClr val="FF0000"/>
                    </a:solidFill>
                    <a:cs typeface="Arial" pitchFamily="34" charset="0"/>
                  </a:rPr>
                  <a:t>H</a:t>
                </a:r>
                <a:r>
                  <a:rPr lang="vi-VN">
                    <a:solidFill>
                      <a:srgbClr val="FF0000"/>
                    </a:solidFill>
                    <a:cs typeface="Arial" pitchFamily="34" charset="0"/>
                  </a:rPr>
                  <a:t> </a:t>
                </a:r>
                <a:r>
                  <a:rPr lang="vi-VN" i="1">
                    <a:solidFill>
                      <a:srgbClr val="FF0000"/>
                    </a:solidFill>
                    <a:cs typeface="Arial" pitchFamily="34" charset="0"/>
                  </a:rPr>
                  <a:t>|</a:t>
                </a:r>
                <a:r>
                  <a:rPr lang="en-US" i="1">
                    <a:solidFill>
                      <a:srgbClr val="FF0000"/>
                    </a:solidFill>
                    <a:cs typeface="Arial" pitchFamily="34" charset="0"/>
                  </a:rPr>
                  <a:t> </a:t>
                </a:r>
                <a:r>
                  <a:rPr lang="vi-VN" i="1">
                    <a:solidFill>
                      <a:srgbClr val="FF0000"/>
                    </a:solidFill>
                    <a:cs typeface="Arial" pitchFamily="34" charset="0"/>
                  </a:rPr>
                  <a:t>E</a:t>
                </a:r>
                <a:r>
                  <a:rPr lang="en-US" baseline="-25000">
                    <a:solidFill>
                      <a:srgbClr val="FF0000"/>
                    </a:solidFill>
                    <a:cs typeface="Arial" pitchFamily="34" charset="0"/>
                  </a:rPr>
                  <a:t>1</a:t>
                </a:r>
                <a:r>
                  <a:rPr lang="vi-VN">
                    <a:solidFill>
                      <a:srgbClr val="FF0000"/>
                    </a:solidFill>
                    <a:cs typeface="Arial" pitchFamily="34" charset="0"/>
                  </a:rPr>
                  <a:t>) </a:t>
                </a:r>
                <a:r>
                  <a:rPr lang="pt-BR">
                    <a:solidFill>
                      <a:srgbClr val="FF0000"/>
                    </a:solidFill>
                    <a:cs typeface="Arial" pitchFamily="34" charset="0"/>
                  </a:rPr>
                  <a:t>= </a:t>
                </a:r>
                <a14:m>
                  <m:oMath xmlns:m="http://schemas.openxmlformats.org/officeDocument/2006/math">
                    <m:f>
                      <m:fPr>
                        <m:ctrlPr>
                          <a:rPr lang="pt-BR" i="1">
                            <a:solidFill>
                              <a:srgbClr val="FF0000"/>
                            </a:solidFill>
                            <a:latin typeface="Cambria Math" panose="02040503050406030204" pitchFamily="18" charset="0"/>
                            <a:cs typeface="Arial" pitchFamily="34" charset="0"/>
                          </a:rPr>
                        </m:ctrlPr>
                      </m:fPr>
                      <m:num>
                        <m:r>
                          <m:rPr>
                            <m:nor/>
                          </m:rPr>
                          <a:rPr lang="en-US">
                            <a:solidFill>
                              <a:srgbClr val="FF0000"/>
                            </a:solidFill>
                            <a:cs typeface="Arial" pitchFamily="34" charset="0"/>
                          </a:rPr>
                          <m:t>1</m:t>
                        </m:r>
                      </m:num>
                      <m:den>
                        <m:r>
                          <m:rPr>
                            <m:nor/>
                          </m:rPr>
                          <a:rPr lang="pt-BR">
                            <a:solidFill>
                              <a:srgbClr val="FF0000"/>
                            </a:solidFill>
                            <a:cs typeface="Arial" pitchFamily="34" charset="0"/>
                          </a:rPr>
                          <m:t>2</m:t>
                        </m:r>
                      </m:den>
                    </m:f>
                  </m:oMath>
                </a14:m>
                <a:r>
                  <a:rPr lang="vi-VN">
                    <a:solidFill>
                      <a:srgbClr val="FF0000"/>
                    </a:solidFill>
                  </a:rPr>
                  <a:t> </a:t>
                </a:r>
                <a:endParaRPr lang="en-US"/>
              </a:p>
            </p:txBody>
          </p:sp>
        </mc:Choice>
        <mc:Fallback xmlns="">
          <p:sp>
            <p:nvSpPr>
              <p:cNvPr id="6" name="Rectangle 5">
                <a:extLst>
                  <a:ext uri="{FF2B5EF4-FFF2-40B4-BE49-F238E27FC236}">
                    <a16:creationId xmlns:a16="http://schemas.microsoft.com/office/drawing/2014/main" id="{95ED1D35-4BB9-4881-BE89-2CA4DEC2A21D}"/>
                  </a:ext>
                </a:extLst>
              </p:cNvPr>
              <p:cNvSpPr>
                <a:spLocks noRot="1" noChangeAspect="1" noMove="1" noResize="1" noEditPoints="1" noAdjustHandles="1" noChangeArrowheads="1" noChangeShapeType="1" noTextEdit="1"/>
              </p:cNvSpPr>
              <p:nvPr/>
            </p:nvSpPr>
            <p:spPr>
              <a:xfrm>
                <a:off x="523220" y="4573222"/>
                <a:ext cx="11478976" cy="1049903"/>
              </a:xfrm>
              <a:prstGeom prst="rect">
                <a:avLst/>
              </a:prstGeom>
              <a:blipFill>
                <a:blip r:embed="rId6"/>
                <a:stretch>
                  <a:fillRect l="-850" t="-4651"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D5743E4-51F5-4A62-B2FB-D1883C95D017}"/>
                  </a:ext>
                </a:extLst>
              </p:cNvPr>
              <p:cNvSpPr/>
              <p:nvPr/>
            </p:nvSpPr>
            <p:spPr>
              <a:xfrm>
                <a:off x="732803" y="3535045"/>
                <a:ext cx="11059810" cy="1053494"/>
              </a:xfrm>
              <a:prstGeom prst="rect">
                <a:avLst/>
              </a:prstGeom>
            </p:spPr>
            <p:txBody>
              <a:bodyPr wrap="square">
                <a:spAutoFit/>
              </a:bodyPr>
              <a:lstStyle/>
              <a:p>
                <a:r>
                  <a:rPr lang="vi-VN"/>
                  <a:t>Trước khi người chủ trò mở cánh cửa số 3 thì ba biến cố </a:t>
                </a:r>
                <a:r>
                  <a:rPr lang="vi-VN" i="1">
                    <a:cs typeface="Arial" pitchFamily="34" charset="0"/>
                  </a:rPr>
                  <a:t>E</a:t>
                </a:r>
                <a:r>
                  <a:rPr lang="en-US" baseline="-25000">
                    <a:cs typeface="Arial" pitchFamily="34" charset="0"/>
                  </a:rPr>
                  <a:t>1</a:t>
                </a:r>
                <a:r>
                  <a:rPr lang="vi-VN">
                    <a:cs typeface="Arial" pitchFamily="34" charset="0"/>
                  </a:rPr>
                  <a:t>; </a:t>
                </a:r>
                <a:r>
                  <a:rPr lang="vi-VN" i="1">
                    <a:cs typeface="Arial" pitchFamily="34" charset="0"/>
                  </a:rPr>
                  <a:t>E</a:t>
                </a:r>
                <a:r>
                  <a:rPr lang="en-US" i="1" baseline="-25000">
                    <a:cs typeface="Arial" pitchFamily="34" charset="0"/>
                  </a:rPr>
                  <a:t>2</a:t>
                </a:r>
                <a:r>
                  <a:rPr lang="vi-VN">
                    <a:cs typeface="Arial" pitchFamily="34" charset="0"/>
                  </a:rPr>
                  <a:t>; </a:t>
                </a:r>
                <a:r>
                  <a:rPr lang="vi-VN" i="1">
                    <a:cs typeface="Arial" pitchFamily="34" charset="0"/>
                  </a:rPr>
                  <a:t>E</a:t>
                </a:r>
                <a:r>
                  <a:rPr lang="en-US" i="1" baseline="-25000">
                    <a:cs typeface="Arial" pitchFamily="34" charset="0"/>
                  </a:rPr>
                  <a:t>3</a:t>
                </a:r>
                <a:r>
                  <a:rPr lang="vi-VN"/>
                  <a:t> là đồng khả năng. Do đó</a:t>
                </a:r>
                <a:r>
                  <a:rPr lang="en-US"/>
                  <a:t> </a:t>
                </a:r>
                <a:r>
                  <a:rPr lang="pt-BR" i="1">
                    <a:solidFill>
                      <a:srgbClr val="FF0000"/>
                    </a:solidFill>
                    <a:cs typeface="Arial" pitchFamily="34" charset="0"/>
                  </a:rPr>
                  <a:t>P</a:t>
                </a:r>
                <a:r>
                  <a:rPr lang="pt-BR">
                    <a:solidFill>
                      <a:srgbClr val="FF0000"/>
                    </a:solidFill>
                    <a:cs typeface="Arial" pitchFamily="34" charset="0"/>
                  </a:rPr>
                  <a:t>(</a:t>
                </a:r>
                <a:r>
                  <a:rPr lang="vi-VN" i="1">
                    <a:solidFill>
                      <a:srgbClr val="FF0000"/>
                    </a:solidFill>
                    <a:cs typeface="Arial" pitchFamily="34" charset="0"/>
                  </a:rPr>
                  <a:t>E</a:t>
                </a:r>
                <a:r>
                  <a:rPr lang="en-US" baseline="-25000">
                    <a:solidFill>
                      <a:srgbClr val="FF0000"/>
                    </a:solidFill>
                    <a:cs typeface="Arial" pitchFamily="34" charset="0"/>
                  </a:rPr>
                  <a:t>1</a:t>
                </a:r>
                <a:r>
                  <a:rPr lang="pt-BR">
                    <a:solidFill>
                      <a:srgbClr val="FF0000"/>
                    </a:solidFill>
                    <a:cs typeface="Arial" pitchFamily="34" charset="0"/>
                  </a:rPr>
                  <a:t>) = </a:t>
                </a:r>
                <a:r>
                  <a:rPr lang="pt-BR" i="1">
                    <a:solidFill>
                      <a:srgbClr val="FF0000"/>
                    </a:solidFill>
                    <a:cs typeface="Arial" pitchFamily="34" charset="0"/>
                  </a:rPr>
                  <a:t>P</a:t>
                </a:r>
                <a:r>
                  <a:rPr lang="pt-BR">
                    <a:solidFill>
                      <a:srgbClr val="FF0000"/>
                    </a:solidFill>
                    <a:cs typeface="Arial" pitchFamily="34" charset="0"/>
                  </a:rPr>
                  <a:t>(</a:t>
                </a:r>
                <a:r>
                  <a:rPr lang="vi-VN" i="1">
                    <a:solidFill>
                      <a:srgbClr val="FF0000"/>
                    </a:solidFill>
                    <a:cs typeface="Arial" pitchFamily="34" charset="0"/>
                  </a:rPr>
                  <a:t>E</a:t>
                </a:r>
                <a:r>
                  <a:rPr lang="en-US" i="1" baseline="-25000">
                    <a:solidFill>
                      <a:srgbClr val="FF0000"/>
                    </a:solidFill>
                    <a:cs typeface="Arial" pitchFamily="34" charset="0"/>
                  </a:rPr>
                  <a:t>2</a:t>
                </a:r>
                <a:r>
                  <a:rPr lang="pt-BR">
                    <a:solidFill>
                      <a:srgbClr val="FF0000"/>
                    </a:solidFill>
                    <a:cs typeface="Arial" pitchFamily="34" charset="0"/>
                  </a:rPr>
                  <a:t>) = </a:t>
                </a:r>
                <a:r>
                  <a:rPr lang="pt-BR" i="1">
                    <a:solidFill>
                      <a:srgbClr val="FF0000"/>
                    </a:solidFill>
                    <a:cs typeface="Arial" pitchFamily="34" charset="0"/>
                  </a:rPr>
                  <a:t>P</a:t>
                </a:r>
                <a:r>
                  <a:rPr lang="pt-BR">
                    <a:solidFill>
                      <a:srgbClr val="FF0000"/>
                    </a:solidFill>
                    <a:cs typeface="Arial" pitchFamily="34" charset="0"/>
                  </a:rPr>
                  <a:t>(</a:t>
                </a:r>
                <a:r>
                  <a:rPr lang="vi-VN" i="1">
                    <a:solidFill>
                      <a:srgbClr val="FF0000"/>
                    </a:solidFill>
                    <a:cs typeface="Arial" pitchFamily="34" charset="0"/>
                  </a:rPr>
                  <a:t>E</a:t>
                </a:r>
                <a:r>
                  <a:rPr lang="en-US" i="1" baseline="-25000">
                    <a:solidFill>
                      <a:srgbClr val="FF0000"/>
                    </a:solidFill>
                    <a:cs typeface="Arial" pitchFamily="34" charset="0"/>
                  </a:rPr>
                  <a:t>3</a:t>
                </a:r>
                <a:r>
                  <a:rPr lang="pt-BR">
                    <a:solidFill>
                      <a:srgbClr val="FF0000"/>
                    </a:solidFill>
                    <a:cs typeface="Arial" pitchFamily="34" charset="0"/>
                  </a:rPr>
                  <a:t>) = </a:t>
                </a:r>
                <a14:m>
                  <m:oMath xmlns:m="http://schemas.openxmlformats.org/officeDocument/2006/math">
                    <m:f>
                      <m:fPr>
                        <m:ctrlPr>
                          <a:rPr lang="pt-BR" i="1">
                            <a:solidFill>
                              <a:srgbClr val="FF0000"/>
                            </a:solidFill>
                            <a:latin typeface="Cambria Math" panose="02040503050406030204" pitchFamily="18" charset="0"/>
                            <a:cs typeface="Arial" pitchFamily="34" charset="0"/>
                          </a:rPr>
                        </m:ctrlPr>
                      </m:fPr>
                      <m:num>
                        <m:r>
                          <m:rPr>
                            <m:nor/>
                          </m:rPr>
                          <a:rPr lang="en-US">
                            <a:solidFill>
                              <a:srgbClr val="FF0000"/>
                            </a:solidFill>
                            <a:cs typeface="Arial" pitchFamily="34" charset="0"/>
                          </a:rPr>
                          <m:t>1</m:t>
                        </m:r>
                      </m:num>
                      <m:den>
                        <m:r>
                          <m:rPr>
                            <m:nor/>
                          </m:rPr>
                          <a:rPr lang="en-US">
                            <a:solidFill>
                              <a:srgbClr val="FF0000"/>
                            </a:solidFill>
                            <a:cs typeface="Arial" pitchFamily="34" charset="0"/>
                          </a:rPr>
                          <m:t>3</m:t>
                        </m:r>
                      </m:den>
                    </m:f>
                  </m:oMath>
                </a14:m>
                <a:r>
                  <a:rPr lang="en-US"/>
                  <a:t>; </a:t>
                </a:r>
                <a:r>
                  <a:rPr lang="vi-VN"/>
                  <a:t> </a:t>
                </a:r>
              </a:p>
            </p:txBody>
          </p:sp>
        </mc:Choice>
        <mc:Fallback xmlns="">
          <p:sp>
            <p:nvSpPr>
              <p:cNvPr id="9" name="Rectangle 8">
                <a:extLst>
                  <a:ext uri="{FF2B5EF4-FFF2-40B4-BE49-F238E27FC236}">
                    <a16:creationId xmlns:a16="http://schemas.microsoft.com/office/drawing/2014/main" id="{2D5743E4-51F5-4A62-B2FB-D1883C95D017}"/>
                  </a:ext>
                </a:extLst>
              </p:cNvPr>
              <p:cNvSpPr>
                <a:spLocks noRot="1" noChangeAspect="1" noMove="1" noResize="1" noEditPoints="1" noAdjustHandles="1" noChangeArrowheads="1" noChangeShapeType="1" noTextEdit="1"/>
              </p:cNvSpPr>
              <p:nvPr/>
            </p:nvSpPr>
            <p:spPr>
              <a:xfrm>
                <a:off x="732803" y="3535045"/>
                <a:ext cx="11059810" cy="1053494"/>
              </a:xfrm>
              <a:prstGeom prst="rect">
                <a:avLst/>
              </a:prstGeom>
              <a:blipFill>
                <a:blip r:embed="rId7"/>
                <a:stretch>
                  <a:fillRect l="-827" t="-4624" r="-992" b="-404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B4FCC96E-7113-491A-8871-3818FB7112B2}"/>
              </a:ext>
            </a:extLst>
          </p:cNvPr>
          <p:cNvSpPr/>
          <p:nvPr/>
        </p:nvSpPr>
        <p:spPr>
          <a:xfrm>
            <a:off x="512172" y="5767163"/>
            <a:ext cx="11059810" cy="830997"/>
          </a:xfrm>
          <a:prstGeom prst="rect">
            <a:avLst/>
          </a:prstGeom>
        </p:spPr>
        <p:txBody>
          <a:bodyPr wrap="square">
            <a:spAutoFit/>
          </a:bodyPr>
          <a:lstStyle/>
          <a:p>
            <a:r>
              <a:rPr lang="vi-VN"/>
              <a:t>+ Xét </a:t>
            </a:r>
            <a:r>
              <a:rPr lang="vi-VN" i="1">
                <a:cs typeface="Arial" pitchFamily="34" charset="0"/>
              </a:rPr>
              <a:t>P</a:t>
            </a:r>
            <a:r>
              <a:rPr lang="vi-VN">
                <a:cs typeface="Arial" pitchFamily="34" charset="0"/>
              </a:rPr>
              <a:t>(</a:t>
            </a:r>
            <a:r>
              <a:rPr lang="vi-VN" i="1">
                <a:cs typeface="Arial" pitchFamily="34" charset="0"/>
              </a:rPr>
              <a:t>H | E</a:t>
            </a:r>
            <a:r>
              <a:rPr lang="en-US" i="1" baseline="-25000">
                <a:cs typeface="Arial" pitchFamily="34" charset="0"/>
              </a:rPr>
              <a:t>2</a:t>
            </a:r>
            <a:r>
              <a:rPr lang="vi-VN">
                <a:cs typeface="Arial" pitchFamily="34" charset="0"/>
              </a:rPr>
              <a:t>)</a:t>
            </a:r>
            <a:r>
              <a:rPr lang="en-US">
                <a:cs typeface="Arial" pitchFamily="34" charset="0"/>
              </a:rPr>
              <a:t> </a:t>
            </a:r>
            <a:r>
              <a:rPr lang="vi-VN"/>
              <a:t>. Nếu </a:t>
            </a:r>
            <a:r>
              <a:rPr lang="vi-VN" i="1">
                <a:cs typeface="Arial" pitchFamily="34" charset="0"/>
              </a:rPr>
              <a:t>E</a:t>
            </a:r>
            <a:r>
              <a:rPr lang="en-US" i="1" baseline="-25000">
                <a:cs typeface="Arial" pitchFamily="34" charset="0"/>
              </a:rPr>
              <a:t>2 </a:t>
            </a:r>
            <a:r>
              <a:rPr lang="vi-VN"/>
              <a:t>xảy ra tức là cửa số 2 có ô tô: Khi đó chủ trò chắc chắn phải mở cửa số 3 và thấy con lừa. Do đó </a:t>
            </a:r>
            <a:r>
              <a:rPr lang="vi-VN" i="1">
                <a:solidFill>
                  <a:srgbClr val="FF0000"/>
                </a:solidFill>
                <a:cs typeface="Arial" pitchFamily="34" charset="0"/>
              </a:rPr>
              <a:t>P</a:t>
            </a:r>
            <a:r>
              <a:rPr lang="vi-VN">
                <a:solidFill>
                  <a:srgbClr val="FF0000"/>
                </a:solidFill>
                <a:cs typeface="Arial" pitchFamily="34" charset="0"/>
              </a:rPr>
              <a:t>(</a:t>
            </a:r>
            <a:r>
              <a:rPr lang="vi-VN" i="1">
                <a:solidFill>
                  <a:srgbClr val="FF0000"/>
                </a:solidFill>
                <a:cs typeface="Arial" pitchFamily="34" charset="0"/>
              </a:rPr>
              <a:t>H | E</a:t>
            </a:r>
            <a:r>
              <a:rPr lang="en-US" i="1" baseline="-25000">
                <a:solidFill>
                  <a:srgbClr val="FF0000"/>
                </a:solidFill>
                <a:cs typeface="Arial" pitchFamily="34" charset="0"/>
              </a:rPr>
              <a:t>2</a:t>
            </a:r>
            <a:r>
              <a:rPr lang="vi-VN">
                <a:solidFill>
                  <a:srgbClr val="FF0000"/>
                </a:solidFill>
                <a:cs typeface="Arial" pitchFamily="34" charset="0"/>
              </a:rPr>
              <a:t>)</a:t>
            </a:r>
            <a:r>
              <a:rPr lang="en-US">
                <a:solidFill>
                  <a:srgbClr val="FF0000"/>
                </a:solidFill>
                <a:cs typeface="Arial" pitchFamily="34" charset="0"/>
              </a:rPr>
              <a:t> = 1</a:t>
            </a:r>
            <a:r>
              <a:rPr lang="vi-VN"/>
              <a:t>.</a:t>
            </a:r>
          </a:p>
        </p:txBody>
      </p:sp>
      <p:sp>
        <p:nvSpPr>
          <p:cNvPr id="21" name="Rectangle 20">
            <a:extLst>
              <a:ext uri="{FF2B5EF4-FFF2-40B4-BE49-F238E27FC236}">
                <a16:creationId xmlns:a16="http://schemas.microsoft.com/office/drawing/2014/main" id="{2CD39132-FF7A-49FB-A1B7-1FFA4DFADDD0}"/>
              </a:ext>
            </a:extLst>
          </p:cNvPr>
          <p:cNvSpPr/>
          <p:nvPr/>
        </p:nvSpPr>
        <p:spPr>
          <a:xfrm>
            <a:off x="11124668" y="4111557"/>
            <a:ext cx="184731" cy="461665"/>
          </a:xfrm>
          <a:prstGeom prst="rect">
            <a:avLst/>
          </a:prstGeom>
        </p:spPr>
        <p:txBody>
          <a:bodyPr wrap="none">
            <a:spAutoFit/>
          </a:bodyPr>
          <a:lstStyle/>
          <a:p>
            <a:endParaRPr lang="vi-VN"/>
          </a:p>
        </p:txBody>
      </p:sp>
    </p:spTree>
    <p:extLst>
      <p:ext uri="{BB962C8B-B14F-4D97-AF65-F5344CB8AC3E}">
        <p14:creationId xmlns:p14="http://schemas.microsoft.com/office/powerpoint/2010/main" val="23467321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BD19C20-7D8B-45BF-A9AA-6040F38B9E58}"/>
              </a:ext>
            </a:extLst>
          </p:cNvPr>
          <p:cNvGrpSpPr/>
          <p:nvPr/>
        </p:nvGrpSpPr>
        <p:grpSpPr>
          <a:xfrm>
            <a:off x="27111" y="-44081"/>
            <a:ext cx="12001077" cy="2867025"/>
            <a:chOff x="84136" y="28575"/>
            <a:chExt cx="12001077" cy="2867025"/>
          </a:xfrm>
        </p:grpSpPr>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890678" y="152399"/>
              <a:ext cx="10194535" cy="27432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1957354" y="152400"/>
              <a:ext cx="9975988" cy="2708412"/>
            </a:xfrm>
            <a:prstGeom prst="rect">
              <a:avLst/>
            </a:prstGeom>
            <a:noFill/>
          </p:spPr>
          <p:txBody>
            <a:bodyPr wrap="square" lIns="121899" tIns="60949" rIns="121899" bIns="60949" rtlCol="0">
              <a:spAutoFit/>
            </a:bodyPr>
            <a:lstStyle/>
            <a:p>
              <a:pPr algn="just"/>
              <a:r>
                <a:rPr lang="vi-VN" b="1">
                  <a:latin typeface="+mj-lt"/>
                  <a:cs typeface="Arial" pitchFamily="34" charset="0"/>
                </a:rPr>
                <a:t>Trở lại trò chơi "Ô cửa bí mật" trong </a:t>
              </a:r>
              <a:r>
                <a:rPr lang="vi-VN" b="1" i="1">
                  <a:solidFill>
                    <a:srgbClr val="FF0000"/>
                  </a:solidFill>
                  <a:latin typeface="+mj-lt"/>
                  <a:cs typeface="Arial" pitchFamily="34" charset="0"/>
                </a:rPr>
                <a:t>tình huống mở đầu</a:t>
              </a:r>
              <a:r>
                <a:rPr lang="vi-VN" b="1">
                  <a:latin typeface="+mj-lt"/>
                  <a:cs typeface="Arial" pitchFamily="34" charset="0"/>
                </a:rPr>
                <a:t>. Giả sử người chơi chọn cửa số 1 và người quản trò mở cửa số 3.</a:t>
              </a:r>
              <a:r>
                <a:rPr lang="en-US" b="1">
                  <a:latin typeface="+mj-lt"/>
                  <a:cs typeface="Arial" pitchFamily="34" charset="0"/>
                </a:rPr>
                <a:t> </a:t>
              </a:r>
              <a:r>
                <a:rPr lang="vi-VN" b="1">
                  <a:latin typeface="+mj-lt"/>
                  <a:cs typeface="Arial" pitchFamily="34" charset="0"/>
                </a:rPr>
                <a:t>Kí hiệu </a:t>
              </a:r>
              <a:r>
                <a:rPr lang="vi-VN" i="1">
                  <a:latin typeface="+mj-lt"/>
                  <a:cs typeface="Arial" pitchFamily="34" charset="0"/>
                </a:rPr>
                <a:t>E</a:t>
              </a:r>
              <a:r>
                <a:rPr lang="en-US" baseline="-25000">
                  <a:latin typeface="+mj-lt"/>
                  <a:cs typeface="Arial" pitchFamily="34" charset="0"/>
                </a:rPr>
                <a:t>1</a:t>
              </a:r>
              <a:r>
                <a:rPr lang="vi-VN">
                  <a:latin typeface="+mj-lt"/>
                  <a:cs typeface="Arial" pitchFamily="34" charset="0"/>
                </a:rPr>
                <a:t>; </a:t>
              </a:r>
              <a:r>
                <a:rPr lang="vi-VN" i="1">
                  <a:latin typeface="+mj-lt"/>
                  <a:cs typeface="Arial" pitchFamily="34" charset="0"/>
                </a:rPr>
                <a:t>E</a:t>
              </a:r>
              <a:r>
                <a:rPr lang="en-US" i="1" baseline="-25000">
                  <a:latin typeface="+mj-lt"/>
                  <a:cs typeface="Arial" pitchFamily="34" charset="0"/>
                </a:rPr>
                <a:t>2</a:t>
              </a:r>
              <a:r>
                <a:rPr lang="vi-VN">
                  <a:latin typeface="+mj-lt"/>
                  <a:cs typeface="Arial" pitchFamily="34" charset="0"/>
                </a:rPr>
                <a:t>; </a:t>
              </a:r>
              <a:r>
                <a:rPr lang="vi-VN" i="1">
                  <a:latin typeface="+mj-lt"/>
                  <a:cs typeface="Arial" pitchFamily="34" charset="0"/>
                </a:rPr>
                <a:t>E</a:t>
              </a:r>
              <a:r>
                <a:rPr lang="en-US" i="1" baseline="-25000">
                  <a:latin typeface="+mj-lt"/>
                  <a:cs typeface="Arial" pitchFamily="34" charset="0"/>
                </a:rPr>
                <a:t>3</a:t>
              </a:r>
              <a:r>
                <a:rPr lang="vi-VN" b="1">
                  <a:latin typeface="+mj-lt"/>
                  <a:cs typeface="Arial" pitchFamily="34" charset="0"/>
                </a:rPr>
                <a:t>, tương ứng là các biến cố: "Sau ô cửa số 1 có ô tô"; "Sau ô cửa số 2 có ô tô"; "Sau ô cửa số 3 có ô tô" và </a:t>
              </a:r>
              <a:r>
                <a:rPr lang="vi-VN" b="1" i="1">
                  <a:latin typeface="+mj-lt"/>
                  <a:cs typeface="Arial" pitchFamily="34" charset="0"/>
                </a:rPr>
                <a:t>H</a:t>
              </a:r>
              <a:r>
                <a:rPr lang="vi-VN" b="1">
                  <a:latin typeface="+mj-lt"/>
                  <a:cs typeface="Arial" pitchFamily="34" charset="0"/>
                </a:rPr>
                <a:t> là biến cố: "Người quản trò mở ô cửa số 3 thấy con lừa".</a:t>
              </a:r>
              <a:r>
                <a:rPr lang="en-US" b="1">
                  <a:latin typeface="+mj-lt"/>
                  <a:cs typeface="Arial" pitchFamily="34" charset="0"/>
                </a:rPr>
                <a:t> </a:t>
              </a:r>
              <a:r>
                <a:rPr lang="vi-VN" b="1">
                  <a:latin typeface="+mj-lt"/>
                  <a:cs typeface="Arial" pitchFamily="34" charset="0"/>
                </a:rPr>
                <a:t>Sau khi người quản trò mở cánh cửa số 3 thấy con lừa, tức là khi </a:t>
              </a:r>
              <a:r>
                <a:rPr lang="vi-VN" b="1" i="1">
                  <a:latin typeface="+mj-lt"/>
                  <a:cs typeface="Arial" pitchFamily="34" charset="0"/>
                </a:rPr>
                <a:t>H</a:t>
              </a:r>
              <a:r>
                <a:rPr lang="vi-VN" b="1">
                  <a:latin typeface="+mj-lt"/>
                  <a:cs typeface="Arial" pitchFamily="34" charset="0"/>
                </a:rPr>
                <a:t> xảy ra. Để quyết định thay đổi lựa chọn hay không, người chơi cần so sánh hai xác suất có điều kiện: </a:t>
              </a:r>
              <a:r>
                <a:rPr lang="vi-VN" i="1">
                  <a:solidFill>
                    <a:srgbClr val="FF0000"/>
                  </a:solidFill>
                  <a:latin typeface="+mj-lt"/>
                  <a:cs typeface="Arial" pitchFamily="34" charset="0"/>
                </a:rPr>
                <a:t>P</a:t>
              </a:r>
              <a:r>
                <a:rPr lang="vi-VN">
                  <a:solidFill>
                    <a:srgbClr val="FF0000"/>
                  </a:solidFill>
                  <a:latin typeface="+mj-lt"/>
                  <a:cs typeface="Arial" pitchFamily="34" charset="0"/>
                </a:rPr>
                <a:t>(</a:t>
              </a:r>
              <a:r>
                <a:rPr lang="vi-VN" i="1">
                  <a:solidFill>
                    <a:srgbClr val="FF0000"/>
                  </a:solidFill>
                  <a:latin typeface="+mj-lt"/>
                  <a:cs typeface="Arial" pitchFamily="34" charset="0"/>
                </a:rPr>
                <a:t>E</a:t>
              </a:r>
              <a:r>
                <a:rPr lang="en-US" baseline="-25000">
                  <a:solidFill>
                    <a:srgbClr val="FF0000"/>
                  </a:solidFill>
                  <a:latin typeface="+mj-lt"/>
                  <a:cs typeface="Arial" pitchFamily="34" charset="0"/>
                </a:rPr>
                <a:t>1</a:t>
              </a:r>
              <a:r>
                <a:rPr lang="vi-VN">
                  <a:solidFill>
                    <a:srgbClr val="FF0000"/>
                  </a:solidFill>
                  <a:latin typeface="+mj-lt"/>
                  <a:cs typeface="Arial" pitchFamily="34" charset="0"/>
                </a:rPr>
                <a:t> </a:t>
              </a:r>
              <a:r>
                <a:rPr lang="vi-VN" i="1">
                  <a:solidFill>
                    <a:srgbClr val="FF0000"/>
                  </a:solidFill>
                  <a:latin typeface="+mj-lt"/>
                  <a:cs typeface="Arial" pitchFamily="34" charset="0"/>
                </a:rPr>
                <a:t>| H</a:t>
              </a:r>
              <a:r>
                <a:rPr lang="vi-VN">
                  <a:solidFill>
                    <a:srgbClr val="FF0000"/>
                  </a:solidFill>
                  <a:latin typeface="+mj-lt"/>
                  <a:cs typeface="Arial" pitchFamily="34" charset="0"/>
                </a:rPr>
                <a:t>) </a:t>
              </a:r>
              <a:r>
                <a:rPr lang="vi-VN" b="1">
                  <a:latin typeface="+mj-lt"/>
                  <a:cs typeface="Arial" pitchFamily="34" charset="0"/>
                </a:rPr>
                <a:t>và </a:t>
              </a:r>
              <a:r>
                <a:rPr lang="vi-VN" i="1">
                  <a:solidFill>
                    <a:srgbClr val="FF0000"/>
                  </a:solidFill>
                  <a:latin typeface="+mj-lt"/>
                  <a:cs typeface="Arial" pitchFamily="34" charset="0"/>
                </a:rPr>
                <a:t>P</a:t>
              </a:r>
              <a:r>
                <a:rPr lang="vi-VN">
                  <a:solidFill>
                    <a:srgbClr val="FF0000"/>
                  </a:solidFill>
                  <a:latin typeface="+mj-lt"/>
                  <a:cs typeface="Arial" pitchFamily="34" charset="0"/>
                </a:rPr>
                <a:t>(</a:t>
              </a:r>
              <a:r>
                <a:rPr lang="vi-VN" i="1">
                  <a:solidFill>
                    <a:srgbClr val="FF0000"/>
                  </a:solidFill>
                  <a:latin typeface="+mj-lt"/>
                  <a:cs typeface="Arial" pitchFamily="34" charset="0"/>
                </a:rPr>
                <a:t>E</a:t>
              </a:r>
              <a:r>
                <a:rPr lang="en-US" i="1" baseline="-25000">
                  <a:solidFill>
                    <a:srgbClr val="FF0000"/>
                  </a:solidFill>
                  <a:latin typeface="+mj-lt"/>
                  <a:cs typeface="Arial" pitchFamily="34" charset="0"/>
                </a:rPr>
                <a:t>2</a:t>
              </a:r>
              <a:r>
                <a:rPr lang="en-US">
                  <a:solidFill>
                    <a:srgbClr val="FF0000"/>
                  </a:solidFill>
                  <a:latin typeface="+mj-lt"/>
                  <a:cs typeface="Arial" pitchFamily="34" charset="0"/>
                </a:rPr>
                <a:t> </a:t>
              </a:r>
              <a:r>
                <a:rPr lang="vi-VN" i="1">
                  <a:solidFill>
                    <a:srgbClr val="FF0000"/>
                  </a:solidFill>
                  <a:latin typeface="+mj-lt"/>
                  <a:cs typeface="Arial" pitchFamily="34" charset="0"/>
                </a:rPr>
                <a:t>| H</a:t>
              </a:r>
              <a:r>
                <a:rPr lang="vi-VN">
                  <a:solidFill>
                    <a:srgbClr val="FF0000"/>
                  </a:solidFill>
                  <a:latin typeface="+mj-lt"/>
                  <a:cs typeface="Arial" pitchFamily="34" charset="0"/>
                </a:rPr>
                <a:t>).</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6" y="152399"/>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521773"/>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a:extLst>
              <a:ext uri="{FF2B5EF4-FFF2-40B4-BE49-F238E27FC236}">
                <a16:creationId xmlns:a16="http://schemas.microsoft.com/office/drawing/2014/main" id="{DEB388BD-F1EE-0CAB-FFF6-9EC8A290A388}"/>
              </a:ext>
            </a:extLst>
          </p:cNvPr>
          <p:cNvSpPr txBox="1"/>
          <p:nvPr/>
        </p:nvSpPr>
        <p:spPr>
          <a:xfrm>
            <a:off x="930382" y="3097220"/>
            <a:ext cx="9829800" cy="492420"/>
          </a:xfrm>
          <a:prstGeom prst="rect">
            <a:avLst/>
          </a:prstGeom>
          <a:noFill/>
        </p:spPr>
        <p:txBody>
          <a:bodyPr wrap="square" lIns="121899" tIns="60949" rIns="121899" bIns="60949" rtlCol="0">
            <a:spAutoFit/>
          </a:bodyPr>
          <a:lstStyle/>
          <a:p>
            <a:pPr algn="just"/>
            <a:r>
              <a:rPr lang="en-US">
                <a:latin typeface="+mj-lt"/>
                <a:cs typeface="Arial" pitchFamily="34" charset="0"/>
              </a:rPr>
              <a:t>b) Từ công thức tính xác suất có điều kiện và công thức nhân xác suất, ta có:</a:t>
            </a:r>
            <a:r>
              <a:rPr lang="pt-BR">
                <a:latin typeface="+mj-lt"/>
                <a:cs typeface="Arial" pitchFamily="34" charset="0"/>
              </a:rPr>
              <a:t>                      </a:t>
            </a:r>
            <a:endParaRPr lang="pt-BR" sz="2500">
              <a:latin typeface="+mj-lt"/>
              <a:cs typeface="Arial" pitchFamily="34" charset="0"/>
            </a:endParaRPr>
          </a:p>
        </p:txBody>
      </p:sp>
      <p:graphicFrame>
        <p:nvGraphicFramePr>
          <p:cNvPr id="7" name="Object 6">
            <a:extLst>
              <a:ext uri="{FF2B5EF4-FFF2-40B4-BE49-F238E27FC236}">
                <a16:creationId xmlns:a16="http://schemas.microsoft.com/office/drawing/2014/main" id="{BC180D24-EC4A-41FA-8168-C497CD729CB0}"/>
              </a:ext>
            </a:extLst>
          </p:cNvPr>
          <p:cNvGraphicFramePr>
            <a:graphicFrameLocks noChangeAspect="1"/>
          </p:cNvGraphicFramePr>
          <p:nvPr>
            <p:extLst>
              <p:ext uri="{D42A27DB-BD31-4B8C-83A1-F6EECF244321}">
                <p14:modId xmlns:p14="http://schemas.microsoft.com/office/powerpoint/2010/main" val="1563836461"/>
              </p:ext>
            </p:extLst>
          </p:nvPr>
        </p:nvGraphicFramePr>
        <p:xfrm>
          <a:off x="1238250" y="3706813"/>
          <a:ext cx="5075238" cy="830262"/>
        </p:xfrm>
        <a:graphic>
          <a:graphicData uri="http://schemas.openxmlformats.org/presentationml/2006/ole">
            <mc:AlternateContent xmlns:mc="http://schemas.openxmlformats.org/markup-compatibility/2006">
              <mc:Choice xmlns:v="urn:schemas-microsoft-com:vml" Requires="v">
                <p:oleObj spid="_x0000_s8227" name="Equation" r:id="rId6" imgW="2869920" imgH="469800" progId="Equation.DSMT4">
                  <p:embed/>
                </p:oleObj>
              </mc:Choice>
              <mc:Fallback>
                <p:oleObj name="Equation" r:id="rId6" imgW="2869920" imgH="469800" progId="Equation.DSMT4">
                  <p:embed/>
                  <p:pic>
                    <p:nvPicPr>
                      <p:cNvPr id="0" name="Object 3"/>
                      <p:cNvPicPr>
                        <a:picLocks noChangeAspect="1" noChangeArrowheads="1"/>
                      </p:cNvPicPr>
                      <p:nvPr/>
                    </p:nvPicPr>
                    <p:blipFill>
                      <a:blip r:embed="rId7"/>
                      <a:srcRect/>
                      <a:stretch>
                        <a:fillRect/>
                      </a:stretch>
                    </p:blipFill>
                    <p:spPr bwMode="auto">
                      <a:xfrm>
                        <a:off x="1238250" y="3706813"/>
                        <a:ext cx="5075238"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0C8C0ACC-5E3B-4C6D-B62C-5DE2E04405BB}"/>
              </a:ext>
            </a:extLst>
          </p:cNvPr>
          <p:cNvGraphicFramePr>
            <a:graphicFrameLocks noChangeAspect="1"/>
          </p:cNvGraphicFramePr>
          <p:nvPr>
            <p:extLst>
              <p:ext uri="{D42A27DB-BD31-4B8C-83A1-F6EECF244321}">
                <p14:modId xmlns:p14="http://schemas.microsoft.com/office/powerpoint/2010/main" val="1642841308"/>
              </p:ext>
            </p:extLst>
          </p:nvPr>
        </p:nvGraphicFramePr>
        <p:xfrm>
          <a:off x="6399212" y="3706352"/>
          <a:ext cx="5180013" cy="830263"/>
        </p:xfrm>
        <a:graphic>
          <a:graphicData uri="http://schemas.openxmlformats.org/presentationml/2006/ole">
            <mc:AlternateContent xmlns:mc="http://schemas.openxmlformats.org/markup-compatibility/2006">
              <mc:Choice xmlns:v="urn:schemas-microsoft-com:vml" Requires="v">
                <p:oleObj spid="_x0000_s8228" name="Equation" r:id="rId8" imgW="2908080" imgH="469800" progId="Equation.DSMT4">
                  <p:embed/>
                </p:oleObj>
              </mc:Choice>
              <mc:Fallback>
                <p:oleObj name="Equation" r:id="rId8" imgW="2908080" imgH="469800" progId="Equation.DSMT4">
                  <p:embed/>
                  <p:pic>
                    <p:nvPicPr>
                      <p:cNvPr id="0" name="Object 2"/>
                      <p:cNvPicPr>
                        <a:picLocks noChangeAspect="1" noChangeArrowheads="1"/>
                      </p:cNvPicPr>
                      <p:nvPr/>
                    </p:nvPicPr>
                    <p:blipFill>
                      <a:blip r:embed="rId9"/>
                      <a:srcRect/>
                      <a:stretch>
                        <a:fillRect/>
                      </a:stretch>
                    </p:blipFill>
                    <p:spPr bwMode="auto">
                      <a:xfrm>
                        <a:off x="6399212" y="3706352"/>
                        <a:ext cx="5180013"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7">
            <a:extLst>
              <a:ext uri="{FF2B5EF4-FFF2-40B4-BE49-F238E27FC236}">
                <a16:creationId xmlns:a16="http://schemas.microsoft.com/office/drawing/2014/main" id="{EC3B2604-C7F1-4DDE-A797-8CB1F04922FB}"/>
              </a:ext>
            </a:extLst>
          </p:cNvPr>
          <p:cNvSpPr>
            <a:spLocks noChangeArrowheads="1"/>
          </p:cNvSpPr>
          <p:nvPr/>
        </p:nvSpPr>
        <p:spPr bwMode="auto">
          <a:xfrm>
            <a:off x="686459" y="71628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a:extLst>
              <a:ext uri="{FF2B5EF4-FFF2-40B4-BE49-F238E27FC236}">
                <a16:creationId xmlns:a16="http://schemas.microsoft.com/office/drawing/2014/main" id="{4FBF9096-E3E2-433A-9E8E-5785CE928A2D}"/>
              </a:ext>
            </a:extLst>
          </p:cNvPr>
          <p:cNvGrpSpPr/>
          <p:nvPr/>
        </p:nvGrpSpPr>
        <p:grpSpPr>
          <a:xfrm>
            <a:off x="977304" y="4701354"/>
            <a:ext cx="6348972" cy="1079500"/>
            <a:chOff x="1245309" y="4913717"/>
            <a:chExt cx="6348972" cy="1079500"/>
          </a:xfrm>
        </p:grpSpPr>
        <p:graphicFrame>
          <p:nvGraphicFramePr>
            <p:cNvPr id="9" name="Object 8">
              <a:extLst>
                <a:ext uri="{FF2B5EF4-FFF2-40B4-BE49-F238E27FC236}">
                  <a16:creationId xmlns:a16="http://schemas.microsoft.com/office/drawing/2014/main" id="{484D4C8A-FABF-45AF-A060-55E73B7E7CC4}"/>
                </a:ext>
              </a:extLst>
            </p:cNvPr>
            <p:cNvGraphicFramePr>
              <a:graphicFrameLocks noChangeAspect="1"/>
            </p:cNvGraphicFramePr>
            <p:nvPr>
              <p:extLst>
                <p:ext uri="{D42A27DB-BD31-4B8C-83A1-F6EECF244321}">
                  <p14:modId xmlns:p14="http://schemas.microsoft.com/office/powerpoint/2010/main" val="1100662985"/>
                </p:ext>
              </p:extLst>
            </p:nvPr>
          </p:nvGraphicFramePr>
          <p:xfrm>
            <a:off x="4008118" y="4913717"/>
            <a:ext cx="3586163" cy="1079500"/>
          </p:xfrm>
          <a:graphic>
            <a:graphicData uri="http://schemas.openxmlformats.org/presentationml/2006/ole">
              <mc:AlternateContent xmlns:mc="http://schemas.openxmlformats.org/markup-compatibility/2006">
                <mc:Choice xmlns:v="urn:schemas-microsoft-com:vml" Requires="v">
                  <p:oleObj spid="_x0000_s8229" name="Equation" r:id="rId10" imgW="2019240" imgH="609480" progId="Equation.DSMT4">
                    <p:embed/>
                  </p:oleObj>
                </mc:Choice>
                <mc:Fallback>
                  <p:oleObj name="Equation" r:id="rId10" imgW="2019240" imgH="609480" progId="Equation.DSMT4">
                    <p:embed/>
                    <p:pic>
                      <p:nvPicPr>
                        <p:cNvPr id="0" name="Object 1"/>
                        <p:cNvPicPr>
                          <a:picLocks noChangeAspect="1" noChangeArrowheads="1"/>
                        </p:cNvPicPr>
                        <p:nvPr/>
                      </p:nvPicPr>
                      <p:blipFill>
                        <a:blip r:embed="rId11"/>
                        <a:srcRect/>
                        <a:stretch>
                          <a:fillRect/>
                        </a:stretch>
                      </p:blipFill>
                      <p:spPr bwMode="auto">
                        <a:xfrm>
                          <a:off x="4008118" y="4913717"/>
                          <a:ext cx="3586163"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a:extLst>
                <a:ext uri="{FF2B5EF4-FFF2-40B4-BE49-F238E27FC236}">
                  <a16:creationId xmlns:a16="http://schemas.microsoft.com/office/drawing/2014/main" id="{0938031A-B948-4CDA-9160-9211D988F5E3}"/>
                </a:ext>
              </a:extLst>
            </p:cNvPr>
            <p:cNvSpPr/>
            <p:nvPr/>
          </p:nvSpPr>
          <p:spPr>
            <a:xfrm>
              <a:off x="1245309" y="5025332"/>
              <a:ext cx="2753511" cy="461665"/>
            </a:xfrm>
            <a:prstGeom prst="rect">
              <a:avLst/>
            </a:prstGeom>
          </p:spPr>
          <p:txBody>
            <a:bodyPr wrap="none">
              <a:spAutoFit/>
            </a:bodyPr>
            <a:lstStyle/>
            <a:p>
              <a:r>
                <a:rPr lang="en-US">
                  <a:cs typeface="Arial" pitchFamily="34" charset="0"/>
                </a:rPr>
                <a:t>c) Từ (1) và (2) ta có</a:t>
              </a:r>
              <a:endParaRPr lang="en-US"/>
            </a:p>
          </p:txBody>
        </p:sp>
      </p:grpSp>
      <p:sp>
        <p:nvSpPr>
          <p:cNvPr id="21" name="Rectangle 20">
            <a:extLst>
              <a:ext uri="{FF2B5EF4-FFF2-40B4-BE49-F238E27FC236}">
                <a16:creationId xmlns:a16="http://schemas.microsoft.com/office/drawing/2014/main" id="{15109862-F4FA-46D1-BDF1-18911483D38E}"/>
              </a:ext>
            </a:extLst>
          </p:cNvPr>
          <p:cNvSpPr/>
          <p:nvPr/>
        </p:nvSpPr>
        <p:spPr>
          <a:xfrm>
            <a:off x="1086379" y="5750260"/>
            <a:ext cx="10846963" cy="830997"/>
          </a:xfrm>
          <a:prstGeom prst="rect">
            <a:avLst/>
          </a:prstGeom>
        </p:spPr>
        <p:txBody>
          <a:bodyPr wrap="square">
            <a:spAutoFit/>
          </a:bodyPr>
          <a:lstStyle/>
          <a:p>
            <a:r>
              <a:rPr lang="vi-VN"/>
              <a:t>Người chơi nên chuyển sang cửa số 2. Bởi vì với điều kiện </a:t>
            </a:r>
            <a:r>
              <a:rPr lang="vi-VN" i="1"/>
              <a:t>H</a:t>
            </a:r>
            <a:r>
              <a:rPr lang="vi-VN"/>
              <a:t> “</a:t>
            </a:r>
            <a:r>
              <a:rPr lang="en-US"/>
              <a:t>Q</a:t>
            </a:r>
            <a:r>
              <a:rPr lang="vi-VN"/>
              <a:t>uản trò mở cửa số 3 ở đó không có ô tô” thì xác suất để cửa số 2 có ô tô gấp đôi xác suất để cửa số 1 có ô tô.</a:t>
            </a:r>
          </a:p>
        </p:txBody>
      </p:sp>
      <p:sp>
        <p:nvSpPr>
          <p:cNvPr id="22" name="Rectangle 21">
            <a:extLst>
              <a:ext uri="{FF2B5EF4-FFF2-40B4-BE49-F238E27FC236}">
                <a16:creationId xmlns:a16="http://schemas.microsoft.com/office/drawing/2014/main" id="{ADCB0F69-8045-4781-927C-2FDED27DA887}"/>
              </a:ext>
            </a:extLst>
          </p:cNvPr>
          <p:cNvSpPr/>
          <p:nvPr/>
        </p:nvSpPr>
        <p:spPr>
          <a:xfrm>
            <a:off x="7326276" y="4845679"/>
            <a:ext cx="3810659" cy="461665"/>
          </a:xfrm>
          <a:prstGeom prst="rect">
            <a:avLst/>
          </a:prstGeom>
        </p:spPr>
        <p:txBody>
          <a:bodyPr wrap="none">
            <a:spAutoFit/>
          </a:bodyPr>
          <a:lstStyle/>
          <a:p>
            <a:r>
              <a:rPr lang="vi-VN"/>
              <a:t>Vậy </a:t>
            </a:r>
            <a:r>
              <a:rPr lang="en-US" i="1">
                <a:solidFill>
                  <a:srgbClr val="FF0000"/>
                </a:solidFill>
              </a:rPr>
              <a:t>P(E</a:t>
            </a:r>
            <a:r>
              <a:rPr lang="en-US" i="1" baseline="-25000">
                <a:solidFill>
                  <a:srgbClr val="FF0000"/>
                </a:solidFill>
              </a:rPr>
              <a:t>2</a:t>
            </a:r>
            <a:r>
              <a:rPr lang="en-US" i="1">
                <a:solidFill>
                  <a:srgbClr val="FF0000"/>
                </a:solidFill>
              </a:rPr>
              <a:t> | H) = 2P(E</a:t>
            </a:r>
            <a:r>
              <a:rPr lang="en-US" i="1" baseline="-25000">
                <a:solidFill>
                  <a:srgbClr val="FF0000"/>
                </a:solidFill>
              </a:rPr>
              <a:t>1</a:t>
            </a:r>
            <a:r>
              <a:rPr lang="en-US" i="1">
                <a:solidFill>
                  <a:srgbClr val="FF0000"/>
                </a:solidFill>
              </a:rPr>
              <a:t> | H).</a:t>
            </a:r>
            <a:r>
              <a:rPr lang="vi-VN">
                <a:solidFill>
                  <a:srgbClr val="FF0000"/>
                </a:solidFill>
              </a:rPr>
              <a:t> </a:t>
            </a:r>
            <a:endParaRPr lang="vi-VN"/>
          </a:p>
        </p:txBody>
      </p:sp>
    </p:spTree>
    <p:extLst>
      <p:ext uri="{BB962C8B-B14F-4D97-AF65-F5344CB8AC3E}">
        <p14:creationId xmlns:p14="http://schemas.microsoft.com/office/powerpoint/2010/main" val="18032092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 y="-36386"/>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1961" y="576096"/>
            <a:ext cx="11904901" cy="2689937"/>
            <a:chOff x="115093" y="670939"/>
            <a:chExt cx="11904901" cy="2689937"/>
          </a:xfrm>
        </p:grpSpPr>
        <p:sp>
          <p:nvSpPr>
            <p:cNvPr id="13" name="Rounded Rectangle 12"/>
            <p:cNvSpPr/>
            <p:nvPr/>
          </p:nvSpPr>
          <p:spPr>
            <a:xfrm>
              <a:off x="115093" y="670939"/>
              <a:ext cx="11904901" cy="2689937"/>
            </a:xfrm>
            <a:prstGeom prst="roundRect">
              <a:avLst>
                <a:gd name="adj" fmla="val 4061"/>
              </a:avLst>
            </a:prstGeom>
            <a:solidFill>
              <a:schemeClr val="accent5">
                <a:lumMod val="50000"/>
              </a:scheme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8831" y="677866"/>
              <a:ext cx="11716781" cy="2554545"/>
            </a:xfrm>
            <a:prstGeom prst="rect">
              <a:avLst/>
            </a:prstGeom>
            <a:noFill/>
          </p:spPr>
          <p:txBody>
            <a:bodyPr wrap="square" rtlCol="0">
              <a:spAutoFit/>
            </a:bodyPr>
            <a:lstStyle/>
            <a:p>
              <a:pPr marL="342900" indent="-342900" algn="just">
                <a:buFont typeface="Wingdings" panose="05000000000000000000" pitchFamily="2" charset="2"/>
                <a:buChar char="v"/>
              </a:pPr>
              <a:r>
                <a:rPr lang="vi-VN" sz="2000" b="1">
                  <a:solidFill>
                    <a:schemeClr val="bg1"/>
                  </a:solidFill>
                  <a:latin typeface="Arial" pitchFamily="34" charset="0"/>
                  <a:cs typeface="Arial" pitchFamily="34" charset="0"/>
                </a:rPr>
                <a:t>Ô cửa bí mật (Let's Make a Deal) là một trò chơi trên truyền hình nổi tiếng ở Mỹ, đã được mua bản quyền và phát sóng ở nhiều nước trên thế giới. Nội dung trò chơi như sau:</a:t>
              </a:r>
              <a:r>
                <a:rPr lang="en-US" sz="2000" b="1">
                  <a:solidFill>
                    <a:schemeClr val="bg1"/>
                  </a:solidFill>
                  <a:latin typeface="Arial" pitchFamily="34" charset="0"/>
                  <a:cs typeface="Arial" pitchFamily="34" charset="0"/>
                </a:rPr>
                <a:t>    </a:t>
              </a:r>
              <a:r>
                <a:rPr lang="vi-VN" sz="2000" b="1">
                  <a:solidFill>
                    <a:schemeClr val="bg1"/>
                  </a:solidFill>
                  <a:latin typeface="Arial" pitchFamily="34" charset="0"/>
                  <a:cs typeface="Arial" pitchFamily="34" charset="0"/>
                </a:rPr>
                <a:t>Người chơi được mời lên sân khấu và đứng trước ba cánh cửa đóng kín. Sau một cánh cửa có chiếc ô tô, sau mỗi cánh cửa còn lại là một con lừa. Người chơi được yêu cầu chọn ngẫu nhiên một cánh cửa, nhưng không được mở ra.</a:t>
              </a:r>
              <a:r>
                <a:rPr lang="en-US" sz="2000" b="1">
                  <a:solidFill>
                    <a:schemeClr val="bg1"/>
                  </a:solidFill>
                  <a:latin typeface="Arial" pitchFamily="34" charset="0"/>
                  <a:cs typeface="Arial" pitchFamily="34" charset="0"/>
                </a:rPr>
                <a:t> </a:t>
              </a:r>
              <a:r>
                <a:rPr lang="vi-VN" sz="2000" b="1">
                  <a:solidFill>
                    <a:schemeClr val="bg1"/>
                  </a:solidFill>
                  <a:latin typeface="Arial" pitchFamily="34" charset="0"/>
                  <a:cs typeface="Arial" pitchFamily="34" charset="0"/>
                </a:rPr>
                <a:t>Tiếp đó người quản trò tuyên bố sẽ mở ngẫu nhiên một trong hai cánh cửa người chơi không chọn mà sau cửa đó là con lừa. Người quản trò hỏi người chơi muốn giữ nguyên sự lựa chọn ban đầu của mình hay muốn chuyển sang cửa chưa mở còn lại.</a:t>
              </a:r>
            </a:p>
          </p:txBody>
        </p:sp>
      </p:grpSp>
      <p:pic>
        <p:nvPicPr>
          <p:cNvPr id="2" name="Picture 1">
            <a:extLst>
              <a:ext uri="{FF2B5EF4-FFF2-40B4-BE49-F238E27FC236}">
                <a16:creationId xmlns:a16="http://schemas.microsoft.com/office/drawing/2014/main" id="{CDBCC075-7F3F-43AA-96AC-10C629003217}"/>
              </a:ext>
            </a:extLst>
          </p:cNvPr>
          <p:cNvPicPr>
            <a:picLocks noChangeAspect="1"/>
          </p:cNvPicPr>
          <p:nvPr/>
        </p:nvPicPr>
        <p:blipFill>
          <a:blip r:embed="rId4"/>
          <a:stretch>
            <a:fillRect/>
          </a:stretch>
        </p:blipFill>
        <p:spPr>
          <a:xfrm>
            <a:off x="7205658" y="3431969"/>
            <a:ext cx="4839375" cy="2934109"/>
          </a:xfrm>
          <a:prstGeom prst="rect">
            <a:avLst/>
          </a:prstGeom>
        </p:spPr>
      </p:pic>
      <p:pic>
        <p:nvPicPr>
          <p:cNvPr id="7" name="Picture 6">
            <a:extLst>
              <a:ext uri="{FF2B5EF4-FFF2-40B4-BE49-F238E27FC236}">
                <a16:creationId xmlns:a16="http://schemas.microsoft.com/office/drawing/2014/main" id="{221094D1-C3F9-4C23-9738-CC73FC672188}"/>
              </a:ext>
            </a:extLst>
          </p:cNvPr>
          <p:cNvPicPr>
            <a:picLocks noChangeAspect="1"/>
          </p:cNvPicPr>
          <p:nvPr/>
        </p:nvPicPr>
        <p:blipFill>
          <a:blip r:embed="rId5"/>
          <a:stretch>
            <a:fillRect/>
          </a:stretch>
        </p:blipFill>
        <p:spPr>
          <a:xfrm>
            <a:off x="145173" y="3962400"/>
            <a:ext cx="6553200" cy="2676376"/>
          </a:xfrm>
          <a:prstGeom prst="rect">
            <a:avLst/>
          </a:prstGeom>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2E1EE-A661-4DF5-BFCD-F5342E46108F}"/>
              </a:ext>
            </a:extLst>
          </p:cNvPr>
          <p:cNvPicPr>
            <a:picLocks noChangeAspect="1"/>
          </p:cNvPicPr>
          <p:nvPr/>
        </p:nvPicPr>
        <p:blipFill>
          <a:blip r:embed="rId4"/>
          <a:stretch>
            <a:fillRect/>
          </a:stretch>
        </p:blipFill>
        <p:spPr>
          <a:xfrm>
            <a:off x="3314395" y="1889626"/>
            <a:ext cx="5560034" cy="3078747"/>
          </a:xfrm>
          <a:prstGeom prst="rect">
            <a:avLst/>
          </a:prstGeom>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3210" y="197998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1844117" y="4103295"/>
                <a:ext cx="4343400" cy="1088503"/>
              </a:xfrm>
              <a:prstGeom prst="rect">
                <a:avLst/>
              </a:prstGeom>
              <a:noFill/>
            </p:spPr>
            <p:txBody>
              <a:bodyPr wrap="square" rtlCol="0">
                <a:spAutoFit/>
              </a:bodyPr>
              <a:lstStyle/>
              <a:p>
                <a:pPr algn="just">
                  <a:lnSpc>
                    <a:spcPct val="150000"/>
                  </a:lnSpc>
                </a:pPr>
                <a:r>
                  <a:rPr lang="en-US">
                    <a:cs typeface="Arial" pitchFamily="34" charset="0"/>
                  </a:rPr>
                  <a:t>Vậy </a:t>
                </a:r>
                <a:r>
                  <a:rPr lang="pt-BR" i="1">
                    <a:cs typeface="Arial" pitchFamily="34" charset="0"/>
                  </a:rPr>
                  <a:t>P</a:t>
                </a:r>
                <a:r>
                  <a:rPr lang="pt-BR">
                    <a:cs typeface="Arial" pitchFamily="34" charset="0"/>
                  </a:rPr>
                  <a:t>(</a:t>
                </a:r>
                <a:r>
                  <a:rPr lang="en-US" i="1">
                    <a:cs typeface="Arial" pitchFamily="34" charset="0"/>
                  </a:rPr>
                  <a:t>A </a:t>
                </a:r>
                <a:r>
                  <a:rPr lang="vi-VN" i="1">
                    <a:cs typeface="Arial" pitchFamily="34" charset="0"/>
                  </a:rPr>
                  <a:t>| </a:t>
                </a:r>
                <a:r>
                  <a:rPr lang="en-US" i="1">
                    <a:cs typeface="Arial" pitchFamily="34" charset="0"/>
                  </a:rPr>
                  <a:t>B</a:t>
                </a:r>
                <a:r>
                  <a:rPr lang="pt-BR">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pt-BR" i="1">
                            <a:cs typeface="Arial" pitchFamily="34" charset="0"/>
                          </a:rPr>
                          <m:t>P</m:t>
                        </m:r>
                        <m:r>
                          <m:rPr>
                            <m:nor/>
                          </m:rPr>
                          <a:rPr lang="pt-BR">
                            <a:cs typeface="Arial" pitchFamily="34" charset="0"/>
                          </a:rPr>
                          <m:t>(</m:t>
                        </m:r>
                        <m:r>
                          <m:rPr>
                            <m:nor/>
                          </m:rPr>
                          <a:rPr lang="vi-VN" i="1">
                            <a:cs typeface="Arial" pitchFamily="34" charset="0"/>
                          </a:rPr>
                          <m:t>AB</m:t>
                        </m:r>
                        <m:r>
                          <m:rPr>
                            <m:nor/>
                          </m:rPr>
                          <a:rPr lang="pt-BR">
                            <a:cs typeface="Arial" pitchFamily="34" charset="0"/>
                          </a:rPr>
                          <m:t>)</m:t>
                        </m:r>
                      </m:num>
                      <m:den>
                        <m:r>
                          <m:rPr>
                            <m:nor/>
                          </m:rPr>
                          <a:rPr lang="pt-BR" i="1">
                            <a:cs typeface="Arial" pitchFamily="34" charset="0"/>
                          </a:rPr>
                          <m:t>P</m:t>
                        </m:r>
                        <m:r>
                          <m:rPr>
                            <m:nor/>
                          </m:rPr>
                          <a:rPr lang="pt-BR">
                            <a:cs typeface="Arial" pitchFamily="34" charset="0"/>
                          </a:rPr>
                          <m:t>(</m:t>
                        </m:r>
                        <m:r>
                          <m:rPr>
                            <m:nor/>
                          </m:rPr>
                          <a:rPr lang="vi-VN" i="1">
                            <a:cs typeface="Arial" pitchFamily="34" charset="0"/>
                          </a:rPr>
                          <m:t>B</m:t>
                        </m:r>
                        <m:r>
                          <m:rPr>
                            <m:nor/>
                          </m:rPr>
                          <a:rPr lang="pt-BR">
                            <a:cs typeface="Arial" pitchFamily="34" charset="0"/>
                          </a:rPr>
                          <m:t>)</m:t>
                        </m:r>
                      </m:den>
                    </m:f>
                  </m:oMath>
                </a14:m>
                <a:r>
                  <a:rPr lang="en-US">
                    <a:cs typeface="Arial" pitchFamily="34" charset="0"/>
                  </a:rPr>
                  <a:t> </a:t>
                </a:r>
                <a:r>
                  <a:rPr lang="pt-BR">
                    <a:cs typeface="Arial" pitchFamily="34" charset="0"/>
                  </a:rPr>
                  <a:t>= </a:t>
                </a:r>
                <a14:m>
                  <m:oMath xmlns:m="http://schemas.openxmlformats.org/officeDocument/2006/math">
                    <m:f>
                      <m:fPr>
                        <m:ctrlPr>
                          <a:rPr lang="pt-BR" i="1" smtClean="0">
                            <a:solidFill>
                              <a:srgbClr val="FF0000"/>
                            </a:solidFill>
                            <a:latin typeface="Cambria Math" panose="02040503050406030204" pitchFamily="18" charset="0"/>
                            <a:cs typeface="Arial" pitchFamily="34" charset="0"/>
                          </a:rPr>
                        </m:ctrlPr>
                      </m:fPr>
                      <m:num>
                        <m:r>
                          <m:rPr>
                            <m:nor/>
                          </m:rPr>
                          <a:rPr lang="en-US" smtClean="0">
                            <a:solidFill>
                              <a:srgbClr val="FF0000"/>
                            </a:solidFill>
                            <a:cs typeface="Arial" pitchFamily="34" charset="0"/>
                          </a:rPr>
                          <m:t>1</m:t>
                        </m:r>
                      </m:num>
                      <m:den>
                        <m:r>
                          <m:rPr>
                            <m:nor/>
                          </m:rPr>
                          <a:rPr lang="en-US" i="0" smtClean="0">
                            <a:solidFill>
                              <a:srgbClr val="FF0000"/>
                            </a:solidFill>
                            <a:cs typeface="Arial" pitchFamily="34" charset="0"/>
                          </a:rPr>
                          <m:t>1</m:t>
                        </m:r>
                        <m:r>
                          <m:rPr>
                            <m:nor/>
                          </m:rPr>
                          <a:rPr lang="en-US">
                            <a:solidFill>
                              <a:srgbClr val="FF0000"/>
                            </a:solidFill>
                            <a:cs typeface="Arial" pitchFamily="34" charset="0"/>
                          </a:rPr>
                          <m:t>0</m:t>
                        </m:r>
                      </m:den>
                    </m:f>
                    <m:r>
                      <a:rPr lang="en-US" b="0">
                        <a:latin typeface="Cambria Math" panose="02040503050406030204" pitchFamily="18" charset="0"/>
                        <a:cs typeface="Arial" pitchFamily="34" charset="0"/>
                      </a:rPr>
                      <m:t>.</m:t>
                    </m:r>
                  </m:oMath>
                </a14:m>
                <a:endParaRPr lang="en-US">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44117" y="4103295"/>
                <a:ext cx="4343400" cy="1088503"/>
              </a:xfrm>
              <a:prstGeom prst="rect">
                <a:avLst/>
              </a:prstGeom>
              <a:blipFill>
                <a:blip r:embed="rId4"/>
                <a:stretch>
                  <a:fillRect l="-2247"/>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594F73F6-9C56-415B-815D-CE1CC2701A05}"/>
              </a:ext>
            </a:extLst>
          </p:cNvPr>
          <p:cNvGrpSpPr/>
          <p:nvPr/>
        </p:nvGrpSpPr>
        <p:grpSpPr>
          <a:xfrm>
            <a:off x="0" y="96767"/>
            <a:ext cx="12066714" cy="1721351"/>
            <a:chOff x="0" y="96767"/>
            <a:chExt cx="12066714" cy="1721351"/>
          </a:xfrm>
        </p:grpSpPr>
        <p:sp>
          <p:nvSpPr>
            <p:cNvPr id="7" name="Rounded Rectangle 6"/>
            <p:cNvSpPr/>
            <p:nvPr/>
          </p:nvSpPr>
          <p:spPr>
            <a:xfrm>
              <a:off x="1867477" y="161926"/>
              <a:ext cx="10199237" cy="1656192"/>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6767"/>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0144" y="303216"/>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 name="Picture 1">
              <a:extLst>
                <a:ext uri="{FF2B5EF4-FFF2-40B4-BE49-F238E27FC236}">
                  <a16:creationId xmlns:a16="http://schemas.microsoft.com/office/drawing/2014/main" id="{D13277C9-AC01-481F-90AD-6C50E5597F97}"/>
                </a:ext>
              </a:extLst>
            </p:cNvPr>
            <p:cNvPicPr>
              <a:picLocks noChangeAspect="1"/>
            </p:cNvPicPr>
            <p:nvPr/>
          </p:nvPicPr>
          <p:blipFill>
            <a:blip r:embed="rId6"/>
            <a:stretch>
              <a:fillRect/>
            </a:stretch>
          </p:blipFill>
          <p:spPr>
            <a:xfrm>
              <a:off x="1844117" y="301114"/>
              <a:ext cx="10199238" cy="1377815"/>
            </a:xfrm>
            <a:prstGeom prst="rect">
              <a:avLst/>
            </a:prstGeom>
          </p:spPr>
        </p:pic>
      </p:grpSp>
      <p:grpSp>
        <p:nvGrpSpPr>
          <p:cNvPr id="11" name="Group 10">
            <a:extLst>
              <a:ext uri="{FF2B5EF4-FFF2-40B4-BE49-F238E27FC236}">
                <a16:creationId xmlns:a16="http://schemas.microsoft.com/office/drawing/2014/main" id="{DC20456B-EF5B-4CE0-8B5D-C27988C13E99}"/>
              </a:ext>
            </a:extLst>
          </p:cNvPr>
          <p:cNvGrpSpPr/>
          <p:nvPr/>
        </p:nvGrpSpPr>
        <p:grpSpPr>
          <a:xfrm>
            <a:off x="8443386" y="2513946"/>
            <a:ext cx="3581400" cy="2439054"/>
            <a:chOff x="8228012" y="2772057"/>
            <a:chExt cx="3581400" cy="2133600"/>
          </a:xfrm>
        </p:grpSpPr>
        <p:sp>
          <p:nvSpPr>
            <p:cNvPr id="12" name="Rounded Rectangle 15">
              <a:extLst>
                <a:ext uri="{FF2B5EF4-FFF2-40B4-BE49-F238E27FC236}">
                  <a16:creationId xmlns:a16="http://schemas.microsoft.com/office/drawing/2014/main" id="{7734045B-0D58-4363-9E17-9BE5B9863767}"/>
                </a:ext>
              </a:extLst>
            </p:cNvPr>
            <p:cNvSpPr/>
            <p:nvPr/>
          </p:nvSpPr>
          <p:spPr>
            <a:xfrm>
              <a:off x="8228012" y="2772057"/>
              <a:ext cx="3581400" cy="2133600"/>
            </a:xfrm>
            <a:prstGeom prst="roundRect">
              <a:avLst>
                <a:gd name="adj" fmla="val 566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4">
              <a:extLst>
                <a:ext uri="{FF2B5EF4-FFF2-40B4-BE49-F238E27FC236}">
                  <a16:creationId xmlns:a16="http://schemas.microsoft.com/office/drawing/2014/main" id="{56AB60A6-5D39-42E0-B71D-B6B1748509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8307" y="3275628"/>
              <a:ext cx="2977010" cy="1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4">
              <a:extLst>
                <a:ext uri="{FF2B5EF4-FFF2-40B4-BE49-F238E27FC236}">
                  <a16:creationId xmlns:a16="http://schemas.microsoft.com/office/drawing/2014/main" id="{BE119CBC-0935-40BD-83C8-98034B392A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3854" y="2833835"/>
              <a:ext cx="2977010" cy="1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a:extLst>
              <a:ext uri="{FF2B5EF4-FFF2-40B4-BE49-F238E27FC236}">
                <a16:creationId xmlns:a16="http://schemas.microsoft.com/office/drawing/2014/main" id="{88A424CA-4E6A-4283-8C6B-C1ADF9305184}"/>
              </a:ext>
            </a:extLst>
          </p:cNvPr>
          <p:cNvSpPr/>
          <p:nvPr/>
        </p:nvSpPr>
        <p:spPr>
          <a:xfrm>
            <a:off x="1217612" y="2469532"/>
            <a:ext cx="6966510" cy="461665"/>
          </a:xfrm>
          <a:prstGeom prst="rect">
            <a:avLst/>
          </a:prstGeom>
        </p:spPr>
        <p:txBody>
          <a:bodyPr wrap="square">
            <a:spAutoFit/>
          </a:bodyPr>
          <a:lstStyle/>
          <a:p>
            <a:pPr algn="just"/>
            <a:r>
              <a:rPr lang="vi-VN">
                <a:cs typeface="Arial" pitchFamily="34" charset="0"/>
              </a:rPr>
              <a:t>Gọi </a:t>
            </a:r>
            <a:r>
              <a:rPr lang="vi-VN" i="1">
                <a:cs typeface="Arial" pitchFamily="34" charset="0"/>
              </a:rPr>
              <a:t>A</a:t>
            </a:r>
            <a:r>
              <a:rPr lang="vi-VN">
                <a:cs typeface="Arial" pitchFamily="34" charset="0"/>
              </a:rPr>
              <a:t> là biến cố: “Người đó rút được thẻ số 10”;</a:t>
            </a:r>
            <a:endParaRPr lang="en-US">
              <a:cs typeface="Arial" pitchFamily="34" charset="0"/>
            </a:endParaRPr>
          </a:p>
        </p:txBody>
      </p:sp>
      <p:sp>
        <p:nvSpPr>
          <p:cNvPr id="4" name="Rectangle 3">
            <a:extLst>
              <a:ext uri="{FF2B5EF4-FFF2-40B4-BE49-F238E27FC236}">
                <a16:creationId xmlns:a16="http://schemas.microsoft.com/office/drawing/2014/main" id="{291523FA-AA8D-4F16-BFB2-35D683DC6F0B}"/>
              </a:ext>
            </a:extLst>
          </p:cNvPr>
          <p:cNvSpPr/>
          <p:nvPr/>
        </p:nvSpPr>
        <p:spPr>
          <a:xfrm>
            <a:off x="1739373" y="2968445"/>
            <a:ext cx="6704013" cy="461665"/>
          </a:xfrm>
          <a:prstGeom prst="rect">
            <a:avLst/>
          </a:prstGeom>
        </p:spPr>
        <p:txBody>
          <a:bodyPr wrap="square">
            <a:spAutoFit/>
          </a:bodyPr>
          <a:lstStyle/>
          <a:p>
            <a:pPr algn="just"/>
            <a:r>
              <a:rPr lang="vi-VN" i="1">
                <a:cs typeface="Arial" pitchFamily="34" charset="0"/>
              </a:rPr>
              <a:t>B</a:t>
            </a:r>
            <a:r>
              <a:rPr lang="vi-VN">
                <a:cs typeface="Arial" pitchFamily="34" charset="0"/>
              </a:rPr>
              <a:t> là biến cố: “Người đó rút được thẻ mang số chẵn”. </a:t>
            </a:r>
            <a:endParaRPr lang="en-US">
              <a:cs typeface="Arial" pitchFamily="34" charset="0"/>
            </a:endParaRPr>
          </a:p>
        </p:txBody>
      </p:sp>
      <p:sp>
        <p:nvSpPr>
          <p:cNvPr id="5" name="Rectangle 4">
            <a:extLst>
              <a:ext uri="{FF2B5EF4-FFF2-40B4-BE49-F238E27FC236}">
                <a16:creationId xmlns:a16="http://schemas.microsoft.com/office/drawing/2014/main" id="{D46A2140-9498-4FD5-B0E0-743F4AE8475C}"/>
              </a:ext>
            </a:extLst>
          </p:cNvPr>
          <p:cNvSpPr/>
          <p:nvPr/>
        </p:nvSpPr>
        <p:spPr>
          <a:xfrm>
            <a:off x="1752252" y="3502577"/>
            <a:ext cx="2312813" cy="579967"/>
          </a:xfrm>
          <a:prstGeom prst="rect">
            <a:avLst/>
          </a:prstGeom>
        </p:spPr>
        <p:txBody>
          <a:bodyPr wrap="none">
            <a:spAutoFit/>
          </a:bodyPr>
          <a:lstStyle/>
          <a:p>
            <a:pPr algn="just">
              <a:lnSpc>
                <a:spcPct val="150000"/>
              </a:lnSpc>
            </a:pPr>
            <a:r>
              <a:rPr lang="vi-VN">
                <a:cs typeface="Arial" pitchFamily="34" charset="0"/>
              </a:rPr>
              <a:t>Ta có </a:t>
            </a:r>
            <a:r>
              <a:rPr lang="vi-VN" i="1">
                <a:cs typeface="Arial" pitchFamily="34" charset="0"/>
              </a:rPr>
              <a:t>AB</a:t>
            </a:r>
            <a:r>
              <a:rPr lang="vi-VN">
                <a:cs typeface="Arial" pitchFamily="34" charset="0"/>
              </a:rPr>
              <a:t> = {10}.</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49FF50-0463-4489-8505-5B9ABA0FEEE0}"/>
                  </a:ext>
                </a:extLst>
              </p:cNvPr>
              <p:cNvSpPr/>
              <p:nvPr/>
            </p:nvSpPr>
            <p:spPr>
              <a:xfrm>
                <a:off x="3995484" y="3281619"/>
                <a:ext cx="3231975" cy="980076"/>
              </a:xfrm>
              <a:prstGeom prst="rect">
                <a:avLst/>
              </a:prstGeom>
            </p:spPr>
            <p:txBody>
              <a:bodyPr wrap="none">
                <a:spAutoFit/>
              </a:bodyPr>
              <a:lstStyle/>
              <a:p>
                <a:pPr algn="just">
                  <a:lnSpc>
                    <a:spcPct val="150000"/>
                  </a:lnSpc>
                </a:pPr>
                <a:r>
                  <a:rPr lang="vi-VN">
                    <a:cs typeface="Arial" pitchFamily="34" charset="0"/>
                  </a:rPr>
                  <a:t> </a:t>
                </a:r>
                <a:r>
                  <a:rPr lang="pt-BR" i="1">
                    <a:cs typeface="Arial" pitchFamily="34" charset="0"/>
                  </a:rPr>
                  <a:t>P</a:t>
                </a:r>
                <a:r>
                  <a:rPr lang="pt-BR">
                    <a:cs typeface="Arial" pitchFamily="34" charset="0"/>
                  </a:rPr>
                  <a:t>(</a:t>
                </a:r>
                <a:r>
                  <a:rPr lang="vi-VN" i="1">
                    <a:cs typeface="Arial" pitchFamily="34" charset="0"/>
                  </a:rPr>
                  <a:t>AB</a:t>
                </a:r>
                <a:r>
                  <a:rPr lang="pt-BR">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1</m:t>
                        </m:r>
                      </m:num>
                      <m:den>
                        <m:r>
                          <m:rPr>
                            <m:nor/>
                          </m:rPr>
                          <a:rPr lang="en-US">
                            <a:cs typeface="Arial" pitchFamily="34" charset="0"/>
                          </a:rPr>
                          <m:t>20</m:t>
                        </m:r>
                      </m:den>
                    </m:f>
                  </m:oMath>
                </a14:m>
                <a:r>
                  <a:rPr lang="en-US">
                    <a:cs typeface="Arial" pitchFamily="34" charset="0"/>
                  </a:rPr>
                  <a:t> ; </a:t>
                </a:r>
                <a:r>
                  <a:rPr lang="pt-BR" i="1">
                    <a:cs typeface="Arial" pitchFamily="34" charset="0"/>
                  </a:rPr>
                  <a:t>P</a:t>
                </a:r>
                <a:r>
                  <a:rPr lang="pt-BR">
                    <a:cs typeface="Arial" pitchFamily="34" charset="0"/>
                  </a:rPr>
                  <a:t>(</a:t>
                </a:r>
                <a:r>
                  <a:rPr lang="vi-VN" i="1">
                    <a:cs typeface="Arial" pitchFamily="34" charset="0"/>
                  </a:rPr>
                  <a:t>B</a:t>
                </a:r>
                <a:r>
                  <a:rPr lang="pt-BR">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10</m:t>
                        </m:r>
                      </m:num>
                      <m:den>
                        <m:r>
                          <m:rPr>
                            <m:nor/>
                          </m:rPr>
                          <a:rPr lang="en-US">
                            <a:cs typeface="Arial" pitchFamily="34" charset="0"/>
                          </a:rPr>
                          <m:t>20</m:t>
                        </m:r>
                      </m:den>
                    </m:f>
                    <m:r>
                      <a:rPr lang="en-US" b="0">
                        <a:latin typeface="Cambria Math" panose="02040503050406030204" pitchFamily="18" charset="0"/>
                        <a:cs typeface="Arial" pitchFamily="34" charset="0"/>
                      </a:rPr>
                      <m:t>.</m:t>
                    </m:r>
                  </m:oMath>
                </a14:m>
                <a:endParaRPr lang="en-US">
                  <a:cs typeface="Arial" pitchFamily="34" charset="0"/>
                </a:endParaRPr>
              </a:p>
            </p:txBody>
          </p:sp>
        </mc:Choice>
        <mc:Fallback xmlns="">
          <p:sp>
            <p:nvSpPr>
              <p:cNvPr id="6" name="Rectangle 5">
                <a:extLst>
                  <a:ext uri="{FF2B5EF4-FFF2-40B4-BE49-F238E27FC236}">
                    <a16:creationId xmlns:a16="http://schemas.microsoft.com/office/drawing/2014/main" id="{E349FF50-0463-4489-8505-5B9ABA0FEEE0}"/>
                  </a:ext>
                </a:extLst>
              </p:cNvPr>
              <p:cNvSpPr>
                <a:spLocks noRot="1" noChangeAspect="1" noMove="1" noResize="1" noEditPoints="1" noAdjustHandles="1" noChangeArrowheads="1" noChangeShapeType="1" noTextEdit="1"/>
              </p:cNvSpPr>
              <p:nvPr/>
            </p:nvSpPr>
            <p:spPr>
              <a:xfrm>
                <a:off x="3995484" y="3281619"/>
                <a:ext cx="3231975" cy="980076"/>
              </a:xfrm>
              <a:prstGeom prst="rect">
                <a:avLst/>
              </a:prstGeom>
              <a:blipFill>
                <a:blip r:embed="rId8"/>
                <a:stretch>
                  <a:fillRect l="-565"/>
                </a:stretch>
              </a:blipFill>
            </p:spPr>
            <p:txBody>
              <a:bodyPr/>
              <a:lstStyle/>
              <a:p>
                <a:r>
                  <a:rPr lang="en-US">
                    <a:noFill/>
                  </a:rPr>
                  <a:t> </a:t>
                </a:r>
              </a:p>
            </p:txBody>
          </p:sp>
        </mc:Fallback>
      </mc:AlternateContent>
    </p:spTree>
    <p:extLst>
      <p:ext uri="{BB962C8B-B14F-4D97-AF65-F5344CB8AC3E}">
        <p14:creationId xmlns:p14="http://schemas.microsoft.com/office/powerpoint/2010/main" val="1354105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14599" y="116757"/>
            <a:ext cx="10124795" cy="1629352"/>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618945"/>
            <a:ext cx="8631587" cy="492420"/>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pt-BR" b="1">
                <a:cs typeface="Arial" pitchFamily="34" charset="0"/>
              </a:rPr>
              <a:t>Cho </a:t>
            </a:r>
            <a:r>
              <a:rPr lang="pt-BR" i="1">
                <a:cs typeface="Arial" pitchFamily="34" charset="0"/>
              </a:rPr>
              <a:t>P</a:t>
            </a:r>
            <a:r>
              <a:rPr lang="pt-BR">
                <a:cs typeface="Arial" pitchFamily="34" charset="0"/>
              </a:rPr>
              <a:t>(</a:t>
            </a:r>
            <a:r>
              <a:rPr lang="pt-BR" i="1">
                <a:cs typeface="Arial" pitchFamily="34" charset="0"/>
              </a:rPr>
              <a:t>A</a:t>
            </a:r>
            <a:r>
              <a:rPr lang="pt-BR">
                <a:cs typeface="Arial" pitchFamily="34" charset="0"/>
              </a:rPr>
              <a:t>) = 0,2; </a:t>
            </a:r>
            <a:r>
              <a:rPr lang="pt-BR" i="1">
                <a:cs typeface="Arial" pitchFamily="34" charset="0"/>
              </a:rPr>
              <a:t>P</a:t>
            </a:r>
            <a:r>
              <a:rPr lang="pt-BR">
                <a:cs typeface="Arial" pitchFamily="34" charset="0"/>
              </a:rPr>
              <a:t>(</a:t>
            </a:r>
            <a:r>
              <a:rPr lang="pt-BR" i="1">
                <a:cs typeface="Arial" pitchFamily="34" charset="0"/>
              </a:rPr>
              <a:t>B</a:t>
            </a:r>
            <a:r>
              <a:rPr lang="pt-BR">
                <a:cs typeface="Arial" pitchFamily="34" charset="0"/>
              </a:rPr>
              <a:t>) = 0,51; </a:t>
            </a:r>
            <a:r>
              <a:rPr lang="pt-BR" i="1">
                <a:cs typeface="Arial" pitchFamily="34" charset="0"/>
              </a:rPr>
              <a:t>P</a:t>
            </a:r>
            <a:r>
              <a:rPr lang="pt-BR">
                <a:cs typeface="Arial" pitchFamily="34" charset="0"/>
              </a:rPr>
              <a:t>(</a:t>
            </a:r>
            <a:r>
              <a:rPr lang="pt-BR" i="1">
                <a:cs typeface="Arial" pitchFamily="34" charset="0"/>
              </a:rPr>
              <a:t>B | A</a:t>
            </a:r>
            <a:r>
              <a:rPr lang="pt-BR">
                <a:cs typeface="Arial" pitchFamily="34" charset="0"/>
              </a:rPr>
              <a:t>) = 0,8. </a:t>
            </a:r>
            <a:r>
              <a:rPr lang="pt-BR" b="1">
                <a:cs typeface="Arial" pitchFamily="34" charset="0"/>
              </a:rPr>
              <a:t>Tính </a:t>
            </a:r>
            <a:r>
              <a:rPr lang="pt-BR" i="1">
                <a:cs typeface="Arial" pitchFamily="34" charset="0"/>
              </a:rPr>
              <a:t>P</a:t>
            </a:r>
            <a:r>
              <a:rPr lang="pt-BR">
                <a:cs typeface="Arial" pitchFamily="34" charset="0"/>
              </a:rPr>
              <a:t>(</a:t>
            </a:r>
            <a:r>
              <a:rPr lang="pt-BR" i="1">
                <a:cs typeface="Arial" pitchFamily="34" charset="0"/>
              </a:rPr>
              <a:t>A</a:t>
            </a:r>
            <a:r>
              <a:rPr lang="pt-BR">
                <a:cs typeface="Arial" pitchFamily="34" charset="0"/>
              </a:rPr>
              <a:t> | </a:t>
            </a:r>
            <a:r>
              <a:rPr lang="pt-BR" i="1">
                <a:cs typeface="Arial" pitchFamily="34" charset="0"/>
              </a:rPr>
              <a:t>B</a:t>
            </a:r>
            <a:r>
              <a:rPr lang="pt-BR">
                <a:cs typeface="Arial" pitchFamily="34" charset="0"/>
              </a:rPr>
              <a:t>).</a:t>
            </a:r>
            <a:endParaRPr lang="vi-VN">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 y="128724"/>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57976" y="357324"/>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B0E0ACD-F418-AFE2-6C20-16EAF9BCC614}"/>
                  </a:ext>
                </a:extLst>
              </p:cNvPr>
              <p:cNvSpPr txBox="1"/>
              <p:nvPr/>
            </p:nvSpPr>
            <p:spPr>
              <a:xfrm>
                <a:off x="2351622" y="3229366"/>
                <a:ext cx="5699964" cy="1081771"/>
              </a:xfrm>
              <a:prstGeom prst="rect">
                <a:avLst/>
              </a:prstGeom>
              <a:noFill/>
            </p:spPr>
            <p:txBody>
              <a:bodyPr wrap="square" rtlCol="0">
                <a:spAutoFit/>
              </a:bodyPr>
              <a:lstStyle/>
              <a:p>
                <a:pPr algn="just">
                  <a:lnSpc>
                    <a:spcPct val="150000"/>
                  </a:lnSpc>
                </a:pPr>
                <a:r>
                  <a:rPr lang="en-US" sz="2600">
                    <a:latin typeface="+mj-lt"/>
                    <a:cs typeface="Arial" pitchFamily="34" charset="0"/>
                  </a:rPr>
                  <a:t>Vậy </a:t>
                </a:r>
                <a:r>
                  <a:rPr lang="pt-BR" sz="2600" i="1">
                    <a:latin typeface="+mj-lt"/>
                    <a:cs typeface="Arial" pitchFamily="34" charset="0"/>
                  </a:rPr>
                  <a:t>P</a:t>
                </a:r>
                <a:r>
                  <a:rPr lang="pt-BR" sz="2600">
                    <a:latin typeface="+mj-lt"/>
                    <a:cs typeface="Arial" pitchFamily="34" charset="0"/>
                  </a:rPr>
                  <a:t>(</a:t>
                </a:r>
                <a:r>
                  <a:rPr lang="en-US" sz="2600" i="1">
                    <a:latin typeface="+mj-lt"/>
                    <a:cs typeface="Arial" pitchFamily="34" charset="0"/>
                  </a:rPr>
                  <a:t>A </a:t>
                </a:r>
                <a:r>
                  <a:rPr lang="vi-VN" sz="2600" i="1">
                    <a:latin typeface="+mj-lt"/>
                    <a:cs typeface="Arial" pitchFamily="34" charset="0"/>
                  </a:rPr>
                  <a:t>| </a:t>
                </a:r>
                <a:r>
                  <a:rPr lang="en-US" sz="2600" i="1">
                    <a:latin typeface="+mj-lt"/>
                    <a:cs typeface="Arial" pitchFamily="34" charset="0"/>
                  </a:rPr>
                  <a:t>B</a:t>
                </a:r>
                <a:r>
                  <a:rPr lang="pt-BR" sz="2600">
                    <a:latin typeface="+mj-lt"/>
                    <a:cs typeface="Arial" pitchFamily="34" charset="0"/>
                  </a:rPr>
                  <a:t>) = </a:t>
                </a:r>
                <a14:m>
                  <m:oMath xmlns:m="http://schemas.openxmlformats.org/officeDocument/2006/math">
                    <m:f>
                      <m:fPr>
                        <m:ctrlPr>
                          <a:rPr lang="pt-BR" sz="2600" i="1">
                            <a:latin typeface="Cambria Math" panose="02040503050406030204" pitchFamily="18" charset="0"/>
                            <a:cs typeface="Arial" pitchFamily="34" charset="0"/>
                          </a:rPr>
                        </m:ctrlPr>
                      </m:fPr>
                      <m:num>
                        <m:r>
                          <m:rPr>
                            <m:nor/>
                          </m:rPr>
                          <a:rPr lang="pt-BR" sz="2600" i="1">
                            <a:latin typeface="+mj-lt"/>
                            <a:cs typeface="Arial" pitchFamily="34" charset="0"/>
                          </a:rPr>
                          <m:t>P</m:t>
                        </m:r>
                        <m:r>
                          <m:rPr>
                            <m:nor/>
                          </m:rPr>
                          <a:rPr lang="pt-BR" sz="2600">
                            <a:latin typeface="+mj-lt"/>
                            <a:cs typeface="Arial" pitchFamily="34" charset="0"/>
                          </a:rPr>
                          <m:t>(</m:t>
                        </m:r>
                        <m:r>
                          <m:rPr>
                            <m:nor/>
                          </m:rPr>
                          <a:rPr lang="vi-VN" sz="2600" i="1">
                            <a:latin typeface="+mj-lt"/>
                            <a:cs typeface="Arial" pitchFamily="34" charset="0"/>
                          </a:rPr>
                          <m:t>AB</m:t>
                        </m:r>
                        <m:r>
                          <m:rPr>
                            <m:nor/>
                          </m:rPr>
                          <a:rPr lang="pt-BR" sz="2600">
                            <a:latin typeface="+mj-lt"/>
                            <a:cs typeface="Arial" pitchFamily="34" charset="0"/>
                          </a:rPr>
                          <m:t>)</m:t>
                        </m:r>
                      </m:num>
                      <m:den>
                        <m:r>
                          <m:rPr>
                            <m:nor/>
                          </m:rPr>
                          <a:rPr lang="pt-BR" sz="2600" i="1">
                            <a:latin typeface="+mj-lt"/>
                            <a:cs typeface="Arial" pitchFamily="34" charset="0"/>
                          </a:rPr>
                          <m:t>P</m:t>
                        </m:r>
                        <m:r>
                          <m:rPr>
                            <m:nor/>
                          </m:rPr>
                          <a:rPr lang="pt-BR" sz="2600">
                            <a:latin typeface="+mj-lt"/>
                            <a:cs typeface="Arial" pitchFamily="34" charset="0"/>
                          </a:rPr>
                          <m:t>(</m:t>
                        </m:r>
                        <m:r>
                          <m:rPr>
                            <m:nor/>
                          </m:rPr>
                          <a:rPr lang="vi-VN" sz="2600" i="1">
                            <a:latin typeface="+mj-lt"/>
                            <a:cs typeface="Arial" pitchFamily="34" charset="0"/>
                          </a:rPr>
                          <m:t>B</m:t>
                        </m:r>
                        <m:r>
                          <m:rPr>
                            <m:nor/>
                          </m:rPr>
                          <a:rPr lang="pt-BR" sz="2600">
                            <a:latin typeface="+mj-lt"/>
                            <a:cs typeface="Arial" pitchFamily="34" charset="0"/>
                          </a:rPr>
                          <m:t>)</m:t>
                        </m:r>
                      </m:den>
                    </m:f>
                  </m:oMath>
                </a14:m>
                <a:r>
                  <a:rPr lang="en-US" sz="2600">
                    <a:latin typeface="+mj-lt"/>
                    <a:cs typeface="Arial" pitchFamily="34" charset="0"/>
                  </a:rPr>
                  <a:t> </a:t>
                </a:r>
                <a:r>
                  <a:rPr lang="pt-BR" sz="2600">
                    <a:latin typeface="+mj-lt"/>
                    <a:cs typeface="Arial" pitchFamily="34" charset="0"/>
                  </a:rPr>
                  <a:t>= </a:t>
                </a:r>
                <a14:m>
                  <m:oMath xmlns:m="http://schemas.openxmlformats.org/officeDocument/2006/math">
                    <m:f>
                      <m:fPr>
                        <m:ctrlPr>
                          <a:rPr lang="pt-BR" sz="2600" i="1">
                            <a:latin typeface="Cambria Math" panose="02040503050406030204" pitchFamily="18" charset="0"/>
                            <a:cs typeface="Arial" pitchFamily="34" charset="0"/>
                          </a:rPr>
                        </m:ctrlPr>
                      </m:fPr>
                      <m:num>
                        <m:r>
                          <m:rPr>
                            <m:nor/>
                          </m:rPr>
                          <a:rPr lang="en-US" sz="2600">
                            <a:latin typeface="+mj-lt"/>
                            <a:cs typeface="Arial" pitchFamily="34" charset="0"/>
                          </a:rPr>
                          <m:t>0,16</m:t>
                        </m:r>
                      </m:num>
                      <m:den>
                        <m:r>
                          <m:rPr>
                            <m:nor/>
                          </m:rPr>
                          <a:rPr lang="en-US" sz="2600">
                            <a:latin typeface="+mj-lt"/>
                            <a:cs typeface="Arial" pitchFamily="34" charset="0"/>
                          </a:rPr>
                          <m:t>0,</m:t>
                        </m:r>
                        <m:r>
                          <m:rPr>
                            <m:nor/>
                          </m:rPr>
                          <a:rPr lang="en-US" sz="2600" i="0" smtClean="0">
                            <a:latin typeface="+mj-lt"/>
                            <a:cs typeface="Arial" pitchFamily="34" charset="0"/>
                          </a:rPr>
                          <m:t>51</m:t>
                        </m:r>
                      </m:den>
                    </m:f>
                  </m:oMath>
                </a14:m>
                <a:r>
                  <a:rPr lang="en-US" sz="2600">
                    <a:latin typeface="+mj-lt"/>
                    <a:cs typeface="Arial" pitchFamily="34" charset="0"/>
                  </a:rPr>
                  <a:t> </a:t>
                </a:r>
                <a14:m>
                  <m:oMath xmlns:m="http://schemas.openxmlformats.org/officeDocument/2006/math">
                    <m:r>
                      <a:rPr lang="en-US" sz="2600" b="0" i="1" smtClean="0">
                        <a:latin typeface="Cambria Math" panose="02040503050406030204" pitchFamily="18" charset="0"/>
                        <a:ea typeface="Cambria Math" panose="02040503050406030204" pitchFamily="18" charset="0"/>
                        <a:cs typeface="Arial" pitchFamily="34" charset="0"/>
                      </a:rPr>
                      <m:t>≈ </m:t>
                    </m:r>
                  </m:oMath>
                </a14:m>
                <a:r>
                  <a:rPr lang="en-US" sz="2600">
                    <a:solidFill>
                      <a:srgbClr val="FF0000"/>
                    </a:solidFill>
                    <a:latin typeface="+mj-lt"/>
                    <a:cs typeface="Arial" pitchFamily="34" charset="0"/>
                  </a:rPr>
                  <a:t>0,3137</a:t>
                </a:r>
              </a:p>
            </p:txBody>
          </p:sp>
        </mc:Choice>
        <mc:Fallback xmlns="">
          <p:sp>
            <p:nvSpPr>
              <p:cNvPr id="2" name="TextBox 1">
                <a:extLst>
                  <a:ext uri="{FF2B5EF4-FFF2-40B4-BE49-F238E27FC236}">
                    <a16:creationId xmlns:a16="http://schemas.microsoft.com/office/drawing/2014/main" id="{FB0E0ACD-F418-AFE2-6C20-16EAF9BCC614}"/>
                  </a:ext>
                </a:extLst>
              </p:cNvPr>
              <p:cNvSpPr txBox="1">
                <a:spLocks noRot="1" noChangeAspect="1" noMove="1" noResize="1" noEditPoints="1" noAdjustHandles="1" noChangeArrowheads="1" noChangeShapeType="1" noTextEdit="1"/>
              </p:cNvSpPr>
              <p:nvPr/>
            </p:nvSpPr>
            <p:spPr>
              <a:xfrm>
                <a:off x="2351622" y="3229366"/>
                <a:ext cx="5699964" cy="1081771"/>
              </a:xfrm>
              <a:prstGeom prst="rect">
                <a:avLst/>
              </a:prstGeom>
              <a:blipFill>
                <a:blip r:embed="rId4"/>
                <a:stretch>
                  <a:fillRect l="-1925"/>
                </a:stretch>
              </a:blipFill>
            </p:spPr>
            <p:txBody>
              <a:bodyPr/>
              <a:lstStyle/>
              <a:p>
                <a:r>
                  <a:rPr lang="en-US">
                    <a:noFill/>
                  </a:rPr>
                  <a:t> </a:t>
                </a:r>
              </a:p>
            </p:txBody>
          </p:sp>
        </mc:Fallback>
      </mc:AlternateContent>
      <p:pic>
        <p:nvPicPr>
          <p:cNvPr id="3" name="Picture 41">
            <a:extLst>
              <a:ext uri="{FF2B5EF4-FFF2-40B4-BE49-F238E27FC236}">
                <a16:creationId xmlns:a16="http://schemas.microsoft.com/office/drawing/2014/main" id="{969A8002-D430-D2C6-1A64-5180C2303C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105" y="210988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0D539797-7476-412B-AAFA-21FC4535AF14}"/>
              </a:ext>
            </a:extLst>
          </p:cNvPr>
          <p:cNvPicPr>
            <a:picLocks noChangeAspect="1"/>
          </p:cNvPicPr>
          <p:nvPr/>
        </p:nvPicPr>
        <p:blipFill>
          <a:blip r:embed="rId6"/>
          <a:stretch>
            <a:fillRect/>
          </a:stretch>
        </p:blipFill>
        <p:spPr>
          <a:xfrm>
            <a:off x="10902568" y="627448"/>
            <a:ext cx="1176630" cy="1140051"/>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A29B1B8-B9EF-4308-8BCB-389894F089C9}"/>
                  </a:ext>
                </a:extLst>
              </p:cNvPr>
              <p:cNvSpPr/>
              <p:nvPr/>
            </p:nvSpPr>
            <p:spPr>
              <a:xfrm>
                <a:off x="2351622" y="2578788"/>
                <a:ext cx="5442900" cy="620619"/>
              </a:xfrm>
              <a:prstGeom prst="rect">
                <a:avLst/>
              </a:prstGeom>
            </p:spPr>
            <p:txBody>
              <a:bodyPr wrap="none">
                <a:spAutoFit/>
              </a:bodyPr>
              <a:lstStyle/>
              <a:p>
                <a:pPr algn="just">
                  <a:lnSpc>
                    <a:spcPct val="150000"/>
                  </a:lnSpc>
                </a:pPr>
                <a:r>
                  <a:rPr lang="pt-BR" sz="2600" i="1">
                    <a:latin typeface="+mj-lt"/>
                    <a:cs typeface="Arial" pitchFamily="34" charset="0"/>
                  </a:rPr>
                  <a:t>P</a:t>
                </a:r>
                <a:r>
                  <a:rPr lang="pt-BR" sz="2600">
                    <a:latin typeface="+mj-lt"/>
                    <a:cs typeface="Arial" pitchFamily="34" charset="0"/>
                  </a:rPr>
                  <a:t>(</a:t>
                </a:r>
                <a:r>
                  <a:rPr lang="vi-VN" sz="2600" i="1">
                    <a:latin typeface="+mj-lt"/>
                    <a:cs typeface="Arial" pitchFamily="34" charset="0"/>
                  </a:rPr>
                  <a:t>AB</a:t>
                </a:r>
                <a:r>
                  <a:rPr lang="pt-BR" sz="2600">
                    <a:latin typeface="+mj-lt"/>
                    <a:cs typeface="Arial" pitchFamily="34" charset="0"/>
                  </a:rPr>
                  <a:t>) = </a:t>
                </a:r>
                <a:r>
                  <a:rPr lang="pt-BR" sz="2600" i="1">
                    <a:latin typeface="+mj-lt"/>
                    <a:cs typeface="Arial" pitchFamily="34" charset="0"/>
                  </a:rPr>
                  <a:t>P</a:t>
                </a:r>
                <a:r>
                  <a:rPr lang="pt-BR" sz="2600">
                    <a:latin typeface="+mj-lt"/>
                    <a:cs typeface="Arial" pitchFamily="34" charset="0"/>
                  </a:rPr>
                  <a:t>(</a:t>
                </a:r>
                <a:r>
                  <a:rPr lang="en-US" sz="2600" i="1">
                    <a:latin typeface="+mj-lt"/>
                    <a:cs typeface="Arial" pitchFamily="34" charset="0"/>
                  </a:rPr>
                  <a:t>A</a:t>
                </a:r>
                <a:r>
                  <a:rPr lang="pt-BR" sz="2600">
                    <a:latin typeface="+mj-lt"/>
                    <a:cs typeface="Arial" pitchFamily="34" charset="0"/>
                  </a:rPr>
                  <a:t>)</a:t>
                </a:r>
                <a14:m>
                  <m:oMath xmlns:m="http://schemas.openxmlformats.org/officeDocument/2006/math">
                    <m:r>
                      <a:rPr lang="en-US" sz="2600" b="0" i="1" smtClean="0">
                        <a:latin typeface="Cambria Math" panose="02040503050406030204" pitchFamily="18" charset="0"/>
                        <a:ea typeface="Cambria Math" panose="02040503050406030204" pitchFamily="18" charset="0"/>
                        <a:cs typeface="Arial" pitchFamily="34" charset="0"/>
                      </a:rPr>
                      <m:t>.</m:t>
                    </m:r>
                  </m:oMath>
                </a14:m>
                <a:r>
                  <a:rPr lang="pt-BR" sz="2600" i="1">
                    <a:latin typeface="+mj-lt"/>
                    <a:cs typeface="Arial" pitchFamily="34" charset="0"/>
                  </a:rPr>
                  <a:t>P</a:t>
                </a:r>
                <a:r>
                  <a:rPr lang="pt-BR" sz="2600">
                    <a:latin typeface="+mj-lt"/>
                    <a:cs typeface="Arial" pitchFamily="34" charset="0"/>
                  </a:rPr>
                  <a:t>(</a:t>
                </a:r>
                <a:r>
                  <a:rPr lang="vi-VN" sz="2600" i="1">
                    <a:latin typeface="+mj-lt"/>
                    <a:cs typeface="Arial" pitchFamily="34" charset="0"/>
                  </a:rPr>
                  <a:t>B</a:t>
                </a:r>
                <a:r>
                  <a:rPr lang="en-US" sz="2600" i="1">
                    <a:latin typeface="+mj-lt"/>
                    <a:cs typeface="Arial" pitchFamily="34" charset="0"/>
                  </a:rPr>
                  <a:t> </a:t>
                </a:r>
                <a:r>
                  <a:rPr lang="vi-VN" sz="2600" i="1">
                    <a:latin typeface="+mj-lt"/>
                    <a:cs typeface="Arial" pitchFamily="34" charset="0"/>
                  </a:rPr>
                  <a:t>| </a:t>
                </a:r>
                <a:r>
                  <a:rPr lang="en-US" sz="2600" i="1">
                    <a:latin typeface="+mj-lt"/>
                    <a:cs typeface="Arial" pitchFamily="34" charset="0"/>
                  </a:rPr>
                  <a:t>A</a:t>
                </a:r>
                <a:r>
                  <a:rPr lang="pt-BR" sz="2600">
                    <a:latin typeface="+mj-lt"/>
                    <a:cs typeface="Arial" pitchFamily="34" charset="0"/>
                  </a:rPr>
                  <a:t>) = 0,2</a:t>
                </a:r>
                <a14:m>
                  <m:oMath xmlns:m="http://schemas.openxmlformats.org/officeDocument/2006/math">
                    <m:r>
                      <a:rPr lang="en-US" sz="2600" b="0" i="1">
                        <a:latin typeface="Cambria Math" panose="02040503050406030204" pitchFamily="18" charset="0"/>
                        <a:ea typeface="Cambria Math" panose="02040503050406030204" pitchFamily="18" charset="0"/>
                        <a:cs typeface="Arial" pitchFamily="34" charset="0"/>
                      </a:rPr>
                      <m:t>∙</m:t>
                    </m:r>
                  </m:oMath>
                </a14:m>
                <a:r>
                  <a:rPr lang="en-US" sz="2600">
                    <a:latin typeface="+mj-lt"/>
                    <a:cs typeface="Arial" pitchFamily="34" charset="0"/>
                  </a:rPr>
                  <a:t>0,8 = 0,16.</a:t>
                </a:r>
              </a:p>
            </p:txBody>
          </p:sp>
        </mc:Choice>
        <mc:Fallback xmlns="">
          <p:sp>
            <p:nvSpPr>
              <p:cNvPr id="5" name="Rectangle 4">
                <a:extLst>
                  <a:ext uri="{FF2B5EF4-FFF2-40B4-BE49-F238E27FC236}">
                    <a16:creationId xmlns:a16="http://schemas.microsoft.com/office/drawing/2014/main" id="{DA29B1B8-B9EF-4308-8BCB-389894F089C9}"/>
                  </a:ext>
                </a:extLst>
              </p:cNvPr>
              <p:cNvSpPr>
                <a:spLocks noRot="1" noChangeAspect="1" noMove="1" noResize="1" noEditPoints="1" noAdjustHandles="1" noChangeArrowheads="1" noChangeShapeType="1" noTextEdit="1"/>
              </p:cNvSpPr>
              <p:nvPr/>
            </p:nvSpPr>
            <p:spPr>
              <a:xfrm>
                <a:off x="2351622" y="2578788"/>
                <a:ext cx="5442900" cy="620619"/>
              </a:xfrm>
              <a:prstGeom prst="rect">
                <a:avLst/>
              </a:prstGeom>
              <a:blipFill>
                <a:blip r:embed="rId7"/>
                <a:stretch>
                  <a:fillRect l="-2016" r="-1008" b="-24510"/>
                </a:stretch>
              </a:blipFill>
            </p:spPr>
            <p:txBody>
              <a:bodyPr/>
              <a:lstStyle/>
              <a:p>
                <a:r>
                  <a:rPr lang="en-US">
                    <a:noFill/>
                  </a:rPr>
                  <a:t> </a:t>
                </a:r>
              </a:p>
            </p:txBody>
          </p:sp>
        </mc:Fallback>
      </mc:AlternateContent>
    </p:spTree>
    <p:extLst>
      <p:ext uri="{BB962C8B-B14F-4D97-AF65-F5344CB8AC3E}">
        <p14:creationId xmlns:p14="http://schemas.microsoft.com/office/powerpoint/2010/main" val="2814756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F241EBF-CA5B-4A61-8E27-CF634489F70A}"/>
              </a:ext>
            </a:extLst>
          </p:cNvPr>
          <p:cNvGrpSpPr/>
          <p:nvPr/>
        </p:nvGrpSpPr>
        <p:grpSpPr>
          <a:xfrm>
            <a:off x="14262" y="102819"/>
            <a:ext cx="11850711" cy="2076479"/>
            <a:chOff x="14262" y="102819"/>
            <a:chExt cx="11850711" cy="2076479"/>
          </a:xfrm>
        </p:grpSpPr>
        <p:sp>
          <p:nvSpPr>
            <p:cNvPr id="7" name="Rounded Rectangle 6"/>
            <p:cNvSpPr/>
            <p:nvPr/>
          </p:nvSpPr>
          <p:spPr>
            <a:xfrm>
              <a:off x="1867477" y="161925"/>
              <a:ext cx="9997496" cy="2017373"/>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83803" y="102819"/>
              <a:ext cx="9580561" cy="1969748"/>
            </a:xfrm>
            <a:prstGeom prst="rect">
              <a:avLst/>
            </a:prstGeom>
            <a:noFill/>
          </p:spPr>
          <p:txBody>
            <a:bodyPr wrap="square" lIns="121899" tIns="60949" rIns="121899" bIns="60949" rtlCol="0">
              <a:spAutoFit/>
            </a:bodyPr>
            <a:lstStyle/>
            <a:p>
              <a:r>
                <a:rPr lang="vi-VN" b="1">
                  <a:latin typeface="+mj-lt"/>
                  <a:cs typeface="Arial" pitchFamily="34" charset="0"/>
                </a:rPr>
                <a:t>Gieo hai con xúc xắc cân đối, đồng chất. Tính xác suất để:</a:t>
              </a:r>
              <a:endParaRPr lang="en-US" b="1">
                <a:latin typeface="+mj-lt"/>
                <a:cs typeface="Arial" pitchFamily="34" charset="0"/>
              </a:endParaRPr>
            </a:p>
            <a:p>
              <a:pPr marL="457200" indent="-457200">
                <a:buAutoNum type="alphaLcParenR"/>
              </a:pPr>
              <a:r>
                <a:rPr lang="vi-VN" b="1">
                  <a:latin typeface="+mj-lt"/>
                  <a:cs typeface="Arial" pitchFamily="34" charset="0"/>
                </a:rPr>
                <a:t>Tổng số chấm xuất hiện trên hai con xúc xắc bằng 7 nếu biết rằng ít nhất có một con xúc xắc xuất hiện mặt 5 chấm;</a:t>
              </a:r>
              <a:endParaRPr lang="en-US" b="1">
                <a:latin typeface="+mj-lt"/>
                <a:cs typeface="Arial" pitchFamily="34" charset="0"/>
              </a:endParaRPr>
            </a:p>
            <a:p>
              <a:pPr marL="457200" indent="-457200">
                <a:buAutoNum type="alphaLcParenR"/>
              </a:pPr>
              <a:r>
                <a:rPr lang="vi-VN" b="1">
                  <a:latin typeface="+mj-lt"/>
                  <a:cs typeface="Arial" pitchFamily="34" charset="0"/>
                </a:rPr>
                <a:t>Có ít nhất có một con xúc xắc xuất hiện mặt 5 chấm nếu biết rằng tổng số chấm xuất hiện trên hai con xúc xắc bằng 7.</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2" y="18680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50658" y="390525"/>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898" y="23378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7164572" y="5033704"/>
                <a:ext cx="3095419" cy="756426"/>
              </a:xfrm>
              <a:prstGeom prst="rect">
                <a:avLst/>
              </a:prstGeom>
              <a:noFill/>
            </p:spPr>
            <p:txBody>
              <a:bodyPr wrap="square" rtlCol="0">
                <a:spAutoFit/>
              </a:bodyPr>
              <a:lstStyle/>
              <a:p>
                <a:pPr algn="just"/>
                <a:r>
                  <a:rPr lang="pt-BR" i="1">
                    <a:cs typeface="Arial" pitchFamily="34" charset="0"/>
                  </a:rPr>
                  <a:t>P</a:t>
                </a:r>
                <a:r>
                  <a:rPr lang="pt-BR">
                    <a:cs typeface="Arial" pitchFamily="34" charset="0"/>
                  </a:rPr>
                  <a:t>(</a:t>
                </a:r>
                <a:r>
                  <a:rPr lang="en-US" i="1">
                    <a:cs typeface="Arial" pitchFamily="34" charset="0"/>
                  </a:rPr>
                  <a:t>A </a:t>
                </a:r>
                <a:r>
                  <a:rPr lang="vi-VN" i="1">
                    <a:cs typeface="Arial" pitchFamily="34" charset="0"/>
                  </a:rPr>
                  <a:t>| </a:t>
                </a:r>
                <a:r>
                  <a:rPr lang="en-US" i="1">
                    <a:cs typeface="Arial" pitchFamily="34" charset="0"/>
                  </a:rPr>
                  <a:t>B</a:t>
                </a:r>
                <a:r>
                  <a:rPr lang="pt-BR">
                    <a:cs typeface="Arial" pitchFamily="34" charset="0"/>
                  </a:rPr>
                  <a:t>) </a:t>
                </a:r>
                <a:r>
                  <a:rPr lang="en-US">
                    <a:cs typeface="Arial" pitchFamily="34" charset="0"/>
                  </a:rPr>
                  <a:t>= </a:t>
                </a:r>
                <a14:m>
                  <m:oMath xmlns:m="http://schemas.openxmlformats.org/officeDocument/2006/math">
                    <m:f>
                      <m:fPr>
                        <m:ctrlPr>
                          <a:rPr lang="pt-BR" i="1">
                            <a:latin typeface="Cambria Math" panose="02040503050406030204" pitchFamily="18" charset="0"/>
                            <a:cs typeface="Arial" pitchFamily="34" charset="0"/>
                          </a:rPr>
                        </m:ctrlPr>
                      </m:fPr>
                      <m:num>
                        <m:r>
                          <m:rPr>
                            <m:nor/>
                          </m:rPr>
                          <a:rPr lang="pt-BR" i="1">
                            <a:cs typeface="Arial" pitchFamily="34" charset="0"/>
                          </a:rPr>
                          <m:t>P</m:t>
                        </m:r>
                        <m:r>
                          <m:rPr>
                            <m:nor/>
                          </m:rPr>
                          <a:rPr lang="pt-BR">
                            <a:cs typeface="Arial" pitchFamily="34" charset="0"/>
                          </a:rPr>
                          <m:t>(</m:t>
                        </m:r>
                        <m:r>
                          <m:rPr>
                            <m:nor/>
                          </m:rPr>
                          <a:rPr lang="vi-VN" i="1">
                            <a:cs typeface="Arial" pitchFamily="34" charset="0"/>
                          </a:rPr>
                          <m:t>AB</m:t>
                        </m:r>
                        <m:r>
                          <m:rPr>
                            <m:nor/>
                          </m:rPr>
                          <a:rPr lang="pt-BR">
                            <a:cs typeface="Arial" pitchFamily="34" charset="0"/>
                          </a:rPr>
                          <m:t>)</m:t>
                        </m:r>
                      </m:num>
                      <m:den>
                        <m:r>
                          <m:rPr>
                            <m:nor/>
                          </m:rPr>
                          <a:rPr lang="pt-BR" i="1">
                            <a:cs typeface="Arial" pitchFamily="34" charset="0"/>
                          </a:rPr>
                          <m:t>P</m:t>
                        </m:r>
                        <m:r>
                          <m:rPr>
                            <m:nor/>
                          </m:rPr>
                          <a:rPr lang="pt-BR">
                            <a:cs typeface="Arial" pitchFamily="34" charset="0"/>
                          </a:rPr>
                          <m:t>(</m:t>
                        </m:r>
                        <m:r>
                          <m:rPr>
                            <m:nor/>
                          </m:rPr>
                          <a:rPr lang="vi-VN" i="1">
                            <a:cs typeface="Arial" pitchFamily="34" charset="0"/>
                          </a:rPr>
                          <m:t>B</m:t>
                        </m:r>
                        <m:r>
                          <m:rPr>
                            <m:nor/>
                          </m:rPr>
                          <a:rPr lang="pt-BR">
                            <a:cs typeface="Arial" pitchFamily="34" charset="0"/>
                          </a:rPr>
                          <m:t>)</m:t>
                        </m:r>
                      </m:den>
                    </m:f>
                  </m:oMath>
                </a14:m>
                <a:r>
                  <a:rPr lang="en-US">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2</m:t>
                        </m:r>
                      </m:num>
                      <m:den>
                        <m:r>
                          <m:rPr>
                            <m:nor/>
                          </m:rPr>
                          <a:rPr lang="en-US" i="0" smtClean="0">
                            <a:cs typeface="Arial" pitchFamily="34" charset="0"/>
                          </a:rPr>
                          <m:t>11</m:t>
                        </m:r>
                      </m:den>
                    </m:f>
                  </m:oMath>
                </a14:m>
                <a:endParaRPr lang="vi-VN">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164572" y="5033704"/>
                <a:ext cx="3095419" cy="756426"/>
              </a:xfrm>
              <a:prstGeom prst="rect">
                <a:avLst/>
              </a:prstGeom>
              <a:blipFill>
                <a:blip r:embed="rId5"/>
                <a:stretch>
                  <a:fillRect l="-295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454F7F6-ED5F-4C9A-A2E2-B1A9660F90BA}"/>
              </a:ext>
            </a:extLst>
          </p:cNvPr>
          <p:cNvSpPr/>
          <p:nvPr/>
        </p:nvSpPr>
        <p:spPr>
          <a:xfrm>
            <a:off x="533193" y="2747213"/>
            <a:ext cx="9218819" cy="461665"/>
          </a:xfrm>
          <a:prstGeom prst="rect">
            <a:avLst/>
          </a:prstGeom>
        </p:spPr>
        <p:txBody>
          <a:bodyPr wrap="square">
            <a:spAutoFit/>
          </a:bodyPr>
          <a:lstStyle/>
          <a:p>
            <a:pPr algn="just"/>
            <a:r>
              <a:rPr lang="vi-VN">
                <a:cs typeface="Arial" pitchFamily="34" charset="0"/>
              </a:rPr>
              <a:t>Gọi </a:t>
            </a:r>
            <a:r>
              <a:rPr lang="vi-VN" i="1">
                <a:cs typeface="Arial" pitchFamily="34" charset="0"/>
              </a:rPr>
              <a:t>A</a:t>
            </a:r>
            <a:r>
              <a:rPr lang="vi-VN">
                <a:cs typeface="Arial" pitchFamily="34" charset="0"/>
              </a:rPr>
              <a:t> là biến cố: “Tổng số chấm xuất hiện trên hai con xúc xắc bằng 7”;</a:t>
            </a:r>
            <a:endParaRPr lang="en-US">
              <a:cs typeface="Arial" pitchFamily="34" charset="0"/>
            </a:endParaRPr>
          </a:p>
        </p:txBody>
      </p:sp>
      <p:sp>
        <p:nvSpPr>
          <p:cNvPr id="3" name="Rectangle 2">
            <a:extLst>
              <a:ext uri="{FF2B5EF4-FFF2-40B4-BE49-F238E27FC236}">
                <a16:creationId xmlns:a16="http://schemas.microsoft.com/office/drawing/2014/main" id="{1AA7EBBC-9325-413F-B707-992BEDBFC18C}"/>
              </a:ext>
            </a:extLst>
          </p:cNvPr>
          <p:cNvSpPr/>
          <p:nvPr/>
        </p:nvSpPr>
        <p:spPr>
          <a:xfrm>
            <a:off x="554366" y="3264352"/>
            <a:ext cx="8305800" cy="461665"/>
          </a:xfrm>
          <a:prstGeom prst="rect">
            <a:avLst/>
          </a:prstGeom>
        </p:spPr>
        <p:txBody>
          <a:bodyPr wrap="square">
            <a:spAutoFit/>
          </a:bodyPr>
          <a:lstStyle/>
          <a:p>
            <a:pPr algn="just"/>
            <a:r>
              <a:rPr lang="vi-VN" i="1">
                <a:cs typeface="Arial" pitchFamily="34" charset="0"/>
              </a:rPr>
              <a:t>B</a:t>
            </a:r>
            <a:r>
              <a:rPr lang="vi-VN">
                <a:cs typeface="Arial" pitchFamily="34" charset="0"/>
              </a:rPr>
              <a:t> là biến cố: “Có ít nhất một con xúc xắc xuất hiện mặt 5 chấm”.</a:t>
            </a:r>
            <a:endParaRPr lang="en-US">
              <a:cs typeface="Arial" pitchFamily="34" charset="0"/>
            </a:endParaRPr>
          </a:p>
        </p:txBody>
      </p:sp>
      <p:sp>
        <p:nvSpPr>
          <p:cNvPr id="5" name="Rectangle 4">
            <a:extLst>
              <a:ext uri="{FF2B5EF4-FFF2-40B4-BE49-F238E27FC236}">
                <a16:creationId xmlns:a16="http://schemas.microsoft.com/office/drawing/2014/main" id="{A4A934D9-EFE7-4534-A2AC-33194E09EC31}"/>
              </a:ext>
            </a:extLst>
          </p:cNvPr>
          <p:cNvSpPr/>
          <p:nvPr/>
        </p:nvSpPr>
        <p:spPr>
          <a:xfrm>
            <a:off x="554366" y="3728703"/>
            <a:ext cx="2832827" cy="461665"/>
          </a:xfrm>
          <a:prstGeom prst="rect">
            <a:avLst/>
          </a:prstGeom>
        </p:spPr>
        <p:txBody>
          <a:bodyPr wrap="none">
            <a:spAutoFit/>
          </a:bodyPr>
          <a:lstStyle/>
          <a:p>
            <a:pPr marL="457200" indent="-457200" algn="just">
              <a:buAutoNum type="alphaLcParenR"/>
            </a:pPr>
            <a:r>
              <a:rPr lang="vi-VN">
                <a:cs typeface="Arial" pitchFamily="34" charset="0"/>
              </a:rPr>
              <a:t>Cần tính </a:t>
            </a:r>
            <a:r>
              <a:rPr lang="vi-VN" i="1">
                <a:cs typeface="Arial" pitchFamily="34" charset="0"/>
              </a:rPr>
              <a:t>P</a:t>
            </a:r>
            <a:r>
              <a:rPr lang="vi-VN">
                <a:cs typeface="Arial" pitchFamily="34" charset="0"/>
              </a:rPr>
              <a:t>(</a:t>
            </a:r>
            <a:r>
              <a:rPr lang="vi-VN" i="1">
                <a:cs typeface="Arial" pitchFamily="34" charset="0"/>
              </a:rPr>
              <a:t>A</a:t>
            </a:r>
            <a:r>
              <a:rPr lang="vi-VN">
                <a:cs typeface="Arial" pitchFamily="34" charset="0"/>
              </a:rPr>
              <a:t> | </a:t>
            </a:r>
            <a:r>
              <a:rPr lang="vi-VN" i="1">
                <a:cs typeface="Arial" pitchFamily="34" charset="0"/>
              </a:rPr>
              <a:t>B</a:t>
            </a:r>
            <a:r>
              <a:rPr lang="vi-VN">
                <a:cs typeface="Arial" pitchFamily="34" charset="0"/>
              </a:rPr>
              <a:t>).</a:t>
            </a:r>
            <a:endParaRPr lang="en-US">
              <a:cs typeface="Arial"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5332DF6-2631-45E9-93C5-73351763A342}"/>
                  </a:ext>
                </a:extLst>
              </p:cNvPr>
              <p:cNvSpPr/>
              <p:nvPr/>
            </p:nvSpPr>
            <p:spPr>
              <a:xfrm>
                <a:off x="847621" y="4183263"/>
                <a:ext cx="8589961" cy="684162"/>
              </a:xfrm>
              <a:prstGeom prst="rect">
                <a:avLst/>
              </a:prstGeom>
            </p:spPr>
            <p:txBody>
              <a:bodyPr wrap="square">
                <a:spAutoFit/>
              </a:bodyPr>
              <a:lstStyle/>
              <a:p>
                <a:pPr algn="just"/>
                <a:r>
                  <a:rPr lang="en-US" i="1">
                    <a:cs typeface="Arial" pitchFamily="34" charset="0"/>
                  </a:rPr>
                  <a:t>n</a:t>
                </a:r>
                <a:r>
                  <a:rPr lang="en-US">
                    <a:cs typeface="Arial" pitchFamily="34" charset="0"/>
                  </a:rPr>
                  <a:t>(</a:t>
                </a:r>
                <a14:m>
                  <m:oMath xmlns:m="http://schemas.openxmlformats.org/officeDocument/2006/math">
                    <m:r>
                      <m:rPr>
                        <m:nor/>
                      </m:rPr>
                      <a:rPr lang="el-GR">
                        <a:cs typeface="Arial" panose="020B0604020202020204" pitchFamily="34" charset="0"/>
                      </a:rPr>
                      <m:t>Ω</m:t>
                    </m:r>
                    <m:r>
                      <m:rPr>
                        <m:nor/>
                      </m:rPr>
                      <a:rPr lang="en-US">
                        <a:cs typeface="Arial" panose="020B0604020202020204" pitchFamily="34" charset="0"/>
                      </a:rPr>
                      <m:t>)</m:t>
                    </m:r>
                  </m:oMath>
                </a14:m>
                <a:r>
                  <a:rPr lang="en-US" i="1">
                    <a:cs typeface="Arial" pitchFamily="34" charset="0"/>
                  </a:rPr>
                  <a:t> = 36; AB = </a:t>
                </a:r>
                <a:r>
                  <a:rPr lang="en-US">
                    <a:cs typeface="Arial" pitchFamily="34" charset="0"/>
                  </a:rPr>
                  <a:t>{(2, 5); (5, 2)} </a:t>
                </a:r>
                <a:r>
                  <a:rPr lang="vi-VN">
                    <a:cs typeface="Arial" pitchFamily="34" charset="0"/>
                  </a:rPr>
                  <a:t>⇒</a:t>
                </a:r>
                <a:r>
                  <a:rPr lang="en-US">
                    <a:cs typeface="Arial" pitchFamily="34" charset="0"/>
                  </a:rPr>
                  <a:t> </a:t>
                </a:r>
                <a:r>
                  <a:rPr lang="en-US" i="1">
                    <a:cs typeface="Arial" pitchFamily="34" charset="0"/>
                  </a:rPr>
                  <a:t>n</a:t>
                </a:r>
                <a:r>
                  <a:rPr lang="en-US">
                    <a:cs typeface="Arial" pitchFamily="34" charset="0"/>
                  </a:rPr>
                  <a:t>(</a:t>
                </a:r>
                <a:r>
                  <a:rPr lang="en-US" i="1">
                    <a:cs typeface="Arial" pitchFamily="34" charset="0"/>
                  </a:rPr>
                  <a:t>AB</a:t>
                </a:r>
                <a:r>
                  <a:rPr lang="en-US">
                    <a:cs typeface="Arial" pitchFamily="34" charset="0"/>
                  </a:rPr>
                  <a:t>) = 2 </a:t>
                </a:r>
                <a:r>
                  <a:rPr lang="vi-VN">
                    <a:cs typeface="Arial" pitchFamily="34" charset="0"/>
                  </a:rPr>
                  <a:t>⇒</a:t>
                </a:r>
                <a:r>
                  <a:rPr lang="en-US">
                    <a:cs typeface="Arial" pitchFamily="34" charset="0"/>
                  </a:rPr>
                  <a:t> </a:t>
                </a:r>
                <a:r>
                  <a:rPr lang="vi-VN" i="1">
                    <a:cs typeface="Arial" pitchFamily="34" charset="0"/>
                  </a:rPr>
                  <a:t>P</a:t>
                </a:r>
                <a:r>
                  <a:rPr lang="vi-VN">
                    <a:cs typeface="Arial" pitchFamily="34" charset="0"/>
                  </a:rPr>
                  <a:t>(</a:t>
                </a:r>
                <a:r>
                  <a:rPr lang="vi-VN" i="1">
                    <a:cs typeface="Arial" pitchFamily="34" charset="0"/>
                  </a:rPr>
                  <a:t>AB</a:t>
                </a:r>
                <a:r>
                  <a:rPr lang="vi-VN">
                    <a:cs typeface="Arial" pitchFamily="34" charset="0"/>
                  </a:rPr>
                  <a:t>)</a:t>
                </a:r>
                <a:r>
                  <a:rPr lang="en-US">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2</m:t>
                        </m:r>
                      </m:num>
                      <m:den>
                        <m:r>
                          <m:rPr>
                            <m:nor/>
                          </m:rPr>
                          <a:rPr lang="en-US">
                            <a:cs typeface="Arial" pitchFamily="34" charset="0"/>
                          </a:rPr>
                          <m:t>36</m:t>
                        </m:r>
                      </m:den>
                    </m:f>
                  </m:oMath>
                </a14:m>
                <a:r>
                  <a:rPr lang="vi-VN">
                    <a:cs typeface="Arial" pitchFamily="34" charset="0"/>
                  </a:rPr>
                  <a:t>.</a:t>
                </a:r>
                <a:endParaRPr lang="en-US">
                  <a:cs typeface="Arial" pitchFamily="34" charset="0"/>
                </a:endParaRPr>
              </a:p>
            </p:txBody>
          </p:sp>
        </mc:Choice>
        <mc:Fallback xmlns="">
          <p:sp>
            <p:nvSpPr>
              <p:cNvPr id="6" name="Rectangle 5">
                <a:extLst>
                  <a:ext uri="{FF2B5EF4-FFF2-40B4-BE49-F238E27FC236}">
                    <a16:creationId xmlns:a16="http://schemas.microsoft.com/office/drawing/2014/main" id="{E5332DF6-2631-45E9-93C5-73351763A342}"/>
                  </a:ext>
                </a:extLst>
              </p:cNvPr>
              <p:cNvSpPr>
                <a:spLocks noRot="1" noChangeAspect="1" noMove="1" noResize="1" noEditPoints="1" noAdjustHandles="1" noChangeArrowheads="1" noChangeShapeType="1" noTextEdit="1"/>
              </p:cNvSpPr>
              <p:nvPr/>
            </p:nvSpPr>
            <p:spPr>
              <a:xfrm>
                <a:off x="847621" y="4183263"/>
                <a:ext cx="8589961" cy="684162"/>
              </a:xfrm>
              <a:prstGeom prst="rect">
                <a:avLst/>
              </a:prstGeom>
              <a:blipFill>
                <a:blip r:embed="rId6"/>
                <a:stretch>
                  <a:fillRect l="-1065" b="-714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894164F-CF58-4A7D-9363-76B63941BD4C}"/>
              </a:ext>
            </a:extLst>
          </p:cNvPr>
          <p:cNvPicPr>
            <a:picLocks noChangeAspect="1"/>
          </p:cNvPicPr>
          <p:nvPr/>
        </p:nvPicPr>
        <p:blipFill>
          <a:blip r:embed="rId7"/>
          <a:stretch>
            <a:fillRect/>
          </a:stretch>
        </p:blipFill>
        <p:spPr>
          <a:xfrm rot="20497328">
            <a:off x="9717968" y="2968918"/>
            <a:ext cx="1837098" cy="169013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1C08BB9-7DCD-4C3F-A04F-2E4F6C665B63}"/>
                  </a:ext>
                </a:extLst>
              </p:cNvPr>
              <p:cNvSpPr/>
              <p:nvPr/>
            </p:nvSpPr>
            <p:spPr>
              <a:xfrm>
                <a:off x="866876" y="5053567"/>
                <a:ext cx="6505344" cy="684162"/>
              </a:xfrm>
              <a:prstGeom prst="rect">
                <a:avLst/>
              </a:prstGeom>
            </p:spPr>
            <p:txBody>
              <a:bodyPr wrap="square">
                <a:spAutoFit/>
              </a:bodyPr>
              <a:lstStyle/>
              <a:p>
                <a:pPr algn="just"/>
                <a:r>
                  <a:rPr lang="vi-VN" i="1">
                    <a:cs typeface="Arial" pitchFamily="34" charset="0"/>
                  </a:rPr>
                  <a:t>P</a:t>
                </a:r>
                <a:r>
                  <a:rPr lang="vi-VN">
                    <a:cs typeface="Arial" pitchFamily="34" charset="0"/>
                  </a:rPr>
                  <a:t>(</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en-US">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25</m:t>
                        </m:r>
                      </m:num>
                      <m:den>
                        <m:r>
                          <m:rPr>
                            <m:nor/>
                          </m:rPr>
                          <a:rPr lang="en-US">
                            <a:cs typeface="Arial" pitchFamily="34" charset="0"/>
                          </a:rPr>
                          <m:t>36</m:t>
                        </m:r>
                      </m:den>
                    </m:f>
                  </m:oMath>
                </a14:m>
                <a:r>
                  <a:rPr lang="en-US">
                    <a:cs typeface="Arial" pitchFamily="34" charset="0"/>
                  </a:rPr>
                  <a:t> </a:t>
                </a:r>
                <a:r>
                  <a:rPr lang="vi-VN">
                    <a:cs typeface="Arial" pitchFamily="34" charset="0"/>
                  </a:rPr>
                  <a:t>⇒</a:t>
                </a:r>
                <a:r>
                  <a:rPr lang="en-US">
                    <a:cs typeface="Arial" pitchFamily="34" charset="0"/>
                  </a:rPr>
                  <a:t> </a:t>
                </a:r>
                <a:r>
                  <a:rPr lang="vi-VN" i="1">
                    <a:cs typeface="Arial" pitchFamily="34" charset="0"/>
                  </a:rPr>
                  <a:t>P</a:t>
                </a:r>
                <a:r>
                  <a:rPr lang="vi-VN">
                    <a:cs typeface="Arial" pitchFamily="34" charset="0"/>
                  </a:rPr>
                  <a:t>(</a:t>
                </a:r>
                <a:r>
                  <a:rPr lang="en-US" i="1">
                    <a:cs typeface="Arial" pitchFamily="34" charset="0"/>
                  </a:rPr>
                  <a:t>B</a:t>
                </a:r>
                <a:r>
                  <a:rPr lang="en-US">
                    <a:cs typeface="Arial" pitchFamily="34" charset="0"/>
                  </a:rPr>
                  <a:t>) = 1 - </a:t>
                </a:r>
                <a:r>
                  <a:rPr lang="vi-VN" i="1">
                    <a:cs typeface="Arial" pitchFamily="34" charset="0"/>
                  </a:rPr>
                  <a:t>P</a:t>
                </a:r>
                <a:r>
                  <a:rPr lang="vi-VN">
                    <a:cs typeface="Arial" pitchFamily="34" charset="0"/>
                  </a:rPr>
                  <a:t>(</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en-US">
                    <a:cs typeface="Arial" pitchFamily="34" charset="0"/>
                  </a:rPr>
                  <a:t>)  = 1 -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25</m:t>
                        </m:r>
                      </m:num>
                      <m:den>
                        <m:r>
                          <m:rPr>
                            <m:nor/>
                          </m:rPr>
                          <a:rPr lang="en-US">
                            <a:cs typeface="Arial" pitchFamily="34" charset="0"/>
                          </a:rPr>
                          <m:t>36</m:t>
                        </m:r>
                      </m:den>
                    </m:f>
                  </m:oMath>
                </a14:m>
                <a:r>
                  <a:rPr lang="en-US">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cs typeface="Arial" pitchFamily="34" charset="0"/>
                          </a:rPr>
                          <m:t>11</m:t>
                        </m:r>
                      </m:num>
                      <m:den>
                        <m:r>
                          <m:rPr>
                            <m:nor/>
                          </m:rPr>
                          <a:rPr lang="en-US">
                            <a:cs typeface="Arial" pitchFamily="34" charset="0"/>
                          </a:rPr>
                          <m:t>36</m:t>
                        </m:r>
                      </m:den>
                    </m:f>
                  </m:oMath>
                </a14:m>
                <a:r>
                  <a:rPr lang="en-US">
                    <a:cs typeface="Arial" pitchFamily="34" charset="0"/>
                  </a:rPr>
                  <a:t>.  Từ đó</a:t>
                </a:r>
              </a:p>
            </p:txBody>
          </p:sp>
        </mc:Choice>
        <mc:Fallback xmlns="">
          <p:sp>
            <p:nvSpPr>
              <p:cNvPr id="4" name="Rectangle 3">
                <a:extLst>
                  <a:ext uri="{FF2B5EF4-FFF2-40B4-BE49-F238E27FC236}">
                    <a16:creationId xmlns:a16="http://schemas.microsoft.com/office/drawing/2014/main" id="{C1C08BB9-7DCD-4C3F-A04F-2E4F6C665B63}"/>
                  </a:ext>
                </a:extLst>
              </p:cNvPr>
              <p:cNvSpPr>
                <a:spLocks noRot="1" noChangeAspect="1" noMove="1" noResize="1" noEditPoints="1" noAdjustHandles="1" noChangeArrowheads="1" noChangeShapeType="1" noTextEdit="1"/>
              </p:cNvSpPr>
              <p:nvPr/>
            </p:nvSpPr>
            <p:spPr>
              <a:xfrm>
                <a:off x="866876" y="5053567"/>
                <a:ext cx="6505344" cy="684162"/>
              </a:xfrm>
              <a:prstGeom prst="rect">
                <a:avLst/>
              </a:prstGeom>
              <a:blipFill>
                <a:blip r:embed="rId8"/>
                <a:stretch>
                  <a:fillRect l="-1406" b="-714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F843A82C-3A99-4166-BCD3-84B368C89BFE}"/>
              </a:ext>
            </a:extLst>
          </p:cNvPr>
          <p:cNvSpPr/>
          <p:nvPr/>
        </p:nvSpPr>
        <p:spPr>
          <a:xfrm>
            <a:off x="557726" y="5831780"/>
            <a:ext cx="3445367" cy="579967"/>
          </a:xfrm>
          <a:prstGeom prst="rect">
            <a:avLst/>
          </a:prstGeom>
        </p:spPr>
        <p:txBody>
          <a:bodyPr wrap="none">
            <a:spAutoFit/>
          </a:bodyPr>
          <a:lstStyle/>
          <a:p>
            <a:pPr algn="just">
              <a:lnSpc>
                <a:spcPct val="150000"/>
              </a:lnSpc>
            </a:pPr>
            <a:r>
              <a:rPr lang="en-US">
                <a:cs typeface="Arial" pitchFamily="34" charset="0"/>
              </a:rPr>
              <a:t>b) </a:t>
            </a:r>
            <a:r>
              <a:rPr lang="vi-VN">
                <a:cs typeface="Arial" pitchFamily="34" charset="0"/>
              </a:rPr>
              <a:t>Cần tính </a:t>
            </a:r>
            <a:r>
              <a:rPr lang="vi-VN" i="1">
                <a:cs typeface="Arial" pitchFamily="34" charset="0"/>
              </a:rPr>
              <a:t>P</a:t>
            </a:r>
            <a:r>
              <a:rPr lang="vi-VN">
                <a:cs typeface="Arial" pitchFamily="34" charset="0"/>
              </a:rPr>
              <a:t>(</a:t>
            </a:r>
            <a:r>
              <a:rPr lang="en-US" i="1">
                <a:cs typeface="Arial" pitchFamily="34" charset="0"/>
              </a:rPr>
              <a:t>B</a:t>
            </a:r>
            <a:r>
              <a:rPr lang="vi-VN">
                <a:cs typeface="Arial" pitchFamily="34" charset="0"/>
              </a:rPr>
              <a:t> | </a:t>
            </a:r>
            <a:r>
              <a:rPr lang="en-US" i="1">
                <a:cs typeface="Arial" pitchFamily="34" charset="0"/>
              </a:rPr>
              <a:t>A</a:t>
            </a:r>
            <a:r>
              <a:rPr lang="vi-VN">
                <a:cs typeface="Arial" pitchFamily="34" charset="0"/>
              </a:rPr>
              <a:t>).</a:t>
            </a:r>
            <a:r>
              <a:rPr lang="en-US">
                <a:cs typeface="Arial" pitchFamily="34" charset="0"/>
              </a:rPr>
              <a:t> Ta có</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3281042-0F88-4512-AD7E-9175B03C78CE}"/>
                  </a:ext>
                </a:extLst>
              </p:cNvPr>
              <p:cNvSpPr/>
              <p:nvPr/>
            </p:nvSpPr>
            <p:spPr>
              <a:xfrm>
                <a:off x="6529656" y="5607572"/>
                <a:ext cx="4799013" cy="1088503"/>
              </a:xfrm>
              <a:prstGeom prst="rect">
                <a:avLst/>
              </a:prstGeom>
            </p:spPr>
            <p:txBody>
              <a:bodyPr wrap="square">
                <a:spAutoFit/>
              </a:bodyPr>
              <a:lstStyle/>
              <a:p>
                <a:pPr algn="just">
                  <a:lnSpc>
                    <a:spcPct val="150000"/>
                  </a:lnSpc>
                </a:pPr>
                <a:r>
                  <a:rPr lang="en-US">
                    <a:latin typeface="+mj-lt"/>
                    <a:cs typeface="Arial" pitchFamily="34" charset="0"/>
                  </a:rPr>
                  <a:t>Từ đó: </a:t>
                </a:r>
                <a:r>
                  <a:rPr lang="pt-BR" i="1">
                    <a:latin typeface="+mj-lt"/>
                    <a:cs typeface="Arial" pitchFamily="34" charset="0"/>
                  </a:rPr>
                  <a:t>P</a:t>
                </a:r>
                <a:r>
                  <a:rPr lang="pt-BR">
                    <a:latin typeface="+mj-lt"/>
                    <a:cs typeface="Arial" pitchFamily="34" charset="0"/>
                  </a:rPr>
                  <a:t>(</a:t>
                </a:r>
                <a:r>
                  <a:rPr lang="en-US" i="1">
                    <a:latin typeface="+mj-lt"/>
                    <a:cs typeface="Arial" pitchFamily="34" charset="0"/>
                  </a:rPr>
                  <a:t>B </a:t>
                </a:r>
                <a:r>
                  <a:rPr lang="vi-VN" i="1">
                    <a:latin typeface="+mj-lt"/>
                    <a:cs typeface="Arial" pitchFamily="34" charset="0"/>
                  </a:rPr>
                  <a:t>| </a:t>
                </a:r>
                <a:r>
                  <a:rPr lang="en-US" i="1">
                    <a:latin typeface="+mj-lt"/>
                    <a:cs typeface="Arial" pitchFamily="34" charset="0"/>
                  </a:rPr>
                  <a:t>A</a:t>
                </a:r>
                <a:r>
                  <a:rPr lang="pt-BR">
                    <a:latin typeface="+mj-lt"/>
                    <a:cs typeface="Arial" pitchFamily="34" charset="0"/>
                  </a:rPr>
                  <a:t>) </a:t>
                </a:r>
                <a:r>
                  <a:rPr lang="en-US">
                    <a:latin typeface="+mj-lt"/>
                    <a:cs typeface="Arial" pitchFamily="34" charset="0"/>
                  </a:rPr>
                  <a:t>= </a:t>
                </a:r>
                <a14:m>
                  <m:oMath xmlns:m="http://schemas.openxmlformats.org/officeDocument/2006/math">
                    <m:f>
                      <m:fPr>
                        <m:ctrlPr>
                          <a:rPr lang="pt-BR" i="1">
                            <a:latin typeface="Cambria Math" panose="02040503050406030204" pitchFamily="18" charset="0"/>
                            <a:cs typeface="Arial" pitchFamily="34" charset="0"/>
                          </a:rPr>
                        </m:ctrlPr>
                      </m:fPr>
                      <m:num>
                        <m:r>
                          <m:rPr>
                            <m:nor/>
                          </m:rPr>
                          <a:rPr lang="pt-BR" i="1">
                            <a:latin typeface="+mj-lt"/>
                            <a:cs typeface="Arial" pitchFamily="34" charset="0"/>
                          </a:rPr>
                          <m:t>P</m:t>
                        </m:r>
                        <m:r>
                          <m:rPr>
                            <m:nor/>
                          </m:rPr>
                          <a:rPr lang="pt-BR">
                            <a:latin typeface="+mj-lt"/>
                            <a:cs typeface="Arial" pitchFamily="34" charset="0"/>
                          </a:rPr>
                          <m:t>(</m:t>
                        </m:r>
                        <m:r>
                          <m:rPr>
                            <m:nor/>
                          </m:rPr>
                          <a:rPr lang="vi-VN" i="1">
                            <a:latin typeface="+mj-lt"/>
                            <a:cs typeface="Arial" pitchFamily="34" charset="0"/>
                          </a:rPr>
                          <m:t>AB</m:t>
                        </m:r>
                        <m:r>
                          <m:rPr>
                            <m:nor/>
                          </m:rPr>
                          <a:rPr lang="pt-BR">
                            <a:latin typeface="+mj-lt"/>
                            <a:cs typeface="Arial" pitchFamily="34" charset="0"/>
                          </a:rPr>
                          <m:t>)</m:t>
                        </m:r>
                      </m:num>
                      <m:den>
                        <m:r>
                          <m:rPr>
                            <m:nor/>
                          </m:rPr>
                          <a:rPr lang="pt-BR" i="1">
                            <a:latin typeface="+mj-lt"/>
                            <a:cs typeface="Arial" pitchFamily="34" charset="0"/>
                          </a:rPr>
                          <m:t>P</m:t>
                        </m:r>
                        <m:r>
                          <m:rPr>
                            <m:nor/>
                          </m:rPr>
                          <a:rPr lang="pt-BR">
                            <a:latin typeface="+mj-lt"/>
                            <a:cs typeface="Arial" pitchFamily="34" charset="0"/>
                          </a:rPr>
                          <m:t>(</m:t>
                        </m:r>
                        <m:r>
                          <m:rPr>
                            <m:nor/>
                          </m:rPr>
                          <a:rPr lang="en-US" i="1">
                            <a:latin typeface="+mj-lt"/>
                            <a:cs typeface="Arial" pitchFamily="34" charset="0"/>
                          </a:rPr>
                          <m:t>A</m:t>
                        </m:r>
                        <m:r>
                          <m:rPr>
                            <m:nor/>
                          </m:rPr>
                          <a:rPr lang="pt-BR">
                            <a:latin typeface="+mj-lt"/>
                            <a:cs typeface="Arial" pitchFamily="34" charset="0"/>
                          </a:rPr>
                          <m:t>)</m:t>
                        </m:r>
                      </m:den>
                    </m:f>
                  </m:oMath>
                </a14:m>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latin typeface="+mj-lt"/>
                            <a:cs typeface="Arial" pitchFamily="34" charset="0"/>
                          </a:rPr>
                          <m:t>2</m:t>
                        </m:r>
                      </m:num>
                      <m:den>
                        <m:r>
                          <m:rPr>
                            <m:nor/>
                          </m:rPr>
                          <a:rPr lang="en-US">
                            <a:latin typeface="+mj-lt"/>
                            <a:cs typeface="Arial" pitchFamily="34" charset="0"/>
                          </a:rPr>
                          <m:t>6</m:t>
                        </m:r>
                      </m:den>
                    </m:f>
                  </m:oMath>
                </a14:m>
                <a:r>
                  <a:rPr lang="en-US">
                    <a:latin typeface="+mj-lt"/>
                    <a:cs typeface="Arial" pitchFamily="34" charset="0"/>
                  </a:rPr>
                  <a:t> = </a:t>
                </a:r>
                <a14:m>
                  <m:oMath xmlns:m="http://schemas.openxmlformats.org/officeDocument/2006/math">
                    <m:f>
                      <m:fPr>
                        <m:ctrlPr>
                          <a:rPr lang="pt-BR" i="1" smtClean="0">
                            <a:solidFill>
                              <a:srgbClr val="FF0000"/>
                            </a:solidFill>
                            <a:latin typeface="Cambria Math" panose="02040503050406030204" pitchFamily="18" charset="0"/>
                            <a:cs typeface="Arial" pitchFamily="34" charset="0"/>
                          </a:rPr>
                        </m:ctrlPr>
                      </m:fPr>
                      <m:num>
                        <m:r>
                          <m:rPr>
                            <m:nor/>
                          </m:rPr>
                          <a:rPr lang="en-US">
                            <a:solidFill>
                              <a:srgbClr val="FF0000"/>
                            </a:solidFill>
                            <a:latin typeface="+mj-lt"/>
                            <a:cs typeface="Arial" pitchFamily="34" charset="0"/>
                          </a:rPr>
                          <m:t>1</m:t>
                        </m:r>
                      </m:num>
                      <m:den>
                        <m:r>
                          <m:rPr>
                            <m:nor/>
                          </m:rPr>
                          <a:rPr lang="en-US">
                            <a:solidFill>
                              <a:srgbClr val="FF0000"/>
                            </a:solidFill>
                            <a:latin typeface="+mj-lt"/>
                            <a:cs typeface="Arial" pitchFamily="34" charset="0"/>
                          </a:rPr>
                          <m:t>3</m:t>
                        </m:r>
                      </m:den>
                    </m:f>
                  </m:oMath>
                </a14:m>
                <a:r>
                  <a:rPr lang="en-US">
                    <a:solidFill>
                      <a:srgbClr val="FF0000"/>
                    </a:solidFill>
                    <a:latin typeface="+mj-lt"/>
                    <a:cs typeface="Arial" pitchFamily="34" charset="0"/>
                  </a:rPr>
                  <a:t> </a:t>
                </a:r>
                <a:endParaRPr lang="vi-VN">
                  <a:latin typeface="+mj-lt"/>
                  <a:cs typeface="Arial" pitchFamily="34" charset="0"/>
                </a:endParaRPr>
              </a:p>
            </p:txBody>
          </p:sp>
        </mc:Choice>
        <mc:Fallback xmlns="">
          <p:sp>
            <p:nvSpPr>
              <p:cNvPr id="13" name="Rectangle 12">
                <a:extLst>
                  <a:ext uri="{FF2B5EF4-FFF2-40B4-BE49-F238E27FC236}">
                    <a16:creationId xmlns:a16="http://schemas.microsoft.com/office/drawing/2014/main" id="{E3281042-0F88-4512-AD7E-9175B03C78CE}"/>
                  </a:ext>
                </a:extLst>
              </p:cNvPr>
              <p:cNvSpPr>
                <a:spLocks noRot="1" noChangeAspect="1" noMove="1" noResize="1" noEditPoints="1" noAdjustHandles="1" noChangeArrowheads="1" noChangeShapeType="1" noTextEdit="1"/>
              </p:cNvSpPr>
              <p:nvPr/>
            </p:nvSpPr>
            <p:spPr>
              <a:xfrm>
                <a:off x="6529656" y="5607572"/>
                <a:ext cx="4799013" cy="1088503"/>
              </a:xfrm>
              <a:prstGeom prst="rect">
                <a:avLst/>
              </a:prstGeom>
              <a:blipFill>
                <a:blip r:embed="rId9"/>
                <a:stretch>
                  <a:fillRect l="-1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868D111-DCE3-4DA9-9729-4AC7342060E5}"/>
                  </a:ext>
                </a:extLst>
              </p:cNvPr>
              <p:cNvSpPr/>
              <p:nvPr/>
            </p:nvSpPr>
            <p:spPr>
              <a:xfrm>
                <a:off x="4003093" y="5631725"/>
                <a:ext cx="2720617" cy="980076"/>
              </a:xfrm>
              <a:prstGeom prst="rect">
                <a:avLst/>
              </a:prstGeom>
            </p:spPr>
            <p:txBody>
              <a:bodyPr wrap="none">
                <a:spAutoFit/>
              </a:bodyPr>
              <a:lstStyle/>
              <a:p>
                <a:pPr algn="just">
                  <a:lnSpc>
                    <a:spcPct val="150000"/>
                  </a:lnSpc>
                </a:pPr>
                <a:r>
                  <a:rPr lang="en-US" i="1">
                    <a:latin typeface="+mj-lt"/>
                    <a:cs typeface="Arial" pitchFamily="34" charset="0"/>
                  </a:rPr>
                  <a:t>n(A)</a:t>
                </a:r>
                <a:r>
                  <a:rPr lang="en-US">
                    <a:latin typeface="+mj-lt"/>
                    <a:cs typeface="Arial" pitchFamily="34" charset="0"/>
                  </a:rPr>
                  <a:t> = 6; </a:t>
                </a:r>
                <a:r>
                  <a:rPr lang="en-US" i="1">
                    <a:latin typeface="+mj-lt"/>
                    <a:cs typeface="Arial" pitchFamily="34" charset="0"/>
                  </a:rPr>
                  <a:t>P(A)</a:t>
                </a:r>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latin typeface="+mj-lt"/>
                            <a:cs typeface="Arial" pitchFamily="34" charset="0"/>
                          </a:rPr>
                          <m:t>6</m:t>
                        </m:r>
                      </m:num>
                      <m:den>
                        <m:r>
                          <m:rPr>
                            <m:nor/>
                          </m:rPr>
                          <a:rPr lang="en-US">
                            <a:latin typeface="+mj-lt"/>
                            <a:cs typeface="Arial" pitchFamily="34" charset="0"/>
                          </a:rPr>
                          <m:t>36</m:t>
                        </m:r>
                      </m:den>
                    </m:f>
                  </m:oMath>
                </a14:m>
                <a:r>
                  <a:rPr lang="en-US">
                    <a:latin typeface="+mj-lt"/>
                    <a:cs typeface="Arial" pitchFamily="34" charset="0"/>
                  </a:rPr>
                  <a:t>.</a:t>
                </a:r>
              </a:p>
            </p:txBody>
          </p:sp>
        </mc:Choice>
        <mc:Fallback xmlns="">
          <p:sp>
            <p:nvSpPr>
              <p:cNvPr id="14" name="Rectangle 13">
                <a:extLst>
                  <a:ext uri="{FF2B5EF4-FFF2-40B4-BE49-F238E27FC236}">
                    <a16:creationId xmlns:a16="http://schemas.microsoft.com/office/drawing/2014/main" id="{9868D111-DCE3-4DA9-9729-4AC7342060E5}"/>
                  </a:ext>
                </a:extLst>
              </p:cNvPr>
              <p:cNvSpPr>
                <a:spLocks noRot="1" noChangeAspect="1" noMove="1" noResize="1" noEditPoints="1" noAdjustHandles="1" noChangeArrowheads="1" noChangeShapeType="1" noTextEdit="1"/>
              </p:cNvSpPr>
              <p:nvPr/>
            </p:nvSpPr>
            <p:spPr>
              <a:xfrm>
                <a:off x="4003093" y="5631725"/>
                <a:ext cx="2720617" cy="980076"/>
              </a:xfrm>
              <a:prstGeom prst="rect">
                <a:avLst/>
              </a:prstGeom>
              <a:blipFill>
                <a:blip r:embed="rId10"/>
                <a:stretch>
                  <a:fillRect l="-3587" r="-673"/>
                </a:stretch>
              </a:blipFill>
            </p:spPr>
            <p:txBody>
              <a:bodyPr/>
              <a:lstStyle/>
              <a:p>
                <a:r>
                  <a:rPr lang="en-US">
                    <a:noFill/>
                  </a:rPr>
                  <a:t> </a:t>
                </a:r>
              </a:p>
            </p:txBody>
          </p:sp>
        </mc:Fallback>
      </mc:AlternateContent>
    </p:spTree>
    <p:extLst>
      <p:ext uri="{BB962C8B-B14F-4D97-AF65-F5344CB8AC3E}">
        <p14:creationId xmlns:p14="http://schemas.microsoft.com/office/powerpoint/2010/main" val="2978583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p:bldP spid="5" grpId="0"/>
      <p:bldP spid="6" grpId="0"/>
      <p:bldP spid="4"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674D02F-258B-4E4D-BFD2-25FBE0190DF9}"/>
              </a:ext>
            </a:extLst>
          </p:cNvPr>
          <p:cNvGrpSpPr/>
          <p:nvPr/>
        </p:nvGrpSpPr>
        <p:grpSpPr>
          <a:xfrm>
            <a:off x="490331" y="80494"/>
            <a:ext cx="11662020" cy="1629352"/>
            <a:chOff x="490331" y="80494"/>
            <a:chExt cx="11662020" cy="1629352"/>
          </a:xfrm>
        </p:grpSpPr>
        <p:sp>
          <p:nvSpPr>
            <p:cNvPr id="7" name="Rounded Rectangle 6"/>
            <p:cNvSpPr/>
            <p:nvPr/>
          </p:nvSpPr>
          <p:spPr>
            <a:xfrm>
              <a:off x="2357210" y="80494"/>
              <a:ext cx="9741042" cy="1608892"/>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71790" y="309094"/>
              <a:ext cx="9580561" cy="1231084"/>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vi-VN" b="1">
                  <a:cs typeface="Arial" pitchFamily="34" charset="0"/>
                </a:rPr>
                <a:t>Gieo hai con xúc xắc cân đối, đồng chất. Tính xác suất để tổng số chấm xuất hiện trên hai con xúc xắc đó không nhỏ hơn 10 nếu biết rằng có ít nhất một con xúc xắc xuất hiện mặt 5 chấm.</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31" y="80494"/>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0989" y="309094"/>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9612" y="17901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850E22F-2B84-409A-99C8-5A7B07DCEF12}"/>
              </a:ext>
            </a:extLst>
          </p:cNvPr>
          <p:cNvSpPr/>
          <p:nvPr/>
        </p:nvSpPr>
        <p:spPr>
          <a:xfrm>
            <a:off x="1598612" y="2166760"/>
            <a:ext cx="3531835" cy="461665"/>
          </a:xfrm>
          <a:prstGeom prst="rect">
            <a:avLst/>
          </a:prstGeom>
        </p:spPr>
        <p:txBody>
          <a:bodyPr wrap="square">
            <a:spAutoFit/>
          </a:bodyPr>
          <a:lstStyle/>
          <a:p>
            <a:r>
              <a:rPr lang="en-US"/>
              <a:t>Ta có: </a:t>
            </a:r>
            <a:r>
              <a:rPr lang="vi-VN" i="1"/>
              <a:t>n(</a:t>
            </a:r>
            <a:r>
              <a:rPr lang="el-GR" i="1"/>
              <a:t>Ω)</a:t>
            </a:r>
            <a:r>
              <a:rPr lang="en-US"/>
              <a:t> </a:t>
            </a:r>
            <a:r>
              <a:rPr lang="el-GR"/>
              <a:t>=</a:t>
            </a:r>
            <a:r>
              <a:rPr lang="en-US"/>
              <a:t> </a:t>
            </a:r>
            <a:r>
              <a:rPr lang="el-GR"/>
              <a:t>6.6</a:t>
            </a:r>
            <a:r>
              <a:rPr lang="en-US"/>
              <a:t> </a:t>
            </a:r>
            <a:r>
              <a:rPr lang="el-GR"/>
              <a:t>=</a:t>
            </a:r>
            <a:r>
              <a:rPr lang="en-US"/>
              <a:t> </a:t>
            </a:r>
            <a:r>
              <a:rPr lang="el-GR"/>
              <a:t>36</a:t>
            </a:r>
            <a:r>
              <a:rPr lang="en-US"/>
              <a:t> </a:t>
            </a:r>
          </a:p>
        </p:txBody>
      </p:sp>
      <p:sp>
        <p:nvSpPr>
          <p:cNvPr id="11" name="Rectangle 10">
            <a:extLst>
              <a:ext uri="{FF2B5EF4-FFF2-40B4-BE49-F238E27FC236}">
                <a16:creationId xmlns:a16="http://schemas.microsoft.com/office/drawing/2014/main" id="{66392434-9AEA-4B45-B2D5-4017EA612F32}"/>
              </a:ext>
            </a:extLst>
          </p:cNvPr>
          <p:cNvSpPr/>
          <p:nvPr/>
        </p:nvSpPr>
        <p:spPr>
          <a:xfrm>
            <a:off x="1522206" y="2643116"/>
            <a:ext cx="7964014" cy="830997"/>
          </a:xfrm>
          <a:prstGeom prst="rect">
            <a:avLst/>
          </a:prstGeom>
        </p:spPr>
        <p:txBody>
          <a:bodyPr wrap="square">
            <a:spAutoFit/>
          </a:bodyPr>
          <a:lstStyle/>
          <a:p>
            <a:r>
              <a:rPr lang="vi-VN"/>
              <a:t>Gọi </a:t>
            </a:r>
            <a:r>
              <a:rPr lang="vi-VN" i="1"/>
              <a:t>A</a:t>
            </a:r>
            <a:r>
              <a:rPr lang="vi-VN"/>
              <a:t> là biến cố: “Tổng số chấm xuất hiện trên hai con xúc xắc đó không nhỏ hơn 10” </a:t>
            </a:r>
            <a:endParaRPr lang="en-US"/>
          </a:p>
        </p:txBody>
      </p:sp>
      <p:sp>
        <p:nvSpPr>
          <p:cNvPr id="12" name="Rectangle 11">
            <a:extLst>
              <a:ext uri="{FF2B5EF4-FFF2-40B4-BE49-F238E27FC236}">
                <a16:creationId xmlns:a16="http://schemas.microsoft.com/office/drawing/2014/main" id="{E577B28D-2085-469D-9683-BAD9CFD2A880}"/>
              </a:ext>
            </a:extLst>
          </p:cNvPr>
          <p:cNvSpPr/>
          <p:nvPr/>
        </p:nvSpPr>
        <p:spPr>
          <a:xfrm>
            <a:off x="1618553" y="3515027"/>
            <a:ext cx="8318525" cy="461665"/>
          </a:xfrm>
          <a:prstGeom prst="rect">
            <a:avLst/>
          </a:prstGeom>
        </p:spPr>
        <p:txBody>
          <a:bodyPr wrap="square">
            <a:spAutoFit/>
          </a:bodyPr>
          <a:lstStyle/>
          <a:p>
            <a:r>
              <a:rPr lang="vi-VN" i="1"/>
              <a:t>B</a:t>
            </a:r>
            <a:r>
              <a:rPr lang="vi-VN"/>
              <a:t> là biến cố “</a:t>
            </a:r>
            <a:r>
              <a:rPr lang="en-US"/>
              <a:t>Í</a:t>
            </a:r>
            <a:r>
              <a:rPr lang="vi-VN"/>
              <a:t>t nhất có một con xúc xắc xuất hiện mặt 5 chấm”.</a:t>
            </a:r>
            <a:endParaRPr lang="en-US"/>
          </a:p>
        </p:txBody>
      </p:sp>
      <p:sp>
        <p:nvSpPr>
          <p:cNvPr id="13" name="Rectangle 12">
            <a:extLst>
              <a:ext uri="{FF2B5EF4-FFF2-40B4-BE49-F238E27FC236}">
                <a16:creationId xmlns:a16="http://schemas.microsoft.com/office/drawing/2014/main" id="{E4262793-F2E2-4828-ADAE-BBC8FEC2E9F3}"/>
              </a:ext>
            </a:extLst>
          </p:cNvPr>
          <p:cNvSpPr/>
          <p:nvPr/>
        </p:nvSpPr>
        <p:spPr>
          <a:xfrm>
            <a:off x="1598612" y="4069495"/>
            <a:ext cx="10279321" cy="830997"/>
          </a:xfrm>
          <a:prstGeom prst="rect">
            <a:avLst/>
          </a:prstGeom>
        </p:spPr>
        <p:txBody>
          <a:bodyPr wrap="square">
            <a:spAutoFit/>
          </a:bodyPr>
          <a:lstStyle/>
          <a:p>
            <a:r>
              <a:rPr lang="vi-VN"/>
              <a:t>Khi đó biến cố </a:t>
            </a:r>
            <a:r>
              <a:rPr lang="vi-VN" i="1"/>
              <a:t>AB </a:t>
            </a:r>
            <a:r>
              <a:rPr lang="vi-VN"/>
              <a:t>là: “Tổng số chấm xuất hiện trên hai con xúc xắc đó không nhỏ hơn 10 và ít nhất có một con xúc xắc xuất hiện mặt 5 chấm”</a:t>
            </a:r>
            <a:endParaRPr lang="en-US"/>
          </a:p>
        </p:txBody>
      </p:sp>
      <p:grpSp>
        <p:nvGrpSpPr>
          <p:cNvPr id="22" name="Group 21">
            <a:extLst>
              <a:ext uri="{FF2B5EF4-FFF2-40B4-BE49-F238E27FC236}">
                <a16:creationId xmlns:a16="http://schemas.microsoft.com/office/drawing/2014/main" id="{B38EB89F-2DBA-4F8D-A016-D41C2DE006C9}"/>
              </a:ext>
            </a:extLst>
          </p:cNvPr>
          <p:cNvGrpSpPr/>
          <p:nvPr/>
        </p:nvGrpSpPr>
        <p:grpSpPr>
          <a:xfrm>
            <a:off x="1573481" y="4908577"/>
            <a:ext cx="7627487" cy="821200"/>
            <a:chOff x="701014" y="4142633"/>
            <a:chExt cx="7627487" cy="821200"/>
          </a:xfrm>
        </p:grpSpPr>
        <p:sp>
          <p:nvSpPr>
            <p:cNvPr id="16" name="Rectangle 15">
              <a:extLst>
                <a:ext uri="{FF2B5EF4-FFF2-40B4-BE49-F238E27FC236}">
                  <a16:creationId xmlns:a16="http://schemas.microsoft.com/office/drawing/2014/main" id="{50A008D8-A2F7-4920-8814-83C8B743551E}"/>
                </a:ext>
              </a:extLst>
            </p:cNvPr>
            <p:cNvSpPr/>
            <p:nvPr/>
          </p:nvSpPr>
          <p:spPr>
            <a:xfrm>
              <a:off x="701014" y="4320154"/>
              <a:ext cx="6520503" cy="461665"/>
            </a:xfrm>
            <a:prstGeom prst="rect">
              <a:avLst/>
            </a:prstGeom>
          </p:spPr>
          <p:txBody>
            <a:bodyPr wrap="none">
              <a:spAutoFit/>
            </a:bodyPr>
            <a:lstStyle/>
            <a:p>
              <a:r>
                <a:rPr lang="en-US"/>
                <a:t>Ta có: </a:t>
              </a:r>
              <a:r>
                <a:rPr lang="vi-VN" i="1"/>
                <a:t>n(</a:t>
              </a:r>
              <a:r>
                <a:rPr lang="en-US" i="1"/>
                <a:t>B</a:t>
              </a:r>
              <a:r>
                <a:rPr lang="el-GR" i="1"/>
                <a:t>)</a:t>
              </a:r>
              <a:r>
                <a:rPr lang="en-US"/>
                <a:t> </a:t>
              </a:r>
              <a:r>
                <a:rPr lang="el-GR"/>
                <a:t>=</a:t>
              </a:r>
              <a:r>
                <a:rPr lang="en-US"/>
                <a:t> 11 nên                     </a:t>
              </a:r>
              <a:r>
                <a:rPr lang="vi-VN" i="1"/>
                <a:t>n(</a:t>
              </a:r>
              <a:r>
                <a:rPr lang="en-US" i="1"/>
                <a:t>AB</a:t>
              </a:r>
              <a:r>
                <a:rPr lang="el-GR" i="1"/>
                <a:t>)</a:t>
              </a:r>
              <a:r>
                <a:rPr lang="en-US"/>
                <a:t> </a:t>
              </a:r>
              <a:r>
                <a:rPr lang="el-GR"/>
                <a:t>=</a:t>
              </a:r>
              <a:r>
                <a:rPr lang="en-US"/>
                <a:t> 3 nên      </a:t>
              </a:r>
            </a:p>
          </p:txBody>
        </p:sp>
        <p:graphicFrame>
          <p:nvGraphicFramePr>
            <p:cNvPr id="18" name="Object 17">
              <a:extLst>
                <a:ext uri="{FF2B5EF4-FFF2-40B4-BE49-F238E27FC236}">
                  <a16:creationId xmlns:a16="http://schemas.microsoft.com/office/drawing/2014/main" id="{585A54FC-747D-4FFB-B081-0738200A7A74}"/>
                </a:ext>
              </a:extLst>
            </p:cNvPr>
            <p:cNvGraphicFramePr>
              <a:graphicFrameLocks noChangeAspect="1"/>
            </p:cNvGraphicFramePr>
            <p:nvPr>
              <p:extLst>
                <p:ext uri="{D42A27DB-BD31-4B8C-83A1-F6EECF244321}">
                  <p14:modId xmlns:p14="http://schemas.microsoft.com/office/powerpoint/2010/main" val="2453434457"/>
                </p:ext>
              </p:extLst>
            </p:nvPr>
          </p:nvGraphicFramePr>
          <p:xfrm>
            <a:off x="3351212" y="4142633"/>
            <a:ext cx="1484922" cy="816706"/>
          </p:xfrm>
          <a:graphic>
            <a:graphicData uri="http://schemas.openxmlformats.org/presentationml/2006/ole">
              <mc:AlternateContent xmlns:mc="http://schemas.openxmlformats.org/markup-compatibility/2006">
                <mc:Choice xmlns:v="urn:schemas-microsoft-com:vml" Requires="v">
                  <p:oleObj spid="_x0000_s9227" name="Equation" r:id="rId6" imgW="761760" imgH="419040" progId="Equation.DSMT4">
                    <p:embed/>
                  </p:oleObj>
                </mc:Choice>
                <mc:Fallback>
                  <p:oleObj name="Equation" r:id="rId6" imgW="761760" imgH="419040" progId="Equation.DSMT4">
                    <p:embed/>
                    <p:pic>
                      <p:nvPicPr>
                        <p:cNvPr id="0" name=""/>
                        <p:cNvPicPr/>
                        <p:nvPr/>
                      </p:nvPicPr>
                      <p:blipFill>
                        <a:blip r:embed="rId7"/>
                        <a:stretch>
                          <a:fillRect/>
                        </a:stretch>
                      </p:blipFill>
                      <p:spPr>
                        <a:xfrm>
                          <a:off x="3351212" y="4142633"/>
                          <a:ext cx="1484922" cy="81670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2267EE6-3C24-4A5C-B975-C51AF02C0E16}"/>
                </a:ext>
              </a:extLst>
            </p:cNvPr>
            <p:cNvGraphicFramePr>
              <a:graphicFrameLocks noChangeAspect="1"/>
            </p:cNvGraphicFramePr>
            <p:nvPr>
              <p:extLst>
                <p:ext uri="{D42A27DB-BD31-4B8C-83A1-F6EECF244321}">
                  <p14:modId xmlns:p14="http://schemas.microsoft.com/office/powerpoint/2010/main" val="907393662"/>
                </p:ext>
              </p:extLst>
            </p:nvPr>
          </p:nvGraphicFramePr>
          <p:xfrm>
            <a:off x="6644163" y="4146270"/>
            <a:ext cx="1684338" cy="817563"/>
          </p:xfrm>
          <a:graphic>
            <a:graphicData uri="http://schemas.openxmlformats.org/presentationml/2006/ole">
              <mc:AlternateContent xmlns:mc="http://schemas.openxmlformats.org/markup-compatibility/2006">
                <mc:Choice xmlns:v="urn:schemas-microsoft-com:vml" Requires="v">
                  <p:oleObj spid="_x0000_s9228" name="Equation" r:id="rId8" imgW="863280" imgH="419040" progId="Equation.DSMT4">
                    <p:embed/>
                  </p:oleObj>
                </mc:Choice>
                <mc:Fallback>
                  <p:oleObj name="Equation" r:id="rId8" imgW="863280" imgH="419040" progId="Equation.DSMT4">
                    <p:embed/>
                    <p:pic>
                      <p:nvPicPr>
                        <p:cNvPr id="18" name="Object 17">
                          <a:extLst>
                            <a:ext uri="{FF2B5EF4-FFF2-40B4-BE49-F238E27FC236}">
                              <a16:creationId xmlns:a16="http://schemas.microsoft.com/office/drawing/2014/main" id="{585A54FC-747D-4FFB-B081-0738200A7A74}"/>
                            </a:ext>
                          </a:extLst>
                        </p:cNvPr>
                        <p:cNvPicPr/>
                        <p:nvPr/>
                      </p:nvPicPr>
                      <p:blipFill>
                        <a:blip r:embed="rId9"/>
                        <a:stretch>
                          <a:fillRect/>
                        </a:stretch>
                      </p:blipFill>
                      <p:spPr>
                        <a:xfrm>
                          <a:off x="6644163" y="4146270"/>
                          <a:ext cx="1684338" cy="817563"/>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E2FC6FE4-E57E-49DE-BE3D-13A12C7C4054}"/>
              </a:ext>
            </a:extLst>
          </p:cNvPr>
          <p:cNvGrpSpPr/>
          <p:nvPr/>
        </p:nvGrpSpPr>
        <p:grpSpPr>
          <a:xfrm>
            <a:off x="1618553" y="5729777"/>
            <a:ext cx="3628729" cy="1039812"/>
            <a:chOff x="1119483" y="5009255"/>
            <a:chExt cx="3628729" cy="1039812"/>
          </a:xfrm>
        </p:grpSpPr>
        <p:sp>
          <p:nvSpPr>
            <p:cNvPr id="5" name="Rectangle 4">
              <a:extLst>
                <a:ext uri="{FF2B5EF4-FFF2-40B4-BE49-F238E27FC236}">
                  <a16:creationId xmlns:a16="http://schemas.microsoft.com/office/drawing/2014/main" id="{8F7A8BC7-E040-4956-A548-BF6B208F3FCB}"/>
                </a:ext>
              </a:extLst>
            </p:cNvPr>
            <p:cNvSpPr/>
            <p:nvPr/>
          </p:nvSpPr>
          <p:spPr>
            <a:xfrm>
              <a:off x="1119483" y="5237477"/>
              <a:ext cx="707729" cy="461665"/>
            </a:xfrm>
            <a:prstGeom prst="rect">
              <a:avLst/>
            </a:prstGeom>
          </p:spPr>
          <p:txBody>
            <a:bodyPr wrap="square">
              <a:spAutoFit/>
            </a:bodyPr>
            <a:lstStyle/>
            <a:p>
              <a:r>
                <a:rPr lang="en-US"/>
                <a:t>Vậy </a:t>
              </a:r>
            </a:p>
          </p:txBody>
        </p:sp>
        <p:graphicFrame>
          <p:nvGraphicFramePr>
            <p:cNvPr id="20" name="Object 19">
              <a:extLst>
                <a:ext uri="{FF2B5EF4-FFF2-40B4-BE49-F238E27FC236}">
                  <a16:creationId xmlns:a16="http://schemas.microsoft.com/office/drawing/2014/main" id="{4CA8D495-F539-4053-B896-004CBE1F3856}"/>
                </a:ext>
              </a:extLst>
            </p:cNvPr>
            <p:cNvGraphicFramePr>
              <a:graphicFrameLocks noChangeAspect="1"/>
            </p:cNvGraphicFramePr>
            <p:nvPr>
              <p:extLst>
                <p:ext uri="{D42A27DB-BD31-4B8C-83A1-F6EECF244321}">
                  <p14:modId xmlns:p14="http://schemas.microsoft.com/office/powerpoint/2010/main" val="1669460918"/>
                </p:ext>
              </p:extLst>
            </p:nvPr>
          </p:nvGraphicFramePr>
          <p:xfrm>
            <a:off x="1751012" y="5009255"/>
            <a:ext cx="2997200" cy="1039812"/>
          </p:xfrm>
          <a:graphic>
            <a:graphicData uri="http://schemas.openxmlformats.org/presentationml/2006/ole">
              <mc:AlternateContent xmlns:mc="http://schemas.openxmlformats.org/markup-compatibility/2006">
                <mc:Choice xmlns:v="urn:schemas-microsoft-com:vml" Requires="v">
                  <p:oleObj spid="_x0000_s9229" name="Equation" r:id="rId10" imgW="1536480" imgH="533160" progId="Equation.DSMT4">
                    <p:embed/>
                  </p:oleObj>
                </mc:Choice>
                <mc:Fallback>
                  <p:oleObj name="Equation" r:id="rId10" imgW="1536480" imgH="533160" progId="Equation.DSMT4">
                    <p:embed/>
                    <p:pic>
                      <p:nvPicPr>
                        <p:cNvPr id="19" name="Object 18">
                          <a:extLst>
                            <a:ext uri="{FF2B5EF4-FFF2-40B4-BE49-F238E27FC236}">
                              <a16:creationId xmlns:a16="http://schemas.microsoft.com/office/drawing/2014/main" id="{E2267EE6-3C24-4A5C-B975-C51AF02C0E16}"/>
                            </a:ext>
                          </a:extLst>
                        </p:cNvPr>
                        <p:cNvPicPr/>
                        <p:nvPr/>
                      </p:nvPicPr>
                      <p:blipFill>
                        <a:blip r:embed="rId11"/>
                        <a:stretch>
                          <a:fillRect/>
                        </a:stretch>
                      </p:blipFill>
                      <p:spPr>
                        <a:xfrm>
                          <a:off x="1751012" y="5009255"/>
                          <a:ext cx="2997200" cy="1039812"/>
                        </a:xfrm>
                        <a:prstGeom prst="rect">
                          <a:avLst/>
                        </a:prstGeom>
                      </p:spPr>
                    </p:pic>
                  </p:oleObj>
                </mc:Fallback>
              </mc:AlternateContent>
            </a:graphicData>
          </a:graphic>
        </p:graphicFrame>
      </p:grpSp>
      <p:pic>
        <p:nvPicPr>
          <p:cNvPr id="23" name="Picture 22">
            <a:extLst>
              <a:ext uri="{FF2B5EF4-FFF2-40B4-BE49-F238E27FC236}">
                <a16:creationId xmlns:a16="http://schemas.microsoft.com/office/drawing/2014/main" id="{4973F8C8-BA73-4DE9-AAFA-ED4A792FC79D}"/>
              </a:ext>
            </a:extLst>
          </p:cNvPr>
          <p:cNvPicPr>
            <a:picLocks noChangeAspect="1"/>
          </p:cNvPicPr>
          <p:nvPr/>
        </p:nvPicPr>
        <p:blipFill>
          <a:blip r:embed="rId12"/>
          <a:stretch>
            <a:fillRect/>
          </a:stretch>
        </p:blipFill>
        <p:spPr>
          <a:xfrm rot="8401717">
            <a:off x="9986983" y="1893917"/>
            <a:ext cx="1837098" cy="1690131"/>
          </a:xfrm>
          <a:prstGeom prst="rect">
            <a:avLst/>
          </a:prstGeom>
        </p:spPr>
      </p:pic>
    </p:spTree>
    <p:extLst>
      <p:ext uri="{BB962C8B-B14F-4D97-AF65-F5344CB8AC3E}">
        <p14:creationId xmlns:p14="http://schemas.microsoft.com/office/powerpoint/2010/main" val="3467762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67477" y="142609"/>
            <a:ext cx="10170535" cy="2708412"/>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1904956" y="142609"/>
            <a:ext cx="10170534" cy="2708412"/>
          </a:xfrm>
          <a:prstGeom prst="rect">
            <a:avLst/>
          </a:prstGeom>
          <a:noFill/>
        </p:spPr>
        <p:txBody>
          <a:bodyPr wrap="square" lIns="121899" tIns="60949" rIns="121899" bIns="60949" rtlCol="0">
            <a:spAutoFit/>
          </a:bodyPr>
          <a:lstStyle/>
          <a:p>
            <a:r>
              <a:rPr lang="vi-VN" b="1">
                <a:cs typeface="Arial" pitchFamily="34" charset="0"/>
              </a:rPr>
              <a:t>Bạn An phải thực hiện hai thí nghiệm liên tiếp. Thí nghiệm thứ nhất </a:t>
            </a:r>
            <a:r>
              <a:rPr lang="en-US" b="1">
                <a:cs typeface="Arial" pitchFamily="34" charset="0"/>
              </a:rPr>
              <a:t>(I) </a:t>
            </a:r>
            <a:r>
              <a:rPr lang="vi-VN" b="1">
                <a:cs typeface="Arial" pitchFamily="34" charset="0"/>
              </a:rPr>
              <a:t>có xác suất thành công là 0,7. Nếu thí nghiệm </a:t>
            </a:r>
            <a:r>
              <a:rPr lang="en-US" b="1">
                <a:cs typeface="Arial" pitchFamily="34" charset="0"/>
              </a:rPr>
              <a:t>(I) </a:t>
            </a:r>
            <a:r>
              <a:rPr lang="vi-VN" b="1">
                <a:cs typeface="Arial" pitchFamily="34" charset="0"/>
              </a:rPr>
              <a:t>thành công thì xác suất thành công của thí nghiệm thứ hai</a:t>
            </a:r>
            <a:r>
              <a:rPr lang="en-US" b="1">
                <a:cs typeface="Arial" pitchFamily="34" charset="0"/>
              </a:rPr>
              <a:t> (II)</a:t>
            </a:r>
            <a:r>
              <a:rPr lang="vi-VN" b="1">
                <a:cs typeface="Arial" pitchFamily="34" charset="0"/>
              </a:rPr>
              <a:t> là 0,9. Nếu thí nghiệm </a:t>
            </a:r>
            <a:r>
              <a:rPr lang="en-US" b="1">
                <a:cs typeface="Arial" pitchFamily="34" charset="0"/>
              </a:rPr>
              <a:t>(I) </a:t>
            </a:r>
            <a:r>
              <a:rPr lang="vi-VN" b="1">
                <a:cs typeface="Arial" pitchFamily="34" charset="0"/>
              </a:rPr>
              <a:t>không thành công thì xác suất thành công của thí nghiệm </a:t>
            </a:r>
            <a:r>
              <a:rPr lang="en-US" b="1">
                <a:cs typeface="Arial" pitchFamily="34" charset="0"/>
              </a:rPr>
              <a:t>(II)</a:t>
            </a:r>
            <a:r>
              <a:rPr lang="vi-VN" b="1">
                <a:cs typeface="Arial" pitchFamily="34" charset="0"/>
              </a:rPr>
              <a:t> chỉ là 0,4. Tính xác suất để:</a:t>
            </a:r>
          </a:p>
          <a:p>
            <a:r>
              <a:rPr lang="vi-VN" b="1">
                <a:cs typeface="Arial" pitchFamily="34" charset="0"/>
              </a:rPr>
              <a:t>a) Cả hai thí nghiệm đều thành công;</a:t>
            </a:r>
          </a:p>
          <a:p>
            <a:r>
              <a:rPr lang="vi-VN" b="1">
                <a:cs typeface="Arial" pitchFamily="34" charset="0"/>
              </a:rPr>
              <a:t>b) Cả hai thí nghiệm đều không thành công;</a:t>
            </a:r>
          </a:p>
          <a:p>
            <a:r>
              <a:rPr lang="vi-VN" b="1">
                <a:cs typeface="Arial" pitchFamily="34" charset="0"/>
              </a:rPr>
              <a:t>c) Thí nghiệm thứ nhất thành công và thí nghiệm thứ hai không thành công.</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5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4548" y="457200"/>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48" y="276034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8440B8E-6243-4917-99B5-B905136F3AF2}"/>
              </a:ext>
            </a:extLst>
          </p:cNvPr>
          <p:cNvSpPr/>
          <p:nvPr/>
        </p:nvSpPr>
        <p:spPr>
          <a:xfrm>
            <a:off x="1293812" y="3184889"/>
            <a:ext cx="11104274" cy="830997"/>
          </a:xfrm>
          <a:prstGeom prst="rect">
            <a:avLst/>
          </a:prstGeom>
        </p:spPr>
        <p:txBody>
          <a:bodyPr wrap="square">
            <a:spAutoFit/>
          </a:bodyPr>
          <a:lstStyle/>
          <a:p>
            <a:r>
              <a:rPr lang="en-US"/>
              <a:t>Gọi </a:t>
            </a:r>
            <a:r>
              <a:rPr lang="en-US" i="1"/>
              <a:t>A</a:t>
            </a:r>
            <a:r>
              <a:rPr lang="en-US"/>
              <a:t> là biến cố: “Thí nghiệm thứ nhất thành công”, </a:t>
            </a:r>
            <a:r>
              <a:rPr lang="en-US" i="1"/>
              <a:t>B</a:t>
            </a:r>
            <a:r>
              <a:rPr lang="en-US"/>
              <a:t> là biến cố “Thí nghiệm thứ hai thành công”. Khi đó, biến cố </a:t>
            </a:r>
            <a:r>
              <a:rPr lang="en-US" i="1"/>
              <a:t>AB</a:t>
            </a:r>
            <a:r>
              <a:rPr lang="en-US"/>
              <a:t> là: “Cả hai thí nghiệm đều thành công”. Ta có:</a:t>
            </a:r>
          </a:p>
        </p:txBody>
      </p:sp>
      <p:graphicFrame>
        <p:nvGraphicFramePr>
          <p:cNvPr id="4" name="Object 3">
            <a:extLst>
              <a:ext uri="{FF2B5EF4-FFF2-40B4-BE49-F238E27FC236}">
                <a16:creationId xmlns:a16="http://schemas.microsoft.com/office/drawing/2014/main" id="{8DDA4FFB-91F7-4E28-9C43-CDFA8308E5B0}"/>
              </a:ext>
            </a:extLst>
          </p:cNvPr>
          <p:cNvGraphicFramePr>
            <a:graphicFrameLocks noChangeAspect="1"/>
          </p:cNvGraphicFramePr>
          <p:nvPr>
            <p:extLst>
              <p:ext uri="{D42A27DB-BD31-4B8C-83A1-F6EECF244321}">
                <p14:modId xmlns:p14="http://schemas.microsoft.com/office/powerpoint/2010/main" val="2530313990"/>
              </p:ext>
            </p:extLst>
          </p:nvPr>
        </p:nvGraphicFramePr>
        <p:xfrm>
          <a:off x="2360612" y="3999063"/>
          <a:ext cx="6929638" cy="643467"/>
        </p:xfrm>
        <a:graphic>
          <a:graphicData uri="http://schemas.openxmlformats.org/presentationml/2006/ole">
            <mc:AlternateContent xmlns:mc="http://schemas.openxmlformats.org/markup-compatibility/2006">
              <mc:Choice xmlns:v="urn:schemas-microsoft-com:vml" Requires="v">
                <p:oleObj spid="_x0000_s10256" name="Equation" r:id="rId6" imgW="3555720" imgH="330120" progId="Equation.DSMT4">
                  <p:embed/>
                </p:oleObj>
              </mc:Choice>
              <mc:Fallback>
                <p:oleObj name="Equation" r:id="rId6" imgW="3555720" imgH="330120" progId="Equation.DSMT4">
                  <p:embed/>
                  <p:pic>
                    <p:nvPicPr>
                      <p:cNvPr id="0" name=""/>
                      <p:cNvPicPr/>
                      <p:nvPr/>
                    </p:nvPicPr>
                    <p:blipFill>
                      <a:blip r:embed="rId7"/>
                      <a:stretch>
                        <a:fillRect/>
                      </a:stretch>
                    </p:blipFill>
                    <p:spPr>
                      <a:xfrm>
                        <a:off x="2360612" y="3999063"/>
                        <a:ext cx="6929638" cy="64346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0923679-3C9C-4B1B-A465-B0C7D138A9A8}"/>
              </a:ext>
            </a:extLst>
          </p:cNvPr>
          <p:cNvGraphicFramePr>
            <a:graphicFrameLocks noChangeAspect="1"/>
          </p:cNvGraphicFramePr>
          <p:nvPr>
            <p:extLst>
              <p:ext uri="{D42A27DB-BD31-4B8C-83A1-F6EECF244321}">
                <p14:modId xmlns:p14="http://schemas.microsoft.com/office/powerpoint/2010/main" val="3076866985"/>
              </p:ext>
            </p:extLst>
          </p:nvPr>
        </p:nvGraphicFramePr>
        <p:xfrm>
          <a:off x="1141412" y="4603707"/>
          <a:ext cx="5419725" cy="546100"/>
        </p:xfrm>
        <a:graphic>
          <a:graphicData uri="http://schemas.openxmlformats.org/presentationml/2006/ole">
            <mc:AlternateContent xmlns:mc="http://schemas.openxmlformats.org/markup-compatibility/2006">
              <mc:Choice xmlns:v="urn:schemas-microsoft-com:vml" Requires="v">
                <p:oleObj spid="_x0000_s10257" name="Equation" r:id="rId8" imgW="2781000" imgH="279360" progId="Equation.DSMT4">
                  <p:embed/>
                </p:oleObj>
              </mc:Choice>
              <mc:Fallback>
                <p:oleObj name="Equation" r:id="rId8" imgW="2781000" imgH="279360" progId="Equation.DSMT4">
                  <p:embed/>
                  <p:pic>
                    <p:nvPicPr>
                      <p:cNvPr id="4" name="Object 3">
                        <a:extLst>
                          <a:ext uri="{FF2B5EF4-FFF2-40B4-BE49-F238E27FC236}">
                            <a16:creationId xmlns:a16="http://schemas.microsoft.com/office/drawing/2014/main" id="{8DDA4FFB-91F7-4E28-9C43-CDFA8308E5B0}"/>
                          </a:ext>
                        </a:extLst>
                      </p:cNvPr>
                      <p:cNvPicPr/>
                      <p:nvPr/>
                    </p:nvPicPr>
                    <p:blipFill>
                      <a:blip r:embed="rId9"/>
                      <a:stretch>
                        <a:fillRect/>
                      </a:stretch>
                    </p:blipFill>
                    <p:spPr>
                      <a:xfrm>
                        <a:off x="1141412" y="4603707"/>
                        <a:ext cx="5419725" cy="5461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E0FDEFE-9D27-4B3D-98A5-4DEF978A700E}"/>
                  </a:ext>
                </a:extLst>
              </p:cNvPr>
              <p:cNvSpPr/>
              <p:nvPr/>
            </p:nvSpPr>
            <p:spPr>
              <a:xfrm>
                <a:off x="1110527" y="5190823"/>
                <a:ext cx="8719675" cy="462434"/>
              </a:xfrm>
              <a:prstGeom prst="rect">
                <a:avLst/>
              </a:prstGeom>
            </p:spPr>
            <p:txBody>
              <a:bodyPr wrap="square">
                <a:spAutoFit/>
              </a:bodyPr>
              <a:lstStyle/>
              <a:p>
                <a:r>
                  <a:rPr lang="en-US"/>
                  <a:t>b) Biến cố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oMath>
                </a14:m>
                <a:r>
                  <a:rPr lang="en-US"/>
                  <a:t>: “Cả hai thí nghiệm đều không thành công”. Ta có:</a:t>
                </a:r>
              </a:p>
            </p:txBody>
          </p:sp>
        </mc:Choice>
        <mc:Fallback xmlns="">
          <p:sp>
            <p:nvSpPr>
              <p:cNvPr id="5" name="Rectangle 4">
                <a:extLst>
                  <a:ext uri="{FF2B5EF4-FFF2-40B4-BE49-F238E27FC236}">
                    <a16:creationId xmlns:a16="http://schemas.microsoft.com/office/drawing/2014/main" id="{EE0FDEFE-9D27-4B3D-98A5-4DEF978A700E}"/>
                  </a:ext>
                </a:extLst>
              </p:cNvPr>
              <p:cNvSpPr>
                <a:spLocks noRot="1" noChangeAspect="1" noMove="1" noResize="1" noEditPoints="1" noAdjustHandles="1" noChangeArrowheads="1" noChangeShapeType="1" noTextEdit="1"/>
              </p:cNvSpPr>
              <p:nvPr/>
            </p:nvSpPr>
            <p:spPr>
              <a:xfrm>
                <a:off x="1110527" y="5190823"/>
                <a:ext cx="8719675" cy="462434"/>
              </a:xfrm>
              <a:prstGeom prst="rect">
                <a:avLst/>
              </a:prstGeom>
              <a:blipFill>
                <a:blip r:embed="rId14"/>
                <a:stretch>
                  <a:fillRect l="-1048" t="-9333" b="-32000"/>
                </a:stretch>
              </a:blipFill>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1CD59109-58BB-4AF0-84E7-BAB1924823D3}"/>
              </a:ext>
            </a:extLst>
          </p:cNvPr>
          <p:cNvGraphicFramePr>
            <a:graphicFrameLocks noChangeAspect="1"/>
          </p:cNvGraphicFramePr>
          <p:nvPr>
            <p:extLst>
              <p:ext uri="{D42A27DB-BD31-4B8C-83A1-F6EECF244321}">
                <p14:modId xmlns:p14="http://schemas.microsoft.com/office/powerpoint/2010/main" val="422408939"/>
              </p:ext>
            </p:extLst>
          </p:nvPr>
        </p:nvGraphicFramePr>
        <p:xfrm>
          <a:off x="1577129" y="5757855"/>
          <a:ext cx="4578350" cy="644525"/>
        </p:xfrm>
        <a:graphic>
          <a:graphicData uri="http://schemas.openxmlformats.org/presentationml/2006/ole">
            <mc:AlternateContent xmlns:mc="http://schemas.openxmlformats.org/markup-compatibility/2006">
              <mc:Choice xmlns:v="urn:schemas-microsoft-com:vml" Requires="v">
                <p:oleObj spid="_x0000_s10258" name="Equation" r:id="rId15" imgW="2349360" imgH="330120" progId="Equation.DSMT4">
                  <p:embed/>
                </p:oleObj>
              </mc:Choice>
              <mc:Fallback>
                <p:oleObj name="Equation" r:id="rId15" imgW="2349360" imgH="330120" progId="Equation.DSMT4">
                  <p:embed/>
                  <p:pic>
                    <p:nvPicPr>
                      <p:cNvPr id="11" name="Object 10">
                        <a:extLst>
                          <a:ext uri="{FF2B5EF4-FFF2-40B4-BE49-F238E27FC236}">
                            <a16:creationId xmlns:a16="http://schemas.microsoft.com/office/drawing/2014/main" id="{E0923679-3C9C-4B1B-A465-B0C7D138A9A8}"/>
                          </a:ext>
                        </a:extLst>
                      </p:cNvPr>
                      <p:cNvPicPr/>
                      <p:nvPr/>
                    </p:nvPicPr>
                    <p:blipFill>
                      <a:blip r:embed="rId16"/>
                      <a:stretch>
                        <a:fillRect/>
                      </a:stretch>
                    </p:blipFill>
                    <p:spPr>
                      <a:xfrm>
                        <a:off x="1577129" y="5757855"/>
                        <a:ext cx="4578350" cy="644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D6FC0FA-4EE9-4409-86DA-7C8230E902F2}"/>
              </a:ext>
            </a:extLst>
          </p:cNvPr>
          <p:cNvGraphicFramePr>
            <a:graphicFrameLocks noChangeAspect="1"/>
          </p:cNvGraphicFramePr>
          <p:nvPr>
            <p:extLst>
              <p:ext uri="{D42A27DB-BD31-4B8C-83A1-F6EECF244321}">
                <p14:modId xmlns:p14="http://schemas.microsoft.com/office/powerpoint/2010/main" val="2001790089"/>
              </p:ext>
            </p:extLst>
          </p:nvPr>
        </p:nvGraphicFramePr>
        <p:xfrm>
          <a:off x="6323012" y="5768450"/>
          <a:ext cx="5048250" cy="644525"/>
        </p:xfrm>
        <a:graphic>
          <a:graphicData uri="http://schemas.openxmlformats.org/presentationml/2006/ole">
            <mc:AlternateContent xmlns:mc="http://schemas.openxmlformats.org/markup-compatibility/2006">
              <mc:Choice xmlns:v="urn:schemas-microsoft-com:vml" Requires="v">
                <p:oleObj spid="_x0000_s10259" name="Equation" r:id="rId17" imgW="2590560" imgH="330120" progId="Equation.DSMT4">
                  <p:embed/>
                </p:oleObj>
              </mc:Choice>
              <mc:Fallback>
                <p:oleObj name="Equation" r:id="rId17" imgW="2590560" imgH="330120" progId="Equation.DSMT4">
                  <p:embed/>
                  <p:pic>
                    <p:nvPicPr>
                      <p:cNvPr id="13" name="Object 12">
                        <a:extLst>
                          <a:ext uri="{FF2B5EF4-FFF2-40B4-BE49-F238E27FC236}">
                            <a16:creationId xmlns:a16="http://schemas.microsoft.com/office/drawing/2014/main" id="{1CD59109-58BB-4AF0-84E7-BAB1924823D3}"/>
                          </a:ext>
                        </a:extLst>
                      </p:cNvPr>
                      <p:cNvPicPr/>
                      <p:nvPr/>
                    </p:nvPicPr>
                    <p:blipFill>
                      <a:blip r:embed="rId18"/>
                      <a:stretch>
                        <a:fillRect/>
                      </a:stretch>
                    </p:blipFill>
                    <p:spPr>
                      <a:xfrm>
                        <a:off x="6323012" y="5768450"/>
                        <a:ext cx="5048250" cy="644525"/>
                      </a:xfrm>
                      <a:prstGeom prst="rect">
                        <a:avLst/>
                      </a:prstGeom>
                    </p:spPr>
                  </p:pic>
                </p:oleObj>
              </mc:Fallback>
            </mc:AlternateContent>
          </a:graphicData>
        </a:graphic>
      </p:graphicFrame>
    </p:spTree>
    <p:extLst>
      <p:ext uri="{BB962C8B-B14F-4D97-AF65-F5344CB8AC3E}">
        <p14:creationId xmlns:p14="http://schemas.microsoft.com/office/powerpoint/2010/main" val="11315767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67477" y="142609"/>
            <a:ext cx="10170535" cy="2708412"/>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1904956" y="142609"/>
            <a:ext cx="10170534" cy="2708412"/>
          </a:xfrm>
          <a:prstGeom prst="rect">
            <a:avLst/>
          </a:prstGeom>
          <a:noFill/>
        </p:spPr>
        <p:txBody>
          <a:bodyPr wrap="square" lIns="121899" tIns="60949" rIns="121899" bIns="60949" rtlCol="0">
            <a:spAutoFit/>
          </a:bodyPr>
          <a:lstStyle/>
          <a:p>
            <a:r>
              <a:rPr lang="vi-VN" b="1">
                <a:cs typeface="Arial" pitchFamily="34" charset="0"/>
              </a:rPr>
              <a:t>Bạn An phải thực hiện hai thí nghiệm liên tiếp. Thí nghiệm thứ nhất </a:t>
            </a:r>
            <a:r>
              <a:rPr lang="en-US" b="1">
                <a:cs typeface="Arial" pitchFamily="34" charset="0"/>
              </a:rPr>
              <a:t>(I) </a:t>
            </a:r>
            <a:r>
              <a:rPr lang="vi-VN" b="1">
                <a:cs typeface="Arial" pitchFamily="34" charset="0"/>
              </a:rPr>
              <a:t>có xác suất thành công là 0,7. Nếu thí nghiệm </a:t>
            </a:r>
            <a:r>
              <a:rPr lang="en-US" b="1">
                <a:cs typeface="Arial" pitchFamily="34" charset="0"/>
              </a:rPr>
              <a:t>(I) </a:t>
            </a:r>
            <a:r>
              <a:rPr lang="vi-VN" b="1">
                <a:cs typeface="Arial" pitchFamily="34" charset="0"/>
              </a:rPr>
              <a:t>thành công thì xác suất thành công của thí nghiệm thứ hai</a:t>
            </a:r>
            <a:r>
              <a:rPr lang="en-US" b="1">
                <a:cs typeface="Arial" pitchFamily="34" charset="0"/>
              </a:rPr>
              <a:t> (II)</a:t>
            </a:r>
            <a:r>
              <a:rPr lang="vi-VN" b="1">
                <a:cs typeface="Arial" pitchFamily="34" charset="0"/>
              </a:rPr>
              <a:t> là 0,9. Nếu thí nghiệm </a:t>
            </a:r>
            <a:r>
              <a:rPr lang="en-US" b="1">
                <a:cs typeface="Arial" pitchFamily="34" charset="0"/>
              </a:rPr>
              <a:t>(I) </a:t>
            </a:r>
            <a:r>
              <a:rPr lang="vi-VN" b="1">
                <a:cs typeface="Arial" pitchFamily="34" charset="0"/>
              </a:rPr>
              <a:t>không thành công thì xác suất thành công của thí nghiệm </a:t>
            </a:r>
            <a:r>
              <a:rPr lang="en-US" b="1">
                <a:cs typeface="Arial" pitchFamily="34" charset="0"/>
              </a:rPr>
              <a:t>(II)</a:t>
            </a:r>
            <a:r>
              <a:rPr lang="vi-VN" b="1">
                <a:cs typeface="Arial" pitchFamily="34" charset="0"/>
              </a:rPr>
              <a:t> chỉ là 0,4. Tính xác suất để:</a:t>
            </a:r>
          </a:p>
          <a:p>
            <a:r>
              <a:rPr lang="vi-VN" b="1">
                <a:cs typeface="Arial" pitchFamily="34" charset="0"/>
              </a:rPr>
              <a:t>a) Cả hai thí nghiệm đều thành công;</a:t>
            </a:r>
          </a:p>
          <a:p>
            <a:r>
              <a:rPr lang="vi-VN" b="1">
                <a:cs typeface="Arial" pitchFamily="34" charset="0"/>
              </a:rPr>
              <a:t>b) Cả hai thí nghiệm đều không thành công;</a:t>
            </a:r>
          </a:p>
          <a:p>
            <a:r>
              <a:rPr lang="vi-VN" b="1">
                <a:cs typeface="Arial" pitchFamily="34" charset="0"/>
              </a:rPr>
              <a:t>c) Thí nghiệm thứ nhất thành công và thí nghiệm thứ hai không thành công.</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5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4548" y="457200"/>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9110" y="305115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8440B8E-6243-4917-99B5-B905136F3AF2}"/>
                  </a:ext>
                </a:extLst>
              </p:cNvPr>
              <p:cNvSpPr/>
              <p:nvPr/>
            </p:nvSpPr>
            <p:spPr>
              <a:xfrm>
                <a:off x="1867477" y="3397332"/>
                <a:ext cx="8350963" cy="830997"/>
              </a:xfrm>
              <a:prstGeom prst="rect">
                <a:avLst/>
              </a:prstGeom>
            </p:spPr>
            <p:txBody>
              <a:bodyPr wrap="square">
                <a:spAutoFit/>
              </a:bodyPr>
              <a:lstStyle/>
              <a:p>
                <a:r>
                  <a:rPr lang="en-US"/>
                  <a:t>c)  Vì </a:t>
                </a:r>
                <a14:m>
                  <m:oMath xmlns:m="http://schemas.openxmlformats.org/officeDocument/2006/math">
                    <m:r>
                      <m:rPr>
                        <m:sty m:val="p"/>
                      </m:rPr>
                      <a:rPr lang="en-US" b="0" i="0" smtClean="0">
                        <a:latin typeface="Cambria Math" panose="02040503050406030204" pitchFamily="18" charset="0"/>
                      </a:rPr>
                      <m:t>A</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a:t> và AB xung khắc, mặt khác </a:t>
                </a:r>
                <a14:m>
                  <m:oMath xmlns:m="http://schemas.openxmlformats.org/officeDocument/2006/math">
                    <m:r>
                      <a:rPr lang="en-US" i="1">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a:t> nên theo tính chất của xác suất ta có:  </a:t>
                </a:r>
              </a:p>
            </p:txBody>
          </p:sp>
        </mc:Choice>
        <mc:Fallback xmlns="">
          <p:sp>
            <p:nvSpPr>
              <p:cNvPr id="2" name="Rectangle 1">
                <a:extLst>
                  <a:ext uri="{FF2B5EF4-FFF2-40B4-BE49-F238E27FC236}">
                    <a16:creationId xmlns:a16="http://schemas.microsoft.com/office/drawing/2014/main" id="{88440B8E-6243-4917-99B5-B905136F3AF2}"/>
                  </a:ext>
                </a:extLst>
              </p:cNvPr>
              <p:cNvSpPr>
                <a:spLocks noRot="1" noChangeAspect="1" noMove="1" noResize="1" noEditPoints="1" noAdjustHandles="1" noChangeArrowheads="1" noChangeShapeType="1" noTextEdit="1"/>
              </p:cNvSpPr>
              <p:nvPr/>
            </p:nvSpPr>
            <p:spPr>
              <a:xfrm>
                <a:off x="1867477" y="3397332"/>
                <a:ext cx="8350963" cy="830997"/>
              </a:xfrm>
              <a:prstGeom prst="rect">
                <a:avLst/>
              </a:prstGeom>
              <a:blipFill>
                <a:blip r:embed="rId8"/>
                <a:stretch>
                  <a:fillRect l="-1095" t="-5839" r="-1387" b="-15328"/>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0614F7AA-33CE-44B1-AA7D-B1DDE068C566}"/>
              </a:ext>
            </a:extLst>
          </p:cNvPr>
          <p:cNvGraphicFramePr>
            <a:graphicFrameLocks noChangeAspect="1"/>
          </p:cNvGraphicFramePr>
          <p:nvPr>
            <p:extLst>
              <p:ext uri="{D42A27DB-BD31-4B8C-83A1-F6EECF244321}">
                <p14:modId xmlns:p14="http://schemas.microsoft.com/office/powerpoint/2010/main" val="891459277"/>
              </p:ext>
            </p:extLst>
          </p:nvPr>
        </p:nvGraphicFramePr>
        <p:xfrm>
          <a:off x="4387740" y="4247132"/>
          <a:ext cx="5419966" cy="643467"/>
        </p:xfrm>
        <a:graphic>
          <a:graphicData uri="http://schemas.openxmlformats.org/presentationml/2006/ole">
            <mc:AlternateContent xmlns:mc="http://schemas.openxmlformats.org/markup-compatibility/2006">
              <mc:Choice xmlns:v="urn:schemas-microsoft-com:vml" Requires="v">
                <p:oleObj spid="_x0000_s11268" name="Equation" r:id="rId9" imgW="2781000" imgH="330120" progId="Equation.DSMT4">
                  <p:embed/>
                </p:oleObj>
              </mc:Choice>
              <mc:Fallback>
                <p:oleObj name="Equation" r:id="rId9" imgW="2781000" imgH="330120" progId="Equation.DSMT4">
                  <p:embed/>
                  <p:pic>
                    <p:nvPicPr>
                      <p:cNvPr id="0" name=""/>
                      <p:cNvPicPr/>
                      <p:nvPr/>
                    </p:nvPicPr>
                    <p:blipFill>
                      <a:blip r:embed="rId10"/>
                      <a:stretch>
                        <a:fillRect/>
                      </a:stretch>
                    </p:blipFill>
                    <p:spPr>
                      <a:xfrm>
                        <a:off x="4387740" y="4247132"/>
                        <a:ext cx="5419966" cy="643467"/>
                      </a:xfrm>
                      <a:prstGeom prst="rect">
                        <a:avLst/>
                      </a:prstGeom>
                    </p:spPr>
                  </p:pic>
                </p:oleObj>
              </mc:Fallback>
            </mc:AlternateContent>
          </a:graphicData>
        </a:graphic>
      </p:graphicFrame>
    </p:spTree>
    <p:extLst>
      <p:ext uri="{BB962C8B-B14F-4D97-AF65-F5344CB8AC3E}">
        <p14:creationId xmlns:p14="http://schemas.microsoft.com/office/powerpoint/2010/main" val="716320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CF5425-C2D9-48D7-969E-36890C735CF0}"/>
              </a:ext>
            </a:extLst>
          </p:cNvPr>
          <p:cNvGrpSpPr/>
          <p:nvPr/>
        </p:nvGrpSpPr>
        <p:grpSpPr>
          <a:xfrm>
            <a:off x="-23359" y="161926"/>
            <a:ext cx="12137571" cy="2204624"/>
            <a:chOff x="-23359" y="161926"/>
            <a:chExt cx="12137571" cy="2204624"/>
          </a:xfrm>
        </p:grpSpPr>
        <p:sp>
          <p:nvSpPr>
            <p:cNvPr id="7" name="Rounded Rectangle 6"/>
            <p:cNvSpPr/>
            <p:nvPr/>
          </p:nvSpPr>
          <p:spPr>
            <a:xfrm>
              <a:off x="1844118" y="161926"/>
              <a:ext cx="10270094" cy="2204624"/>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1844118" y="173535"/>
                  <a:ext cx="10270094" cy="2193014"/>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vi-VN" b="1">
                      <a:cs typeface="Arial" pitchFamily="34" charset="0"/>
                    </a:rPr>
                    <a:t>Trong một túi có một số chiếc kẹo cùng loại, chỉ khác màu, trong đó có 6 cái kẹo màu cam, còn lại là kẹo màu vàng. Hà lấy ngẫu nhiên một cái kẹo từ trong túi, không trả lại.</a:t>
                  </a:r>
                  <a:r>
                    <a:rPr lang="en-US" b="1">
                      <a:cs typeface="Arial" pitchFamily="34" charset="0"/>
                    </a:rPr>
                    <a:t> </a:t>
                  </a:r>
                  <a:r>
                    <a:rPr lang="vi-VN" b="1">
                      <a:cs typeface="Arial" pitchFamily="34" charset="0"/>
                    </a:rPr>
                    <a:t>Sau đó Hà lại lấy ngẫu nhiên thêm một cái kẹo khác từ trong túi. Biết rằng xác suất Hà lấy được cả hai cái kẹo màu cam là</a:t>
                  </a:r>
                  <a:r>
                    <a:rPr lang="en-US" b="1">
                      <a:cs typeface="Arial" pitchFamily="34" charset="0"/>
                    </a:rPr>
                    <a:t> </a:t>
                  </a:r>
                  <a14:m>
                    <m:oMath xmlns:m="http://schemas.openxmlformats.org/officeDocument/2006/math">
                      <m:f>
                        <m:fPr>
                          <m:ctrlPr>
                            <a:rPr lang="pt-BR" b="1" i="1" smtClean="0">
                              <a:latin typeface="Cambria Math" panose="02040503050406030204" pitchFamily="18" charset="0"/>
                              <a:cs typeface="Arial" pitchFamily="34" charset="0"/>
                            </a:rPr>
                          </m:ctrlPr>
                        </m:fPr>
                        <m:num>
                          <m:r>
                            <m:rPr>
                              <m:nor/>
                            </m:rPr>
                            <a:rPr lang="en-US" b="1" i="0" smtClean="0">
                              <a:cs typeface="Arial" pitchFamily="34" charset="0"/>
                            </a:rPr>
                            <m:t>1</m:t>
                          </m:r>
                        </m:num>
                        <m:den>
                          <m:r>
                            <m:rPr>
                              <m:nor/>
                            </m:rPr>
                            <a:rPr lang="en-US" b="1" i="0" smtClean="0">
                              <a:cs typeface="Arial" pitchFamily="34" charset="0"/>
                            </a:rPr>
                            <m:t>3</m:t>
                          </m:r>
                        </m:den>
                      </m:f>
                    </m:oMath>
                  </a14:m>
                  <a:r>
                    <a:rPr lang="vi-VN" b="1">
                      <a:cs typeface="Arial" pitchFamily="34" charset="0"/>
                    </a:rPr>
                    <a:t> </a:t>
                  </a:r>
                  <a:r>
                    <a:rPr lang="en-US" b="1">
                      <a:cs typeface="Arial" pitchFamily="34" charset="0"/>
                    </a:rPr>
                    <a:t>. </a:t>
                  </a:r>
                  <a:r>
                    <a:rPr lang="vi-VN" b="1">
                      <a:cs typeface="Arial" pitchFamily="34" charset="0"/>
                    </a:rPr>
                    <a:t>Hỏi ban đầu trong túi có bao nhiêu cái kẹo? </a:t>
                  </a:r>
                </a:p>
              </p:txBody>
            </p:sp>
          </mc:Choice>
          <mc:Fallback xmlns="">
            <p:sp>
              <p:nvSpPr>
                <p:cNvPr id="8" name="TextBox 7"/>
                <p:cNvSpPr txBox="1">
                  <a:spLocks noRot="1" noChangeAspect="1" noMove="1" noResize="1" noEditPoints="1" noAdjustHandles="1" noChangeArrowheads="1" noChangeShapeType="1" noTextEdit="1"/>
                </p:cNvSpPr>
                <p:nvPr/>
              </p:nvSpPr>
              <p:spPr>
                <a:xfrm>
                  <a:off x="1844118" y="173535"/>
                  <a:ext cx="10270094" cy="2193014"/>
                </a:xfrm>
                <a:prstGeom prst="rect">
                  <a:avLst/>
                </a:prstGeom>
                <a:blipFill>
                  <a:blip r:embed="rId3"/>
                  <a:stretch>
                    <a:fillRect l="-534" t="-1389" b="-833"/>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9" y="161926"/>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7299" y="390526"/>
              <a:ext cx="1194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2012" y="251210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1693406" y="5283539"/>
                <a:ext cx="9448800" cy="684162"/>
              </a:xfrm>
              <a:prstGeom prst="rect">
                <a:avLst/>
              </a:prstGeom>
              <a:noFill/>
              <a:ln>
                <a:noFill/>
              </a:ln>
            </p:spPr>
            <p:txBody>
              <a:bodyPr wrap="square" rtlCol="0">
                <a:spAutoFit/>
              </a:bodyPr>
              <a:lstStyle/>
              <a:p>
                <a:pPr algn="just"/>
                <a:r>
                  <a:rPr lang="pt-BR" i="1">
                    <a:latin typeface="+mj-lt"/>
                    <a:cs typeface="Arial" pitchFamily="34" charset="0"/>
                  </a:rPr>
                  <a:t>P</a:t>
                </a:r>
                <a:r>
                  <a:rPr lang="pt-BR">
                    <a:latin typeface="+mj-lt"/>
                    <a:cs typeface="Arial" pitchFamily="34" charset="0"/>
                  </a:rPr>
                  <a:t>(</a:t>
                </a:r>
                <a:r>
                  <a:rPr lang="vi-VN" i="1">
                    <a:latin typeface="+mj-lt"/>
                    <a:cs typeface="Arial" pitchFamily="34" charset="0"/>
                  </a:rPr>
                  <a:t>AB</a:t>
                </a:r>
                <a:r>
                  <a:rPr lang="pt-BR">
                    <a:latin typeface="+mj-lt"/>
                    <a:cs typeface="Arial" pitchFamily="34" charset="0"/>
                  </a:rPr>
                  <a:t>) = </a:t>
                </a:r>
                <a:r>
                  <a:rPr lang="pt-BR" i="1">
                    <a:latin typeface="+mj-lt"/>
                    <a:cs typeface="Arial" pitchFamily="34" charset="0"/>
                  </a:rPr>
                  <a:t>P</a:t>
                </a:r>
                <a:r>
                  <a:rPr lang="pt-BR">
                    <a:latin typeface="+mj-lt"/>
                    <a:cs typeface="Arial" pitchFamily="34" charset="0"/>
                  </a:rPr>
                  <a:t>(</a:t>
                </a:r>
                <a:r>
                  <a:rPr lang="en-US" i="1">
                    <a:latin typeface="+mj-lt"/>
                    <a:cs typeface="Arial" pitchFamily="34" charset="0"/>
                  </a:rPr>
                  <a:t>A</a:t>
                </a:r>
                <a:r>
                  <a:rPr lang="pt-BR">
                    <a:latin typeface="+mj-lt"/>
                    <a:cs typeface="Arial" pitchFamily="34" charset="0"/>
                  </a:rPr>
                  <a:t>)</a:t>
                </a:r>
                <a14:m>
                  <m:oMath xmlns:m="http://schemas.openxmlformats.org/officeDocument/2006/math">
                    <m:r>
                      <a:rPr lang="en-US" b="0" i="1">
                        <a:latin typeface="Cambria Math" panose="02040503050406030204" pitchFamily="18" charset="0"/>
                        <a:ea typeface="Cambria Math" panose="02040503050406030204" pitchFamily="18" charset="0"/>
                        <a:cs typeface="Arial" pitchFamily="34" charset="0"/>
                      </a:rPr>
                      <m:t>∙</m:t>
                    </m:r>
                  </m:oMath>
                </a14:m>
                <a:r>
                  <a:rPr lang="pt-BR" i="1">
                    <a:latin typeface="+mj-lt"/>
                    <a:cs typeface="Arial" pitchFamily="34" charset="0"/>
                  </a:rPr>
                  <a:t>P</a:t>
                </a:r>
                <a:r>
                  <a:rPr lang="pt-BR">
                    <a:latin typeface="+mj-lt"/>
                    <a:cs typeface="Arial" pitchFamily="34" charset="0"/>
                  </a:rPr>
                  <a:t>(</a:t>
                </a:r>
                <a:r>
                  <a:rPr lang="vi-VN" i="1">
                    <a:latin typeface="+mj-lt"/>
                    <a:cs typeface="Arial" pitchFamily="34" charset="0"/>
                  </a:rPr>
                  <a:t>B</a:t>
                </a:r>
                <a:r>
                  <a:rPr lang="en-US" i="1">
                    <a:latin typeface="+mj-lt"/>
                    <a:cs typeface="Arial" pitchFamily="34" charset="0"/>
                  </a:rPr>
                  <a:t> </a:t>
                </a:r>
                <a:r>
                  <a:rPr lang="vi-VN" i="1">
                    <a:latin typeface="+mj-lt"/>
                    <a:cs typeface="Arial" pitchFamily="34" charset="0"/>
                  </a:rPr>
                  <a:t>| </a:t>
                </a:r>
                <a:r>
                  <a:rPr lang="en-US" i="1">
                    <a:latin typeface="+mj-lt"/>
                    <a:cs typeface="Arial" pitchFamily="34" charset="0"/>
                  </a:rPr>
                  <a:t>A</a:t>
                </a:r>
                <a:r>
                  <a:rPr lang="pt-BR">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latin typeface="+mj-lt"/>
                            <a:cs typeface="Arial" pitchFamily="34" charset="0"/>
                          </a:rPr>
                          <m:t>6</m:t>
                        </m:r>
                      </m:num>
                      <m:den>
                        <m:r>
                          <m:rPr>
                            <m:nor/>
                          </m:rPr>
                          <a:rPr lang="en-US" i="1">
                            <a:latin typeface="+mj-lt"/>
                            <a:cs typeface="Arial" pitchFamily="34" charset="0"/>
                          </a:rPr>
                          <m:t>n</m:t>
                        </m:r>
                      </m:den>
                    </m:f>
                    <m:r>
                      <a:rPr lang="en-US" b="0" i="1">
                        <a:latin typeface="Cambria Math" panose="02040503050406030204" pitchFamily="18" charset="0"/>
                        <a:ea typeface="Cambria Math" panose="02040503050406030204" pitchFamily="18" charset="0"/>
                        <a:cs typeface="Arial" pitchFamily="34" charset="0"/>
                      </a:rPr>
                      <m:t>∙</m:t>
                    </m:r>
                  </m:oMath>
                </a14:m>
                <a:r>
                  <a:rPr lang="pt-BR">
                    <a:latin typeface="+mj-lt"/>
                    <a:cs typeface="Arial" pitchFamily="34" charset="0"/>
                  </a:rPr>
                  <a:t>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a:latin typeface="+mj-lt"/>
                            <a:cs typeface="Arial" pitchFamily="34" charset="0"/>
                          </a:rPr>
                          <m:t>5</m:t>
                        </m:r>
                      </m:num>
                      <m:den>
                        <m:r>
                          <m:rPr>
                            <m:nor/>
                          </m:rPr>
                          <a:rPr lang="en-US" i="1">
                            <a:latin typeface="+mj-lt"/>
                            <a:cs typeface="Arial" pitchFamily="34" charset="0"/>
                          </a:rPr>
                          <m:t>n</m:t>
                        </m:r>
                        <m:r>
                          <m:rPr>
                            <m:nor/>
                          </m:rPr>
                          <a:rPr lang="en-US" i="1">
                            <a:latin typeface="+mj-lt"/>
                            <a:cs typeface="Arial" pitchFamily="34" charset="0"/>
                          </a:rPr>
                          <m:t>−1</m:t>
                        </m:r>
                      </m:den>
                    </m:f>
                  </m:oMath>
                </a14:m>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smtClean="0">
                            <a:latin typeface="+mj-lt"/>
                            <a:cs typeface="Arial" pitchFamily="34" charset="0"/>
                          </a:rPr>
                          <m:t>30</m:t>
                        </m:r>
                      </m:num>
                      <m:den>
                        <m:r>
                          <m:rPr>
                            <m:nor/>
                          </m:rPr>
                          <a:rPr lang="en-US" i="1">
                            <a:latin typeface="+mj-lt"/>
                            <a:cs typeface="Arial" pitchFamily="34" charset="0"/>
                          </a:rPr>
                          <m:t>n</m:t>
                        </m:r>
                        <m:r>
                          <m:rPr>
                            <m:nor/>
                          </m:rPr>
                          <a:rPr lang="pt-BR" baseline="30000">
                            <a:latin typeface="+mj-lt"/>
                            <a:cs typeface="Arial" pitchFamily="34" charset="0"/>
                          </a:rPr>
                          <m:t>2</m:t>
                        </m:r>
                        <m:r>
                          <m:rPr>
                            <m:nor/>
                          </m:rPr>
                          <a:rPr lang="en-US" i="1">
                            <a:latin typeface="+mj-lt"/>
                            <a:cs typeface="Arial" pitchFamily="34" charset="0"/>
                          </a:rPr>
                          <m:t>−</m:t>
                        </m:r>
                        <m:r>
                          <m:rPr>
                            <m:nor/>
                          </m:rPr>
                          <a:rPr lang="en-US" i="1" smtClean="0">
                            <a:latin typeface="+mj-lt"/>
                            <a:cs typeface="Arial" pitchFamily="34" charset="0"/>
                          </a:rPr>
                          <m:t>n</m:t>
                        </m:r>
                      </m:den>
                    </m:f>
                  </m:oMath>
                </a14:m>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smtClean="0">
                            <a:latin typeface="+mj-lt"/>
                            <a:cs typeface="Arial" pitchFamily="34" charset="0"/>
                          </a:rPr>
                          <m:t>1</m:t>
                        </m:r>
                      </m:num>
                      <m:den>
                        <m:r>
                          <m:rPr>
                            <m:nor/>
                          </m:rPr>
                          <a:rPr lang="en-US" smtClean="0">
                            <a:latin typeface="+mj-lt"/>
                            <a:cs typeface="Arial" pitchFamily="34" charset="0"/>
                          </a:rPr>
                          <m:t>3</m:t>
                        </m:r>
                      </m:den>
                    </m:f>
                  </m:oMath>
                </a14:m>
                <a:r>
                  <a:rPr lang="en-US">
                    <a:latin typeface="+mj-lt"/>
                    <a:cs typeface="Arial" pitchFamily="34" charset="0"/>
                  </a:rPr>
                  <a:t> </a:t>
                </a:r>
                <a:r>
                  <a:rPr lang="vi-VN">
                    <a:latin typeface="+mj-lt"/>
                    <a:cs typeface="Arial" pitchFamily="34" charset="0"/>
                  </a:rPr>
                  <a:t>⇒</a:t>
                </a:r>
                <a:r>
                  <a:rPr lang="en-US">
                    <a:latin typeface="+mj-lt"/>
                    <a:cs typeface="Arial" pitchFamily="34" charset="0"/>
                  </a:rPr>
                  <a:t> </a:t>
                </a:r>
                <a14:m>
                  <m:oMath xmlns:m="http://schemas.openxmlformats.org/officeDocument/2006/math">
                    <m:r>
                      <m:rPr>
                        <m:nor/>
                      </m:rPr>
                      <a:rPr lang="en-US" i="1">
                        <a:latin typeface="+mj-lt"/>
                        <a:cs typeface="Arial" pitchFamily="34" charset="0"/>
                      </a:rPr>
                      <m:t>n</m:t>
                    </m:r>
                    <m:r>
                      <m:rPr>
                        <m:nor/>
                      </m:rPr>
                      <a:rPr lang="pt-BR" baseline="30000">
                        <a:latin typeface="+mj-lt"/>
                        <a:cs typeface="Arial" pitchFamily="34" charset="0"/>
                      </a:rPr>
                      <m:t>2</m:t>
                    </m:r>
                    <m:r>
                      <m:rPr>
                        <m:nor/>
                      </m:rPr>
                      <a:rPr lang="en-US" i="1">
                        <a:latin typeface="+mj-lt"/>
                        <a:cs typeface="Arial" pitchFamily="34" charset="0"/>
                      </a:rPr>
                      <m:t>−</m:t>
                    </m:r>
                  </m:oMath>
                </a14:m>
                <a:r>
                  <a:rPr lang="en-US" i="1">
                    <a:latin typeface="+mj-lt"/>
                    <a:cs typeface="Arial" pitchFamily="34" charset="0"/>
                  </a:rPr>
                  <a:t>n</a:t>
                </a:r>
                <a:r>
                  <a:rPr lang="en-US">
                    <a:latin typeface="+mj-lt"/>
                    <a:cs typeface="Arial" pitchFamily="34" charset="0"/>
                  </a:rPr>
                  <a:t> </a:t>
                </a:r>
                <a14:m>
                  <m:oMath xmlns:m="http://schemas.openxmlformats.org/officeDocument/2006/math">
                    <m:r>
                      <m:rPr>
                        <m:nor/>
                      </m:rPr>
                      <a:rPr lang="en-US" i="1">
                        <a:latin typeface="+mj-lt"/>
                        <a:cs typeface="Arial" pitchFamily="34" charset="0"/>
                      </a:rPr>
                      <m:t>−</m:t>
                    </m:r>
                    <m:r>
                      <a:rPr lang="en-US" b="0" i="1">
                        <a:latin typeface="Cambria Math" panose="02040503050406030204" pitchFamily="18" charset="0"/>
                        <a:cs typeface="Arial" pitchFamily="34" charset="0"/>
                      </a:rPr>
                      <m:t> </m:t>
                    </m:r>
                  </m:oMath>
                </a14:m>
                <a:r>
                  <a:rPr lang="en-US">
                    <a:latin typeface="+mj-lt"/>
                    <a:cs typeface="Arial" pitchFamily="34" charset="0"/>
                  </a:rPr>
                  <a:t>90 = 0 </a:t>
                </a:r>
                <a:r>
                  <a:rPr lang="vi-VN">
                    <a:latin typeface="+mj-lt"/>
                    <a:cs typeface="Arial" pitchFamily="34" charset="0"/>
                  </a:rPr>
                  <a:t>⇒</a:t>
                </a:r>
                <a:r>
                  <a:rPr lang="en-US">
                    <a:latin typeface="+mj-lt"/>
                    <a:cs typeface="Arial" pitchFamily="34" charset="0"/>
                  </a:rPr>
                  <a:t> </a:t>
                </a:r>
                <a:r>
                  <a:rPr lang="en-US" i="1">
                    <a:latin typeface="+mj-lt"/>
                    <a:cs typeface="Arial" pitchFamily="34" charset="0"/>
                  </a:rPr>
                  <a:t>n</a:t>
                </a:r>
                <a:r>
                  <a:rPr lang="en-US">
                    <a:latin typeface="+mj-lt"/>
                    <a:cs typeface="Arial" pitchFamily="34" charset="0"/>
                  </a:rPr>
                  <a:t> = 10.</a:t>
                </a:r>
              </a:p>
            </p:txBody>
          </p:sp>
        </mc:Choice>
        <mc:Fallback xmlns="">
          <p:sp>
            <p:nvSpPr>
              <p:cNvPr id="29" name="TextBox 28"/>
              <p:cNvSpPr txBox="1">
                <a:spLocks noRot="1" noChangeAspect="1" noMove="1" noResize="1" noEditPoints="1" noAdjustHandles="1" noChangeArrowheads="1" noChangeShapeType="1" noTextEdit="1"/>
              </p:cNvSpPr>
              <p:nvPr/>
            </p:nvSpPr>
            <p:spPr>
              <a:xfrm>
                <a:off x="1693406" y="5283539"/>
                <a:ext cx="9448800" cy="684162"/>
              </a:xfrm>
              <a:prstGeom prst="rect">
                <a:avLst/>
              </a:prstGeom>
              <a:blipFill>
                <a:blip r:embed="rId6"/>
                <a:stretch>
                  <a:fillRect l="-1032" b="-7143"/>
                </a:stretch>
              </a:blipFill>
              <a:ln>
                <a:no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353EE441-031C-4F1E-9CC0-4FDFCA0AF1E9}"/>
              </a:ext>
            </a:extLst>
          </p:cNvPr>
          <p:cNvSpPr/>
          <p:nvPr/>
        </p:nvSpPr>
        <p:spPr>
          <a:xfrm>
            <a:off x="1136825" y="2862004"/>
            <a:ext cx="9001061" cy="830997"/>
          </a:xfrm>
          <a:prstGeom prst="rect">
            <a:avLst/>
          </a:prstGeom>
        </p:spPr>
        <p:txBody>
          <a:bodyPr wrap="square">
            <a:spAutoFit/>
          </a:bodyPr>
          <a:lstStyle/>
          <a:p>
            <a:pPr marL="342900" indent="-342900" algn="just">
              <a:buFont typeface="Wingdings" panose="05000000000000000000" pitchFamily="2" charset="2"/>
              <a:buChar char="v"/>
            </a:pPr>
            <a:r>
              <a:rPr lang="vi-VN">
                <a:cs typeface="Arial" pitchFamily="34" charset="0"/>
              </a:rPr>
              <a:t>Gọi </a:t>
            </a:r>
            <a:r>
              <a:rPr lang="vi-VN" i="1">
                <a:cs typeface="Arial" pitchFamily="34" charset="0"/>
              </a:rPr>
              <a:t>A</a:t>
            </a:r>
            <a:r>
              <a:rPr lang="vi-VN">
                <a:cs typeface="Arial" pitchFamily="34" charset="0"/>
              </a:rPr>
              <a:t> là biến cố: “Lần 1 Hà lấy được kẹo màu cam”;</a:t>
            </a:r>
            <a:endParaRPr lang="en-US">
              <a:cs typeface="Arial" pitchFamily="34" charset="0"/>
            </a:endParaRPr>
          </a:p>
          <a:p>
            <a:pPr algn="just"/>
            <a:r>
              <a:rPr lang="en-US" i="1">
                <a:cs typeface="Arial" pitchFamily="34" charset="0"/>
              </a:rPr>
              <a:t>       </a:t>
            </a:r>
            <a:r>
              <a:rPr lang="vi-VN" i="1">
                <a:cs typeface="Arial" pitchFamily="34" charset="0"/>
              </a:rPr>
              <a:t>B</a:t>
            </a:r>
            <a:r>
              <a:rPr lang="vi-VN">
                <a:cs typeface="Arial" pitchFamily="34" charset="0"/>
              </a:rPr>
              <a:t> là biến cố: “Lần 2 Hà lấy được kẹo màu cam”.</a:t>
            </a:r>
            <a:endParaRPr lang="en-US">
              <a:cs typeface="Arial" pitchFamily="34" charset="0"/>
            </a:endParaRPr>
          </a:p>
        </p:txBody>
      </p:sp>
      <p:sp>
        <p:nvSpPr>
          <p:cNvPr id="4" name="Rectangle 3">
            <a:extLst>
              <a:ext uri="{FF2B5EF4-FFF2-40B4-BE49-F238E27FC236}">
                <a16:creationId xmlns:a16="http://schemas.microsoft.com/office/drawing/2014/main" id="{470EF24B-B9A2-4D1F-9F22-07DEB93A145B}"/>
              </a:ext>
            </a:extLst>
          </p:cNvPr>
          <p:cNvSpPr/>
          <p:nvPr/>
        </p:nvSpPr>
        <p:spPr>
          <a:xfrm>
            <a:off x="1668441" y="3708077"/>
            <a:ext cx="8348683" cy="461665"/>
          </a:xfrm>
          <a:prstGeom prst="rect">
            <a:avLst/>
          </a:prstGeom>
        </p:spPr>
        <p:txBody>
          <a:bodyPr wrap="square">
            <a:spAutoFit/>
          </a:bodyPr>
          <a:lstStyle/>
          <a:p>
            <a:pPr algn="just"/>
            <a:r>
              <a:rPr lang="vi-VN">
                <a:cs typeface="Arial" pitchFamily="34" charset="0"/>
              </a:rPr>
              <a:t>Khi đó </a:t>
            </a:r>
            <a:r>
              <a:rPr lang="vi-VN" i="1">
                <a:cs typeface="Arial" pitchFamily="34" charset="0"/>
              </a:rPr>
              <a:t>AB</a:t>
            </a:r>
            <a:r>
              <a:rPr lang="vi-VN">
                <a:cs typeface="Arial" pitchFamily="34" charset="0"/>
              </a:rPr>
              <a:t> là biến cố: “Cả hai lần Hà lấy được kẹo màu cam”.</a:t>
            </a:r>
          </a:p>
        </p:txBody>
      </p:sp>
      <p:grpSp>
        <p:nvGrpSpPr>
          <p:cNvPr id="11" name="Group 10">
            <a:extLst>
              <a:ext uri="{FF2B5EF4-FFF2-40B4-BE49-F238E27FC236}">
                <a16:creationId xmlns:a16="http://schemas.microsoft.com/office/drawing/2014/main" id="{A63B387D-18C4-46D2-99A5-F6E66FB98D04}"/>
              </a:ext>
            </a:extLst>
          </p:cNvPr>
          <p:cNvGrpSpPr/>
          <p:nvPr/>
        </p:nvGrpSpPr>
        <p:grpSpPr>
          <a:xfrm>
            <a:off x="1615101" y="4164509"/>
            <a:ext cx="8404245" cy="684162"/>
            <a:chOff x="1626531" y="4175912"/>
            <a:chExt cx="8404245" cy="68416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D734BF8-0B08-4515-B2BB-B9371CE43DE8}"/>
                    </a:ext>
                  </a:extLst>
                </p:cNvPr>
                <p:cNvSpPr/>
                <p:nvPr/>
              </p:nvSpPr>
              <p:spPr>
                <a:xfrm>
                  <a:off x="6667355" y="4175912"/>
                  <a:ext cx="3363421" cy="684162"/>
                </a:xfrm>
                <a:prstGeom prst="rect">
                  <a:avLst/>
                </a:prstGeom>
              </p:spPr>
              <p:txBody>
                <a:bodyPr wrap="none">
                  <a:spAutoFit/>
                </a:bodyPr>
                <a:lstStyle/>
                <a:p>
                  <a:pPr algn="just"/>
                  <a:r>
                    <a:rPr lang="vi-VN" i="1">
                      <a:latin typeface="+mj-lt"/>
                      <a:cs typeface="Arial" pitchFamily="34" charset="0"/>
                    </a:rPr>
                    <a:t>P</a:t>
                  </a:r>
                  <a:r>
                    <a:rPr lang="vi-VN">
                      <a:latin typeface="+mj-lt"/>
                      <a:cs typeface="Arial" pitchFamily="34" charset="0"/>
                    </a:rPr>
                    <a:t>(</a:t>
                  </a:r>
                  <a:r>
                    <a:rPr lang="en-US" i="1">
                      <a:latin typeface="+mj-lt"/>
                      <a:cs typeface="Arial" pitchFamily="34" charset="0"/>
                    </a:rPr>
                    <a:t>A</a:t>
                  </a:r>
                  <a:r>
                    <a:rPr lang="vi-VN">
                      <a:latin typeface="+mj-lt"/>
                      <a:cs typeface="Arial" pitchFamily="34" charset="0"/>
                    </a:rPr>
                    <a:t>)</a:t>
                  </a:r>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i="1">
                              <a:latin typeface="+mj-lt"/>
                              <a:cs typeface="Arial" pitchFamily="34" charset="0"/>
                            </a:rPr>
                            <m:t>6</m:t>
                          </m:r>
                        </m:num>
                        <m:den>
                          <m:r>
                            <m:rPr>
                              <m:nor/>
                            </m:rPr>
                            <a:rPr lang="en-US" i="1">
                              <a:latin typeface="+mj-lt"/>
                              <a:cs typeface="Arial" pitchFamily="34" charset="0"/>
                            </a:rPr>
                            <m:t>n</m:t>
                          </m:r>
                        </m:den>
                      </m:f>
                    </m:oMath>
                  </a14:m>
                  <a:r>
                    <a:rPr lang="en-US">
                      <a:latin typeface="+mj-lt"/>
                      <a:cs typeface="Arial" pitchFamily="34" charset="0"/>
                    </a:rPr>
                    <a:t>,  </a:t>
                  </a:r>
                  <a:r>
                    <a:rPr lang="en-US" i="1">
                      <a:latin typeface="+mj-lt"/>
                      <a:cs typeface="Arial" pitchFamily="34" charset="0"/>
                    </a:rPr>
                    <a:t>P(B</a:t>
                  </a:r>
                  <a:r>
                    <a:rPr lang="vi-VN">
                      <a:latin typeface="+mj-lt"/>
                      <a:cs typeface="Arial" pitchFamily="34" charset="0"/>
                    </a:rPr>
                    <a:t> | </a:t>
                  </a:r>
                  <a:r>
                    <a:rPr lang="en-US" i="1">
                      <a:latin typeface="+mj-lt"/>
                      <a:cs typeface="Arial" pitchFamily="34" charset="0"/>
                    </a:rPr>
                    <a:t>A</a:t>
                  </a:r>
                  <a:r>
                    <a:rPr lang="vi-VN">
                      <a:latin typeface="+mj-lt"/>
                      <a:cs typeface="Arial" pitchFamily="34" charset="0"/>
                    </a:rPr>
                    <a:t>)</a:t>
                  </a:r>
                  <a:r>
                    <a:rPr lang="en-US">
                      <a:latin typeface="+mj-lt"/>
                      <a:cs typeface="Arial" pitchFamily="34" charset="0"/>
                    </a:rPr>
                    <a:t> = </a:t>
                  </a:r>
                  <a14:m>
                    <m:oMath xmlns:m="http://schemas.openxmlformats.org/officeDocument/2006/math">
                      <m:f>
                        <m:fPr>
                          <m:ctrlPr>
                            <a:rPr lang="pt-BR" i="1">
                              <a:latin typeface="Cambria Math" panose="02040503050406030204" pitchFamily="18" charset="0"/>
                              <a:cs typeface="Arial" pitchFamily="34" charset="0"/>
                            </a:rPr>
                          </m:ctrlPr>
                        </m:fPr>
                        <m:num>
                          <m:r>
                            <m:rPr>
                              <m:nor/>
                            </m:rPr>
                            <a:rPr lang="en-US" i="1">
                              <a:latin typeface="+mj-lt"/>
                              <a:cs typeface="Arial" pitchFamily="34" charset="0"/>
                            </a:rPr>
                            <m:t>5</m:t>
                          </m:r>
                        </m:num>
                        <m:den>
                          <m:r>
                            <m:rPr>
                              <m:nor/>
                            </m:rPr>
                            <a:rPr lang="en-US" i="1">
                              <a:latin typeface="+mj-lt"/>
                              <a:cs typeface="Arial" pitchFamily="34" charset="0"/>
                            </a:rPr>
                            <m:t>n</m:t>
                          </m:r>
                          <m:r>
                            <m:rPr>
                              <m:nor/>
                            </m:rPr>
                            <a:rPr lang="en-US" i="1">
                              <a:latin typeface="+mj-lt"/>
                              <a:cs typeface="Arial" pitchFamily="34" charset="0"/>
                            </a:rPr>
                            <m:t>−1</m:t>
                          </m:r>
                        </m:den>
                      </m:f>
                    </m:oMath>
                  </a14:m>
                  <a:r>
                    <a:rPr lang="en-US">
                      <a:latin typeface="+mj-lt"/>
                      <a:cs typeface="Arial" pitchFamily="34" charset="0"/>
                    </a:rPr>
                    <a:t>.</a:t>
                  </a:r>
                </a:p>
              </p:txBody>
            </p:sp>
          </mc:Choice>
          <mc:Fallback xmlns="">
            <p:sp>
              <p:nvSpPr>
                <p:cNvPr id="5" name="Rectangle 4">
                  <a:extLst>
                    <a:ext uri="{FF2B5EF4-FFF2-40B4-BE49-F238E27FC236}">
                      <a16:creationId xmlns:a16="http://schemas.microsoft.com/office/drawing/2014/main" id="{FD734BF8-0B08-4515-B2BB-B9371CE43DE8}"/>
                    </a:ext>
                  </a:extLst>
                </p:cNvPr>
                <p:cNvSpPr>
                  <a:spLocks noRot="1" noChangeAspect="1" noMove="1" noResize="1" noEditPoints="1" noAdjustHandles="1" noChangeArrowheads="1" noChangeShapeType="1" noTextEdit="1"/>
                </p:cNvSpPr>
                <p:nvPr/>
              </p:nvSpPr>
              <p:spPr>
                <a:xfrm>
                  <a:off x="6667355" y="4175912"/>
                  <a:ext cx="3363421" cy="684162"/>
                </a:xfrm>
                <a:prstGeom prst="rect">
                  <a:avLst/>
                </a:prstGeom>
                <a:blipFill>
                  <a:blip r:embed="rId7"/>
                  <a:stretch>
                    <a:fillRect l="-2899" r="-2355" b="-714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94ED728-C440-4DBF-AD10-A5BF310B5519}"/>
                </a:ext>
              </a:extLst>
            </p:cNvPr>
            <p:cNvSpPr/>
            <p:nvPr/>
          </p:nvSpPr>
          <p:spPr>
            <a:xfrm>
              <a:off x="1626531" y="4306342"/>
              <a:ext cx="5118902" cy="461665"/>
            </a:xfrm>
            <a:prstGeom prst="rect">
              <a:avLst/>
            </a:prstGeom>
          </p:spPr>
          <p:txBody>
            <a:bodyPr wrap="none">
              <a:spAutoFit/>
            </a:bodyPr>
            <a:lstStyle/>
            <a:p>
              <a:pPr algn="just"/>
              <a:r>
                <a:rPr lang="vi-VN">
                  <a:cs typeface="Arial" pitchFamily="34" charset="0"/>
                </a:rPr>
                <a:t>Gọi n là số kẹo ban đầu trong túi. Ta có</a:t>
              </a:r>
              <a:r>
                <a:rPr lang="en-US">
                  <a:cs typeface="Arial" pitchFamily="34" charset="0"/>
                </a:rPr>
                <a:t>:</a:t>
              </a:r>
            </a:p>
          </p:txBody>
        </p:sp>
      </p:grpSp>
      <p:sp>
        <p:nvSpPr>
          <p:cNvPr id="12" name="Rectangle 11">
            <a:extLst>
              <a:ext uri="{FF2B5EF4-FFF2-40B4-BE49-F238E27FC236}">
                <a16:creationId xmlns:a16="http://schemas.microsoft.com/office/drawing/2014/main" id="{43EF5200-04C7-4CC8-87A7-4B7DA14B3A1B}"/>
              </a:ext>
            </a:extLst>
          </p:cNvPr>
          <p:cNvSpPr/>
          <p:nvPr/>
        </p:nvSpPr>
        <p:spPr>
          <a:xfrm>
            <a:off x="1615101" y="4791722"/>
            <a:ext cx="4022255" cy="461665"/>
          </a:xfrm>
          <a:prstGeom prst="rect">
            <a:avLst/>
          </a:prstGeom>
        </p:spPr>
        <p:txBody>
          <a:bodyPr wrap="none">
            <a:spAutoFit/>
          </a:bodyPr>
          <a:lstStyle/>
          <a:p>
            <a:r>
              <a:rPr lang="vi-VN">
                <a:cs typeface="Arial" pitchFamily="34" charset="0"/>
              </a:rPr>
              <a:t>Theo công thức nhân xác suất</a:t>
            </a:r>
            <a:r>
              <a:rPr lang="en-US">
                <a:cs typeface="Arial" pitchFamily="34" charset="0"/>
              </a:rPr>
              <a:t>: </a:t>
            </a:r>
            <a:endParaRPr lang="en-US"/>
          </a:p>
        </p:txBody>
      </p:sp>
      <p:sp>
        <p:nvSpPr>
          <p:cNvPr id="13" name="Rectangle 12">
            <a:extLst>
              <a:ext uri="{FF2B5EF4-FFF2-40B4-BE49-F238E27FC236}">
                <a16:creationId xmlns:a16="http://schemas.microsoft.com/office/drawing/2014/main" id="{71709CAA-27DF-4A4B-9393-1A88ACD1594B}"/>
              </a:ext>
            </a:extLst>
          </p:cNvPr>
          <p:cNvSpPr/>
          <p:nvPr/>
        </p:nvSpPr>
        <p:spPr>
          <a:xfrm>
            <a:off x="1767174" y="6149551"/>
            <a:ext cx="4650632" cy="461665"/>
          </a:xfrm>
          <a:prstGeom prst="rect">
            <a:avLst/>
          </a:prstGeom>
        </p:spPr>
        <p:txBody>
          <a:bodyPr wrap="none">
            <a:spAutoFit/>
          </a:bodyPr>
          <a:lstStyle/>
          <a:p>
            <a:pPr algn="just"/>
            <a:r>
              <a:rPr lang="vi-VN">
                <a:cs typeface="Arial" pitchFamily="34" charset="0"/>
              </a:rPr>
              <a:t>Vậy ban đầu trong túi có </a:t>
            </a:r>
            <a:r>
              <a:rPr lang="vi-VN">
                <a:solidFill>
                  <a:srgbClr val="FF0000"/>
                </a:solidFill>
                <a:cs typeface="Arial" pitchFamily="34" charset="0"/>
              </a:rPr>
              <a:t>10 cái kẹo.</a:t>
            </a:r>
          </a:p>
        </p:txBody>
      </p:sp>
    </p:spTree>
    <p:extLst>
      <p:ext uri="{BB962C8B-B14F-4D97-AF65-F5344CB8AC3E}">
        <p14:creationId xmlns:p14="http://schemas.microsoft.com/office/powerpoint/2010/main" val="3336216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4"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0789" y="493397"/>
            <a:ext cx="5461723" cy="5891265"/>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sp>
        <p:nvSpPr>
          <p:cNvPr id="45" name="Rectangle 15"/>
          <p:cNvSpPr/>
          <p:nvPr/>
        </p:nvSpPr>
        <p:spPr>
          <a:xfrm rot="1132070">
            <a:off x="3698016" y="-1190"/>
            <a:ext cx="1915078" cy="6880443"/>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sp>
        <p:nvSpPr>
          <p:cNvPr id="46" name="Rectangle 15"/>
          <p:cNvSpPr/>
          <p:nvPr/>
        </p:nvSpPr>
        <p:spPr>
          <a:xfrm rot="1132070">
            <a:off x="5733534" y="-1190"/>
            <a:ext cx="1915078" cy="6880443"/>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sp>
        <p:nvSpPr>
          <p:cNvPr id="8" name="Rectangle 7"/>
          <p:cNvSpPr/>
          <p:nvPr/>
        </p:nvSpPr>
        <p:spPr>
          <a:xfrm>
            <a:off x="8692683" y="3733721"/>
            <a:ext cx="812376" cy="812588"/>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defTabSz="1218621"/>
            <a:endParaRPr lang="en-US" sz="2399">
              <a:solidFill>
                <a:prstClr val="white"/>
              </a:solidFill>
              <a:latin typeface="Calibri"/>
            </a:endParaRPr>
          </a:p>
        </p:txBody>
      </p:sp>
      <p:cxnSp>
        <p:nvCxnSpPr>
          <p:cNvPr id="9" name="Straight Connector 8"/>
          <p:cNvCxnSpPr/>
          <p:nvPr/>
        </p:nvCxnSpPr>
        <p:spPr>
          <a:xfrm>
            <a:off x="9505061" y="3479787"/>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505061" y="3479855"/>
            <a:ext cx="0" cy="5077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E6451D2F-99E3-4A46-B191-9F99F79065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928409" y="788089"/>
            <a:ext cx="2213008" cy="39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115630EB-5674-4120-A485-BB998572B2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860155" y="1254747"/>
            <a:ext cx="3342990" cy="44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D86E9A5A-F561-46BB-A934-622F809D919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93136" y="986684"/>
            <a:ext cx="723664" cy="4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35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2D314BC-52EF-CC32-FCB8-1C860B9B2CF0}"/>
              </a:ext>
            </a:extLst>
          </p:cNvPr>
          <p:cNvSpPr txBox="1"/>
          <p:nvPr/>
        </p:nvSpPr>
        <p:spPr>
          <a:xfrm>
            <a:off x="421658" y="3147350"/>
            <a:ext cx="11782727" cy="461665"/>
          </a:xfrm>
          <a:prstGeom prst="rect">
            <a:avLst/>
          </a:prstGeom>
          <a:noFill/>
        </p:spPr>
        <p:txBody>
          <a:bodyPr wrap="square" rtlCol="0">
            <a:spAutoFit/>
          </a:bodyPr>
          <a:lstStyle/>
          <a:p>
            <a:pPr marL="457200" indent="-457200">
              <a:buFont typeface="Wingdings" panose="05000000000000000000" pitchFamily="2" charset="2"/>
              <a:buChar char="v"/>
            </a:pPr>
            <a:r>
              <a:rPr lang="vi-VN" b="1">
                <a:latin typeface="+mj-lt"/>
                <a:cs typeface="Arial" pitchFamily="34" charset="0"/>
              </a:rPr>
              <a:t>Sơn lấy được bút bi đen thì trong 11 chiếc bút còn lại có 7 bút bi xanh và 4 bút bi đen. </a:t>
            </a:r>
            <a:endParaRPr lang="vi-VN" sz="2000">
              <a:latin typeface="+mj-lt"/>
              <a:cs typeface="Arial" pitchFamily="34" charset="0"/>
            </a:endParaRPr>
          </a:p>
        </p:txBody>
      </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212" y="2670036"/>
            <a:ext cx="1143000" cy="27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74">
            <a:extLst>
              <a:ext uri="{FF2B5EF4-FFF2-40B4-BE49-F238E27FC236}">
                <a16:creationId xmlns:a16="http://schemas.microsoft.com/office/drawing/2014/main" id="{9D826982-30E1-8333-22D9-124730A95A6E}"/>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AutoShape 4">
            <a:extLst>
              <a:ext uri="{FF2B5EF4-FFF2-40B4-BE49-F238E27FC236}">
                <a16:creationId xmlns:a16="http://schemas.microsoft.com/office/drawing/2014/main" id="{6C6046E7-4043-2AB7-EEDF-F221D1201768}"/>
              </a:ext>
            </a:extLst>
          </p:cNvPr>
          <p:cNvSpPr>
            <a:spLocks noChangeArrowheads="1"/>
          </p:cNvSpPr>
          <p:nvPr/>
        </p:nvSpPr>
        <p:spPr bwMode="gray">
          <a:xfrm>
            <a:off x="444028" y="26315"/>
            <a:ext cx="40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XÁC XUẤT CÓ ĐIỀU KIỆN</a:t>
            </a:r>
            <a:endParaRPr lang="vi-VN" sz="1900" b="1">
              <a:solidFill>
                <a:schemeClr val="bg1"/>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C944B209-D689-465A-A099-69F4A46220E7}"/>
              </a:ext>
            </a:extLst>
          </p:cNvPr>
          <p:cNvGrpSpPr/>
          <p:nvPr/>
        </p:nvGrpSpPr>
        <p:grpSpPr>
          <a:xfrm>
            <a:off x="927411" y="3608419"/>
            <a:ext cx="10789378" cy="708714"/>
            <a:chOff x="1426860" y="3331685"/>
            <a:chExt cx="9013238" cy="708714"/>
          </a:xfrm>
        </p:grpSpPr>
        <p:sp>
          <p:nvSpPr>
            <p:cNvPr id="3" name="Rectangle 2">
              <a:extLst>
                <a:ext uri="{FF2B5EF4-FFF2-40B4-BE49-F238E27FC236}">
                  <a16:creationId xmlns:a16="http://schemas.microsoft.com/office/drawing/2014/main" id="{EA341E0A-1289-4EA4-BA2C-01C5116CCB3C}"/>
                </a:ext>
              </a:extLst>
            </p:cNvPr>
            <p:cNvSpPr/>
            <p:nvPr/>
          </p:nvSpPr>
          <p:spPr>
            <a:xfrm>
              <a:off x="1426860" y="3511180"/>
              <a:ext cx="8899646" cy="461665"/>
            </a:xfrm>
            <a:prstGeom prst="rect">
              <a:avLst/>
            </a:prstGeom>
          </p:spPr>
          <p:txBody>
            <a:bodyPr wrap="square">
              <a:spAutoFit/>
            </a:bodyPr>
            <a:lstStyle/>
            <a:p>
              <a:r>
                <a:rPr lang="vi-VN" b="1">
                  <a:cs typeface="Arial" pitchFamily="34" charset="0"/>
                </a:rPr>
                <a:t>Vậy xác suất để Tùng lấy được bút bi xanh khi biết Sơn lấy được bút bi đen là</a:t>
              </a:r>
              <a:endParaRPr lang="en-US"/>
            </a:p>
          </p:txBody>
        </p:sp>
        <p:graphicFrame>
          <p:nvGraphicFramePr>
            <p:cNvPr id="4" name="Object 3">
              <a:extLst>
                <a:ext uri="{FF2B5EF4-FFF2-40B4-BE49-F238E27FC236}">
                  <a16:creationId xmlns:a16="http://schemas.microsoft.com/office/drawing/2014/main" id="{3424CAA4-1D59-4991-B901-A8D7474A68B8}"/>
                </a:ext>
              </a:extLst>
            </p:cNvPr>
            <p:cNvGraphicFramePr>
              <a:graphicFrameLocks noChangeAspect="1"/>
            </p:cNvGraphicFramePr>
            <p:nvPr>
              <p:extLst>
                <p:ext uri="{D42A27DB-BD31-4B8C-83A1-F6EECF244321}">
                  <p14:modId xmlns:p14="http://schemas.microsoft.com/office/powerpoint/2010/main" val="53726771"/>
                </p:ext>
              </p:extLst>
            </p:nvPr>
          </p:nvGraphicFramePr>
          <p:xfrm>
            <a:off x="10018243" y="3331685"/>
            <a:ext cx="421855" cy="708714"/>
          </p:xfrm>
          <a:graphic>
            <a:graphicData uri="http://schemas.openxmlformats.org/presentationml/2006/ole">
              <mc:AlternateContent xmlns:mc="http://schemas.openxmlformats.org/markup-compatibility/2006">
                <mc:Choice xmlns:v="urn:schemas-microsoft-com:vml" Requires="v">
                  <p:oleObj spid="_x0000_s2064" name="Equation" r:id="rId5" imgW="237850" imgH="400533" progId="Equation.DSMT4">
                    <p:embed/>
                  </p:oleObj>
                </mc:Choice>
                <mc:Fallback>
                  <p:oleObj name="Equation" r:id="rId5" imgW="237850" imgH="400533" progId="Equation.DSMT4">
                    <p:embed/>
                    <p:pic>
                      <p:nvPicPr>
                        <p:cNvPr id="0" name=""/>
                        <p:cNvPicPr/>
                        <p:nvPr/>
                      </p:nvPicPr>
                      <p:blipFill>
                        <a:blip r:embed="rId6"/>
                        <a:stretch>
                          <a:fillRect/>
                        </a:stretch>
                      </p:blipFill>
                      <p:spPr>
                        <a:xfrm>
                          <a:off x="10018243" y="3331685"/>
                          <a:ext cx="421855" cy="708714"/>
                        </a:xfrm>
                        <a:prstGeom prst="rect">
                          <a:avLst/>
                        </a:prstGeom>
                      </p:spPr>
                    </p:pic>
                  </p:oleObj>
                </mc:Fallback>
              </mc:AlternateContent>
            </a:graphicData>
          </a:graphic>
        </p:graphicFrame>
      </p:grpSp>
      <p:grpSp>
        <p:nvGrpSpPr>
          <p:cNvPr id="29" name="Group 28">
            <a:extLst>
              <a:ext uri="{FF2B5EF4-FFF2-40B4-BE49-F238E27FC236}">
                <a16:creationId xmlns:a16="http://schemas.microsoft.com/office/drawing/2014/main" id="{9F4836D4-2068-4964-B12D-92E0F911ECAE}"/>
              </a:ext>
            </a:extLst>
          </p:cNvPr>
          <p:cNvGrpSpPr/>
          <p:nvPr/>
        </p:nvGrpSpPr>
        <p:grpSpPr>
          <a:xfrm>
            <a:off x="-14453" y="628650"/>
            <a:ext cx="12258575" cy="1810582"/>
            <a:chOff x="-14453" y="628650"/>
            <a:chExt cx="12258575" cy="1810582"/>
          </a:xfrm>
        </p:grpSpPr>
        <p:grpSp>
          <p:nvGrpSpPr>
            <p:cNvPr id="6" name="Group 5">
              <a:extLst>
                <a:ext uri="{FF2B5EF4-FFF2-40B4-BE49-F238E27FC236}">
                  <a16:creationId xmlns:a16="http://schemas.microsoft.com/office/drawing/2014/main" id="{64698B74-AE95-4CB2-AFCE-BBDA8975B62F}"/>
                </a:ext>
              </a:extLst>
            </p:cNvPr>
            <p:cNvGrpSpPr/>
            <p:nvPr/>
          </p:nvGrpSpPr>
          <p:grpSpPr>
            <a:xfrm>
              <a:off x="836612" y="628650"/>
              <a:ext cx="11407510" cy="1810582"/>
              <a:chOff x="875414" y="628649"/>
              <a:chExt cx="11407510" cy="1810582"/>
            </a:xfrm>
          </p:grpSpPr>
          <p:sp>
            <p:nvSpPr>
              <p:cNvPr id="17" name="Rounded Rectangle 16"/>
              <p:cNvSpPr/>
              <p:nvPr/>
            </p:nvSpPr>
            <p:spPr>
              <a:xfrm>
                <a:off x="875414" y="628649"/>
                <a:ext cx="11245118" cy="181058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119623" y="769074"/>
                <a:ext cx="11163301" cy="1569660"/>
              </a:xfrm>
              <a:prstGeom prst="rect">
                <a:avLst/>
              </a:prstGeom>
              <a:noFill/>
            </p:spPr>
            <p:txBody>
              <a:bodyPr wrap="square" rtlCol="0">
                <a:spAutoFit/>
              </a:bodyPr>
              <a:lstStyle/>
              <a:p>
                <a:pPr marL="342900" indent="-342900">
                  <a:buFont typeface="Wingdings" panose="05000000000000000000" pitchFamily="2" charset="2"/>
                  <a:buChar char="v"/>
                </a:pPr>
                <a:r>
                  <a:rPr lang="vi-VN" b="1">
                    <a:latin typeface="+mj-lt"/>
                    <a:cs typeface="Arial" pitchFamily="34" charset="0"/>
                  </a:rPr>
                  <a:t>Trong một hộp kín có 7 chiếc bút bi xanh và 5 chiếc bút b</a:t>
                </a:r>
                <a:r>
                  <a:rPr lang="en-US" b="1">
                    <a:latin typeface="+mj-lt"/>
                    <a:cs typeface="Arial" pitchFamily="34" charset="0"/>
                  </a:rPr>
                  <a:t>i</a:t>
                </a:r>
                <a:r>
                  <a:rPr lang="vi-VN" b="1">
                    <a:latin typeface="+mj-lt"/>
                    <a:cs typeface="Arial" pitchFamily="34" charset="0"/>
                  </a:rPr>
                  <a:t> đen, các chiếc bút có cùng kích thước và khối lượng. Bạn Sơn lấy ngẫu nhiên một chiếc bút bi trong hộp, không trả lại. Sau đó Tùng lấy ngẫu nhiên một trong 11 chiếc bút còn lại. Tính xác suất để Tùng lấy được bút bi xanh nếu biết Sơn đã lấy được bút bi đen.</a:t>
                </a:r>
              </a:p>
            </p:txBody>
          </p:sp>
        </p:grpSp>
        <p:pic>
          <p:nvPicPr>
            <p:cNvPr id="7" name="Picture 6">
              <a:extLst>
                <a:ext uri="{FF2B5EF4-FFF2-40B4-BE49-F238E27FC236}">
                  <a16:creationId xmlns:a16="http://schemas.microsoft.com/office/drawing/2014/main" id="{B1A3237D-1F0F-4E14-9DA2-17504461C1BD}"/>
                </a:ext>
              </a:extLst>
            </p:cNvPr>
            <p:cNvPicPr>
              <a:picLocks noChangeAspect="1"/>
            </p:cNvPicPr>
            <p:nvPr/>
          </p:nvPicPr>
          <p:blipFill>
            <a:blip r:embed="rId7"/>
            <a:stretch>
              <a:fillRect/>
            </a:stretch>
          </p:blipFill>
          <p:spPr>
            <a:xfrm>
              <a:off x="-14453" y="841543"/>
              <a:ext cx="1292072" cy="1238438"/>
            </a:xfrm>
            <a:prstGeom prst="rect">
              <a:avLst/>
            </a:prstGeom>
          </p:spPr>
        </p:pic>
      </p:grpSp>
      <p:grpSp>
        <p:nvGrpSpPr>
          <p:cNvPr id="11" name="Group 10">
            <a:extLst>
              <a:ext uri="{FF2B5EF4-FFF2-40B4-BE49-F238E27FC236}">
                <a16:creationId xmlns:a16="http://schemas.microsoft.com/office/drawing/2014/main" id="{0D79AC03-D2AB-48E2-A816-DA6D245B120F}"/>
              </a:ext>
            </a:extLst>
          </p:cNvPr>
          <p:cNvGrpSpPr/>
          <p:nvPr/>
        </p:nvGrpSpPr>
        <p:grpSpPr>
          <a:xfrm>
            <a:off x="62267" y="4769514"/>
            <a:ext cx="12019463" cy="1433571"/>
            <a:chOff x="-33333" y="4474808"/>
            <a:chExt cx="12019463" cy="1433571"/>
          </a:xfrm>
        </p:grpSpPr>
        <p:grpSp>
          <p:nvGrpSpPr>
            <p:cNvPr id="25" name="Group 24">
              <a:extLst>
                <a:ext uri="{FF2B5EF4-FFF2-40B4-BE49-F238E27FC236}">
                  <a16:creationId xmlns:a16="http://schemas.microsoft.com/office/drawing/2014/main" id="{10E0FEEE-7613-4C8A-8EEF-6AD70E13E4B1}"/>
                </a:ext>
              </a:extLst>
            </p:cNvPr>
            <p:cNvGrpSpPr/>
            <p:nvPr/>
          </p:nvGrpSpPr>
          <p:grpSpPr>
            <a:xfrm>
              <a:off x="697823" y="4474808"/>
              <a:ext cx="11288307" cy="1433571"/>
              <a:chOff x="30894" y="1092411"/>
              <a:chExt cx="11288307" cy="1433571"/>
            </a:xfrm>
          </p:grpSpPr>
          <p:sp>
            <p:nvSpPr>
              <p:cNvPr id="26" name="Rounded Rectangle 15">
                <a:extLst>
                  <a:ext uri="{FF2B5EF4-FFF2-40B4-BE49-F238E27FC236}">
                    <a16:creationId xmlns:a16="http://schemas.microsoft.com/office/drawing/2014/main" id="{3563AF22-3B26-4B24-A4C8-ABDD5204ED67}"/>
                  </a:ext>
                </a:extLst>
              </p:cNvPr>
              <p:cNvSpPr/>
              <p:nvPr/>
            </p:nvSpPr>
            <p:spPr>
              <a:xfrm>
                <a:off x="30894" y="1092411"/>
                <a:ext cx="11245118" cy="131549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a:extLst>
                  <a:ext uri="{FF2B5EF4-FFF2-40B4-BE49-F238E27FC236}">
                    <a16:creationId xmlns:a16="http://schemas.microsoft.com/office/drawing/2014/main" id="{7D1AAC39-CB44-4DC7-9A50-9FEDDEC9F78C}"/>
                  </a:ext>
                </a:extLst>
              </p:cNvPr>
              <p:cNvSpPr txBox="1"/>
              <p:nvPr/>
            </p:nvSpPr>
            <p:spPr>
              <a:xfrm>
                <a:off x="605642" y="1174484"/>
                <a:ext cx="9829800" cy="1200329"/>
              </a:xfrm>
              <a:prstGeom prst="rect">
                <a:avLst/>
              </a:prstGeom>
              <a:noFill/>
            </p:spPr>
            <p:txBody>
              <a:bodyPr wrap="square" rtlCol="0">
                <a:spAutoFit/>
              </a:bodyPr>
              <a:lstStyle/>
              <a:p>
                <a:pPr marL="342900" indent="-342900">
                  <a:buFont typeface="Wingdings" panose="05000000000000000000" pitchFamily="2" charset="2"/>
                  <a:buChar char="v"/>
                </a:pPr>
                <a:r>
                  <a:rPr lang="vi-VN" b="1">
                    <a:cs typeface="Arial" pitchFamily="34" charset="0"/>
                  </a:rPr>
                  <a:t>Cho hai biến cố </a:t>
                </a:r>
                <a:r>
                  <a:rPr lang="vi-VN" i="1">
                    <a:cs typeface="Arial" pitchFamily="34" charset="0"/>
                  </a:rPr>
                  <a:t>A</a:t>
                </a:r>
                <a:r>
                  <a:rPr lang="vi-VN" b="1">
                    <a:cs typeface="Arial" pitchFamily="34" charset="0"/>
                  </a:rPr>
                  <a:t> và </a:t>
                </a:r>
                <a:r>
                  <a:rPr lang="vi-VN" i="1">
                    <a:cs typeface="Arial" pitchFamily="34" charset="0"/>
                  </a:rPr>
                  <a:t>B</a:t>
                </a:r>
                <a:r>
                  <a:rPr lang="vi-VN" b="1">
                    <a:cs typeface="Arial" pitchFamily="34" charset="0"/>
                  </a:rPr>
                  <a:t>. Xác suất của biến cố </a:t>
                </a:r>
                <a:r>
                  <a:rPr lang="vi-VN" i="1">
                    <a:cs typeface="Arial" pitchFamily="34" charset="0"/>
                  </a:rPr>
                  <a:t>A</a:t>
                </a:r>
                <a:r>
                  <a:rPr lang="vi-VN">
                    <a:cs typeface="Arial" pitchFamily="34" charset="0"/>
                  </a:rPr>
                  <a:t>,</a:t>
                </a:r>
                <a:r>
                  <a:rPr lang="vi-VN" b="1">
                    <a:cs typeface="Arial" pitchFamily="34" charset="0"/>
                  </a:rPr>
                  <a:t> tính trong điều kiện biết rằng biến cố </a:t>
                </a:r>
                <a:r>
                  <a:rPr lang="vi-VN" i="1">
                    <a:cs typeface="Arial" pitchFamily="34" charset="0"/>
                  </a:rPr>
                  <a:t>B</a:t>
                </a:r>
                <a:r>
                  <a:rPr lang="vi-VN" b="1">
                    <a:cs typeface="Arial" pitchFamily="34" charset="0"/>
                  </a:rPr>
                  <a:t> đã xảy ra, được gọi là xác suất của </a:t>
                </a:r>
                <a:r>
                  <a:rPr lang="vi-VN" i="1">
                    <a:cs typeface="Arial" pitchFamily="34" charset="0"/>
                  </a:rPr>
                  <a:t>A</a:t>
                </a:r>
                <a:r>
                  <a:rPr lang="vi-VN" b="1">
                    <a:cs typeface="Arial" pitchFamily="34" charset="0"/>
                  </a:rPr>
                  <a:t> với điều kiện </a:t>
                </a:r>
                <a:r>
                  <a:rPr lang="vi-VN" i="1">
                    <a:cs typeface="Arial" pitchFamily="34" charset="0"/>
                  </a:rPr>
                  <a:t>B</a:t>
                </a:r>
                <a:r>
                  <a:rPr lang="vi-VN" b="1">
                    <a:cs typeface="Arial" pitchFamily="34" charset="0"/>
                  </a:rPr>
                  <a:t> và kí hiệu là </a:t>
                </a:r>
                <a:r>
                  <a:rPr lang="vi-VN" i="1">
                    <a:solidFill>
                      <a:srgbClr val="C00000"/>
                    </a:solidFill>
                    <a:cs typeface="Arial" pitchFamily="34" charset="0"/>
                  </a:rPr>
                  <a:t>P</a:t>
                </a:r>
                <a:r>
                  <a:rPr lang="vi-VN">
                    <a:solidFill>
                      <a:srgbClr val="C00000"/>
                    </a:solidFill>
                    <a:cs typeface="Arial" pitchFamily="34" charset="0"/>
                  </a:rPr>
                  <a:t>(</a:t>
                </a:r>
                <a:r>
                  <a:rPr lang="vi-VN" i="1">
                    <a:solidFill>
                      <a:srgbClr val="C00000"/>
                    </a:solidFill>
                    <a:cs typeface="Arial" pitchFamily="34" charset="0"/>
                  </a:rPr>
                  <a:t>A</a:t>
                </a:r>
                <a:r>
                  <a:rPr lang="vi-VN">
                    <a:solidFill>
                      <a:srgbClr val="C00000"/>
                    </a:solidFill>
                    <a:cs typeface="Arial" pitchFamily="34" charset="0"/>
                  </a:rPr>
                  <a:t> | </a:t>
                </a:r>
                <a:r>
                  <a:rPr lang="vi-VN" i="1">
                    <a:solidFill>
                      <a:srgbClr val="C00000"/>
                    </a:solidFill>
                    <a:cs typeface="Arial" pitchFamily="34" charset="0"/>
                  </a:rPr>
                  <a:t>B</a:t>
                </a:r>
                <a:r>
                  <a:rPr lang="vi-VN">
                    <a:solidFill>
                      <a:srgbClr val="C00000"/>
                    </a:solidFill>
                    <a:cs typeface="Arial" pitchFamily="34" charset="0"/>
                  </a:rPr>
                  <a:t>).</a:t>
                </a:r>
                <a:endParaRPr lang="vi-VN">
                  <a:solidFill>
                    <a:srgbClr val="C00000"/>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EEFCC0D7-7FAF-436A-BAE8-CD8FA3B151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23860" y="1564541"/>
                <a:ext cx="895341" cy="961441"/>
              </a:xfrm>
              <a:prstGeom prst="rect">
                <a:avLst/>
              </a:prstGeom>
            </p:spPr>
          </p:pic>
        </p:grpSp>
        <p:pic>
          <p:nvPicPr>
            <p:cNvPr id="10" name="Picture 9">
              <a:extLst>
                <a:ext uri="{FF2B5EF4-FFF2-40B4-BE49-F238E27FC236}">
                  <a16:creationId xmlns:a16="http://schemas.microsoft.com/office/drawing/2014/main" id="{90CAA6AD-C980-4C60-A12E-741662C3417D}"/>
                </a:ext>
              </a:extLst>
            </p:cNvPr>
            <p:cNvPicPr>
              <a:picLocks noChangeAspect="1"/>
            </p:cNvPicPr>
            <p:nvPr/>
          </p:nvPicPr>
          <p:blipFill>
            <a:blip r:embed="rId9"/>
            <a:stretch>
              <a:fillRect/>
            </a:stretch>
          </p:blipFill>
          <p:spPr>
            <a:xfrm>
              <a:off x="-33333" y="4522679"/>
              <a:ext cx="1255926" cy="1219748"/>
            </a:xfrm>
            <a:prstGeom prst="rect">
              <a:avLst/>
            </a:prstGeom>
          </p:spPr>
        </p:pic>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1">
            <a:extLst>
              <a:ext uri="{FF2B5EF4-FFF2-40B4-BE49-F238E27FC236}">
                <a16:creationId xmlns:a16="http://schemas.microsoft.com/office/drawing/2014/main" id="{26154357-B0FE-4412-9429-F561BE1A43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1614" y="3790754"/>
            <a:ext cx="1268613" cy="26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2B10843-2965-4498-8512-7687B924B10B}"/>
              </a:ext>
            </a:extLst>
          </p:cNvPr>
          <p:cNvGrpSpPr/>
          <p:nvPr/>
        </p:nvGrpSpPr>
        <p:grpSpPr>
          <a:xfrm>
            <a:off x="31069" y="1484059"/>
            <a:ext cx="12121141" cy="2139884"/>
            <a:chOff x="31069" y="1651270"/>
            <a:chExt cx="12121141" cy="2139884"/>
          </a:xfrm>
        </p:grpSpPr>
        <p:sp>
          <p:nvSpPr>
            <p:cNvPr id="13" name="Rounded Rectangle 13">
              <a:extLst>
                <a:ext uri="{FF2B5EF4-FFF2-40B4-BE49-F238E27FC236}">
                  <a16:creationId xmlns:a16="http://schemas.microsoft.com/office/drawing/2014/main" id="{662CCCA4-CC23-46D0-8931-F577895F6DEA}"/>
                </a:ext>
              </a:extLst>
            </p:cNvPr>
            <p:cNvSpPr/>
            <p:nvPr/>
          </p:nvSpPr>
          <p:spPr>
            <a:xfrm>
              <a:off x="1391595" y="1651272"/>
              <a:ext cx="10633715" cy="2139882"/>
            </a:xfrm>
            <a:prstGeom prst="roundRect">
              <a:avLst>
                <a:gd name="adj" fmla="val 617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3" name="Group 2">
              <a:extLst>
                <a:ext uri="{FF2B5EF4-FFF2-40B4-BE49-F238E27FC236}">
                  <a16:creationId xmlns:a16="http://schemas.microsoft.com/office/drawing/2014/main" id="{02063024-DACE-4C13-AAFA-055C5BC2E3AB}"/>
                </a:ext>
              </a:extLst>
            </p:cNvPr>
            <p:cNvGrpSpPr/>
            <p:nvPr/>
          </p:nvGrpSpPr>
          <p:grpSpPr>
            <a:xfrm>
              <a:off x="31069" y="1651270"/>
              <a:ext cx="1360526" cy="1319855"/>
              <a:chOff x="562860" y="2305744"/>
              <a:chExt cx="1360526" cy="1319855"/>
            </a:xfrm>
          </p:grpSpPr>
          <p:pic>
            <p:nvPicPr>
              <p:cNvPr id="14" name="Picture 3">
                <a:extLst>
                  <a:ext uri="{FF2B5EF4-FFF2-40B4-BE49-F238E27FC236}">
                    <a16:creationId xmlns:a16="http://schemas.microsoft.com/office/drawing/2014/main" id="{7C1BB57E-8106-4854-97D8-D57542577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60" y="2305744"/>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24A59E14-301A-40C5-B0FD-39AF12DF30CE}"/>
                  </a:ext>
                </a:extLst>
              </p:cNvPr>
              <p:cNvSpPr/>
              <p:nvPr/>
            </p:nvSpPr>
            <p:spPr>
              <a:xfrm>
                <a:off x="1004483" y="2754504"/>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8" name="TextBox 17">
              <a:extLst>
                <a:ext uri="{FF2B5EF4-FFF2-40B4-BE49-F238E27FC236}">
                  <a16:creationId xmlns:a16="http://schemas.microsoft.com/office/drawing/2014/main" id="{1D7E17CD-F12F-430B-B02B-2017226BD60E}"/>
                </a:ext>
              </a:extLst>
            </p:cNvPr>
            <p:cNvSpPr txBox="1"/>
            <p:nvPr/>
          </p:nvSpPr>
          <p:spPr>
            <a:xfrm>
              <a:off x="1466665" y="1676505"/>
              <a:ext cx="10685545" cy="1969748"/>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vi-VN" b="1">
                  <a:latin typeface="+mj-lt"/>
                  <a:cs typeface="Arial" pitchFamily="34" charset="0"/>
                </a:rPr>
                <a:t>Một hộp có 20 viên b</a:t>
              </a:r>
              <a:r>
                <a:rPr lang="en-US" b="1">
                  <a:latin typeface="+mj-lt"/>
                  <a:cs typeface="Arial" pitchFamily="34" charset="0"/>
                </a:rPr>
                <a:t>i</a:t>
              </a:r>
              <a:r>
                <a:rPr lang="vi-VN" b="1">
                  <a:latin typeface="+mj-lt"/>
                  <a:cs typeface="Arial" pitchFamily="34" charset="0"/>
                </a:rPr>
                <a:t> trắng và 10 viên b</a:t>
              </a:r>
              <a:r>
                <a:rPr lang="en-US" b="1">
                  <a:latin typeface="+mj-lt"/>
                  <a:cs typeface="Arial" pitchFamily="34" charset="0"/>
                </a:rPr>
                <a:t>i</a:t>
              </a:r>
              <a:r>
                <a:rPr lang="vi-VN" b="1">
                  <a:latin typeface="+mj-lt"/>
                  <a:cs typeface="Arial" pitchFamily="34" charset="0"/>
                </a:rPr>
                <a:t> đen, các viên b</a:t>
              </a:r>
              <a:r>
                <a:rPr lang="en-US" b="1">
                  <a:latin typeface="+mj-lt"/>
                  <a:cs typeface="Arial" pitchFamily="34" charset="0"/>
                </a:rPr>
                <a:t>i</a:t>
              </a:r>
              <a:r>
                <a:rPr lang="vi-VN" b="1">
                  <a:latin typeface="+mj-lt"/>
                  <a:cs typeface="Arial" pitchFamily="34" charset="0"/>
                </a:rPr>
                <a:t> có cùng kích thước và khối lượng. Bạn Bình lấy ngẫu nhiên một viên b</a:t>
              </a:r>
              <a:r>
                <a:rPr lang="en-US" b="1">
                  <a:latin typeface="+mj-lt"/>
                  <a:cs typeface="Arial" pitchFamily="34" charset="0"/>
                </a:rPr>
                <a:t>i</a:t>
              </a:r>
              <a:r>
                <a:rPr lang="vi-VN" b="1">
                  <a:latin typeface="+mj-lt"/>
                  <a:cs typeface="Arial" pitchFamily="34" charset="0"/>
                </a:rPr>
                <a:t> trong hộp, không trả lại. Sau đó bạn An lấy ngẫu nhiên một viên b</a:t>
              </a:r>
              <a:r>
                <a:rPr lang="en-US" b="1">
                  <a:latin typeface="+mj-lt"/>
                  <a:cs typeface="Arial" pitchFamily="34" charset="0"/>
                </a:rPr>
                <a:t>i</a:t>
              </a:r>
              <a:r>
                <a:rPr lang="vi-VN" b="1">
                  <a:latin typeface="+mj-lt"/>
                  <a:cs typeface="Arial" pitchFamily="34" charset="0"/>
                </a:rPr>
                <a:t> trong hộp đó.</a:t>
              </a:r>
              <a:endParaRPr lang="en-US" b="1">
                <a:latin typeface="+mj-lt"/>
                <a:cs typeface="Arial" pitchFamily="34" charset="0"/>
              </a:endParaRPr>
            </a:p>
            <a:p>
              <a:r>
                <a:rPr lang="en-US" b="1">
                  <a:latin typeface="+mj-lt"/>
                  <a:cs typeface="Arial" pitchFamily="34" charset="0"/>
                </a:rPr>
                <a:t>    </a:t>
              </a:r>
              <a:r>
                <a:rPr lang="vi-VN" b="1">
                  <a:latin typeface="+mj-lt"/>
                  <a:cs typeface="Arial" pitchFamily="34" charset="0"/>
                </a:rPr>
                <a:t>Gọi </a:t>
              </a:r>
              <a:r>
                <a:rPr lang="vi-VN" i="1">
                  <a:latin typeface="+mj-lt"/>
                  <a:cs typeface="Arial" pitchFamily="34" charset="0"/>
                </a:rPr>
                <a:t>A</a:t>
              </a:r>
              <a:r>
                <a:rPr lang="vi-VN" b="1">
                  <a:latin typeface="+mj-lt"/>
                  <a:cs typeface="Arial" pitchFamily="34" charset="0"/>
                </a:rPr>
                <a:t> là biến cố: "An lấy được viên b</a:t>
              </a:r>
              <a:r>
                <a:rPr lang="en-US" b="1">
                  <a:latin typeface="+mj-lt"/>
                  <a:cs typeface="Arial" pitchFamily="34" charset="0"/>
                </a:rPr>
                <a:t>i</a:t>
              </a:r>
              <a:r>
                <a:rPr lang="vi-VN" b="1">
                  <a:latin typeface="+mj-lt"/>
                  <a:cs typeface="Arial" pitchFamily="34" charset="0"/>
                </a:rPr>
                <a:t> trắng"; </a:t>
              </a:r>
              <a:r>
                <a:rPr lang="vi-VN" i="1">
                  <a:latin typeface="+mj-lt"/>
                  <a:cs typeface="Arial" pitchFamily="34" charset="0"/>
                </a:rPr>
                <a:t>B</a:t>
              </a:r>
              <a:r>
                <a:rPr lang="vi-VN" b="1">
                  <a:latin typeface="+mj-lt"/>
                  <a:cs typeface="Arial" pitchFamily="34" charset="0"/>
                </a:rPr>
                <a:t> là biến cố: "Bình lấy được </a:t>
              </a:r>
              <a:r>
                <a:rPr lang="en-US" b="1">
                  <a:latin typeface="+mj-lt"/>
                  <a:cs typeface="Arial" pitchFamily="34" charset="0"/>
                </a:rPr>
                <a:t> </a:t>
              </a:r>
            </a:p>
            <a:p>
              <a:r>
                <a:rPr lang="en-US" b="1">
                  <a:latin typeface="+mj-lt"/>
                  <a:cs typeface="Arial" pitchFamily="34" charset="0"/>
                </a:rPr>
                <a:t>    </a:t>
              </a:r>
              <a:r>
                <a:rPr lang="vi-VN" b="1">
                  <a:latin typeface="+mj-lt"/>
                  <a:cs typeface="Arial" pitchFamily="34" charset="0"/>
                </a:rPr>
                <a:t>viên b</a:t>
              </a:r>
              <a:r>
                <a:rPr lang="en-US" b="1">
                  <a:latin typeface="+mj-lt"/>
                  <a:cs typeface="Arial" pitchFamily="34" charset="0"/>
                </a:rPr>
                <a:t>i</a:t>
              </a:r>
              <a:r>
                <a:rPr lang="vi-VN" b="1">
                  <a:latin typeface="+mj-lt"/>
                  <a:cs typeface="Arial" pitchFamily="34" charset="0"/>
                </a:rPr>
                <a:t> trắng". Tính </a:t>
              </a:r>
              <a:r>
                <a:rPr lang="vi-VN" i="1">
                  <a:latin typeface="+mj-lt"/>
                  <a:cs typeface="Arial" pitchFamily="34" charset="0"/>
                </a:rPr>
                <a:t>P</a:t>
              </a:r>
              <a:r>
                <a:rPr lang="vi-VN">
                  <a:latin typeface="+mj-lt"/>
                  <a:cs typeface="Arial" pitchFamily="34" charset="0"/>
                </a:rPr>
                <a:t>(</a:t>
              </a:r>
              <a:r>
                <a:rPr lang="vi-VN" i="1">
                  <a:latin typeface="+mj-lt"/>
                  <a:cs typeface="Arial" pitchFamily="34" charset="0"/>
                </a:rPr>
                <a:t>A</a:t>
              </a:r>
              <a:r>
                <a:rPr lang="vi-VN">
                  <a:latin typeface="+mj-lt"/>
                  <a:cs typeface="Arial" pitchFamily="34" charset="0"/>
                </a:rPr>
                <a:t> | </a:t>
              </a:r>
              <a:r>
                <a:rPr lang="vi-VN" i="1">
                  <a:latin typeface="+mj-lt"/>
                  <a:cs typeface="Arial" pitchFamily="34" charset="0"/>
                </a:rPr>
                <a:t>B</a:t>
              </a:r>
              <a:r>
                <a:rPr lang="vi-VN">
                  <a:latin typeface="+mj-lt"/>
                  <a:cs typeface="Arial" pitchFamily="34" charset="0"/>
                </a:rPr>
                <a:t>) </a:t>
              </a:r>
              <a:r>
                <a:rPr lang="vi-VN" b="1">
                  <a:latin typeface="+mj-lt"/>
                  <a:cs typeface="Arial" pitchFamily="34" charset="0"/>
                </a:rPr>
                <a:t>bằng định nghĩa và bằng công thức tính </a:t>
              </a:r>
              <a:r>
                <a:rPr lang="vi-VN" i="1">
                  <a:latin typeface="+mj-lt"/>
                  <a:cs typeface="Arial" pitchFamily="34" charset="0"/>
                </a:rPr>
                <a:t>P</a:t>
              </a:r>
              <a:r>
                <a:rPr lang="vi-VN">
                  <a:latin typeface="+mj-lt"/>
                  <a:cs typeface="Arial" pitchFamily="34" charset="0"/>
                </a:rPr>
                <a:t>(</a:t>
              </a:r>
              <a:r>
                <a:rPr lang="vi-VN" i="1">
                  <a:latin typeface="+mj-lt"/>
                  <a:cs typeface="Arial" pitchFamily="34" charset="0"/>
                </a:rPr>
                <a:t>A</a:t>
              </a:r>
              <a:r>
                <a:rPr lang="vi-VN">
                  <a:latin typeface="+mj-lt"/>
                  <a:cs typeface="Arial" pitchFamily="34" charset="0"/>
                </a:rPr>
                <a:t> | </a:t>
              </a:r>
              <a:r>
                <a:rPr lang="vi-VN" i="1">
                  <a:latin typeface="+mj-lt"/>
                  <a:cs typeface="Arial" pitchFamily="34" charset="0"/>
                </a:rPr>
                <a:t>B</a:t>
              </a:r>
              <a:r>
                <a:rPr lang="vi-VN">
                  <a:latin typeface="+mj-lt"/>
                  <a:cs typeface="Arial" pitchFamily="34" charset="0"/>
                </a:rPr>
                <a:t>)</a:t>
              </a:r>
              <a:r>
                <a:rPr lang="en-US">
                  <a:latin typeface="+mj-lt"/>
                  <a:cs typeface="Arial" pitchFamily="34" charset="0"/>
                </a:rPr>
                <a:t>.</a:t>
              </a:r>
              <a:endParaRPr lang="vi-VN">
                <a:latin typeface="+mj-lt"/>
                <a:cs typeface="Arial" pitchFamily="34" charset="0"/>
              </a:endParaRPr>
            </a:p>
          </p:txBody>
        </p:sp>
      </p:grpSp>
      <p:grpSp>
        <p:nvGrpSpPr>
          <p:cNvPr id="10" name="Group 9">
            <a:extLst>
              <a:ext uri="{FF2B5EF4-FFF2-40B4-BE49-F238E27FC236}">
                <a16:creationId xmlns:a16="http://schemas.microsoft.com/office/drawing/2014/main" id="{AAFA19F3-F3A1-4615-989C-5591B7C53203}"/>
              </a:ext>
            </a:extLst>
          </p:cNvPr>
          <p:cNvGrpSpPr/>
          <p:nvPr/>
        </p:nvGrpSpPr>
        <p:grpSpPr>
          <a:xfrm>
            <a:off x="145090" y="-16823"/>
            <a:ext cx="12000454" cy="1437817"/>
            <a:chOff x="0" y="0"/>
            <a:chExt cx="12188825" cy="1437817"/>
          </a:xfrm>
        </p:grpSpPr>
        <p:grpSp>
          <p:nvGrpSpPr>
            <p:cNvPr id="2" name="Group 1">
              <a:extLst>
                <a:ext uri="{FF2B5EF4-FFF2-40B4-BE49-F238E27FC236}">
                  <a16:creationId xmlns:a16="http://schemas.microsoft.com/office/drawing/2014/main" id="{78ED808D-64FE-AF6D-9551-5EE362B29D69}"/>
                </a:ext>
              </a:extLst>
            </p:cNvPr>
            <p:cNvGrpSpPr/>
            <p:nvPr/>
          </p:nvGrpSpPr>
          <p:grpSpPr>
            <a:xfrm>
              <a:off x="1371204" y="340696"/>
              <a:ext cx="10590607" cy="1097121"/>
              <a:chOff x="768758" y="1177584"/>
              <a:chExt cx="10590607" cy="1097121"/>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B7359D-1122-FA5A-0B0A-3488988F4043}"/>
                      </a:ext>
                    </a:extLst>
                  </p:cNvPr>
                  <p:cNvSpPr txBox="1"/>
                  <p:nvPr/>
                </p:nvSpPr>
                <p:spPr>
                  <a:xfrm>
                    <a:off x="768758" y="1177584"/>
                    <a:ext cx="10413206" cy="756426"/>
                  </a:xfrm>
                  <a:prstGeom prst="rect">
                    <a:avLst/>
                  </a:prstGeom>
                  <a:noFill/>
                </p:spPr>
                <p:txBody>
                  <a:bodyPr wrap="square" rtlCol="0">
                    <a:spAutoFit/>
                  </a:bodyPr>
                  <a:lstStyle/>
                  <a:p>
                    <a:pPr marL="457200" indent="-457200">
                      <a:buFont typeface="Wingdings" panose="05000000000000000000" pitchFamily="2" charset="2"/>
                      <a:buChar char="v"/>
                    </a:pPr>
                    <a:r>
                      <a:rPr lang="vi-VN" b="1">
                        <a:cs typeface="Arial" pitchFamily="34" charset="0"/>
                      </a:rPr>
                      <a:t>Cho hai biến cố </a:t>
                    </a:r>
                    <a:r>
                      <a:rPr lang="vi-VN" i="1">
                        <a:cs typeface="Arial" pitchFamily="34" charset="0"/>
                      </a:rPr>
                      <a:t>A</a:t>
                    </a:r>
                    <a:r>
                      <a:rPr lang="vi-VN" b="1">
                        <a:cs typeface="Arial" pitchFamily="34" charset="0"/>
                      </a:rPr>
                      <a:t> và </a:t>
                    </a:r>
                    <a:r>
                      <a:rPr lang="vi-VN" i="1">
                        <a:cs typeface="Arial" pitchFamily="34" charset="0"/>
                      </a:rPr>
                      <a:t>B</a:t>
                    </a:r>
                    <a:r>
                      <a:rPr lang="vi-VN" b="1">
                        <a:cs typeface="Arial" pitchFamily="34" charset="0"/>
                      </a:rPr>
                      <a:t> bất kì, với </a:t>
                    </a:r>
                    <a:r>
                      <a:rPr lang="vi-VN" i="1">
                        <a:cs typeface="Arial" pitchFamily="34" charset="0"/>
                      </a:rPr>
                      <a:t>P</a:t>
                    </a:r>
                    <a:r>
                      <a:rPr lang="vi-VN" b="1">
                        <a:cs typeface="Arial" pitchFamily="34" charset="0"/>
                      </a:rPr>
                      <a:t>(</a:t>
                    </a:r>
                    <a:r>
                      <a:rPr lang="vi-VN" i="1">
                        <a:cs typeface="Arial" pitchFamily="34" charset="0"/>
                      </a:rPr>
                      <a:t>B</a:t>
                    </a:r>
                    <a:r>
                      <a:rPr lang="vi-VN" b="1">
                        <a:cs typeface="Arial" pitchFamily="34" charset="0"/>
                      </a:rPr>
                      <a:t>) &gt; 0. Khi đó</a:t>
                    </a:r>
                    <a:r>
                      <a:rPr lang="en-US" b="1">
                        <a:cs typeface="Arial" pitchFamily="34" charset="0"/>
                      </a:rPr>
                      <a:t> </a:t>
                    </a:r>
                    <a:r>
                      <a:rPr lang="en-US">
                        <a:cs typeface="Arial" pitchFamily="34" charset="0"/>
                      </a:rPr>
                      <a:t> </a:t>
                    </a:r>
                    <a:r>
                      <a:rPr lang="vi-VN" i="1">
                        <a:solidFill>
                          <a:srgbClr val="C00000"/>
                        </a:solidFill>
                        <a:cs typeface="Arial" pitchFamily="34" charset="0"/>
                      </a:rPr>
                      <a:t>P</a:t>
                    </a:r>
                    <a:r>
                      <a:rPr lang="vi-VN">
                        <a:solidFill>
                          <a:srgbClr val="C00000"/>
                        </a:solidFill>
                        <a:cs typeface="Arial" pitchFamily="34" charset="0"/>
                      </a:rPr>
                      <a:t>(</a:t>
                    </a:r>
                    <a:r>
                      <a:rPr lang="vi-VN" i="1">
                        <a:solidFill>
                          <a:srgbClr val="C00000"/>
                        </a:solidFill>
                        <a:cs typeface="Arial" pitchFamily="34" charset="0"/>
                      </a:rPr>
                      <a:t>A</a:t>
                    </a:r>
                    <a:r>
                      <a:rPr lang="vi-VN">
                        <a:solidFill>
                          <a:srgbClr val="C00000"/>
                        </a:solidFill>
                        <a:cs typeface="Arial" pitchFamily="34" charset="0"/>
                      </a:rPr>
                      <a:t>/</a:t>
                    </a:r>
                    <a:r>
                      <a:rPr lang="vi-VN" i="1">
                        <a:solidFill>
                          <a:srgbClr val="C00000"/>
                        </a:solidFill>
                        <a:cs typeface="Arial" pitchFamily="34" charset="0"/>
                      </a:rPr>
                      <a:t>B</a:t>
                    </a:r>
                    <a:r>
                      <a:rPr lang="vi-VN">
                        <a:solidFill>
                          <a:srgbClr val="C00000"/>
                        </a:solidFill>
                        <a:cs typeface="Arial" pitchFamily="34" charset="0"/>
                      </a:rPr>
                      <a:t>) =</a:t>
                    </a:r>
                    <a:r>
                      <a:rPr lang="en-US">
                        <a:solidFill>
                          <a:srgbClr val="C00000"/>
                        </a:solidFill>
                        <a:cs typeface="Arial" pitchFamily="34" charset="0"/>
                      </a:rPr>
                      <a:t>  </a:t>
                    </a:r>
                    <a14:m>
                      <m:oMath xmlns:m="http://schemas.openxmlformats.org/officeDocument/2006/math">
                        <m:f>
                          <m:fPr>
                            <m:ctrlPr>
                              <a:rPr lang="vi-VN" i="1">
                                <a:solidFill>
                                  <a:srgbClr val="C00000"/>
                                </a:solidFill>
                                <a:latin typeface="Cambria Math" panose="02040503050406030204" pitchFamily="18" charset="0"/>
                                <a:cs typeface="Arial" pitchFamily="34" charset="0"/>
                              </a:rPr>
                            </m:ctrlPr>
                          </m:fPr>
                          <m:num>
                            <m:r>
                              <m:rPr>
                                <m:nor/>
                              </m:rPr>
                              <a:rPr lang="vi-VN" i="1">
                                <a:solidFill>
                                  <a:srgbClr val="C00000"/>
                                </a:solidFill>
                                <a:cs typeface="Arial" pitchFamily="34" charset="0"/>
                              </a:rPr>
                              <m:t>P</m:t>
                            </m:r>
                            <m:r>
                              <m:rPr>
                                <m:nor/>
                              </m:rPr>
                              <a:rPr lang="vi-VN">
                                <a:solidFill>
                                  <a:srgbClr val="C00000"/>
                                </a:solidFill>
                                <a:cs typeface="Arial" pitchFamily="34" charset="0"/>
                              </a:rPr>
                              <m:t>(</m:t>
                            </m:r>
                            <m:r>
                              <m:rPr>
                                <m:nor/>
                              </m:rPr>
                              <a:rPr lang="vi-VN" i="1">
                                <a:solidFill>
                                  <a:srgbClr val="C00000"/>
                                </a:solidFill>
                                <a:cs typeface="Arial" pitchFamily="34" charset="0"/>
                              </a:rPr>
                              <m:t>AB</m:t>
                            </m:r>
                            <m:r>
                              <m:rPr>
                                <m:nor/>
                              </m:rPr>
                              <a:rPr lang="vi-VN">
                                <a:solidFill>
                                  <a:srgbClr val="C00000"/>
                                </a:solidFill>
                                <a:cs typeface="Arial" pitchFamily="34" charset="0"/>
                              </a:rPr>
                              <m:t>)</m:t>
                            </m:r>
                          </m:num>
                          <m:den>
                            <m:r>
                              <m:rPr>
                                <m:nor/>
                              </m:rPr>
                              <a:rPr lang="vi-VN" i="1">
                                <a:solidFill>
                                  <a:srgbClr val="C00000"/>
                                </a:solidFill>
                                <a:cs typeface="Arial" pitchFamily="34" charset="0"/>
                              </a:rPr>
                              <m:t>P</m:t>
                            </m:r>
                            <m:r>
                              <m:rPr>
                                <m:nor/>
                              </m:rPr>
                              <a:rPr lang="vi-VN">
                                <a:solidFill>
                                  <a:srgbClr val="C00000"/>
                                </a:solidFill>
                                <a:cs typeface="Arial" pitchFamily="34" charset="0"/>
                              </a:rPr>
                              <m:t>(</m:t>
                            </m:r>
                            <m:r>
                              <m:rPr>
                                <m:nor/>
                              </m:rPr>
                              <a:rPr lang="vi-VN" i="1">
                                <a:solidFill>
                                  <a:srgbClr val="C00000"/>
                                </a:solidFill>
                                <a:cs typeface="Arial" pitchFamily="34" charset="0"/>
                              </a:rPr>
                              <m:t>B</m:t>
                            </m:r>
                            <m:r>
                              <m:rPr>
                                <m:nor/>
                              </m:rPr>
                              <a:rPr lang="vi-VN">
                                <a:solidFill>
                                  <a:srgbClr val="C00000"/>
                                </a:solidFill>
                                <a:cs typeface="Arial" pitchFamily="34" charset="0"/>
                              </a:rPr>
                              <m:t>)</m:t>
                            </m:r>
                          </m:den>
                        </m:f>
                      </m:oMath>
                    </a14:m>
                    <a:endParaRPr lang="en-US" b="1">
                      <a:cs typeface="Arial" pitchFamily="34" charset="0"/>
                    </a:endParaRPr>
                  </a:p>
                </p:txBody>
              </p:sp>
            </mc:Choice>
            <mc:Fallback xmlns="">
              <p:sp>
                <p:nvSpPr>
                  <p:cNvPr id="5" name="TextBox 4">
                    <a:extLst>
                      <a:ext uri="{FF2B5EF4-FFF2-40B4-BE49-F238E27FC236}">
                        <a16:creationId xmlns:a16="http://schemas.microsoft.com/office/drawing/2014/main" id="{A7B7359D-1122-FA5A-0B0A-3488988F4043}"/>
                      </a:ext>
                    </a:extLst>
                  </p:cNvPr>
                  <p:cNvSpPr txBox="1">
                    <a:spLocks noRot="1" noChangeAspect="1" noMove="1" noResize="1" noEditPoints="1" noAdjustHandles="1" noChangeArrowheads="1" noChangeShapeType="1" noTextEdit="1"/>
                  </p:cNvSpPr>
                  <p:nvPr/>
                </p:nvSpPr>
                <p:spPr>
                  <a:xfrm>
                    <a:off x="768758" y="1177584"/>
                    <a:ext cx="10413206" cy="756426"/>
                  </a:xfrm>
                  <a:prstGeom prst="rect">
                    <a:avLst/>
                  </a:prstGeom>
                  <a:blipFill>
                    <a:blip r:embed="rId5"/>
                    <a:stretch>
                      <a:fillRect l="-77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F4C64ED-AC97-6914-AC6A-0D59CD8390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95483" y="1347046"/>
                <a:ext cx="863882" cy="927659"/>
              </a:xfrm>
              <a:prstGeom prst="rect">
                <a:avLst/>
              </a:prstGeom>
            </p:spPr>
          </p:pic>
        </p:grpSp>
        <p:sp>
          <p:nvSpPr>
            <p:cNvPr id="7" name="Rectangle 2">
              <a:extLst>
                <a:ext uri="{FF2B5EF4-FFF2-40B4-BE49-F238E27FC236}">
                  <a16:creationId xmlns:a16="http://schemas.microsoft.com/office/drawing/2014/main" id="{D447AFCE-B607-0862-6C5B-14A4FD659393}"/>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Rounded Corners 7">
              <a:extLst>
                <a:ext uri="{FF2B5EF4-FFF2-40B4-BE49-F238E27FC236}">
                  <a16:creationId xmlns:a16="http://schemas.microsoft.com/office/drawing/2014/main" id="{9AAECB34-70F2-43F6-A3E0-8ED59B6DB355}"/>
                </a:ext>
              </a:extLst>
            </p:cNvPr>
            <p:cNvSpPr/>
            <p:nvPr/>
          </p:nvSpPr>
          <p:spPr>
            <a:xfrm>
              <a:off x="1266071" y="228604"/>
              <a:ext cx="10759239" cy="1066796"/>
            </a:xfrm>
            <a:prstGeom prst="roundRect">
              <a:avLst>
                <a:gd name="adj" fmla="val 60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FCBAF8B-4EF6-4931-BD67-142AF06DAEED}"/>
              </a:ext>
            </a:extLst>
          </p:cNvPr>
          <p:cNvSpPr/>
          <p:nvPr/>
        </p:nvSpPr>
        <p:spPr>
          <a:xfrm>
            <a:off x="188371" y="4101699"/>
            <a:ext cx="3453189" cy="461665"/>
          </a:xfrm>
          <a:prstGeom prst="rect">
            <a:avLst/>
          </a:prstGeom>
        </p:spPr>
        <p:txBody>
          <a:bodyPr wrap="none">
            <a:spAutoFit/>
          </a:bodyPr>
          <a:lstStyle/>
          <a:p>
            <a:pPr algn="just"/>
            <a:r>
              <a:rPr lang="vi-VN" b="1">
                <a:solidFill>
                  <a:srgbClr val="C00000"/>
                </a:solidFill>
                <a:cs typeface="Arial" pitchFamily="34" charset="0"/>
              </a:rPr>
              <a:t>Cách 1: </a:t>
            </a:r>
            <a:r>
              <a:rPr lang="vi-VN" b="1">
                <a:cs typeface="Arial" pitchFamily="34" charset="0"/>
              </a:rPr>
              <a:t>Bằng định nghĩa</a:t>
            </a:r>
          </a:p>
        </p:txBody>
      </p:sp>
      <p:sp>
        <p:nvSpPr>
          <p:cNvPr id="20" name="Rectangle 19">
            <a:extLst>
              <a:ext uri="{FF2B5EF4-FFF2-40B4-BE49-F238E27FC236}">
                <a16:creationId xmlns:a16="http://schemas.microsoft.com/office/drawing/2014/main" id="{DE6ECA63-BD4E-42BF-945F-16E4A3C7D423}"/>
              </a:ext>
            </a:extLst>
          </p:cNvPr>
          <p:cNvSpPr/>
          <p:nvPr/>
        </p:nvSpPr>
        <p:spPr>
          <a:xfrm>
            <a:off x="1223343" y="4533071"/>
            <a:ext cx="5105400" cy="1200329"/>
          </a:xfrm>
          <a:prstGeom prst="rect">
            <a:avLst/>
          </a:prstGeom>
        </p:spPr>
        <p:txBody>
          <a:bodyPr wrap="square">
            <a:spAutoFit/>
          </a:bodyPr>
          <a:lstStyle/>
          <a:p>
            <a:r>
              <a:rPr lang="vi-VN">
                <a:cs typeface="Arial" pitchFamily="34" charset="0"/>
              </a:rPr>
              <a:t>Nếu B xảy ra tức là Bình lấy được viên b</a:t>
            </a:r>
            <a:r>
              <a:rPr lang="en-US">
                <a:cs typeface="Arial" pitchFamily="34" charset="0"/>
              </a:rPr>
              <a:t>i</a:t>
            </a:r>
            <a:r>
              <a:rPr lang="vi-VN">
                <a:cs typeface="Arial" pitchFamily="34" charset="0"/>
              </a:rPr>
              <a:t> trắng. </a:t>
            </a:r>
            <a:r>
              <a:rPr lang="en-US">
                <a:cs typeface="Arial" pitchFamily="34" charset="0"/>
              </a:rPr>
              <a:t>T</a:t>
            </a:r>
            <a:r>
              <a:rPr lang="vi-VN">
                <a:cs typeface="Arial" pitchFamily="34" charset="0"/>
              </a:rPr>
              <a:t>rong hộp còn 19 viên bi trắng và 10 viên</a:t>
            </a:r>
            <a:r>
              <a:rPr lang="en-US">
                <a:cs typeface="Arial" pitchFamily="34" charset="0"/>
              </a:rPr>
              <a:t> bi</a:t>
            </a:r>
            <a:r>
              <a:rPr lang="vi-VN">
                <a:cs typeface="Arial" pitchFamily="34" charset="0"/>
              </a:rPr>
              <a:t> đen.</a:t>
            </a:r>
            <a:endParaRPr lang="en-US"/>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2F395F6-7DE6-4552-A972-2B67C6F256A8}"/>
                  </a:ext>
                </a:extLst>
              </p:cNvPr>
              <p:cNvSpPr/>
              <p:nvPr/>
            </p:nvSpPr>
            <p:spPr>
              <a:xfrm>
                <a:off x="2570103" y="5667917"/>
                <a:ext cx="2411879" cy="684739"/>
              </a:xfrm>
              <a:prstGeom prst="rect">
                <a:avLst/>
              </a:prstGeom>
            </p:spPr>
            <p:txBody>
              <a:bodyPr wrap="none">
                <a:spAutoFit/>
              </a:bodyPr>
              <a:lstStyle/>
              <a:p>
                <a:pPr algn="just"/>
                <a:r>
                  <a:rPr lang="vi-VN">
                    <a:cs typeface="Arial" pitchFamily="34" charset="0"/>
                  </a:rPr>
                  <a:t>Vậy </a:t>
                </a:r>
                <a:r>
                  <a:rPr lang="vi-VN" i="1">
                    <a:cs typeface="Arial" pitchFamily="34" charset="0"/>
                  </a:rPr>
                  <a:t>P</a:t>
                </a:r>
                <a:r>
                  <a:rPr lang="vi-VN">
                    <a:cs typeface="Arial" pitchFamily="34" charset="0"/>
                  </a:rPr>
                  <a:t>(</a:t>
                </a:r>
                <a:r>
                  <a:rPr lang="vi-VN" i="1">
                    <a:cs typeface="Arial" pitchFamily="34" charset="0"/>
                  </a:rPr>
                  <a:t>A </a:t>
                </a:r>
                <a:r>
                  <a:rPr lang="vi-VN">
                    <a:cs typeface="Arial" pitchFamily="34" charset="0"/>
                  </a:rPr>
                  <a:t>| </a:t>
                </a:r>
                <a:r>
                  <a:rPr lang="vi-VN" i="1">
                    <a:cs typeface="Arial" pitchFamily="34" charset="0"/>
                  </a:rPr>
                  <a:t>B</a:t>
                </a:r>
                <a:r>
                  <a:rPr lang="vi-VN">
                    <a:cs typeface="Arial" pitchFamily="34" charset="0"/>
                  </a:rPr>
                  <a:t>) =</a:t>
                </a:r>
                <a:r>
                  <a:rPr lang="en-US">
                    <a:cs typeface="Arial" pitchFamily="34" charset="0"/>
                  </a:rPr>
                  <a:t> </a:t>
                </a:r>
                <a14:m>
                  <m:oMath xmlns:m="http://schemas.openxmlformats.org/officeDocument/2006/math">
                    <m:f>
                      <m:fPr>
                        <m:ctrlPr>
                          <a:rPr lang="vi-VN" i="1" smtClean="0">
                            <a:solidFill>
                              <a:srgbClr val="C00000"/>
                            </a:solidFill>
                            <a:latin typeface="Cambria Math" panose="02040503050406030204" pitchFamily="18" charset="0"/>
                            <a:cs typeface="Arial" pitchFamily="34" charset="0"/>
                          </a:rPr>
                        </m:ctrlPr>
                      </m:fPr>
                      <m:num>
                        <m:r>
                          <m:rPr>
                            <m:nor/>
                          </m:rPr>
                          <a:rPr lang="vi-VN">
                            <a:solidFill>
                              <a:srgbClr val="C00000"/>
                            </a:solidFill>
                            <a:cs typeface="Arial" pitchFamily="34" charset="0"/>
                          </a:rPr>
                          <m:t>19</m:t>
                        </m:r>
                      </m:num>
                      <m:den>
                        <m:r>
                          <m:rPr>
                            <m:nor/>
                          </m:rPr>
                          <a:rPr lang="vi-VN">
                            <a:solidFill>
                              <a:srgbClr val="C00000"/>
                            </a:solidFill>
                            <a:cs typeface="Arial" pitchFamily="34" charset="0"/>
                          </a:rPr>
                          <m:t>29</m:t>
                        </m:r>
                      </m:den>
                    </m:f>
                  </m:oMath>
                </a14:m>
                <a:endParaRPr lang="en-US">
                  <a:latin typeface="Bierstadt" panose="020F0502020204030204" pitchFamily="34"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B2F395F6-7DE6-4552-A972-2B67C6F256A8}"/>
                  </a:ext>
                </a:extLst>
              </p:cNvPr>
              <p:cNvSpPr>
                <a:spLocks noRot="1" noChangeAspect="1" noMove="1" noResize="1" noEditPoints="1" noAdjustHandles="1" noChangeArrowheads="1" noChangeShapeType="1" noTextEdit="1"/>
              </p:cNvSpPr>
              <p:nvPr/>
            </p:nvSpPr>
            <p:spPr>
              <a:xfrm>
                <a:off x="2570103" y="5667917"/>
                <a:ext cx="2411879" cy="684739"/>
              </a:xfrm>
              <a:prstGeom prst="rect">
                <a:avLst/>
              </a:prstGeom>
              <a:blipFill>
                <a:blip r:embed="rId7"/>
                <a:stretch>
                  <a:fillRect l="-4051" b="-7143"/>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E1E10E1-C8EB-4ECD-8402-928E6786C5C3}"/>
              </a:ext>
            </a:extLst>
          </p:cNvPr>
          <p:cNvPicPr>
            <a:picLocks noChangeAspect="1"/>
          </p:cNvPicPr>
          <p:nvPr/>
        </p:nvPicPr>
        <p:blipFill>
          <a:blip r:embed="rId8"/>
          <a:stretch>
            <a:fillRect/>
          </a:stretch>
        </p:blipFill>
        <p:spPr>
          <a:xfrm>
            <a:off x="6422898" y="4212775"/>
            <a:ext cx="5776214" cy="2139881"/>
          </a:xfrm>
          <a:prstGeom prst="rect">
            <a:avLst/>
          </a:prstGeom>
        </p:spPr>
      </p:pic>
    </p:spTree>
    <p:extLst>
      <p:ext uri="{BB962C8B-B14F-4D97-AF65-F5344CB8AC3E}">
        <p14:creationId xmlns:p14="http://schemas.microsoft.com/office/powerpoint/2010/main" val="134506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21574" y="5274748"/>
            <a:ext cx="7490105" cy="461665"/>
          </a:xfrm>
          <a:prstGeom prst="rect">
            <a:avLst/>
          </a:prstGeom>
          <a:noFill/>
        </p:spPr>
        <p:txBody>
          <a:bodyPr wrap="square" rtlCol="0">
            <a:spAutoFit/>
          </a:bodyPr>
          <a:lstStyle/>
          <a:p>
            <a:pPr algn="just"/>
            <a:r>
              <a:rPr lang="vi-VN">
                <a:cs typeface="Arial" pitchFamily="34" charset="0"/>
              </a:rPr>
              <a:t>An có 19 cách chọn một viên bi trắng</a:t>
            </a:r>
            <a:r>
              <a:rPr lang="en-US">
                <a:cs typeface="Arial" pitchFamily="34" charset="0"/>
              </a:rPr>
              <a:t> trong 19 viên còn lại.</a:t>
            </a:r>
            <a:endParaRPr lang="en-US">
              <a:latin typeface="Arial" pitchFamily="34" charset="0"/>
              <a:cs typeface="Arial" pitchFamily="34" charset="0"/>
            </a:endParaRPr>
          </a:p>
        </p:txBody>
      </p:sp>
      <p:pic>
        <p:nvPicPr>
          <p:cNvPr id="9" name="Picture 41">
            <a:extLst>
              <a:ext uri="{FF2B5EF4-FFF2-40B4-BE49-F238E27FC236}">
                <a16:creationId xmlns:a16="http://schemas.microsoft.com/office/drawing/2014/main" id="{807C82E0-D198-4989-BAEA-107298FD3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9994" y="2199731"/>
            <a:ext cx="1268613" cy="26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00D54708-C97C-4E34-97A5-C7C67D750B53}"/>
              </a:ext>
            </a:extLst>
          </p:cNvPr>
          <p:cNvGrpSpPr/>
          <p:nvPr/>
        </p:nvGrpSpPr>
        <p:grpSpPr>
          <a:xfrm>
            <a:off x="67684" y="38406"/>
            <a:ext cx="12121141" cy="2040714"/>
            <a:chOff x="31069" y="1651270"/>
            <a:chExt cx="12121141" cy="2040714"/>
          </a:xfrm>
        </p:grpSpPr>
        <p:sp>
          <p:nvSpPr>
            <p:cNvPr id="11" name="Rounded Rectangle 13">
              <a:extLst>
                <a:ext uri="{FF2B5EF4-FFF2-40B4-BE49-F238E27FC236}">
                  <a16:creationId xmlns:a16="http://schemas.microsoft.com/office/drawing/2014/main" id="{041B84A3-8C84-4EFB-B582-BC5DFCF81862}"/>
                </a:ext>
              </a:extLst>
            </p:cNvPr>
            <p:cNvSpPr/>
            <p:nvPr/>
          </p:nvSpPr>
          <p:spPr>
            <a:xfrm>
              <a:off x="1391595" y="1651272"/>
              <a:ext cx="10633715" cy="2040712"/>
            </a:xfrm>
            <a:prstGeom prst="roundRect">
              <a:avLst>
                <a:gd name="adj" fmla="val 617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12" name="Group 11">
              <a:extLst>
                <a:ext uri="{FF2B5EF4-FFF2-40B4-BE49-F238E27FC236}">
                  <a16:creationId xmlns:a16="http://schemas.microsoft.com/office/drawing/2014/main" id="{6C5FF5BB-4834-4FB6-AF6D-D815240339D7}"/>
                </a:ext>
              </a:extLst>
            </p:cNvPr>
            <p:cNvGrpSpPr/>
            <p:nvPr/>
          </p:nvGrpSpPr>
          <p:grpSpPr>
            <a:xfrm>
              <a:off x="31069" y="1651270"/>
              <a:ext cx="1360526" cy="1319855"/>
              <a:chOff x="562860" y="2305744"/>
              <a:chExt cx="1360526" cy="1319855"/>
            </a:xfrm>
          </p:grpSpPr>
          <p:pic>
            <p:nvPicPr>
              <p:cNvPr id="20" name="Picture 3">
                <a:extLst>
                  <a:ext uri="{FF2B5EF4-FFF2-40B4-BE49-F238E27FC236}">
                    <a16:creationId xmlns:a16="http://schemas.microsoft.com/office/drawing/2014/main" id="{B9AA29BF-0FD0-4CA5-B271-114658F4C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60" y="2305744"/>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15EF2B69-3BCF-4CA8-81A2-4924E2356243}"/>
                  </a:ext>
                </a:extLst>
              </p:cNvPr>
              <p:cNvSpPr/>
              <p:nvPr/>
            </p:nvSpPr>
            <p:spPr>
              <a:xfrm>
                <a:off x="1004483" y="2754504"/>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6" name="TextBox 15">
              <a:extLst>
                <a:ext uri="{FF2B5EF4-FFF2-40B4-BE49-F238E27FC236}">
                  <a16:creationId xmlns:a16="http://schemas.microsoft.com/office/drawing/2014/main" id="{2942C008-1FDD-4DE2-BB03-B8E3F12A9CD9}"/>
                </a:ext>
              </a:extLst>
            </p:cNvPr>
            <p:cNvSpPr txBox="1"/>
            <p:nvPr/>
          </p:nvSpPr>
          <p:spPr>
            <a:xfrm>
              <a:off x="1466665" y="1676505"/>
              <a:ext cx="10685545" cy="1969748"/>
            </a:xfrm>
            <a:prstGeom prst="rect">
              <a:avLst/>
            </a:prstGeom>
            <a:noFill/>
          </p:spPr>
          <p:txBody>
            <a:bodyPr wrap="square" lIns="121899" tIns="60949" rIns="121899" bIns="60949" rtlCol="0">
              <a:spAutoFit/>
            </a:bodyPr>
            <a:lstStyle/>
            <a:p>
              <a:pPr marL="342900" indent="-342900">
                <a:buFont typeface="Wingdings" panose="05000000000000000000" pitchFamily="2" charset="2"/>
                <a:buChar char="v"/>
              </a:pPr>
              <a:r>
                <a:rPr lang="vi-VN" b="1">
                  <a:latin typeface="+mj-lt"/>
                  <a:cs typeface="Arial" pitchFamily="34" charset="0"/>
                </a:rPr>
                <a:t>Một hộp có 20 viên b</a:t>
              </a:r>
              <a:r>
                <a:rPr lang="en-US" b="1">
                  <a:latin typeface="+mj-lt"/>
                  <a:cs typeface="Arial" pitchFamily="34" charset="0"/>
                </a:rPr>
                <a:t>i</a:t>
              </a:r>
              <a:r>
                <a:rPr lang="vi-VN" b="1">
                  <a:latin typeface="+mj-lt"/>
                  <a:cs typeface="Arial" pitchFamily="34" charset="0"/>
                </a:rPr>
                <a:t> trắng và 10 viên b</a:t>
              </a:r>
              <a:r>
                <a:rPr lang="en-US" b="1">
                  <a:latin typeface="+mj-lt"/>
                  <a:cs typeface="Arial" pitchFamily="34" charset="0"/>
                </a:rPr>
                <a:t>i</a:t>
              </a:r>
              <a:r>
                <a:rPr lang="vi-VN" b="1">
                  <a:latin typeface="+mj-lt"/>
                  <a:cs typeface="Arial" pitchFamily="34" charset="0"/>
                </a:rPr>
                <a:t> đen, các viên b</a:t>
              </a:r>
              <a:r>
                <a:rPr lang="en-US" b="1">
                  <a:latin typeface="+mj-lt"/>
                  <a:cs typeface="Arial" pitchFamily="34" charset="0"/>
                </a:rPr>
                <a:t>i</a:t>
              </a:r>
              <a:r>
                <a:rPr lang="vi-VN" b="1">
                  <a:latin typeface="+mj-lt"/>
                  <a:cs typeface="Arial" pitchFamily="34" charset="0"/>
                </a:rPr>
                <a:t> có cùng kích thước và khối lượng. Bạn Bình lấy ngẫu nhiên một viên b</a:t>
              </a:r>
              <a:r>
                <a:rPr lang="en-US" b="1">
                  <a:latin typeface="+mj-lt"/>
                  <a:cs typeface="Arial" pitchFamily="34" charset="0"/>
                </a:rPr>
                <a:t>i</a:t>
              </a:r>
              <a:r>
                <a:rPr lang="vi-VN" b="1">
                  <a:latin typeface="+mj-lt"/>
                  <a:cs typeface="Arial" pitchFamily="34" charset="0"/>
                </a:rPr>
                <a:t> trong hộp, không trả lại. Sau đó bạn An lấy ngẫu nhiên một viên b</a:t>
              </a:r>
              <a:r>
                <a:rPr lang="en-US" b="1">
                  <a:latin typeface="+mj-lt"/>
                  <a:cs typeface="Arial" pitchFamily="34" charset="0"/>
                </a:rPr>
                <a:t>i</a:t>
              </a:r>
              <a:r>
                <a:rPr lang="vi-VN" b="1">
                  <a:latin typeface="+mj-lt"/>
                  <a:cs typeface="Arial" pitchFamily="34" charset="0"/>
                </a:rPr>
                <a:t> trong hộp đó.</a:t>
              </a:r>
              <a:endParaRPr lang="en-US" b="1">
                <a:latin typeface="+mj-lt"/>
                <a:cs typeface="Arial" pitchFamily="34" charset="0"/>
              </a:endParaRPr>
            </a:p>
            <a:p>
              <a:r>
                <a:rPr lang="en-US" b="1">
                  <a:latin typeface="+mj-lt"/>
                  <a:cs typeface="Arial" pitchFamily="34" charset="0"/>
                </a:rPr>
                <a:t>    </a:t>
              </a:r>
              <a:r>
                <a:rPr lang="vi-VN" b="1">
                  <a:latin typeface="+mj-lt"/>
                  <a:cs typeface="Arial" pitchFamily="34" charset="0"/>
                </a:rPr>
                <a:t>Gọi </a:t>
              </a:r>
              <a:r>
                <a:rPr lang="vi-VN" i="1">
                  <a:latin typeface="+mj-lt"/>
                  <a:cs typeface="Arial" pitchFamily="34" charset="0"/>
                </a:rPr>
                <a:t>A</a:t>
              </a:r>
              <a:r>
                <a:rPr lang="vi-VN" b="1">
                  <a:latin typeface="+mj-lt"/>
                  <a:cs typeface="Arial" pitchFamily="34" charset="0"/>
                </a:rPr>
                <a:t> là biến cố: "An lấy được viên b</a:t>
              </a:r>
              <a:r>
                <a:rPr lang="en-US" b="1">
                  <a:latin typeface="+mj-lt"/>
                  <a:cs typeface="Arial" pitchFamily="34" charset="0"/>
                </a:rPr>
                <a:t>i</a:t>
              </a:r>
              <a:r>
                <a:rPr lang="vi-VN" b="1">
                  <a:latin typeface="+mj-lt"/>
                  <a:cs typeface="Arial" pitchFamily="34" charset="0"/>
                </a:rPr>
                <a:t> trắng"; </a:t>
              </a:r>
              <a:r>
                <a:rPr lang="vi-VN" i="1">
                  <a:latin typeface="+mj-lt"/>
                  <a:cs typeface="Arial" pitchFamily="34" charset="0"/>
                </a:rPr>
                <a:t>B</a:t>
              </a:r>
              <a:r>
                <a:rPr lang="vi-VN" b="1">
                  <a:latin typeface="+mj-lt"/>
                  <a:cs typeface="Arial" pitchFamily="34" charset="0"/>
                </a:rPr>
                <a:t> là biến cố: "Bình lấy được </a:t>
              </a:r>
              <a:r>
                <a:rPr lang="en-US" b="1">
                  <a:latin typeface="+mj-lt"/>
                  <a:cs typeface="Arial" pitchFamily="34" charset="0"/>
                </a:rPr>
                <a:t> </a:t>
              </a:r>
            </a:p>
            <a:p>
              <a:r>
                <a:rPr lang="en-US" b="1">
                  <a:latin typeface="+mj-lt"/>
                  <a:cs typeface="Arial" pitchFamily="34" charset="0"/>
                </a:rPr>
                <a:t>    </a:t>
              </a:r>
              <a:r>
                <a:rPr lang="vi-VN" b="1">
                  <a:latin typeface="+mj-lt"/>
                  <a:cs typeface="Arial" pitchFamily="34" charset="0"/>
                </a:rPr>
                <a:t>viên b</a:t>
              </a:r>
              <a:r>
                <a:rPr lang="en-US" b="1">
                  <a:latin typeface="+mj-lt"/>
                  <a:cs typeface="Arial" pitchFamily="34" charset="0"/>
                </a:rPr>
                <a:t>i</a:t>
              </a:r>
              <a:r>
                <a:rPr lang="vi-VN" b="1">
                  <a:latin typeface="+mj-lt"/>
                  <a:cs typeface="Arial" pitchFamily="34" charset="0"/>
                </a:rPr>
                <a:t> trắng". Tính </a:t>
              </a:r>
              <a:r>
                <a:rPr lang="vi-VN" i="1">
                  <a:latin typeface="+mj-lt"/>
                  <a:cs typeface="Arial" pitchFamily="34" charset="0"/>
                </a:rPr>
                <a:t>P</a:t>
              </a:r>
              <a:r>
                <a:rPr lang="vi-VN">
                  <a:latin typeface="+mj-lt"/>
                  <a:cs typeface="Arial" pitchFamily="34" charset="0"/>
                </a:rPr>
                <a:t>(</a:t>
              </a:r>
              <a:r>
                <a:rPr lang="vi-VN" i="1">
                  <a:latin typeface="+mj-lt"/>
                  <a:cs typeface="Arial" pitchFamily="34" charset="0"/>
                </a:rPr>
                <a:t>A</a:t>
              </a:r>
              <a:r>
                <a:rPr lang="vi-VN">
                  <a:latin typeface="+mj-lt"/>
                  <a:cs typeface="Arial" pitchFamily="34" charset="0"/>
                </a:rPr>
                <a:t> | </a:t>
              </a:r>
              <a:r>
                <a:rPr lang="vi-VN" i="1">
                  <a:latin typeface="+mj-lt"/>
                  <a:cs typeface="Arial" pitchFamily="34" charset="0"/>
                </a:rPr>
                <a:t>B</a:t>
              </a:r>
              <a:r>
                <a:rPr lang="vi-VN">
                  <a:latin typeface="+mj-lt"/>
                  <a:cs typeface="Arial" pitchFamily="34" charset="0"/>
                </a:rPr>
                <a:t>) </a:t>
              </a:r>
              <a:r>
                <a:rPr lang="vi-VN" b="1">
                  <a:latin typeface="+mj-lt"/>
                  <a:cs typeface="Arial" pitchFamily="34" charset="0"/>
                </a:rPr>
                <a:t>bằng định nghĩa và bằng công thức tính </a:t>
              </a:r>
              <a:r>
                <a:rPr lang="vi-VN" i="1">
                  <a:latin typeface="+mj-lt"/>
                  <a:cs typeface="Arial" pitchFamily="34" charset="0"/>
                </a:rPr>
                <a:t>P</a:t>
              </a:r>
              <a:r>
                <a:rPr lang="vi-VN">
                  <a:latin typeface="+mj-lt"/>
                  <a:cs typeface="Arial" pitchFamily="34" charset="0"/>
                </a:rPr>
                <a:t>(</a:t>
              </a:r>
              <a:r>
                <a:rPr lang="vi-VN" i="1">
                  <a:latin typeface="+mj-lt"/>
                  <a:cs typeface="Arial" pitchFamily="34" charset="0"/>
                </a:rPr>
                <a:t>A</a:t>
              </a:r>
              <a:r>
                <a:rPr lang="vi-VN">
                  <a:latin typeface="+mj-lt"/>
                  <a:cs typeface="Arial" pitchFamily="34" charset="0"/>
                </a:rPr>
                <a:t> | </a:t>
              </a:r>
              <a:r>
                <a:rPr lang="vi-VN" i="1">
                  <a:latin typeface="+mj-lt"/>
                  <a:cs typeface="Arial" pitchFamily="34" charset="0"/>
                </a:rPr>
                <a:t>B</a:t>
              </a:r>
              <a:r>
                <a:rPr lang="vi-VN">
                  <a:latin typeface="+mj-lt"/>
                  <a:cs typeface="Arial" pitchFamily="34" charset="0"/>
                </a:rPr>
                <a:t>)</a:t>
              </a:r>
              <a:r>
                <a:rPr lang="en-US">
                  <a:latin typeface="+mj-lt"/>
                  <a:cs typeface="Arial" pitchFamily="34" charset="0"/>
                </a:rPr>
                <a:t>.</a:t>
              </a:r>
              <a:endParaRPr lang="vi-VN">
                <a:latin typeface="+mj-lt"/>
                <a:cs typeface="Arial" pitchFamily="34" charset="0"/>
              </a:endParaRPr>
            </a:p>
          </p:txBody>
        </p:sp>
      </p:grpSp>
      <p:pic>
        <p:nvPicPr>
          <p:cNvPr id="25" name="Picture 24">
            <a:extLst>
              <a:ext uri="{FF2B5EF4-FFF2-40B4-BE49-F238E27FC236}">
                <a16:creationId xmlns:a16="http://schemas.microsoft.com/office/drawing/2014/main" id="{47A67D2D-62A7-4F49-AA66-93F9EBC97DFE}"/>
              </a:ext>
            </a:extLst>
          </p:cNvPr>
          <p:cNvPicPr>
            <a:picLocks noChangeAspect="1"/>
          </p:cNvPicPr>
          <p:nvPr/>
        </p:nvPicPr>
        <p:blipFill>
          <a:blip r:embed="rId5"/>
          <a:stretch>
            <a:fillRect/>
          </a:stretch>
        </p:blipFill>
        <p:spPr>
          <a:xfrm>
            <a:off x="6551612" y="2178289"/>
            <a:ext cx="5776214" cy="2139881"/>
          </a:xfrm>
          <a:prstGeom prst="rect">
            <a:avLst/>
          </a:prstGeom>
        </p:spPr>
      </p:pic>
      <p:sp>
        <p:nvSpPr>
          <p:cNvPr id="3" name="Rectangle 2">
            <a:extLst>
              <a:ext uri="{FF2B5EF4-FFF2-40B4-BE49-F238E27FC236}">
                <a16:creationId xmlns:a16="http://schemas.microsoft.com/office/drawing/2014/main" id="{801F220A-3626-4D7D-B809-85B3D5A46562}"/>
              </a:ext>
            </a:extLst>
          </p:cNvPr>
          <p:cNvSpPr/>
          <p:nvPr/>
        </p:nvSpPr>
        <p:spPr>
          <a:xfrm>
            <a:off x="227012" y="2305277"/>
            <a:ext cx="3328155" cy="461665"/>
          </a:xfrm>
          <a:prstGeom prst="rect">
            <a:avLst/>
          </a:prstGeom>
        </p:spPr>
        <p:txBody>
          <a:bodyPr wrap="none">
            <a:spAutoFit/>
          </a:bodyPr>
          <a:lstStyle/>
          <a:p>
            <a:pPr algn="just"/>
            <a:r>
              <a:rPr lang="vi-VN" b="1">
                <a:solidFill>
                  <a:srgbClr val="C00000"/>
                </a:solidFill>
                <a:cs typeface="Arial" pitchFamily="34" charset="0"/>
              </a:rPr>
              <a:t>Cách 2: </a:t>
            </a:r>
            <a:r>
              <a:rPr lang="vi-VN" b="1">
                <a:cs typeface="Arial" pitchFamily="34" charset="0"/>
              </a:rPr>
              <a:t>Bằng công thức</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A02D340-BCB3-46C6-A543-DC963FF66A35}"/>
                  </a:ext>
                </a:extLst>
              </p:cNvPr>
              <p:cNvSpPr/>
              <p:nvPr/>
            </p:nvSpPr>
            <p:spPr>
              <a:xfrm>
                <a:off x="543737" y="2743520"/>
                <a:ext cx="5889904" cy="830997"/>
              </a:xfrm>
              <a:prstGeom prst="rect">
                <a:avLst/>
              </a:prstGeom>
            </p:spPr>
            <p:txBody>
              <a:bodyPr wrap="square">
                <a:spAutoFit/>
              </a:bodyPr>
              <a:lstStyle/>
              <a:p>
                <a:pPr algn="just"/>
                <a:r>
                  <a:rPr lang="vi-VN">
                    <a:cs typeface="Arial" pitchFamily="34" charset="0"/>
                  </a:rPr>
                  <a:t>Bình có 30 cách chọn, An có 29 cách chọn một viên b</a:t>
                </a:r>
                <a:r>
                  <a:rPr lang="en-US">
                    <a:cs typeface="Arial" pitchFamily="34" charset="0"/>
                  </a:rPr>
                  <a:t>i</a:t>
                </a:r>
                <a:r>
                  <a:rPr lang="vi-VN">
                    <a:cs typeface="Arial" pitchFamily="34" charset="0"/>
                  </a:rPr>
                  <a:t> trong hộp. Do đó </a:t>
                </a:r>
                <a:r>
                  <a:rPr lang="vi-VN" i="1">
                    <a:cs typeface="Arial" pitchFamily="34" charset="0"/>
                  </a:rPr>
                  <a:t>n</a:t>
                </a:r>
                <a:r>
                  <a:rPr lang="vi-VN">
                    <a:cs typeface="Arial" pitchFamily="34" charset="0"/>
                  </a:rPr>
                  <a:t>(</a:t>
                </a:r>
                <a14:m>
                  <m:oMath xmlns:m="http://schemas.openxmlformats.org/officeDocument/2006/math">
                    <m:r>
                      <m:rPr>
                        <m:nor/>
                      </m:rPr>
                      <a:rPr lang="el-GR">
                        <a:latin typeface="Arial" panose="020B0604020202020204" pitchFamily="34" charset="0"/>
                        <a:cs typeface="Arial" panose="020B0604020202020204" pitchFamily="34" charset="0"/>
                      </a:rPr>
                      <m:t>Ω</m:t>
                    </m:r>
                  </m:oMath>
                </a14:m>
                <a:r>
                  <a:rPr lang="vi-VN">
                    <a:cs typeface="Arial" pitchFamily="34" charset="0"/>
                  </a:rPr>
                  <a:t>) = 30</a:t>
                </a:r>
                <a:r>
                  <a:rPr lang="en-US">
                    <a:cs typeface="Arial" pitchFamily="34" charset="0"/>
                  </a:rPr>
                  <a:t>.</a:t>
                </a:r>
                <a:r>
                  <a:rPr lang="vi-VN">
                    <a:cs typeface="Arial" pitchFamily="34" charset="0"/>
                  </a:rPr>
                  <a:t>29.</a:t>
                </a:r>
                <a:endParaRPr lang="en-US">
                  <a:cs typeface="Arial" pitchFamily="34" charset="0"/>
                </a:endParaRPr>
              </a:p>
            </p:txBody>
          </p:sp>
        </mc:Choice>
        <mc:Fallback xmlns="">
          <p:sp>
            <p:nvSpPr>
              <p:cNvPr id="4" name="Rectangle 3">
                <a:extLst>
                  <a:ext uri="{FF2B5EF4-FFF2-40B4-BE49-F238E27FC236}">
                    <a16:creationId xmlns:a16="http://schemas.microsoft.com/office/drawing/2014/main" id="{DA02D340-BCB3-46C6-A543-DC963FF66A35}"/>
                  </a:ext>
                </a:extLst>
              </p:cNvPr>
              <p:cNvSpPr>
                <a:spLocks noRot="1" noChangeAspect="1" noMove="1" noResize="1" noEditPoints="1" noAdjustHandles="1" noChangeArrowheads="1" noChangeShapeType="1" noTextEdit="1"/>
              </p:cNvSpPr>
              <p:nvPr/>
            </p:nvSpPr>
            <p:spPr>
              <a:xfrm>
                <a:off x="543737" y="2743520"/>
                <a:ext cx="5889904" cy="830997"/>
              </a:xfrm>
              <a:prstGeom prst="rect">
                <a:avLst/>
              </a:prstGeom>
              <a:blipFill>
                <a:blip r:embed="rId6"/>
                <a:stretch>
                  <a:fillRect l="-1553" t="-5882" r="-1656" b="-1617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D0BE64C-D5FB-49FE-9114-F97D0A1137A5}"/>
              </a:ext>
            </a:extLst>
          </p:cNvPr>
          <p:cNvSpPr/>
          <p:nvPr/>
        </p:nvSpPr>
        <p:spPr>
          <a:xfrm>
            <a:off x="496884" y="3627588"/>
            <a:ext cx="6092826" cy="830997"/>
          </a:xfrm>
          <a:prstGeom prst="rect">
            <a:avLst/>
          </a:prstGeom>
        </p:spPr>
        <p:txBody>
          <a:bodyPr>
            <a:spAutoFit/>
          </a:bodyPr>
          <a:lstStyle/>
          <a:p>
            <a:r>
              <a:rPr lang="vi-VN">
                <a:cs typeface="Arial" pitchFamily="34" charset="0"/>
              </a:rPr>
              <a:t>Bình có 20 cách chọn một viên b</a:t>
            </a:r>
            <a:r>
              <a:rPr lang="en-US">
                <a:cs typeface="Arial" pitchFamily="34" charset="0"/>
              </a:rPr>
              <a:t>i</a:t>
            </a:r>
            <a:r>
              <a:rPr lang="vi-VN">
                <a:cs typeface="Arial" pitchFamily="34" charset="0"/>
              </a:rPr>
              <a:t> trắng, An có 29 cách chọn từ 29 viên b</a:t>
            </a:r>
            <a:r>
              <a:rPr lang="en-US">
                <a:cs typeface="Arial" pitchFamily="34" charset="0"/>
              </a:rPr>
              <a:t>i</a:t>
            </a:r>
            <a:r>
              <a:rPr lang="vi-VN">
                <a:cs typeface="Arial" pitchFamily="34" charset="0"/>
              </a:rPr>
              <a:t> còn lại. </a:t>
            </a:r>
            <a:endParaRPr lang="en-US">
              <a:cs typeface="Arial"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D7CC01B-B30B-4DB9-B869-510B22FD1378}"/>
                  </a:ext>
                </a:extLst>
              </p:cNvPr>
              <p:cNvSpPr/>
              <p:nvPr/>
            </p:nvSpPr>
            <p:spPr>
              <a:xfrm>
                <a:off x="509307" y="4443751"/>
                <a:ext cx="4453463" cy="766813"/>
              </a:xfrm>
              <a:prstGeom prst="rect">
                <a:avLst/>
              </a:prstGeom>
            </p:spPr>
            <p:txBody>
              <a:bodyPr wrap="none">
                <a:spAutoFit/>
              </a:bodyPr>
              <a:lstStyle/>
              <a:p>
                <a:r>
                  <a:rPr lang="vi-VN">
                    <a:cs typeface="Arial" pitchFamily="34" charset="0"/>
                  </a:rPr>
                  <a:t>Do đó </a:t>
                </a:r>
                <a:r>
                  <a:rPr lang="vi-VN" i="1">
                    <a:cs typeface="Arial" pitchFamily="34" charset="0"/>
                  </a:rPr>
                  <a:t>n</a:t>
                </a:r>
                <a:r>
                  <a:rPr lang="vi-VN">
                    <a:cs typeface="Arial" pitchFamily="34" charset="0"/>
                  </a:rPr>
                  <a:t>(</a:t>
                </a:r>
                <a:r>
                  <a:rPr lang="vi-VN" i="1">
                    <a:cs typeface="Arial" pitchFamily="34" charset="0"/>
                  </a:rPr>
                  <a:t>B</a:t>
                </a:r>
                <a:r>
                  <a:rPr lang="vi-VN">
                    <a:cs typeface="Arial" pitchFamily="34" charset="0"/>
                  </a:rPr>
                  <a:t>) = 20</a:t>
                </a:r>
                <a:r>
                  <a:rPr lang="en-US">
                    <a:cs typeface="Arial" pitchFamily="34" charset="0"/>
                  </a:rPr>
                  <a:t>.</a:t>
                </a:r>
                <a:r>
                  <a:rPr lang="vi-VN">
                    <a:cs typeface="Arial" pitchFamily="34" charset="0"/>
                  </a:rPr>
                  <a:t>29 và </a:t>
                </a:r>
                <a:r>
                  <a:rPr lang="vi-VN" i="1">
                    <a:cs typeface="Arial" pitchFamily="34" charset="0"/>
                  </a:rPr>
                  <a:t>P</a:t>
                </a:r>
                <a:r>
                  <a:rPr lang="vi-VN">
                    <a:cs typeface="Arial" pitchFamily="34" charset="0"/>
                  </a:rPr>
                  <a:t>(</a:t>
                </a:r>
                <a:r>
                  <a:rPr lang="vi-VN" i="1">
                    <a:cs typeface="Arial" pitchFamily="34" charset="0"/>
                  </a:rPr>
                  <a:t>B</a:t>
                </a:r>
                <a:r>
                  <a:rPr lang="vi-VN">
                    <a:cs typeface="Arial" pitchFamily="34" charset="0"/>
                  </a:rPr>
                  <a:t>)=</a:t>
                </a:r>
                <a:r>
                  <a:rPr lang="en-US">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a:cs typeface="Arial" pitchFamily="34" charset="0"/>
                          </a:rPr>
                          <m:t>(</m:t>
                        </m:r>
                        <m:r>
                          <m:rPr>
                            <m:nor/>
                          </m:rPr>
                          <a:rPr lang="vi-VN" i="1">
                            <a:cs typeface="Arial" pitchFamily="34" charset="0"/>
                          </a:rPr>
                          <m:t>B</m:t>
                        </m:r>
                        <m:r>
                          <m:rPr>
                            <m:nor/>
                          </m:rPr>
                          <a:rPr lang="vi-VN">
                            <a:cs typeface="Arial" pitchFamily="34" charset="0"/>
                          </a:rPr>
                          <m:t>)</m:t>
                        </m:r>
                      </m:num>
                      <m:den>
                        <m:r>
                          <m:rPr>
                            <m:nor/>
                          </m:rPr>
                          <a:rPr lang="en-US" i="1">
                            <a:cs typeface="Arial" pitchFamily="34" charset="0"/>
                          </a:rPr>
                          <m:t>n</m:t>
                        </m:r>
                        <m:r>
                          <m:rPr>
                            <m:nor/>
                          </m:rPr>
                          <a:rPr lang="el-GR">
                            <a:cs typeface="Arial" pitchFamily="34" charset="0"/>
                          </a:rPr>
                          <m:t>(</m:t>
                        </m:r>
                        <m:r>
                          <m:rPr>
                            <m:nor/>
                          </m:rPr>
                          <a:rPr lang="el-GR">
                            <a:latin typeface="Arial" panose="020B0604020202020204" pitchFamily="34" charset="0"/>
                            <a:cs typeface="Arial" panose="020B0604020202020204" pitchFamily="34" charset="0"/>
                          </a:rPr>
                          <m:t>Ω</m:t>
                        </m:r>
                        <m:r>
                          <m:rPr>
                            <m:nor/>
                          </m:rPr>
                          <a:rPr lang="el-GR">
                            <a:cs typeface="Arial" pitchFamily="34" charset="0"/>
                          </a:rPr>
                          <m:t>)</m:t>
                        </m:r>
                      </m:den>
                    </m:f>
                  </m:oMath>
                </a14:m>
                <a:endParaRPr lang="en-US"/>
              </a:p>
            </p:txBody>
          </p:sp>
        </mc:Choice>
        <mc:Fallback xmlns="">
          <p:sp>
            <p:nvSpPr>
              <p:cNvPr id="6" name="Rectangle 5">
                <a:extLst>
                  <a:ext uri="{FF2B5EF4-FFF2-40B4-BE49-F238E27FC236}">
                    <a16:creationId xmlns:a16="http://schemas.microsoft.com/office/drawing/2014/main" id="{3D7CC01B-B30B-4DB9-B869-510B22FD1378}"/>
                  </a:ext>
                </a:extLst>
              </p:cNvPr>
              <p:cNvSpPr>
                <a:spLocks noRot="1" noChangeAspect="1" noMove="1" noResize="1" noEditPoints="1" noAdjustHandles="1" noChangeArrowheads="1" noChangeShapeType="1" noTextEdit="1"/>
              </p:cNvSpPr>
              <p:nvPr/>
            </p:nvSpPr>
            <p:spPr>
              <a:xfrm>
                <a:off x="509307" y="4443751"/>
                <a:ext cx="4453463" cy="766813"/>
              </a:xfrm>
              <a:prstGeom prst="rect">
                <a:avLst/>
              </a:prstGeom>
              <a:blipFill>
                <a:blip r:embed="rId7"/>
                <a:stretch>
                  <a:fillRect l="-2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5292EF4-5DD1-4232-B97B-971E4FA81C59}"/>
                  </a:ext>
                </a:extLst>
              </p:cNvPr>
              <p:cNvSpPr/>
              <p:nvPr/>
            </p:nvSpPr>
            <p:spPr>
              <a:xfrm>
                <a:off x="521574" y="5770899"/>
                <a:ext cx="6092825" cy="766813"/>
              </a:xfrm>
              <a:prstGeom prst="rect">
                <a:avLst/>
              </a:prstGeom>
            </p:spPr>
            <p:txBody>
              <a:bodyPr>
                <a:spAutoFit/>
              </a:bodyPr>
              <a:lstStyle/>
              <a:p>
                <a:r>
                  <a:rPr lang="vi-VN">
                    <a:cs typeface="Arial" pitchFamily="34" charset="0"/>
                  </a:rPr>
                  <a:t>Do đó </a:t>
                </a:r>
                <a:r>
                  <a:rPr lang="vi-VN" i="1">
                    <a:cs typeface="Arial" pitchFamily="34" charset="0"/>
                  </a:rPr>
                  <a:t>n</a:t>
                </a:r>
                <a:r>
                  <a:rPr lang="vi-VN">
                    <a:cs typeface="Arial" pitchFamily="34" charset="0"/>
                  </a:rPr>
                  <a:t>(</a:t>
                </a:r>
                <a:r>
                  <a:rPr lang="vi-VN" i="1">
                    <a:cs typeface="Arial" pitchFamily="34" charset="0"/>
                  </a:rPr>
                  <a:t>AB</a:t>
                </a:r>
                <a:r>
                  <a:rPr lang="vi-VN">
                    <a:cs typeface="Arial" pitchFamily="34" charset="0"/>
                  </a:rPr>
                  <a:t>) = 20</a:t>
                </a:r>
                <a:r>
                  <a:rPr lang="en-US">
                    <a:cs typeface="Arial" pitchFamily="34" charset="0"/>
                  </a:rPr>
                  <a:t>.</a:t>
                </a:r>
                <a:r>
                  <a:rPr lang="vi-VN">
                    <a:cs typeface="Arial" pitchFamily="34" charset="0"/>
                  </a:rPr>
                  <a:t>19 và </a:t>
                </a:r>
                <a:r>
                  <a:rPr lang="vi-VN" i="1">
                    <a:cs typeface="Arial" pitchFamily="34" charset="0"/>
                  </a:rPr>
                  <a:t>P</a:t>
                </a:r>
                <a:r>
                  <a:rPr lang="vi-VN">
                    <a:cs typeface="Arial" pitchFamily="34" charset="0"/>
                  </a:rPr>
                  <a:t>(</a:t>
                </a:r>
                <a:r>
                  <a:rPr lang="vi-VN" i="1">
                    <a:cs typeface="Arial" pitchFamily="34" charset="0"/>
                  </a:rPr>
                  <a:t>AB</a:t>
                </a:r>
                <a:r>
                  <a:rPr lang="vi-VN">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a:cs typeface="Arial" pitchFamily="34" charset="0"/>
                          </a:rPr>
                          <m:t>(</m:t>
                        </m:r>
                        <m:r>
                          <m:rPr>
                            <m:nor/>
                          </m:rPr>
                          <a:rPr lang="vi-VN" i="1">
                            <a:cs typeface="Arial" pitchFamily="34" charset="0"/>
                          </a:rPr>
                          <m:t>AB</m:t>
                        </m:r>
                        <m:r>
                          <m:rPr>
                            <m:nor/>
                          </m:rPr>
                          <a:rPr lang="vi-VN">
                            <a:cs typeface="Arial" pitchFamily="34" charset="0"/>
                          </a:rPr>
                          <m:t>)</m:t>
                        </m:r>
                      </m:num>
                      <m:den>
                        <m:r>
                          <m:rPr>
                            <m:nor/>
                          </m:rPr>
                          <a:rPr lang="vi-VN" i="1">
                            <a:cs typeface="Arial" pitchFamily="34" charset="0"/>
                          </a:rPr>
                          <m:t>n</m:t>
                        </m:r>
                        <m:r>
                          <m:rPr>
                            <m:nor/>
                          </m:rPr>
                          <a:rPr lang="el-GR">
                            <a:cs typeface="Arial" pitchFamily="34" charset="0"/>
                          </a:rPr>
                          <m:t>(</m:t>
                        </m:r>
                        <m:r>
                          <m:rPr>
                            <m:nor/>
                          </m:rPr>
                          <a:rPr lang="el-GR">
                            <a:latin typeface="Arial" panose="020B0604020202020204" pitchFamily="34" charset="0"/>
                            <a:cs typeface="Arial" panose="020B0604020202020204" pitchFamily="34" charset="0"/>
                          </a:rPr>
                          <m:t>Ω</m:t>
                        </m:r>
                        <m:r>
                          <m:rPr>
                            <m:nor/>
                          </m:rPr>
                          <a:rPr lang="el-GR">
                            <a:cs typeface="Arial" pitchFamily="34" charset="0"/>
                          </a:rPr>
                          <m:t>)</m:t>
                        </m:r>
                      </m:den>
                    </m:f>
                    <m:r>
                      <a:rPr lang="en-US">
                        <a:latin typeface="Cambria Math" panose="02040503050406030204" pitchFamily="18" charset="0"/>
                        <a:cs typeface="Arial" pitchFamily="34" charset="0"/>
                      </a:rPr>
                      <m:t>. </m:t>
                    </m:r>
                  </m:oMath>
                </a14:m>
                <a:endParaRPr lang="en-US"/>
              </a:p>
            </p:txBody>
          </p:sp>
        </mc:Choice>
        <mc:Fallback xmlns="">
          <p:sp>
            <p:nvSpPr>
              <p:cNvPr id="7" name="Rectangle 6">
                <a:extLst>
                  <a:ext uri="{FF2B5EF4-FFF2-40B4-BE49-F238E27FC236}">
                    <a16:creationId xmlns:a16="http://schemas.microsoft.com/office/drawing/2014/main" id="{55292EF4-5DD1-4232-B97B-971E4FA81C59}"/>
                  </a:ext>
                </a:extLst>
              </p:cNvPr>
              <p:cNvSpPr>
                <a:spLocks noRot="1" noChangeAspect="1" noMove="1" noResize="1" noEditPoints="1" noAdjustHandles="1" noChangeArrowheads="1" noChangeShapeType="1" noTextEdit="1"/>
              </p:cNvSpPr>
              <p:nvPr/>
            </p:nvSpPr>
            <p:spPr>
              <a:xfrm>
                <a:off x="521574" y="5770899"/>
                <a:ext cx="6092825" cy="766813"/>
              </a:xfrm>
              <a:prstGeom prst="rect">
                <a:avLst/>
              </a:prstGeom>
              <a:blipFill>
                <a:blip r:embed="rId8"/>
                <a:stretch>
                  <a:fillRect l="-1602"/>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B7754168-F07E-439B-83A4-DF5586783D88}"/>
              </a:ext>
            </a:extLst>
          </p:cNvPr>
          <p:cNvSpPr/>
          <p:nvPr/>
        </p:nvSpPr>
        <p:spPr>
          <a:xfrm>
            <a:off x="4975193" y="4579196"/>
            <a:ext cx="5341527" cy="461665"/>
          </a:xfrm>
          <a:prstGeom prst="rect">
            <a:avLst/>
          </a:prstGeom>
        </p:spPr>
        <p:txBody>
          <a:bodyPr wrap="square">
            <a:spAutoFit/>
          </a:bodyPr>
          <a:lstStyle/>
          <a:p>
            <a:r>
              <a:rPr lang="en-US">
                <a:cs typeface="Arial" pitchFamily="34" charset="0"/>
              </a:rPr>
              <a:t>. </a:t>
            </a:r>
            <a:r>
              <a:rPr lang="vi-VN">
                <a:cs typeface="Arial" pitchFamily="34" charset="0"/>
              </a:rPr>
              <a:t>Bình có 20 cách chọn một viên b</a:t>
            </a:r>
            <a:r>
              <a:rPr lang="en-US">
                <a:cs typeface="Arial" pitchFamily="34" charset="0"/>
              </a:rPr>
              <a:t>i</a:t>
            </a:r>
            <a:r>
              <a:rPr lang="vi-VN">
                <a:cs typeface="Arial" pitchFamily="34" charset="0"/>
              </a:rPr>
              <a:t> trắng, </a:t>
            </a:r>
            <a:endParaRPr lang="en-US"/>
          </a:p>
        </p:txBody>
      </p:sp>
      <p:grpSp>
        <p:nvGrpSpPr>
          <p:cNvPr id="28" name="Group 27">
            <a:extLst>
              <a:ext uri="{FF2B5EF4-FFF2-40B4-BE49-F238E27FC236}">
                <a16:creationId xmlns:a16="http://schemas.microsoft.com/office/drawing/2014/main" id="{0A1B7CBB-F7E9-4BAF-9B46-B91668148B32}"/>
              </a:ext>
            </a:extLst>
          </p:cNvPr>
          <p:cNvGrpSpPr/>
          <p:nvPr/>
        </p:nvGrpSpPr>
        <p:grpSpPr>
          <a:xfrm>
            <a:off x="5637212" y="5776092"/>
            <a:ext cx="5615442" cy="756426"/>
            <a:chOff x="5637212" y="5776092"/>
            <a:chExt cx="5615442" cy="75642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69D7600-251D-4D7E-B657-02727E56A800}"/>
                    </a:ext>
                  </a:extLst>
                </p:cNvPr>
                <p:cNvSpPr/>
                <p:nvPr/>
              </p:nvSpPr>
              <p:spPr>
                <a:xfrm>
                  <a:off x="5637212" y="5776092"/>
                  <a:ext cx="5567550" cy="756426"/>
                </a:xfrm>
                <a:prstGeom prst="rect">
                  <a:avLst/>
                </a:prstGeom>
              </p:spPr>
              <p:txBody>
                <a:bodyPr wrap="none">
                  <a:spAutoFit/>
                </a:bodyPr>
                <a:lstStyle/>
                <a:p>
                  <a:r>
                    <a:rPr lang="vi-VN">
                      <a:cs typeface="Arial" pitchFamily="34" charset="0"/>
                    </a:rPr>
                    <a:t>Vậy </a:t>
                  </a:r>
                  <a:r>
                    <a:rPr lang="vi-VN" i="1">
                      <a:cs typeface="Arial" pitchFamily="34" charset="0"/>
                    </a:rPr>
                    <a:t>P</a:t>
                  </a:r>
                  <a:r>
                    <a:rPr lang="vi-VN">
                      <a:cs typeface="Arial" pitchFamily="34" charset="0"/>
                    </a:rPr>
                    <a:t>(</a:t>
                  </a:r>
                  <a:r>
                    <a:rPr lang="vi-VN" i="1">
                      <a:cs typeface="Arial" pitchFamily="34" charset="0"/>
                    </a:rPr>
                    <a:t>A</a:t>
                  </a:r>
                  <a:r>
                    <a:rPr lang="vi-VN">
                      <a:cs typeface="Arial" pitchFamily="34" charset="0"/>
                    </a:rPr>
                    <a:t> | </a:t>
                  </a:r>
                  <a:r>
                    <a:rPr lang="vi-VN" i="1">
                      <a:cs typeface="Arial" pitchFamily="34" charset="0"/>
                    </a:rPr>
                    <a:t>B</a:t>
                  </a:r>
                  <a:r>
                    <a:rPr lang="vi-VN">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P</m:t>
                          </m:r>
                          <m:r>
                            <m:rPr>
                              <m:nor/>
                            </m:rPr>
                            <a:rPr lang="vi-VN">
                              <a:cs typeface="Arial" pitchFamily="34" charset="0"/>
                            </a:rPr>
                            <m:t>(</m:t>
                          </m:r>
                          <m:r>
                            <m:rPr>
                              <m:nor/>
                            </m:rPr>
                            <a:rPr lang="vi-VN" i="1">
                              <a:cs typeface="Arial" pitchFamily="34" charset="0"/>
                            </a:rPr>
                            <m:t>AB</m:t>
                          </m:r>
                          <m:r>
                            <m:rPr>
                              <m:nor/>
                            </m:rPr>
                            <a:rPr lang="vi-VN">
                              <a:cs typeface="Arial" pitchFamily="34" charset="0"/>
                            </a:rPr>
                            <m:t>)</m:t>
                          </m:r>
                        </m:num>
                        <m:den>
                          <m:r>
                            <m:rPr>
                              <m:nor/>
                            </m:rPr>
                            <a:rPr lang="vi-VN" i="1">
                              <a:cs typeface="Arial" pitchFamily="34" charset="0"/>
                            </a:rPr>
                            <m:t>P</m:t>
                          </m:r>
                          <m:r>
                            <m:rPr>
                              <m:nor/>
                            </m:rPr>
                            <a:rPr lang="vi-VN">
                              <a:cs typeface="Arial" pitchFamily="34" charset="0"/>
                            </a:rPr>
                            <m:t>(</m:t>
                          </m:r>
                          <m:r>
                            <m:rPr>
                              <m:nor/>
                            </m:rPr>
                            <a:rPr lang="vi-VN" i="1">
                              <a:cs typeface="Arial" pitchFamily="34" charset="0"/>
                            </a:rPr>
                            <m:t>B</m:t>
                          </m:r>
                          <m:r>
                            <m:rPr>
                              <m:nor/>
                            </m:rPr>
                            <a:rPr lang="vi-VN">
                              <a:cs typeface="Arial" pitchFamily="34" charset="0"/>
                            </a:rPr>
                            <m:t>)</m:t>
                          </m:r>
                        </m:den>
                      </m:f>
                    </m:oMath>
                  </a14:m>
                  <a:r>
                    <a:rPr lang="en-US">
                      <a:cs typeface="Arial" pitchFamily="34" charset="0"/>
                    </a:rPr>
                    <a:t> =</a:t>
                  </a:r>
                  <a:r>
                    <a:rPr lang="vi-VN">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a:cs typeface="Arial" pitchFamily="34" charset="0"/>
                            </a:rPr>
                            <m:t>(</m:t>
                          </m:r>
                          <m:r>
                            <m:rPr>
                              <m:nor/>
                            </m:rPr>
                            <a:rPr lang="vi-VN" i="1">
                              <a:cs typeface="Arial" pitchFamily="34" charset="0"/>
                            </a:rPr>
                            <m:t>AB</m:t>
                          </m:r>
                          <m:r>
                            <m:rPr>
                              <m:nor/>
                            </m:rPr>
                            <a:rPr lang="vi-VN">
                              <a:cs typeface="Arial" pitchFamily="34" charset="0"/>
                            </a:rPr>
                            <m:t>)</m:t>
                          </m:r>
                        </m:num>
                        <m:den>
                          <m:r>
                            <m:rPr>
                              <m:nor/>
                            </m:rPr>
                            <a:rPr lang="vi-VN" i="1">
                              <a:cs typeface="Arial" pitchFamily="34" charset="0"/>
                            </a:rPr>
                            <m:t>n</m:t>
                          </m:r>
                          <m:r>
                            <m:rPr>
                              <m:nor/>
                            </m:rPr>
                            <a:rPr lang="vi-VN">
                              <a:cs typeface="Arial" pitchFamily="34" charset="0"/>
                            </a:rPr>
                            <m:t>(</m:t>
                          </m:r>
                          <m:r>
                            <m:rPr>
                              <m:nor/>
                            </m:rPr>
                            <a:rPr lang="vi-VN" i="1">
                              <a:cs typeface="Arial" pitchFamily="34" charset="0"/>
                            </a:rPr>
                            <m:t>B</m:t>
                          </m:r>
                          <m:r>
                            <m:rPr>
                              <m:nor/>
                            </m:rPr>
                            <a:rPr lang="vi-VN">
                              <a:cs typeface="Arial" pitchFamily="34" charset="0"/>
                            </a:rPr>
                            <m:t>)</m:t>
                          </m:r>
                        </m:den>
                      </m:f>
                      <m:r>
                        <m:rPr>
                          <m:nor/>
                        </m:rPr>
                        <a:rPr lang="en-US">
                          <a:cs typeface="Arial" pitchFamily="34" charset="0"/>
                        </a:rPr>
                        <m:t>=</m:t>
                      </m:r>
                    </m:oMath>
                  </a14:m>
                  <a:r>
                    <a:rPr lang="en-US">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a:cs typeface="Arial" pitchFamily="34" charset="0"/>
                            </a:rPr>
                            <m:t>20</m:t>
                          </m:r>
                          <m:r>
                            <m:rPr>
                              <m:nor/>
                            </m:rPr>
                            <a:rPr lang="en-US" b="0" i="0" smtClean="0">
                              <a:cs typeface="Arial" pitchFamily="34" charset="0"/>
                            </a:rPr>
                            <m:t>.</m:t>
                          </m:r>
                          <m:r>
                            <m:rPr>
                              <m:nor/>
                            </m:rPr>
                            <a:rPr lang="vi-VN">
                              <a:cs typeface="Arial" pitchFamily="34" charset="0"/>
                            </a:rPr>
                            <m:t>19</m:t>
                          </m:r>
                        </m:num>
                        <m:den>
                          <m:r>
                            <m:rPr>
                              <m:nor/>
                            </m:rPr>
                            <a:rPr lang="vi-VN">
                              <a:cs typeface="Arial" pitchFamily="34" charset="0"/>
                            </a:rPr>
                            <m:t>20</m:t>
                          </m:r>
                          <m:r>
                            <m:rPr>
                              <m:nor/>
                            </m:rPr>
                            <a:rPr lang="en-US" b="0" i="0" smtClean="0">
                              <a:cs typeface="Arial" pitchFamily="34" charset="0"/>
                            </a:rPr>
                            <m:t>.</m:t>
                          </m:r>
                          <m:r>
                            <m:rPr>
                              <m:nor/>
                            </m:rPr>
                            <a:rPr lang="vi-VN">
                              <a:cs typeface="Arial" pitchFamily="34" charset="0"/>
                            </a:rPr>
                            <m:t>29</m:t>
                          </m:r>
                        </m:den>
                      </m:f>
                      <m:r>
                        <m:rPr>
                          <m:nor/>
                        </m:rPr>
                        <a:rPr lang="en-US">
                          <a:cs typeface="Arial" pitchFamily="34" charset="0"/>
                        </a:rPr>
                        <m:t>= </m:t>
                      </m:r>
                      <m:f>
                        <m:fPr>
                          <m:ctrlPr>
                            <a:rPr lang="vi-VN" i="1" smtClean="0">
                              <a:solidFill>
                                <a:srgbClr val="C00000"/>
                              </a:solidFill>
                              <a:latin typeface="Cambria Math" panose="02040503050406030204" pitchFamily="18" charset="0"/>
                              <a:cs typeface="Arial" pitchFamily="34" charset="0"/>
                            </a:rPr>
                          </m:ctrlPr>
                        </m:fPr>
                        <m:num>
                          <m:r>
                            <m:rPr>
                              <m:nor/>
                            </m:rPr>
                            <a:rPr lang="vi-VN">
                              <a:solidFill>
                                <a:srgbClr val="C00000"/>
                              </a:solidFill>
                              <a:cs typeface="Arial" pitchFamily="34" charset="0"/>
                            </a:rPr>
                            <m:t>19</m:t>
                          </m:r>
                        </m:num>
                        <m:den>
                          <m:r>
                            <m:rPr>
                              <m:nor/>
                            </m:rPr>
                            <a:rPr lang="vi-VN">
                              <a:solidFill>
                                <a:srgbClr val="C00000"/>
                              </a:solidFill>
                              <a:cs typeface="Arial" pitchFamily="34" charset="0"/>
                            </a:rPr>
                            <m:t>29</m:t>
                          </m:r>
                        </m:den>
                      </m:f>
                    </m:oMath>
                  </a14:m>
                  <a:endParaRPr lang="en-US"/>
                </a:p>
              </p:txBody>
            </p:sp>
          </mc:Choice>
          <mc:Fallback xmlns="">
            <p:sp>
              <p:nvSpPr>
                <p:cNvPr id="8" name="Rectangle 7">
                  <a:extLst>
                    <a:ext uri="{FF2B5EF4-FFF2-40B4-BE49-F238E27FC236}">
                      <a16:creationId xmlns:a16="http://schemas.microsoft.com/office/drawing/2014/main" id="{D69D7600-251D-4D7E-B657-02727E56A800}"/>
                    </a:ext>
                  </a:extLst>
                </p:cNvPr>
                <p:cNvSpPr>
                  <a:spLocks noRot="1" noChangeAspect="1" noMove="1" noResize="1" noEditPoints="1" noAdjustHandles="1" noChangeArrowheads="1" noChangeShapeType="1" noTextEdit="1"/>
                </p:cNvSpPr>
                <p:nvPr/>
              </p:nvSpPr>
              <p:spPr>
                <a:xfrm>
                  <a:off x="5637212" y="5776092"/>
                  <a:ext cx="5567550" cy="756426"/>
                </a:xfrm>
                <a:prstGeom prst="rect">
                  <a:avLst/>
                </a:prstGeom>
                <a:blipFill>
                  <a:blip r:embed="rId9"/>
                  <a:stretch>
                    <a:fillRect l="-1752"/>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5FD0A3D0-5855-41D0-B9EF-CA75356B69BA}"/>
                </a:ext>
              </a:extLst>
            </p:cNvPr>
            <p:cNvSpPr/>
            <p:nvPr/>
          </p:nvSpPr>
          <p:spPr>
            <a:xfrm>
              <a:off x="10991044" y="5870327"/>
              <a:ext cx="261610" cy="461665"/>
            </a:xfrm>
            <a:prstGeom prst="rect">
              <a:avLst/>
            </a:prstGeom>
          </p:spPr>
          <p:txBody>
            <a:bodyPr wrap="none">
              <a:spAutoFit/>
            </a:bodyPr>
            <a:lstStyle/>
            <a:p>
              <a:r>
                <a:rPr lang="en-US"/>
                <a:t>.</a:t>
              </a:r>
            </a:p>
          </p:txBody>
        </p:sp>
      </p:grpSp>
    </p:spTree>
    <p:extLst>
      <p:ext uri="{BB962C8B-B14F-4D97-AF65-F5344CB8AC3E}">
        <p14:creationId xmlns:p14="http://schemas.microsoft.com/office/powerpoint/2010/main" val="1327719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4" grpId="0"/>
      <p:bldP spid="5" grpId="0"/>
      <p:bldP spid="6" grpId="0"/>
      <p:bldP spid="7"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119" y="200854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8C13B842-EBDE-4DBA-85FD-181EA3DCE383}"/>
              </a:ext>
            </a:extLst>
          </p:cNvPr>
          <p:cNvGrpSpPr/>
          <p:nvPr/>
        </p:nvGrpSpPr>
        <p:grpSpPr>
          <a:xfrm>
            <a:off x="331647" y="555594"/>
            <a:ext cx="11525529" cy="1333646"/>
            <a:chOff x="299914" y="709710"/>
            <a:chExt cx="11525529" cy="1333646"/>
          </a:xfrm>
        </p:grpSpPr>
        <p:sp>
          <p:nvSpPr>
            <p:cNvPr id="21" name="Rounded Rectangle 20"/>
            <p:cNvSpPr/>
            <p:nvPr/>
          </p:nvSpPr>
          <p:spPr>
            <a:xfrm>
              <a:off x="1982395" y="770116"/>
              <a:ext cx="9829800" cy="124090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14" y="709710"/>
              <a:ext cx="1535481" cy="133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810747" y="1157717"/>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533507" y="8667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2259249" y="1049920"/>
                  <a:ext cx="9566194" cy="532175"/>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sz="2200" b="1">
                      <a:latin typeface="+mj-lt"/>
                      <a:cs typeface="Arial" pitchFamily="34" charset="0"/>
                    </a:rPr>
                    <a:t>Trở lại Ví dụ 1. Tính </a:t>
                  </a:r>
                  <a:r>
                    <a:rPr lang="vi-VN" i="1">
                      <a:cs typeface="Arial" pitchFamily="34" charset="0"/>
                    </a:rPr>
                    <a:t>P</a:t>
                  </a:r>
                  <a:r>
                    <a:rPr lang="vi-VN">
                      <a:cs typeface="Arial" pitchFamily="34" charset="0"/>
                    </a:rPr>
                    <a:t>(</a:t>
                  </a:r>
                  <a:r>
                    <a:rPr lang="vi-VN" i="1">
                      <a:cs typeface="Arial" pitchFamily="34" charset="0"/>
                    </a:rPr>
                    <a:t>A</a:t>
                  </a:r>
                  <a:r>
                    <a:rPr lang="vi-VN">
                      <a:cs typeface="Arial" pitchFamily="34" charset="0"/>
                    </a:rPr>
                    <a:t> |</a:t>
                  </a:r>
                  <a:r>
                    <a:rPr lang="en-US">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a:cs typeface="Arial" pitchFamily="34" charset="0"/>
                    </a:rPr>
                    <a:t>)</a:t>
                  </a:r>
                  <a:r>
                    <a:rPr lang="en-US" sz="2200">
                      <a:latin typeface="+mj-lt"/>
                      <a:cs typeface="Arial" pitchFamily="34" charset="0"/>
                    </a:rPr>
                    <a:t>  </a:t>
                  </a:r>
                  <a:r>
                    <a:rPr lang="vi-VN" b="1">
                      <a:latin typeface="+mj-lt"/>
                      <a:cs typeface="Arial" pitchFamily="34" charset="0"/>
                    </a:rPr>
                    <a:t>bằng định nghĩa và bằng công thức.</a:t>
                  </a:r>
                </a:p>
              </p:txBody>
            </p:sp>
          </mc:Choice>
          <mc:Fallback xmlns="">
            <p:sp>
              <p:nvSpPr>
                <p:cNvPr id="10" name="TextBox 9"/>
                <p:cNvSpPr txBox="1">
                  <a:spLocks noRot="1" noChangeAspect="1" noMove="1" noResize="1" noEditPoints="1" noAdjustHandles="1" noChangeArrowheads="1" noChangeShapeType="1" noTextEdit="1"/>
                </p:cNvSpPr>
                <p:nvPr/>
              </p:nvSpPr>
              <p:spPr>
                <a:xfrm>
                  <a:off x="2259249" y="1049920"/>
                  <a:ext cx="9566194" cy="532175"/>
                </a:xfrm>
                <a:prstGeom prst="rect">
                  <a:avLst/>
                </a:prstGeom>
                <a:blipFill>
                  <a:blip r:embed="rId6"/>
                  <a:stretch>
                    <a:fillRect l="-382" b="-2298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45D2786-2603-EC9F-78E6-746E3BCB1F87}"/>
                  </a:ext>
                </a:extLst>
              </p:cNvPr>
              <p:cNvSpPr txBox="1"/>
              <p:nvPr/>
            </p:nvSpPr>
            <p:spPr>
              <a:xfrm>
                <a:off x="1141412" y="5828231"/>
                <a:ext cx="5181600" cy="823815"/>
              </a:xfrm>
              <a:prstGeom prst="rect">
                <a:avLst/>
              </a:prstGeom>
              <a:noFill/>
            </p:spPr>
            <p:txBody>
              <a:bodyPr wrap="square" rtlCol="0">
                <a:spAutoFit/>
              </a:bodyPr>
              <a:lstStyle/>
              <a:p>
                <a:pPr algn="just">
                  <a:spcBef>
                    <a:spcPts val="300"/>
                  </a:spcBef>
                  <a:spcAft>
                    <a:spcPts val="300"/>
                  </a:spcAft>
                </a:pPr>
                <a:r>
                  <a:rPr lang="en-US">
                    <a:cs typeface="Arial" pitchFamily="34" charset="0"/>
                  </a:rPr>
                  <a:t>Nên </a:t>
                </a:r>
                <a:r>
                  <a:rPr lang="vi-VN" i="1">
                    <a:cs typeface="Arial" pitchFamily="34" charset="0"/>
                  </a:rPr>
                  <a:t>n</a:t>
                </a:r>
                <a:r>
                  <a:rPr lang="vi-VN">
                    <a:cs typeface="Arial" pitchFamily="34" charset="0"/>
                  </a:rPr>
                  <a:t>(</a:t>
                </a:r>
                <a:r>
                  <a:rPr lang="vi-VN" i="1">
                    <a:cs typeface="Arial" pitchFamily="34" charset="0"/>
                  </a:rPr>
                  <a:t>A</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a:cs typeface="Arial" pitchFamily="34" charset="0"/>
                  </a:rPr>
                  <a:t>) = 20</a:t>
                </a:r>
                <a:r>
                  <a:rPr lang="en-US">
                    <a:cs typeface="Arial" pitchFamily="34" charset="0"/>
                  </a:rPr>
                  <a:t>.</a:t>
                </a:r>
                <a:r>
                  <a:rPr lang="vi-VN">
                    <a:cs typeface="Arial" pitchFamily="34" charset="0"/>
                  </a:rPr>
                  <a:t>10</a:t>
                </a:r>
                <a:r>
                  <a:rPr lang="en-US">
                    <a:cs typeface="Arial" pitchFamily="34" charset="0"/>
                  </a:rPr>
                  <a:t> và</a:t>
                </a:r>
                <a:r>
                  <a:rPr lang="vi-VN">
                    <a:cs typeface="Arial" pitchFamily="34" charset="0"/>
                  </a:rPr>
                  <a:t> </a:t>
                </a:r>
                <a:r>
                  <a:rPr lang="vi-VN" i="1">
                    <a:cs typeface="Arial" pitchFamily="34" charset="0"/>
                  </a:rPr>
                  <a:t>P</a:t>
                </a:r>
                <a:r>
                  <a:rPr lang="vi-VN">
                    <a:cs typeface="Arial" pitchFamily="34" charset="0"/>
                  </a:rPr>
                  <a:t>(</a:t>
                </a:r>
                <a:r>
                  <a:rPr lang="vi-VN" i="1">
                    <a:cs typeface="Arial" pitchFamily="34" charset="0"/>
                  </a:rPr>
                  <a:t>A |</a:t>
                </a:r>
                <a:r>
                  <a:rPr lang="en-US">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a:cs typeface="Arial" pitchFamily="34" charset="0"/>
                  </a:rPr>
                  <a:t>) </a:t>
                </a:r>
                <a:r>
                  <a:rPr lang="en-US">
                    <a:cs typeface="Arial" pitchFamily="34" charset="0"/>
                  </a:rPr>
                  <a:t>=</a:t>
                </a:r>
                <a:r>
                  <a:rPr lang="vi-VN">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i="1">
                            <a:cs typeface="Arial" pitchFamily="34" charset="0"/>
                          </a:rPr>
                          <m:t>(</m:t>
                        </m:r>
                        <m:r>
                          <m:rPr>
                            <m:nor/>
                          </m:rPr>
                          <a:rPr lang="vi-VN" i="1">
                            <a:cs typeface="Arial" pitchFamily="34" charset="0"/>
                          </a:rPr>
                          <m:t>A</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num>
                      <m:den>
                        <m:r>
                          <m:rPr>
                            <m:nor/>
                          </m:rPr>
                          <a:rPr lang="vi-VN" i="1">
                            <a:cs typeface="Arial" pitchFamily="34" charset="0"/>
                          </a:rPr>
                          <m:t>n</m:t>
                        </m:r>
                        <m:r>
                          <m:rPr>
                            <m:nor/>
                          </m:rPr>
                          <a:rPr lang="vi-VN" i="1">
                            <a:cs typeface="Arial" pitchFamily="34" charset="0"/>
                          </a:rPr>
                          <m:t>(</m:t>
                        </m:r>
                        <m:r>
                          <m:rPr>
                            <m:nor/>
                          </m:rPr>
                          <a:rPr lang="el-GR" i="1">
                            <a:latin typeface="Arial" panose="020B0604020202020204" pitchFamily="34" charset="0"/>
                            <a:cs typeface="Arial" panose="020B0604020202020204" pitchFamily="34" charset="0"/>
                          </a:rPr>
                          <m:t>Ω</m:t>
                        </m:r>
                        <m:r>
                          <m:rPr>
                            <m:nor/>
                          </m:rPr>
                          <a:rPr lang="vi-VN" i="1">
                            <a:cs typeface="Arial" pitchFamily="34" charset="0"/>
                          </a:rPr>
                          <m:t>)</m:t>
                        </m:r>
                      </m:den>
                    </m:f>
                  </m:oMath>
                </a14:m>
                <a:r>
                  <a:rPr lang="en-US">
                    <a:cs typeface="Arial" pitchFamily="34" charset="0"/>
                  </a:rPr>
                  <a:t>.   </a:t>
                </a:r>
                <a:endParaRPr lang="en-US">
                  <a:latin typeface="Arial" pitchFamily="34" charset="0"/>
                  <a:cs typeface="Arial" pitchFamily="34" charset="0"/>
                </a:endParaRPr>
              </a:p>
            </p:txBody>
          </p:sp>
        </mc:Choice>
        <mc:Fallback xmlns="">
          <p:sp>
            <p:nvSpPr>
              <p:cNvPr id="38" name="TextBox 37">
                <a:extLst>
                  <a:ext uri="{FF2B5EF4-FFF2-40B4-BE49-F238E27FC236}">
                    <a16:creationId xmlns:a16="http://schemas.microsoft.com/office/drawing/2014/main" id="{245D2786-2603-EC9F-78E6-746E3BCB1F87}"/>
                  </a:ext>
                </a:extLst>
              </p:cNvPr>
              <p:cNvSpPr txBox="1">
                <a:spLocks noRot="1" noChangeAspect="1" noMove="1" noResize="1" noEditPoints="1" noAdjustHandles="1" noChangeArrowheads="1" noChangeShapeType="1" noTextEdit="1"/>
              </p:cNvSpPr>
              <p:nvPr/>
            </p:nvSpPr>
            <p:spPr>
              <a:xfrm>
                <a:off x="1141412" y="5828231"/>
                <a:ext cx="5181600" cy="823815"/>
              </a:xfrm>
              <a:prstGeom prst="rect">
                <a:avLst/>
              </a:prstGeom>
              <a:blipFill>
                <a:blip r:embed="rId7"/>
                <a:stretch>
                  <a:fillRect l="-1765"/>
                </a:stretch>
              </a:blipFill>
            </p:spPr>
            <p:txBody>
              <a:bodyPr/>
              <a:lstStyle/>
              <a:p>
                <a:r>
                  <a:rPr lang="en-US">
                    <a:noFill/>
                  </a:rPr>
                  <a:t> </a:t>
                </a:r>
              </a:p>
            </p:txBody>
          </p:sp>
        </mc:Fallback>
      </mc:AlternateContent>
      <p:sp>
        <p:nvSpPr>
          <p:cNvPr id="40" name="AutoShape 4">
            <a:extLst>
              <a:ext uri="{FF2B5EF4-FFF2-40B4-BE49-F238E27FC236}">
                <a16:creationId xmlns:a16="http://schemas.microsoft.com/office/drawing/2014/main" id="{B6B0F0AD-127E-E06C-4807-B0CA74862C32}"/>
              </a:ext>
            </a:extLst>
          </p:cNvPr>
          <p:cNvSpPr>
            <a:spLocks noChangeArrowheads="1"/>
          </p:cNvSpPr>
          <p:nvPr/>
        </p:nvSpPr>
        <p:spPr bwMode="gray">
          <a:xfrm>
            <a:off x="74612" y="-14935"/>
            <a:ext cx="4046999" cy="417434"/>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XÁC XUẤT CÓ ĐIỀU KIỆN</a:t>
            </a:r>
            <a:endParaRPr lang="vi-VN" sz="1900" b="1">
              <a:solidFill>
                <a:schemeClr val="bg1"/>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3CF8FB42-CFF7-4E9D-A35D-2970A13109CC}"/>
              </a:ext>
            </a:extLst>
          </p:cNvPr>
          <p:cNvSpPr/>
          <p:nvPr/>
        </p:nvSpPr>
        <p:spPr>
          <a:xfrm>
            <a:off x="625085" y="2225729"/>
            <a:ext cx="2537874" cy="461665"/>
          </a:xfrm>
          <a:prstGeom prst="rect">
            <a:avLst/>
          </a:prstGeom>
        </p:spPr>
        <p:txBody>
          <a:bodyPr wrap="none">
            <a:spAutoFit/>
          </a:bodyPr>
          <a:lstStyle/>
          <a:p>
            <a:r>
              <a:rPr lang="vi-VN" b="1">
                <a:solidFill>
                  <a:srgbClr val="C00000"/>
                </a:solidFill>
                <a:cs typeface="Arial" pitchFamily="34" charset="0"/>
              </a:rPr>
              <a:t>Bằng định nghĩa: </a:t>
            </a:r>
            <a:endParaRPr lang="en-US">
              <a:solidFill>
                <a:srgbClr val="C00000"/>
              </a:solidFill>
            </a:endParaRPr>
          </a:p>
        </p:txBody>
      </p:sp>
      <p:sp>
        <p:nvSpPr>
          <p:cNvPr id="3" name="Rectangle 2">
            <a:extLst>
              <a:ext uri="{FF2B5EF4-FFF2-40B4-BE49-F238E27FC236}">
                <a16:creationId xmlns:a16="http://schemas.microsoft.com/office/drawing/2014/main" id="{9832B045-4529-4D85-BB90-86CE6B3643A3}"/>
              </a:ext>
            </a:extLst>
          </p:cNvPr>
          <p:cNvSpPr/>
          <p:nvPr/>
        </p:nvSpPr>
        <p:spPr>
          <a:xfrm>
            <a:off x="1107001" y="2590697"/>
            <a:ext cx="11395422" cy="461665"/>
          </a:xfrm>
          <a:prstGeom prst="rect">
            <a:avLst/>
          </a:prstGeom>
        </p:spPr>
        <p:txBody>
          <a:bodyPr wrap="square">
            <a:spAutoFit/>
          </a:bodyPr>
          <a:lstStyle/>
          <a:p>
            <a:r>
              <a:rPr lang="vi-VN">
                <a:cs typeface="Arial" pitchFamily="34" charset="0"/>
              </a:rPr>
              <a:t>Nếu B không xảy ra tức là Bình lấy được viên bi đen. Khi đó trong hộp còn lại 29 viên bi</a:t>
            </a: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5D2C849-76E5-484C-BE32-24B23777B700}"/>
                  </a:ext>
                </a:extLst>
              </p:cNvPr>
              <p:cNvSpPr/>
              <p:nvPr/>
            </p:nvSpPr>
            <p:spPr>
              <a:xfrm>
                <a:off x="1070024" y="3028612"/>
                <a:ext cx="7065396" cy="684739"/>
              </a:xfrm>
              <a:prstGeom prst="rect">
                <a:avLst/>
              </a:prstGeom>
            </p:spPr>
            <p:txBody>
              <a:bodyPr wrap="none">
                <a:spAutoFit/>
              </a:bodyPr>
              <a:lstStyle/>
              <a:p>
                <a:pPr algn="just">
                  <a:spcBef>
                    <a:spcPts val="300"/>
                  </a:spcBef>
                  <a:spcAft>
                    <a:spcPts val="300"/>
                  </a:spcAft>
                </a:pPr>
                <a:r>
                  <a:rPr lang="vi-VN">
                    <a:cs typeface="Arial" pitchFamily="34" charset="0"/>
                  </a:rPr>
                  <a:t>với 20 viên bi trắng và 9 viên bi đen. Vậy</a:t>
                </a:r>
                <a:r>
                  <a:rPr lang="en-US">
                    <a:cs typeface="Arial" pitchFamily="34" charset="0"/>
                  </a:rPr>
                  <a:t> </a:t>
                </a:r>
                <a:r>
                  <a:rPr lang="vi-VN" i="1">
                    <a:cs typeface="Arial" pitchFamily="34" charset="0"/>
                  </a:rPr>
                  <a:t>P(A |</a:t>
                </a:r>
                <a:r>
                  <a:rPr lang="en-US" i="1">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i="1">
                    <a:cs typeface="Arial" pitchFamily="34" charset="0"/>
                  </a:rPr>
                  <a:t>) </a:t>
                </a:r>
                <a:r>
                  <a:rPr lang="en-US">
                    <a:cs typeface="Arial" pitchFamily="34" charset="0"/>
                  </a:rPr>
                  <a:t>= </a:t>
                </a:r>
                <a14:m>
                  <m:oMath xmlns:m="http://schemas.openxmlformats.org/officeDocument/2006/math">
                    <m:f>
                      <m:fPr>
                        <m:ctrlPr>
                          <a:rPr lang="vi-VN" i="1" smtClean="0">
                            <a:solidFill>
                              <a:srgbClr val="C00000"/>
                            </a:solidFill>
                            <a:latin typeface="Cambria Math" panose="02040503050406030204" pitchFamily="18" charset="0"/>
                            <a:cs typeface="Arial" pitchFamily="34" charset="0"/>
                          </a:rPr>
                        </m:ctrlPr>
                      </m:fPr>
                      <m:num>
                        <m:r>
                          <m:rPr>
                            <m:nor/>
                          </m:rPr>
                          <a:rPr lang="vi-VN">
                            <a:solidFill>
                              <a:srgbClr val="C00000"/>
                            </a:solidFill>
                            <a:cs typeface="Arial" pitchFamily="34" charset="0"/>
                          </a:rPr>
                          <m:t>20</m:t>
                        </m:r>
                      </m:num>
                      <m:den>
                        <m:r>
                          <m:rPr>
                            <m:nor/>
                          </m:rPr>
                          <a:rPr lang="vi-VN">
                            <a:solidFill>
                              <a:srgbClr val="C00000"/>
                            </a:solidFill>
                            <a:cs typeface="Arial" pitchFamily="34" charset="0"/>
                          </a:rPr>
                          <m:t>29</m:t>
                        </m:r>
                      </m:den>
                    </m:f>
                  </m:oMath>
                </a14:m>
                <a:endParaRPr lang="en-US">
                  <a:cs typeface="Arial" pitchFamily="34" charset="0"/>
                </a:endParaRPr>
              </a:p>
            </p:txBody>
          </p:sp>
        </mc:Choice>
        <mc:Fallback xmlns="">
          <p:sp>
            <p:nvSpPr>
              <p:cNvPr id="4" name="Rectangle 3">
                <a:extLst>
                  <a:ext uri="{FF2B5EF4-FFF2-40B4-BE49-F238E27FC236}">
                    <a16:creationId xmlns:a16="http://schemas.microsoft.com/office/drawing/2014/main" id="{85D2C849-76E5-484C-BE32-24B23777B700}"/>
                  </a:ext>
                </a:extLst>
              </p:cNvPr>
              <p:cNvSpPr>
                <a:spLocks noRot="1" noChangeAspect="1" noMove="1" noResize="1" noEditPoints="1" noAdjustHandles="1" noChangeArrowheads="1" noChangeShapeType="1" noTextEdit="1"/>
              </p:cNvSpPr>
              <p:nvPr/>
            </p:nvSpPr>
            <p:spPr>
              <a:xfrm>
                <a:off x="1070024" y="3028612"/>
                <a:ext cx="7065396" cy="684739"/>
              </a:xfrm>
              <a:prstGeom prst="rect">
                <a:avLst/>
              </a:prstGeom>
              <a:blipFill>
                <a:blip r:embed="rId8"/>
                <a:stretch>
                  <a:fillRect l="-1381" b="-714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F5A5428-306B-4609-940A-A85323E68F2A}"/>
              </a:ext>
            </a:extLst>
          </p:cNvPr>
          <p:cNvSpPr/>
          <p:nvPr/>
        </p:nvSpPr>
        <p:spPr>
          <a:xfrm>
            <a:off x="613601" y="3591198"/>
            <a:ext cx="2412840" cy="461665"/>
          </a:xfrm>
          <a:prstGeom prst="rect">
            <a:avLst/>
          </a:prstGeom>
        </p:spPr>
        <p:txBody>
          <a:bodyPr wrap="none">
            <a:spAutoFit/>
          </a:bodyPr>
          <a:lstStyle/>
          <a:p>
            <a:r>
              <a:rPr lang="vi-VN" b="1">
                <a:solidFill>
                  <a:srgbClr val="C00000"/>
                </a:solidFill>
                <a:cs typeface="Arial" pitchFamily="34" charset="0"/>
              </a:rPr>
              <a:t>Bằng công thức: </a:t>
            </a:r>
            <a:endParaRPr lang="en-US">
              <a:solidFill>
                <a:srgbClr val="C00000"/>
              </a:solidFill>
            </a:endParaRPr>
          </a:p>
        </p:txBody>
      </p:sp>
      <p:sp>
        <p:nvSpPr>
          <p:cNvPr id="6" name="Rectangle 5">
            <a:extLst>
              <a:ext uri="{FF2B5EF4-FFF2-40B4-BE49-F238E27FC236}">
                <a16:creationId xmlns:a16="http://schemas.microsoft.com/office/drawing/2014/main" id="{D480B5FD-F221-4EA8-BB1A-CD6D476ED40E}"/>
              </a:ext>
            </a:extLst>
          </p:cNvPr>
          <p:cNvSpPr/>
          <p:nvPr/>
        </p:nvSpPr>
        <p:spPr>
          <a:xfrm>
            <a:off x="1162901" y="4219079"/>
            <a:ext cx="10723051" cy="461665"/>
          </a:xfrm>
          <a:prstGeom prst="rect">
            <a:avLst/>
          </a:prstGeom>
        </p:spPr>
        <p:txBody>
          <a:bodyPr wrap="square">
            <a:spAutoFit/>
          </a:bodyPr>
          <a:lstStyle/>
          <a:p>
            <a:pPr algn="just">
              <a:spcBef>
                <a:spcPts val="300"/>
              </a:spcBef>
              <a:spcAft>
                <a:spcPts val="300"/>
              </a:spcAft>
            </a:pPr>
            <a:r>
              <a:rPr lang="vi-VN">
                <a:cs typeface="Arial" pitchFamily="34" charset="0"/>
              </a:rPr>
              <a:t>Nếu B không xảy ra tức là Bình lấy được viên bi đen.</a:t>
            </a:r>
            <a:r>
              <a:rPr lang="en-US">
                <a:cs typeface="Arial" pitchFamily="34" charset="0"/>
              </a:rPr>
              <a:t> </a:t>
            </a:r>
            <a:r>
              <a:rPr lang="vi-VN">
                <a:cs typeface="Arial" pitchFamily="34" charset="0"/>
              </a:rPr>
              <a:t>Bình có 10 cách chọn bi đen. </a:t>
            </a: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1587977-F0AA-4540-AFAA-E80C13B54D91}"/>
                  </a:ext>
                </a:extLst>
              </p:cNvPr>
              <p:cNvSpPr/>
              <p:nvPr/>
            </p:nvSpPr>
            <p:spPr>
              <a:xfrm>
                <a:off x="1141412" y="4532390"/>
                <a:ext cx="9444560" cy="816314"/>
              </a:xfrm>
              <a:prstGeom prst="rect">
                <a:avLst/>
              </a:prstGeom>
            </p:spPr>
            <p:txBody>
              <a:bodyPr wrap="square">
                <a:spAutoFit/>
              </a:bodyPr>
              <a:lstStyle/>
              <a:p>
                <a:r>
                  <a:rPr lang="vi-VN">
                    <a:cs typeface="Arial" pitchFamily="34" charset="0"/>
                  </a:rPr>
                  <a:t>An có 29 cách chọn từ 29 viên còn lại.</a:t>
                </a:r>
                <a:r>
                  <a:rPr lang="vi-VN" b="1">
                    <a:cs typeface="Arial" pitchFamily="34" charset="0"/>
                  </a:rPr>
                  <a:t> </a:t>
                </a:r>
                <a:r>
                  <a:rPr lang="vi-VN">
                    <a:cs typeface="Arial" pitchFamily="34" charset="0"/>
                  </a:rPr>
                  <a:t>Vậy</a:t>
                </a:r>
                <a:r>
                  <a:rPr lang="en-US">
                    <a:cs typeface="Arial" pitchFamily="34" charset="0"/>
                  </a:rPr>
                  <a:t> </a:t>
                </a:r>
                <a:r>
                  <a:rPr lang="vi-VN">
                    <a:cs typeface="Arial" pitchFamily="34" charset="0"/>
                  </a:rPr>
                  <a:t>n(</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a:cs typeface="Arial" pitchFamily="34" charset="0"/>
                  </a:rPr>
                  <a:t>) = 10</a:t>
                </a:r>
                <a:r>
                  <a:rPr lang="en-US">
                    <a:cs typeface="Arial" pitchFamily="34" charset="0"/>
                  </a:rPr>
                  <a:t>.</a:t>
                </a:r>
                <a:r>
                  <a:rPr lang="vi-VN">
                    <a:cs typeface="Arial" pitchFamily="34" charset="0"/>
                  </a:rPr>
                  <a:t>29 và </a:t>
                </a:r>
                <a:r>
                  <a:rPr lang="vi-VN" i="1">
                    <a:cs typeface="Arial" pitchFamily="34" charset="0"/>
                  </a:rPr>
                  <a:t>P</a:t>
                </a:r>
                <a:r>
                  <a:rPr lang="vi-VN">
                    <a:cs typeface="Arial" pitchFamily="34" charset="0"/>
                  </a:rPr>
                  <a:t>(</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a:cs typeface="Arial" pitchFamily="34" charset="0"/>
                          </a:rPr>
                          <m:t>)</m:t>
                        </m:r>
                      </m:num>
                      <m:den>
                        <m:r>
                          <m:rPr>
                            <m:nor/>
                          </m:rPr>
                          <a:rPr lang="vi-VN" i="1">
                            <a:cs typeface="Arial" pitchFamily="34" charset="0"/>
                          </a:rPr>
                          <m:t>n</m:t>
                        </m:r>
                        <m:r>
                          <m:rPr>
                            <m:nor/>
                          </m:rPr>
                          <a:rPr lang="el-GR">
                            <a:cs typeface="Arial" pitchFamily="34" charset="0"/>
                          </a:rPr>
                          <m:t>(</m:t>
                        </m:r>
                        <m:r>
                          <m:rPr>
                            <m:nor/>
                          </m:rPr>
                          <a:rPr lang="el-GR">
                            <a:latin typeface="Arial" panose="020B0604020202020204" pitchFamily="34" charset="0"/>
                            <a:cs typeface="Arial" panose="020B0604020202020204" pitchFamily="34" charset="0"/>
                          </a:rPr>
                          <m:t>Ω</m:t>
                        </m:r>
                        <m:r>
                          <m:rPr>
                            <m:nor/>
                          </m:rPr>
                          <a:rPr lang="el-GR">
                            <a:cs typeface="Arial" pitchFamily="34" charset="0"/>
                          </a:rPr>
                          <m:t>)</m:t>
                        </m:r>
                      </m:den>
                    </m:f>
                    <m:r>
                      <a:rPr lang="en-US" b="0">
                        <a:latin typeface="Cambria Math" panose="02040503050406030204" pitchFamily="18" charset="0"/>
                        <a:cs typeface="Arial" pitchFamily="34" charset="0"/>
                      </a:rPr>
                      <m:t> .</m:t>
                    </m:r>
                  </m:oMath>
                </a14:m>
                <a:endParaRPr lang="en-US"/>
              </a:p>
            </p:txBody>
          </p:sp>
        </mc:Choice>
        <mc:Fallback xmlns="">
          <p:sp>
            <p:nvSpPr>
              <p:cNvPr id="7" name="Rectangle 6">
                <a:extLst>
                  <a:ext uri="{FF2B5EF4-FFF2-40B4-BE49-F238E27FC236}">
                    <a16:creationId xmlns:a16="http://schemas.microsoft.com/office/drawing/2014/main" id="{11587977-F0AA-4540-AFAA-E80C13B54D91}"/>
                  </a:ext>
                </a:extLst>
              </p:cNvPr>
              <p:cNvSpPr>
                <a:spLocks noRot="1" noChangeAspect="1" noMove="1" noResize="1" noEditPoints="1" noAdjustHandles="1" noChangeArrowheads="1" noChangeShapeType="1" noTextEdit="1"/>
              </p:cNvSpPr>
              <p:nvPr/>
            </p:nvSpPr>
            <p:spPr>
              <a:xfrm>
                <a:off x="1141412" y="4532390"/>
                <a:ext cx="9444560" cy="816314"/>
              </a:xfrm>
              <a:prstGeom prst="rect">
                <a:avLst/>
              </a:prstGeom>
              <a:blipFill>
                <a:blip r:embed="rId9"/>
                <a:stretch>
                  <a:fillRect l="-96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BB870B4-C4C3-402A-8AD8-FB1E585214B3}"/>
              </a:ext>
            </a:extLst>
          </p:cNvPr>
          <p:cNvSpPr/>
          <p:nvPr/>
        </p:nvSpPr>
        <p:spPr>
          <a:xfrm>
            <a:off x="1107001" y="5274703"/>
            <a:ext cx="10778951" cy="461665"/>
          </a:xfrm>
          <a:prstGeom prst="rect">
            <a:avLst/>
          </a:prstGeom>
        </p:spPr>
        <p:txBody>
          <a:bodyPr wrap="square">
            <a:spAutoFit/>
          </a:bodyPr>
          <a:lstStyle/>
          <a:p>
            <a:pPr algn="just">
              <a:spcBef>
                <a:spcPts val="300"/>
              </a:spcBef>
              <a:spcAft>
                <a:spcPts val="300"/>
              </a:spcAft>
            </a:pPr>
            <a:r>
              <a:rPr lang="vi-VN">
                <a:cs typeface="Arial" pitchFamily="34" charset="0"/>
              </a:rPr>
              <a:t>Do đó Bình có 10 cách chọn bi đen. An có 20 cách chọn viên bi trắn</a:t>
            </a:r>
            <a:r>
              <a:rPr lang="en-US">
                <a:cs typeface="Arial" pitchFamily="34" charset="0"/>
              </a:rPr>
              <a:t>g</a:t>
            </a:r>
            <a:r>
              <a:rPr lang="vi-VN">
                <a:cs typeface="Arial" pitchFamily="34" charset="0"/>
              </a:rPr>
              <a:t>.</a:t>
            </a:r>
            <a:endParaRPr lang="en-US">
              <a:cs typeface="Arial"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C7245B2-DE96-4355-86FD-8C465707D994}"/>
                  </a:ext>
                </a:extLst>
              </p:cNvPr>
              <p:cNvSpPr/>
              <p:nvPr/>
            </p:nvSpPr>
            <p:spPr>
              <a:xfrm>
                <a:off x="6230227" y="5847461"/>
                <a:ext cx="5656548" cy="870431"/>
              </a:xfrm>
              <a:prstGeom prst="rect">
                <a:avLst/>
              </a:prstGeom>
            </p:spPr>
            <p:txBody>
              <a:bodyPr wrap="none">
                <a:spAutoFit/>
              </a:bodyPr>
              <a:lstStyle/>
              <a:p>
                <a:r>
                  <a:rPr lang="vi-VN">
                    <a:cs typeface="Arial" pitchFamily="34" charset="0"/>
                  </a:rPr>
                  <a:t>Vậy </a:t>
                </a:r>
                <a:r>
                  <a:rPr lang="vi-VN" i="1">
                    <a:cs typeface="Arial" pitchFamily="34" charset="0"/>
                  </a:rPr>
                  <a:t>P(A |</a:t>
                </a:r>
                <a:r>
                  <a:rPr lang="en-US" i="1">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i="1">
                    <a:cs typeface="Arial" pitchFamily="34" charset="0"/>
                  </a:rPr>
                  <a:t>) </a:t>
                </a:r>
                <a:r>
                  <a:rPr lang="en-US" i="1">
                    <a:cs typeface="Arial" pitchFamily="34" charset="0"/>
                  </a:rPr>
                  <a:t>=</a:t>
                </a:r>
                <a:r>
                  <a:rPr lang="vi-VN" i="1">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P</m:t>
                        </m:r>
                        <m:r>
                          <m:rPr>
                            <m:nor/>
                          </m:rPr>
                          <a:rPr lang="vi-VN" i="1">
                            <a:cs typeface="Arial" pitchFamily="34" charset="0"/>
                          </a:rPr>
                          <m:t>(</m:t>
                        </m:r>
                        <m:r>
                          <m:rPr>
                            <m:nor/>
                          </m:rPr>
                          <a:rPr lang="vi-VN" i="1">
                            <a:cs typeface="Arial" pitchFamily="34" charset="0"/>
                          </a:rPr>
                          <m:t>A</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num>
                      <m:den>
                        <m:r>
                          <m:rPr>
                            <m:nor/>
                          </m:rPr>
                          <a:rPr lang="vi-VN" i="1">
                            <a:cs typeface="Arial" pitchFamily="34" charset="0"/>
                          </a:rPr>
                          <m:t>P</m:t>
                        </m:r>
                        <m:r>
                          <m:rPr>
                            <m:nor/>
                          </m:rPr>
                          <a:rPr lang="vi-VN" i="1">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den>
                    </m:f>
                  </m:oMath>
                </a14:m>
                <a:r>
                  <a:rPr lang="en-US" i="1">
                    <a:cs typeface="Arial" pitchFamily="34" charset="0"/>
                  </a:rPr>
                  <a:t> =</a:t>
                </a:r>
                <a:r>
                  <a:rPr lang="vi-VN" i="1">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cs typeface="Arial" pitchFamily="34" charset="0"/>
                          </a:rPr>
                          <m:t>n</m:t>
                        </m:r>
                        <m:r>
                          <m:rPr>
                            <m:nor/>
                          </m:rPr>
                          <a:rPr lang="vi-VN" i="1">
                            <a:cs typeface="Arial" pitchFamily="34" charset="0"/>
                          </a:rPr>
                          <m:t>(</m:t>
                        </m:r>
                        <m:r>
                          <m:rPr>
                            <m:nor/>
                          </m:rPr>
                          <a:rPr lang="vi-VN" i="1">
                            <a:cs typeface="Arial" pitchFamily="34" charset="0"/>
                          </a:rPr>
                          <m:t>A</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num>
                      <m:den>
                        <m:r>
                          <m:rPr>
                            <m:nor/>
                          </m:rPr>
                          <a:rPr lang="vi-VN" i="1">
                            <a:cs typeface="Arial" pitchFamily="34" charset="0"/>
                          </a:rPr>
                          <m:t>n</m:t>
                        </m:r>
                        <m:r>
                          <m:rPr>
                            <m:nor/>
                          </m:rPr>
                          <a:rPr lang="vi-VN" i="1">
                            <a:cs typeface="Arial" pitchFamily="34" charset="0"/>
                          </a:rPr>
                          <m:t>(</m:t>
                        </m:r>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m:rPr>
                            <m:nor/>
                          </m:rPr>
                          <a:rPr lang="vi-VN" i="1">
                            <a:cs typeface="Arial" pitchFamily="34" charset="0"/>
                          </a:rPr>
                          <m:t>)</m:t>
                        </m:r>
                      </m:den>
                    </m:f>
                    <m:r>
                      <m:rPr>
                        <m:nor/>
                      </m:rPr>
                      <a:rPr lang="en-US">
                        <a:cs typeface="Arial" pitchFamily="34" charset="0"/>
                      </a:rPr>
                      <m:t>=</m:t>
                    </m:r>
                  </m:oMath>
                </a14:m>
                <a:r>
                  <a:rPr lang="en-US">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a:cs typeface="Arial" pitchFamily="34" charset="0"/>
                          </a:rPr>
                          <m:t>20</m:t>
                        </m:r>
                        <m:r>
                          <m:rPr>
                            <m:nor/>
                          </m:rPr>
                          <a:rPr lang="en-US">
                            <a:cs typeface="Arial" pitchFamily="34" charset="0"/>
                          </a:rPr>
                          <m:t>.1</m:t>
                        </m:r>
                        <m:r>
                          <m:rPr>
                            <m:nor/>
                          </m:rPr>
                          <a:rPr lang="vi-VN">
                            <a:cs typeface="Arial" pitchFamily="34" charset="0"/>
                          </a:rPr>
                          <m:t>0</m:t>
                        </m:r>
                      </m:num>
                      <m:den>
                        <m:r>
                          <m:rPr>
                            <m:nor/>
                          </m:rPr>
                          <a:rPr lang="vi-VN">
                            <a:cs typeface="Arial" pitchFamily="34" charset="0"/>
                          </a:rPr>
                          <m:t>10</m:t>
                        </m:r>
                        <m:r>
                          <m:rPr>
                            <m:nor/>
                          </m:rPr>
                          <a:rPr lang="en-US">
                            <a:cs typeface="Arial" pitchFamily="34" charset="0"/>
                          </a:rPr>
                          <m:t>.</m:t>
                        </m:r>
                        <m:r>
                          <m:rPr>
                            <m:nor/>
                          </m:rPr>
                          <a:rPr lang="vi-VN">
                            <a:cs typeface="Arial" pitchFamily="34" charset="0"/>
                          </a:rPr>
                          <m:t>29</m:t>
                        </m:r>
                      </m:den>
                    </m:f>
                    <m:r>
                      <m:rPr>
                        <m:nor/>
                      </m:rPr>
                      <a:rPr lang="en-US">
                        <a:cs typeface="Arial" pitchFamily="34" charset="0"/>
                      </a:rPr>
                      <m:t>= </m:t>
                    </m:r>
                    <m:f>
                      <m:fPr>
                        <m:ctrlPr>
                          <a:rPr lang="vi-VN" i="1">
                            <a:solidFill>
                              <a:srgbClr val="C00000"/>
                            </a:solidFill>
                            <a:latin typeface="Cambria Math" panose="02040503050406030204" pitchFamily="18" charset="0"/>
                            <a:cs typeface="Arial" pitchFamily="34" charset="0"/>
                          </a:rPr>
                        </m:ctrlPr>
                      </m:fPr>
                      <m:num>
                        <m:r>
                          <m:rPr>
                            <m:nor/>
                          </m:rPr>
                          <a:rPr lang="vi-VN">
                            <a:solidFill>
                              <a:srgbClr val="C00000"/>
                            </a:solidFill>
                            <a:cs typeface="Arial" pitchFamily="34" charset="0"/>
                          </a:rPr>
                          <m:t>20</m:t>
                        </m:r>
                      </m:num>
                      <m:den>
                        <m:r>
                          <m:rPr>
                            <m:nor/>
                          </m:rPr>
                          <a:rPr lang="vi-VN">
                            <a:solidFill>
                              <a:srgbClr val="C00000"/>
                            </a:solidFill>
                            <a:cs typeface="Arial" pitchFamily="34" charset="0"/>
                          </a:rPr>
                          <m:t>29</m:t>
                        </m:r>
                      </m:den>
                    </m:f>
                  </m:oMath>
                </a14:m>
                <a:endParaRPr lang="en-US"/>
              </a:p>
            </p:txBody>
          </p:sp>
        </mc:Choice>
        <mc:Fallback xmlns="">
          <p:sp>
            <p:nvSpPr>
              <p:cNvPr id="11" name="Rectangle 10">
                <a:extLst>
                  <a:ext uri="{FF2B5EF4-FFF2-40B4-BE49-F238E27FC236}">
                    <a16:creationId xmlns:a16="http://schemas.microsoft.com/office/drawing/2014/main" id="{8C7245B2-DE96-4355-86FD-8C465707D994}"/>
                  </a:ext>
                </a:extLst>
              </p:cNvPr>
              <p:cNvSpPr>
                <a:spLocks noRot="1" noChangeAspect="1" noMove="1" noResize="1" noEditPoints="1" noAdjustHandles="1" noChangeArrowheads="1" noChangeShapeType="1" noTextEdit="1"/>
              </p:cNvSpPr>
              <p:nvPr/>
            </p:nvSpPr>
            <p:spPr>
              <a:xfrm>
                <a:off x="6230227" y="5847461"/>
                <a:ext cx="5656548" cy="870431"/>
              </a:xfrm>
              <a:prstGeom prst="rect">
                <a:avLst/>
              </a:prstGeom>
              <a:blipFill>
                <a:blip r:embed="rId10"/>
                <a:stretch>
                  <a:fillRect l="-1616"/>
                </a:stretch>
              </a:blipFill>
            </p:spPr>
            <p:txBody>
              <a:bodyPr/>
              <a:lstStyle/>
              <a:p>
                <a:r>
                  <a:rPr lang="en-US">
                    <a:noFill/>
                  </a:rPr>
                  <a:t> </a:t>
                </a:r>
              </a:p>
            </p:txBody>
          </p:sp>
        </mc:Fallback>
      </mc:AlternateContent>
    </p:spTree>
    <p:extLst>
      <p:ext uri="{BB962C8B-B14F-4D97-AF65-F5344CB8AC3E}">
        <p14:creationId xmlns:p14="http://schemas.microsoft.com/office/powerpoint/2010/main" val="919430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3" grpId="0"/>
      <p:bldP spid="4" grpId="0"/>
      <p:bldP spid="5" grpId="0"/>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612" y="2209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31D0076D-CDD8-4BD9-BF58-43ED1E852B4C}"/>
              </a:ext>
            </a:extLst>
          </p:cNvPr>
          <p:cNvGrpSpPr/>
          <p:nvPr/>
        </p:nvGrpSpPr>
        <p:grpSpPr>
          <a:xfrm>
            <a:off x="-53657" y="127575"/>
            <a:ext cx="12091669" cy="1994573"/>
            <a:chOff x="-53657" y="127575"/>
            <a:chExt cx="12091669" cy="1994573"/>
          </a:xfrm>
        </p:grpSpPr>
        <p:sp>
          <p:nvSpPr>
            <p:cNvPr id="28" name="Rounded Rectangle 27"/>
            <p:cNvSpPr/>
            <p:nvPr/>
          </p:nvSpPr>
          <p:spPr>
            <a:xfrm>
              <a:off x="1330618" y="152400"/>
              <a:ext cx="10707394" cy="1969748"/>
            </a:xfrm>
            <a:prstGeom prst="roundRect">
              <a:avLst>
                <a:gd name="adj" fmla="val 5320"/>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 y="161926"/>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394375" y="574785"/>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446212" y="127575"/>
              <a:ext cx="10591800" cy="1969748"/>
            </a:xfrm>
            <a:prstGeom prst="rect">
              <a:avLst/>
            </a:prstGeom>
            <a:noFill/>
          </p:spPr>
          <p:txBody>
            <a:bodyPr wrap="square" lIns="121899" tIns="60949" rIns="121899" bIns="60949" rtlCol="0">
              <a:spAutoFit/>
            </a:bodyPr>
            <a:lstStyle/>
            <a:p>
              <a:pPr marL="457200" indent="-457200" algn="just">
                <a:buAutoNum type="alphaLcParenR"/>
              </a:pPr>
              <a:r>
                <a:rPr lang="en-US" b="1">
                  <a:latin typeface="+mj-lt"/>
                  <a:cs typeface="Arial" pitchFamily="34" charset="0"/>
                </a:rPr>
                <a:t>Từ công thức tính </a:t>
              </a:r>
              <a:r>
                <a:rPr lang="en-US" i="1">
                  <a:latin typeface="+mj-lt"/>
                  <a:cs typeface="Arial" pitchFamily="34" charset="0"/>
                </a:rPr>
                <a:t>P(A | B) </a:t>
              </a:r>
              <a:r>
                <a:rPr lang="en-US" b="1">
                  <a:latin typeface="+mj-lt"/>
                  <a:cs typeface="Arial" pitchFamily="34" charset="0"/>
                </a:rPr>
                <a:t>ở trên, chứng minh rằng nếu </a:t>
              </a:r>
              <a:r>
                <a:rPr lang="en-US" i="1">
                  <a:latin typeface="+mj-lt"/>
                  <a:cs typeface="Arial" pitchFamily="34" charset="0"/>
                </a:rPr>
                <a:t>A</a:t>
              </a:r>
              <a:r>
                <a:rPr lang="en-US" b="1">
                  <a:latin typeface="+mj-lt"/>
                  <a:cs typeface="Arial" pitchFamily="34" charset="0"/>
                </a:rPr>
                <a:t> và </a:t>
              </a:r>
              <a:r>
                <a:rPr lang="en-US" i="1">
                  <a:latin typeface="+mj-lt"/>
                  <a:cs typeface="Arial" pitchFamily="34" charset="0"/>
                </a:rPr>
                <a:t>B</a:t>
              </a:r>
              <a:r>
                <a:rPr lang="en-US" b="1">
                  <a:latin typeface="+mj-lt"/>
                  <a:cs typeface="Arial" pitchFamily="34" charset="0"/>
                </a:rPr>
                <a:t> là hai biến cố độc lập với </a:t>
              </a:r>
              <a:r>
                <a:rPr lang="en-US" i="1">
                  <a:latin typeface="+mj-lt"/>
                  <a:cs typeface="Arial" pitchFamily="34" charset="0"/>
                </a:rPr>
                <a:t>P(A)</a:t>
              </a:r>
              <a:r>
                <a:rPr lang="en-US">
                  <a:latin typeface="+mj-lt"/>
                  <a:cs typeface="Arial" pitchFamily="34" charset="0"/>
                </a:rPr>
                <a:t> &gt; 0, </a:t>
              </a:r>
              <a:r>
                <a:rPr lang="en-US" i="1">
                  <a:latin typeface="+mj-lt"/>
                  <a:cs typeface="Arial" pitchFamily="34" charset="0"/>
                </a:rPr>
                <a:t>P(B)</a:t>
              </a:r>
              <a:r>
                <a:rPr lang="en-US">
                  <a:latin typeface="+mj-lt"/>
                  <a:cs typeface="Arial" pitchFamily="34" charset="0"/>
                </a:rPr>
                <a:t> &gt; 0 </a:t>
              </a:r>
              <a:r>
                <a:rPr lang="en-US" b="1">
                  <a:latin typeface="+mj-lt"/>
                  <a:cs typeface="Arial" pitchFamily="34" charset="0"/>
                </a:rPr>
                <a:t>thì </a:t>
              </a:r>
              <a:r>
                <a:rPr lang="en-US" i="1">
                  <a:latin typeface="+mj-lt"/>
                  <a:cs typeface="Arial" pitchFamily="34" charset="0"/>
                </a:rPr>
                <a:t>P(A | B) = P(A) </a:t>
              </a:r>
              <a:r>
                <a:rPr lang="en-US" b="1">
                  <a:latin typeface="+mj-lt"/>
                  <a:cs typeface="Arial" pitchFamily="34" charset="0"/>
                </a:rPr>
                <a:t>và </a:t>
              </a:r>
              <a:r>
                <a:rPr lang="en-US" i="1">
                  <a:latin typeface="+mj-lt"/>
                  <a:cs typeface="Arial" pitchFamily="34" charset="0"/>
                </a:rPr>
                <a:t>P(B | A) = P(B).</a:t>
              </a:r>
            </a:p>
            <a:p>
              <a:pPr marL="457200" indent="-457200" algn="just">
                <a:buAutoNum type="alphaLcParenR"/>
              </a:pPr>
              <a:r>
                <a:rPr lang="en-US" b="1">
                  <a:latin typeface="+mj-lt"/>
                  <a:cs typeface="Arial" pitchFamily="34" charset="0"/>
                </a:rPr>
                <a:t>Từ định nghĩa xác suất có điều kiện và định nghĩa về tính độc lập của hai biến cố, hãy chứng tỏ rằng nếu </a:t>
              </a:r>
              <a:r>
                <a:rPr lang="en-US" i="1">
                  <a:latin typeface="+mj-lt"/>
                  <a:cs typeface="Arial" pitchFamily="34" charset="0"/>
                </a:rPr>
                <a:t>A</a:t>
              </a:r>
              <a:r>
                <a:rPr lang="en-US" b="1">
                  <a:latin typeface="+mj-lt"/>
                  <a:cs typeface="Arial" pitchFamily="34" charset="0"/>
                </a:rPr>
                <a:t> và </a:t>
              </a:r>
              <a:r>
                <a:rPr lang="en-US" i="1">
                  <a:latin typeface="+mj-lt"/>
                  <a:cs typeface="Arial" pitchFamily="34" charset="0"/>
                </a:rPr>
                <a:t>B</a:t>
              </a:r>
              <a:r>
                <a:rPr lang="en-US" b="1">
                  <a:latin typeface="+mj-lt"/>
                  <a:cs typeface="Arial" pitchFamily="34" charset="0"/>
                </a:rPr>
                <a:t> là hai biến cố độc lập thì </a:t>
              </a:r>
              <a:r>
                <a:rPr lang="en-US" i="1">
                  <a:latin typeface="+mj-lt"/>
                  <a:cs typeface="Arial" pitchFamily="34" charset="0"/>
                </a:rPr>
                <a:t>P(A | B) = P(A) </a:t>
              </a:r>
              <a:r>
                <a:rPr lang="en-US" b="1">
                  <a:latin typeface="+mj-lt"/>
                  <a:cs typeface="Arial" pitchFamily="34" charset="0"/>
                </a:rPr>
                <a:t>và </a:t>
              </a:r>
              <a:r>
                <a:rPr lang="en-US" i="1">
                  <a:latin typeface="+mj-lt"/>
                  <a:cs typeface="Arial" pitchFamily="34" charset="0"/>
                </a:rPr>
                <a:t>P(B | A) = P(B).</a:t>
              </a:r>
              <a:endParaRPr lang="vi-VN" i="1">
                <a:latin typeface="+mj-lt"/>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5556455" y="3717617"/>
                <a:ext cx="5516812" cy="1005532"/>
              </a:xfrm>
              <a:prstGeom prst="rect">
                <a:avLst/>
              </a:prstGeom>
              <a:noFill/>
            </p:spPr>
            <p:txBody>
              <a:bodyPr wrap="square" rtlCol="0">
                <a:spAutoFit/>
              </a:bodyPr>
              <a:lstStyle/>
              <a:p>
                <a:pPr>
                  <a:lnSpc>
                    <a:spcPct val="150000"/>
                  </a:lnSpc>
                </a:pPr>
                <a:r>
                  <a:rPr lang="vi-VN" i="1">
                    <a:latin typeface="+mj-lt"/>
                    <a:cs typeface="Arial" pitchFamily="34" charset="0"/>
                  </a:rPr>
                  <a:t>P(B | </a:t>
                </a:r>
                <a:r>
                  <a:rPr lang="en-US" i="1">
                    <a:latin typeface="+mj-lt"/>
                    <a:cs typeface="Arial" pitchFamily="34" charset="0"/>
                  </a:rPr>
                  <a:t>A</a:t>
                </a:r>
                <a:r>
                  <a:rPr lang="vi-VN" i="1">
                    <a:latin typeface="+mj-lt"/>
                    <a:cs typeface="Arial" pitchFamily="34" charset="0"/>
                  </a:rPr>
                  <a:t>)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latin typeface="+mj-lt"/>
                            <a:cs typeface="Arial" pitchFamily="34" charset="0"/>
                          </a:rPr>
                          <m:t>P</m:t>
                        </m:r>
                        <m:r>
                          <m:rPr>
                            <m:nor/>
                          </m:rPr>
                          <a:rPr lang="vi-VN" i="1">
                            <a:latin typeface="+mj-lt"/>
                            <a:cs typeface="Arial" pitchFamily="34" charset="0"/>
                          </a:rPr>
                          <m:t>(</m:t>
                        </m:r>
                        <m:r>
                          <m:rPr>
                            <m:nor/>
                          </m:rPr>
                          <a:rPr lang="vi-VN" i="1">
                            <a:latin typeface="+mj-lt"/>
                            <a:cs typeface="Arial" pitchFamily="34" charset="0"/>
                          </a:rPr>
                          <m:t>BA</m:t>
                        </m:r>
                        <m:r>
                          <m:rPr>
                            <m:nor/>
                          </m:rPr>
                          <a:rPr lang="vi-VN" i="1">
                            <a:latin typeface="+mj-lt"/>
                            <a:cs typeface="Arial" pitchFamily="34" charset="0"/>
                          </a:rPr>
                          <m:t>)</m:t>
                        </m:r>
                      </m:num>
                      <m:den>
                        <m:r>
                          <m:rPr>
                            <m:nor/>
                          </m:rPr>
                          <a:rPr lang="vi-VN" i="1">
                            <a:latin typeface="+mj-lt"/>
                            <a:cs typeface="Arial" pitchFamily="34" charset="0"/>
                          </a:rPr>
                          <m:t>P</m:t>
                        </m:r>
                        <m:r>
                          <m:rPr>
                            <m:nor/>
                          </m:rPr>
                          <a:rPr lang="vi-VN" i="1">
                            <a:latin typeface="+mj-lt"/>
                            <a:cs typeface="Arial" pitchFamily="34" charset="0"/>
                          </a:rPr>
                          <m:t>(</m:t>
                        </m:r>
                        <m:r>
                          <m:rPr>
                            <m:nor/>
                          </m:rPr>
                          <a:rPr lang="vi-VN" i="1">
                            <a:latin typeface="+mj-lt"/>
                            <a:cs typeface="Arial" pitchFamily="34" charset="0"/>
                          </a:rPr>
                          <m:t>A</m:t>
                        </m:r>
                        <m:r>
                          <m:rPr>
                            <m:nor/>
                          </m:rPr>
                          <a:rPr lang="vi-VN" i="1">
                            <a:latin typeface="+mj-lt"/>
                            <a:cs typeface="Arial" pitchFamily="34" charset="0"/>
                          </a:rPr>
                          <m:t>)</m:t>
                        </m:r>
                      </m:den>
                    </m:f>
                  </m:oMath>
                </a14:m>
                <a:r>
                  <a:rPr lang="en-US" i="1">
                    <a:latin typeface="+mj-lt"/>
                    <a:cs typeface="Arial" pitchFamily="34" charset="0"/>
                  </a:rPr>
                  <a:t> =</a:t>
                </a:r>
                <a:r>
                  <a:rPr lang="vi-VN" i="1">
                    <a:latin typeface="+mj-lt"/>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i="1">
                            <a:latin typeface="+mj-lt"/>
                            <a:cs typeface="Arial" pitchFamily="34" charset="0"/>
                          </a:rPr>
                          <m:t>P</m:t>
                        </m:r>
                        <m:r>
                          <m:rPr>
                            <m:nor/>
                          </m:rPr>
                          <a:rPr lang="en-US" i="1">
                            <a:latin typeface="+mj-lt"/>
                            <a:cs typeface="Arial" pitchFamily="34" charset="0"/>
                          </a:rPr>
                          <m:t>(</m:t>
                        </m:r>
                        <m:r>
                          <m:rPr>
                            <m:nor/>
                          </m:rPr>
                          <a:rPr lang="en-US" i="1">
                            <a:latin typeface="+mj-lt"/>
                            <a:cs typeface="Arial" pitchFamily="34" charset="0"/>
                          </a:rPr>
                          <m:t>B</m:t>
                        </m:r>
                        <m:r>
                          <m:rPr>
                            <m:nor/>
                          </m:rPr>
                          <a:rPr lang="en-US" i="1">
                            <a:latin typeface="+mj-lt"/>
                            <a:cs typeface="Arial" pitchFamily="34" charset="0"/>
                          </a:rPr>
                          <m:t>) . </m:t>
                        </m:r>
                        <m:r>
                          <m:rPr>
                            <m:nor/>
                          </m:rPr>
                          <a:rPr lang="en-US" i="1">
                            <a:latin typeface="+mj-lt"/>
                            <a:cs typeface="Arial" pitchFamily="34" charset="0"/>
                          </a:rPr>
                          <m:t>P</m:t>
                        </m:r>
                        <m:r>
                          <m:rPr>
                            <m:nor/>
                          </m:rPr>
                          <a:rPr lang="en-US" i="1">
                            <a:latin typeface="+mj-lt"/>
                            <a:cs typeface="Arial" pitchFamily="34" charset="0"/>
                          </a:rPr>
                          <m:t>(</m:t>
                        </m:r>
                        <m:r>
                          <m:rPr>
                            <m:nor/>
                          </m:rPr>
                          <a:rPr lang="en-US" i="1">
                            <a:latin typeface="+mj-lt"/>
                            <a:cs typeface="Arial" pitchFamily="34" charset="0"/>
                          </a:rPr>
                          <m:t>A</m:t>
                        </m:r>
                        <m:r>
                          <m:rPr>
                            <m:nor/>
                          </m:rPr>
                          <a:rPr lang="en-US" i="1">
                            <a:latin typeface="+mj-lt"/>
                            <a:cs typeface="Arial" pitchFamily="34" charset="0"/>
                          </a:rPr>
                          <m:t>)</m:t>
                        </m:r>
                      </m:num>
                      <m:den>
                        <m:r>
                          <m:rPr>
                            <m:nor/>
                          </m:rPr>
                          <a:rPr lang="vi-VN" i="1">
                            <a:latin typeface="+mj-lt"/>
                            <a:cs typeface="Arial" pitchFamily="34" charset="0"/>
                          </a:rPr>
                          <m:t>P</m:t>
                        </m:r>
                        <m:r>
                          <m:rPr>
                            <m:nor/>
                          </m:rPr>
                          <a:rPr lang="vi-VN" i="1">
                            <a:latin typeface="+mj-lt"/>
                            <a:cs typeface="Arial" pitchFamily="34" charset="0"/>
                          </a:rPr>
                          <m:t>(</m:t>
                        </m:r>
                        <m:r>
                          <m:rPr>
                            <m:nor/>
                          </m:rPr>
                          <a:rPr lang="en-US" i="1">
                            <a:latin typeface="+mj-lt"/>
                            <a:cs typeface="Arial" pitchFamily="34" charset="0"/>
                          </a:rPr>
                          <m:t>A</m:t>
                        </m:r>
                        <m:r>
                          <m:rPr>
                            <m:nor/>
                          </m:rPr>
                          <a:rPr lang="vi-VN" i="1">
                            <a:latin typeface="+mj-lt"/>
                            <a:cs typeface="Arial" pitchFamily="34" charset="0"/>
                          </a:rPr>
                          <m:t>)</m:t>
                        </m:r>
                      </m:den>
                    </m:f>
                  </m:oMath>
                </a14:m>
                <a:r>
                  <a:rPr lang="en-US" i="1">
                    <a:latin typeface="+mj-lt"/>
                    <a:cs typeface="Arial" pitchFamily="34" charset="0"/>
                  </a:rPr>
                  <a:t> = </a:t>
                </a:r>
                <a:r>
                  <a:rPr lang="en-US" i="1">
                    <a:solidFill>
                      <a:srgbClr val="C00000"/>
                    </a:solidFill>
                    <a:latin typeface="+mj-lt"/>
                    <a:cs typeface="Arial" pitchFamily="34" charset="0"/>
                  </a:rPr>
                  <a:t>P(</a:t>
                </a:r>
                <a14:m>
                  <m:oMath xmlns:m="http://schemas.openxmlformats.org/officeDocument/2006/math">
                    <m:r>
                      <m:rPr>
                        <m:nor/>
                      </m:rPr>
                      <a:rPr lang="vi-VN" i="1">
                        <a:solidFill>
                          <a:srgbClr val="C00000"/>
                        </a:solidFill>
                        <a:latin typeface="+mj-lt"/>
                        <a:cs typeface="Arial" pitchFamily="34" charset="0"/>
                      </a:rPr>
                      <m:t>B</m:t>
                    </m:r>
                  </m:oMath>
                </a14:m>
                <a:r>
                  <a:rPr lang="en-US" i="1">
                    <a:solidFill>
                      <a:srgbClr val="C00000"/>
                    </a:solidFill>
                    <a:latin typeface="+mj-lt"/>
                    <a:cs typeface="Arial" pitchFamily="34" charset="0"/>
                  </a:rPr>
                  <a:t>)</a:t>
                </a:r>
                <a:r>
                  <a:rPr lang="en-US" i="1">
                    <a:latin typeface="+mj-lt"/>
                    <a:cs typeface="Times New Roman" pitchFamily="18" charset="0"/>
                  </a:rPr>
                  <a:t>;</a:t>
                </a:r>
              </a:p>
            </p:txBody>
          </p:sp>
        </mc:Choice>
        <mc:Fallback xmlns="">
          <p:sp>
            <p:nvSpPr>
              <p:cNvPr id="22" name="TextBox 21"/>
              <p:cNvSpPr txBox="1">
                <a:spLocks noRot="1" noChangeAspect="1" noMove="1" noResize="1" noEditPoints="1" noAdjustHandles="1" noChangeArrowheads="1" noChangeShapeType="1" noTextEdit="1"/>
              </p:cNvSpPr>
              <p:nvPr/>
            </p:nvSpPr>
            <p:spPr>
              <a:xfrm>
                <a:off x="5556455" y="3717617"/>
                <a:ext cx="5516812" cy="1005532"/>
              </a:xfrm>
              <a:prstGeom prst="rect">
                <a:avLst/>
              </a:prstGeom>
              <a:blipFill>
                <a:blip r:embed="rId5"/>
                <a:stretch>
                  <a:fillRect l="-165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EA950889-B1B5-4D17-BD24-2EDCE33E51FF}"/>
              </a:ext>
            </a:extLst>
          </p:cNvPr>
          <p:cNvSpPr/>
          <p:nvPr/>
        </p:nvSpPr>
        <p:spPr>
          <a:xfrm>
            <a:off x="1056138" y="2598087"/>
            <a:ext cx="8001000" cy="461665"/>
          </a:xfrm>
          <a:prstGeom prst="rect">
            <a:avLst/>
          </a:prstGeom>
        </p:spPr>
        <p:txBody>
          <a:bodyPr wrap="square">
            <a:spAutoFit/>
          </a:bodyPr>
          <a:lstStyle/>
          <a:p>
            <a:pPr algn="just"/>
            <a:r>
              <a:rPr lang="en-US">
                <a:latin typeface="+mj-lt"/>
                <a:cs typeface="Arial" pitchFamily="34" charset="0"/>
              </a:rPr>
              <a:t>a) Nếu </a:t>
            </a:r>
            <a:r>
              <a:rPr lang="en-US" i="1">
                <a:latin typeface="+mj-lt"/>
                <a:cs typeface="Arial" pitchFamily="34" charset="0"/>
              </a:rPr>
              <a:t>A</a:t>
            </a:r>
            <a:r>
              <a:rPr lang="en-US">
                <a:latin typeface="+mj-lt"/>
                <a:cs typeface="Arial" pitchFamily="34" charset="0"/>
              </a:rPr>
              <a:t> và </a:t>
            </a:r>
            <a:r>
              <a:rPr lang="en-US" i="1">
                <a:latin typeface="+mj-lt"/>
                <a:cs typeface="Arial" pitchFamily="34" charset="0"/>
              </a:rPr>
              <a:t>B</a:t>
            </a:r>
            <a:r>
              <a:rPr lang="en-US">
                <a:latin typeface="+mj-lt"/>
                <a:cs typeface="Arial" pitchFamily="34" charset="0"/>
              </a:rPr>
              <a:t> là hai biến cố độc lập thì </a:t>
            </a:r>
            <a:r>
              <a:rPr lang="en-US" i="1">
                <a:latin typeface="+mj-lt"/>
                <a:cs typeface="Arial" pitchFamily="34" charset="0"/>
              </a:rPr>
              <a:t>P(AB) = P(A).P(B). </a:t>
            </a:r>
            <a:endParaRPr lang="en-US" sz="2600">
              <a:latin typeface="+mj-lt"/>
              <a:cs typeface="Arial" pitchFamily="34" charset="0"/>
            </a:endParaRPr>
          </a:p>
        </p:txBody>
      </p:sp>
      <p:sp>
        <p:nvSpPr>
          <p:cNvPr id="3" name="Rectangle 2">
            <a:extLst>
              <a:ext uri="{FF2B5EF4-FFF2-40B4-BE49-F238E27FC236}">
                <a16:creationId xmlns:a16="http://schemas.microsoft.com/office/drawing/2014/main" id="{42C62846-5897-4A31-8A43-21908C5CA1B8}"/>
              </a:ext>
            </a:extLst>
          </p:cNvPr>
          <p:cNvSpPr/>
          <p:nvPr/>
        </p:nvSpPr>
        <p:spPr>
          <a:xfrm>
            <a:off x="1330618" y="3252969"/>
            <a:ext cx="4432817" cy="461665"/>
          </a:xfrm>
          <a:prstGeom prst="rect">
            <a:avLst/>
          </a:prstGeom>
        </p:spPr>
        <p:txBody>
          <a:bodyPr wrap="none">
            <a:spAutoFit/>
          </a:bodyPr>
          <a:lstStyle/>
          <a:p>
            <a:r>
              <a:rPr lang="en-US">
                <a:latin typeface="+mj-lt"/>
                <a:cs typeface="Arial" pitchFamily="34" charset="0"/>
              </a:rPr>
              <a:t>Vậy với </a:t>
            </a:r>
            <a:r>
              <a:rPr lang="en-US" i="1">
                <a:latin typeface="+mj-lt"/>
                <a:cs typeface="Arial" pitchFamily="34" charset="0"/>
              </a:rPr>
              <a:t>P(A)</a:t>
            </a:r>
            <a:r>
              <a:rPr lang="en-US">
                <a:latin typeface="+mj-lt"/>
                <a:cs typeface="Arial" pitchFamily="34" charset="0"/>
              </a:rPr>
              <a:t> &gt; 0, </a:t>
            </a:r>
            <a:r>
              <a:rPr lang="en-US" i="1">
                <a:latin typeface="+mj-lt"/>
                <a:cs typeface="Arial" pitchFamily="34" charset="0"/>
              </a:rPr>
              <a:t>P(B)</a:t>
            </a:r>
            <a:r>
              <a:rPr lang="en-US">
                <a:latin typeface="+mj-lt"/>
                <a:cs typeface="Arial" pitchFamily="34" charset="0"/>
              </a:rPr>
              <a:t> &gt; 0, ta có:</a:t>
            </a: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3BB368C-DD27-4006-B75A-024AA6E126E0}"/>
                  </a:ext>
                </a:extLst>
              </p:cNvPr>
              <p:cNvSpPr/>
              <p:nvPr/>
            </p:nvSpPr>
            <p:spPr>
              <a:xfrm>
                <a:off x="5561012" y="2864599"/>
                <a:ext cx="5037789" cy="1005532"/>
              </a:xfrm>
              <a:prstGeom prst="rect">
                <a:avLst/>
              </a:prstGeom>
            </p:spPr>
            <p:txBody>
              <a:bodyPr wrap="none">
                <a:spAutoFit/>
              </a:bodyPr>
              <a:lstStyle/>
              <a:p>
                <a:pPr algn="ctr">
                  <a:lnSpc>
                    <a:spcPct val="150000"/>
                  </a:lnSpc>
                </a:pPr>
                <a:r>
                  <a:rPr lang="vi-VN" i="1">
                    <a:latin typeface="+mj-lt"/>
                    <a:cs typeface="Arial" pitchFamily="34" charset="0"/>
                  </a:rPr>
                  <a:t>P(A | B) = </a:t>
                </a:r>
                <a14:m>
                  <m:oMath xmlns:m="http://schemas.openxmlformats.org/officeDocument/2006/math">
                    <m:f>
                      <m:fPr>
                        <m:ctrlPr>
                          <a:rPr lang="vi-VN" i="1">
                            <a:latin typeface="Cambria Math" panose="02040503050406030204" pitchFamily="18" charset="0"/>
                            <a:cs typeface="Arial" pitchFamily="34" charset="0"/>
                          </a:rPr>
                        </m:ctrlPr>
                      </m:fPr>
                      <m:num>
                        <m:r>
                          <m:rPr>
                            <m:nor/>
                          </m:rPr>
                          <a:rPr lang="vi-VN" i="1">
                            <a:latin typeface="+mj-lt"/>
                            <a:cs typeface="Arial" pitchFamily="34" charset="0"/>
                          </a:rPr>
                          <m:t>P</m:t>
                        </m:r>
                        <m:r>
                          <m:rPr>
                            <m:nor/>
                          </m:rPr>
                          <a:rPr lang="vi-VN" i="1">
                            <a:latin typeface="+mj-lt"/>
                            <a:cs typeface="Arial" pitchFamily="34" charset="0"/>
                          </a:rPr>
                          <m:t>(</m:t>
                        </m:r>
                        <m:r>
                          <m:rPr>
                            <m:nor/>
                          </m:rPr>
                          <a:rPr lang="vi-VN" i="1">
                            <a:latin typeface="+mj-lt"/>
                            <a:cs typeface="Arial" pitchFamily="34" charset="0"/>
                          </a:rPr>
                          <m:t>AB</m:t>
                        </m:r>
                        <m:r>
                          <m:rPr>
                            <m:nor/>
                          </m:rPr>
                          <a:rPr lang="vi-VN" i="1">
                            <a:latin typeface="+mj-lt"/>
                            <a:cs typeface="Arial" pitchFamily="34" charset="0"/>
                          </a:rPr>
                          <m:t>)</m:t>
                        </m:r>
                      </m:num>
                      <m:den>
                        <m:r>
                          <m:rPr>
                            <m:nor/>
                          </m:rPr>
                          <a:rPr lang="vi-VN" i="1">
                            <a:latin typeface="+mj-lt"/>
                            <a:cs typeface="Arial" pitchFamily="34" charset="0"/>
                          </a:rPr>
                          <m:t>P</m:t>
                        </m:r>
                        <m:r>
                          <m:rPr>
                            <m:nor/>
                          </m:rPr>
                          <a:rPr lang="vi-VN" i="1">
                            <a:latin typeface="+mj-lt"/>
                            <a:cs typeface="Arial" pitchFamily="34" charset="0"/>
                          </a:rPr>
                          <m:t>(</m:t>
                        </m:r>
                        <m:r>
                          <m:rPr>
                            <m:nor/>
                          </m:rPr>
                          <a:rPr lang="vi-VN" i="1">
                            <a:latin typeface="+mj-lt"/>
                            <a:cs typeface="Arial" pitchFamily="34" charset="0"/>
                          </a:rPr>
                          <m:t>B</m:t>
                        </m:r>
                        <m:r>
                          <m:rPr>
                            <m:nor/>
                          </m:rPr>
                          <a:rPr lang="vi-VN" i="1">
                            <a:latin typeface="+mj-lt"/>
                            <a:cs typeface="Arial" pitchFamily="34" charset="0"/>
                          </a:rPr>
                          <m:t>)</m:t>
                        </m:r>
                      </m:den>
                    </m:f>
                  </m:oMath>
                </a14:m>
                <a:r>
                  <a:rPr lang="en-US" i="1">
                    <a:latin typeface="+mj-lt"/>
                    <a:cs typeface="Arial" pitchFamily="34" charset="0"/>
                  </a:rPr>
                  <a:t> =</a:t>
                </a:r>
                <a:r>
                  <a:rPr lang="vi-VN" i="1">
                    <a:latin typeface="+mj-lt"/>
                    <a:cs typeface="Arial" pitchFamily="34" charset="0"/>
                  </a:rPr>
                  <a:t> </a:t>
                </a:r>
                <a14:m>
                  <m:oMath xmlns:m="http://schemas.openxmlformats.org/officeDocument/2006/math">
                    <m:f>
                      <m:fPr>
                        <m:ctrlPr>
                          <a:rPr lang="vi-VN" i="1">
                            <a:latin typeface="Cambria Math" panose="02040503050406030204" pitchFamily="18" charset="0"/>
                            <a:cs typeface="Arial" pitchFamily="34" charset="0"/>
                          </a:rPr>
                        </m:ctrlPr>
                      </m:fPr>
                      <m:num>
                        <m:r>
                          <m:rPr>
                            <m:nor/>
                          </m:rPr>
                          <a:rPr lang="en-US" i="1">
                            <a:latin typeface="+mj-lt"/>
                            <a:cs typeface="Arial" pitchFamily="34" charset="0"/>
                          </a:rPr>
                          <m:t>P</m:t>
                        </m:r>
                        <m:r>
                          <m:rPr>
                            <m:nor/>
                          </m:rPr>
                          <a:rPr lang="en-US" i="1">
                            <a:latin typeface="+mj-lt"/>
                            <a:cs typeface="Arial" pitchFamily="34" charset="0"/>
                          </a:rPr>
                          <m:t>(</m:t>
                        </m:r>
                        <m:r>
                          <m:rPr>
                            <m:nor/>
                          </m:rPr>
                          <a:rPr lang="en-US" i="1">
                            <a:latin typeface="+mj-lt"/>
                            <a:cs typeface="Arial" pitchFamily="34" charset="0"/>
                          </a:rPr>
                          <m:t>A</m:t>
                        </m:r>
                        <m:r>
                          <m:rPr>
                            <m:nor/>
                          </m:rPr>
                          <a:rPr lang="en-US" i="1">
                            <a:latin typeface="+mj-lt"/>
                            <a:cs typeface="Arial" pitchFamily="34" charset="0"/>
                          </a:rPr>
                          <m:t>).</m:t>
                        </m:r>
                        <m:r>
                          <m:rPr>
                            <m:nor/>
                          </m:rPr>
                          <a:rPr lang="en-US" i="1">
                            <a:latin typeface="+mj-lt"/>
                            <a:cs typeface="Arial" pitchFamily="34" charset="0"/>
                          </a:rPr>
                          <m:t>P</m:t>
                        </m:r>
                        <m:r>
                          <m:rPr>
                            <m:nor/>
                          </m:rPr>
                          <a:rPr lang="en-US" i="1">
                            <a:latin typeface="+mj-lt"/>
                            <a:cs typeface="Arial" pitchFamily="34" charset="0"/>
                          </a:rPr>
                          <m:t>(</m:t>
                        </m:r>
                        <m:r>
                          <m:rPr>
                            <m:nor/>
                          </m:rPr>
                          <a:rPr lang="en-US" i="1">
                            <a:latin typeface="+mj-lt"/>
                            <a:cs typeface="Arial" pitchFamily="34" charset="0"/>
                          </a:rPr>
                          <m:t>B</m:t>
                        </m:r>
                        <m:r>
                          <m:rPr>
                            <m:nor/>
                          </m:rPr>
                          <a:rPr lang="en-US" i="1">
                            <a:latin typeface="+mj-lt"/>
                            <a:cs typeface="Arial" pitchFamily="34" charset="0"/>
                          </a:rPr>
                          <m:t>)</m:t>
                        </m:r>
                      </m:num>
                      <m:den>
                        <m:r>
                          <m:rPr>
                            <m:nor/>
                          </m:rPr>
                          <a:rPr lang="vi-VN" i="1">
                            <a:latin typeface="+mj-lt"/>
                            <a:cs typeface="Arial" pitchFamily="34" charset="0"/>
                          </a:rPr>
                          <m:t>P</m:t>
                        </m:r>
                        <m:r>
                          <m:rPr>
                            <m:nor/>
                          </m:rPr>
                          <a:rPr lang="vi-VN" i="1">
                            <a:latin typeface="+mj-lt"/>
                            <a:cs typeface="Arial" pitchFamily="34" charset="0"/>
                          </a:rPr>
                          <m:t>(</m:t>
                        </m:r>
                        <m:r>
                          <m:rPr>
                            <m:nor/>
                          </m:rPr>
                          <a:rPr lang="vi-VN" i="1">
                            <a:latin typeface="+mj-lt"/>
                            <a:cs typeface="Arial" pitchFamily="34" charset="0"/>
                          </a:rPr>
                          <m:t>B</m:t>
                        </m:r>
                        <m:r>
                          <m:rPr>
                            <m:nor/>
                          </m:rPr>
                          <a:rPr lang="vi-VN" i="1">
                            <a:latin typeface="+mj-lt"/>
                            <a:cs typeface="Arial" pitchFamily="34" charset="0"/>
                          </a:rPr>
                          <m:t>)</m:t>
                        </m:r>
                      </m:den>
                    </m:f>
                  </m:oMath>
                </a14:m>
                <a:r>
                  <a:rPr lang="en-US" i="1">
                    <a:latin typeface="+mj-lt"/>
                    <a:cs typeface="Arial" pitchFamily="34" charset="0"/>
                  </a:rPr>
                  <a:t> = </a:t>
                </a:r>
                <a:r>
                  <a:rPr lang="en-US" i="1">
                    <a:solidFill>
                      <a:srgbClr val="C00000"/>
                    </a:solidFill>
                    <a:latin typeface="+mj-lt"/>
                    <a:cs typeface="Arial" pitchFamily="34" charset="0"/>
                  </a:rPr>
                  <a:t>P(A)</a:t>
                </a:r>
                <a:r>
                  <a:rPr lang="en-US" i="1">
                    <a:latin typeface="+mj-lt"/>
                    <a:cs typeface="Times New Roman" pitchFamily="18" charset="0"/>
                  </a:rPr>
                  <a:t>; </a:t>
                </a:r>
              </a:p>
            </p:txBody>
          </p:sp>
        </mc:Choice>
        <mc:Fallback xmlns="">
          <p:sp>
            <p:nvSpPr>
              <p:cNvPr id="4" name="Rectangle 3">
                <a:extLst>
                  <a:ext uri="{FF2B5EF4-FFF2-40B4-BE49-F238E27FC236}">
                    <a16:creationId xmlns:a16="http://schemas.microsoft.com/office/drawing/2014/main" id="{63BB368C-DD27-4006-B75A-024AA6E126E0}"/>
                  </a:ext>
                </a:extLst>
              </p:cNvPr>
              <p:cNvSpPr>
                <a:spLocks noRot="1" noChangeAspect="1" noMove="1" noResize="1" noEditPoints="1" noAdjustHandles="1" noChangeArrowheads="1" noChangeShapeType="1" noTextEdit="1"/>
              </p:cNvSpPr>
              <p:nvPr/>
            </p:nvSpPr>
            <p:spPr>
              <a:xfrm>
                <a:off x="5561012" y="2864599"/>
                <a:ext cx="5037789" cy="1005532"/>
              </a:xfrm>
              <a:prstGeom prst="rect">
                <a:avLst/>
              </a:prstGeom>
              <a:blipFill>
                <a:blip r:embed="rId6"/>
                <a:stretch>
                  <a:fillRect l="-1451" r="-133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013D376-2C58-4BC0-9099-8648D8AC369E}"/>
              </a:ext>
            </a:extLst>
          </p:cNvPr>
          <p:cNvSpPr txBox="1"/>
          <p:nvPr/>
        </p:nvSpPr>
        <p:spPr>
          <a:xfrm>
            <a:off x="1042675" y="4728212"/>
            <a:ext cx="10439400" cy="830997"/>
          </a:xfrm>
          <a:prstGeom prst="rect">
            <a:avLst/>
          </a:prstGeom>
          <a:noFill/>
        </p:spPr>
        <p:txBody>
          <a:bodyPr wrap="square" rtlCol="0">
            <a:spAutoFit/>
          </a:bodyPr>
          <a:lstStyle/>
          <a:p>
            <a:pPr algn="just"/>
            <a:r>
              <a:rPr lang="en-US">
                <a:latin typeface="+mj-lt"/>
                <a:cs typeface="Arial" pitchFamily="34" charset="0"/>
              </a:rPr>
              <a:t>b) </a:t>
            </a:r>
            <a:r>
              <a:rPr lang="en-US" i="1">
                <a:latin typeface="+mj-lt"/>
                <a:cs typeface="Arial" pitchFamily="34" charset="0"/>
              </a:rPr>
              <a:t>P(A | B)</a:t>
            </a:r>
            <a:r>
              <a:rPr lang="vi-VN" i="1">
                <a:latin typeface="+mj-lt"/>
                <a:cs typeface="Arial" pitchFamily="34" charset="0"/>
              </a:rPr>
              <a:t> </a:t>
            </a:r>
            <a:r>
              <a:rPr lang="vi-VN">
                <a:latin typeface="+mj-lt"/>
                <a:cs typeface="Arial" pitchFamily="34" charset="0"/>
              </a:rPr>
              <a:t>là xác suất của </a:t>
            </a:r>
            <a:r>
              <a:rPr lang="vi-VN" i="1">
                <a:latin typeface="+mj-lt"/>
                <a:cs typeface="Arial" pitchFamily="34" charset="0"/>
              </a:rPr>
              <a:t>A</a:t>
            </a:r>
            <a:r>
              <a:rPr lang="vi-VN">
                <a:latin typeface="+mj-lt"/>
                <a:cs typeface="Arial" pitchFamily="34" charset="0"/>
              </a:rPr>
              <a:t>, t</a:t>
            </a:r>
            <a:r>
              <a:rPr lang="en-US">
                <a:latin typeface="+mj-lt"/>
                <a:cs typeface="Arial" pitchFamily="34" charset="0"/>
              </a:rPr>
              <a:t>í</a:t>
            </a:r>
            <a:r>
              <a:rPr lang="vi-VN">
                <a:latin typeface="+mj-lt"/>
                <a:cs typeface="Arial" pitchFamily="34" charset="0"/>
              </a:rPr>
              <a:t>nh trong điều kiện biết rằng biến cố </a:t>
            </a:r>
            <a:r>
              <a:rPr lang="vi-VN" i="1">
                <a:latin typeface="+mj-lt"/>
                <a:cs typeface="Arial" pitchFamily="34" charset="0"/>
              </a:rPr>
              <a:t>B</a:t>
            </a:r>
            <a:r>
              <a:rPr lang="vi-VN">
                <a:latin typeface="+mj-lt"/>
                <a:cs typeface="Arial" pitchFamily="34" charset="0"/>
              </a:rPr>
              <a:t> đã xảy ra. </a:t>
            </a:r>
            <a:endParaRPr lang="en-US">
              <a:latin typeface="+mj-lt"/>
              <a:cs typeface="Arial" pitchFamily="34" charset="0"/>
            </a:endParaRPr>
          </a:p>
          <a:p>
            <a:pPr algn="just"/>
            <a:r>
              <a:rPr lang="en-US">
                <a:latin typeface="+mj-lt"/>
                <a:cs typeface="Arial" pitchFamily="34" charset="0"/>
              </a:rPr>
              <a:t>     </a:t>
            </a:r>
            <a:r>
              <a:rPr lang="vi-VN">
                <a:latin typeface="+mj-lt"/>
                <a:cs typeface="Arial" pitchFamily="34" charset="0"/>
              </a:rPr>
              <a:t>Vì </a:t>
            </a:r>
            <a:r>
              <a:rPr lang="vi-VN" i="1">
                <a:latin typeface="+mj-lt"/>
                <a:cs typeface="Arial" pitchFamily="34" charset="0"/>
              </a:rPr>
              <a:t>A, B </a:t>
            </a:r>
            <a:r>
              <a:rPr lang="vi-VN">
                <a:latin typeface="+mj-lt"/>
                <a:cs typeface="Arial" pitchFamily="34" charset="0"/>
              </a:rPr>
              <a:t>độc lập nên:</a:t>
            </a:r>
            <a:r>
              <a:rPr lang="en-US">
                <a:latin typeface="+mj-lt"/>
                <a:cs typeface="Arial" pitchFamily="34" charset="0"/>
              </a:rPr>
              <a:t> </a:t>
            </a:r>
            <a:r>
              <a:rPr lang="vi-VN" i="1">
                <a:solidFill>
                  <a:srgbClr val="C00000"/>
                </a:solidFill>
                <a:latin typeface="+mj-lt"/>
                <a:cs typeface="Arial" pitchFamily="34" charset="0"/>
              </a:rPr>
              <a:t>P(A | B) = </a:t>
            </a:r>
            <a:r>
              <a:rPr lang="en-US" i="1">
                <a:solidFill>
                  <a:srgbClr val="C00000"/>
                </a:solidFill>
                <a:latin typeface="+mj-lt"/>
                <a:cs typeface="Arial" pitchFamily="34" charset="0"/>
              </a:rPr>
              <a:t>P(A).</a:t>
            </a:r>
          </a:p>
        </p:txBody>
      </p:sp>
      <p:sp>
        <p:nvSpPr>
          <p:cNvPr id="12" name="TextBox 11">
            <a:extLst>
              <a:ext uri="{FF2B5EF4-FFF2-40B4-BE49-F238E27FC236}">
                <a16:creationId xmlns:a16="http://schemas.microsoft.com/office/drawing/2014/main" id="{E9BCA1E4-8232-4524-B26B-F68FF0DC0AA4}"/>
              </a:ext>
            </a:extLst>
          </p:cNvPr>
          <p:cNvSpPr txBox="1"/>
          <p:nvPr/>
        </p:nvSpPr>
        <p:spPr>
          <a:xfrm>
            <a:off x="1330618" y="5736727"/>
            <a:ext cx="10439400" cy="830997"/>
          </a:xfrm>
          <a:prstGeom prst="rect">
            <a:avLst/>
          </a:prstGeom>
          <a:noFill/>
        </p:spPr>
        <p:txBody>
          <a:bodyPr wrap="square" rtlCol="0">
            <a:spAutoFit/>
          </a:bodyPr>
          <a:lstStyle/>
          <a:p>
            <a:pPr algn="just"/>
            <a:r>
              <a:rPr lang="vi-VN">
                <a:latin typeface="+mj-lt"/>
                <a:cs typeface="Arial" pitchFamily="34" charset="0"/>
              </a:rPr>
              <a:t>Tương tự </a:t>
            </a:r>
            <a:r>
              <a:rPr lang="vi-VN" i="1">
                <a:latin typeface="+mj-lt"/>
                <a:cs typeface="Arial" pitchFamily="34" charset="0"/>
              </a:rPr>
              <a:t>P(B|A)</a:t>
            </a:r>
            <a:r>
              <a:rPr lang="vi-VN">
                <a:latin typeface="+mj-lt"/>
                <a:cs typeface="Arial" pitchFamily="34" charset="0"/>
              </a:rPr>
              <a:t> là xác suất của </a:t>
            </a:r>
            <a:r>
              <a:rPr lang="vi-VN" i="1">
                <a:latin typeface="+mj-lt"/>
                <a:cs typeface="Arial" pitchFamily="34" charset="0"/>
              </a:rPr>
              <a:t>B</a:t>
            </a:r>
            <a:r>
              <a:rPr lang="vi-VN">
                <a:latin typeface="+mj-lt"/>
                <a:cs typeface="Arial" pitchFamily="34" charset="0"/>
              </a:rPr>
              <a:t>, tính trong điều kiện biết rằng biến cố </a:t>
            </a:r>
            <a:r>
              <a:rPr lang="vi-VN" i="1">
                <a:latin typeface="+mj-lt"/>
                <a:cs typeface="Arial" pitchFamily="34" charset="0"/>
              </a:rPr>
              <a:t>A </a:t>
            </a:r>
            <a:r>
              <a:rPr lang="vi-VN">
                <a:latin typeface="+mj-lt"/>
                <a:cs typeface="Arial" pitchFamily="34" charset="0"/>
              </a:rPr>
              <a:t>đã xảy ra. Vì </a:t>
            </a:r>
            <a:r>
              <a:rPr lang="vi-VN" i="1">
                <a:latin typeface="+mj-lt"/>
                <a:cs typeface="Arial" pitchFamily="34" charset="0"/>
              </a:rPr>
              <a:t>A</a:t>
            </a:r>
            <a:r>
              <a:rPr lang="vi-VN">
                <a:latin typeface="+mj-lt"/>
                <a:cs typeface="Arial" pitchFamily="34" charset="0"/>
              </a:rPr>
              <a:t>, </a:t>
            </a:r>
            <a:r>
              <a:rPr lang="vi-VN" i="1">
                <a:latin typeface="+mj-lt"/>
                <a:cs typeface="Arial" pitchFamily="34" charset="0"/>
              </a:rPr>
              <a:t>B</a:t>
            </a:r>
            <a:r>
              <a:rPr lang="vi-VN">
                <a:latin typeface="+mj-lt"/>
                <a:cs typeface="Arial" pitchFamily="34" charset="0"/>
              </a:rPr>
              <a:t> độc lập nên:</a:t>
            </a:r>
            <a:r>
              <a:rPr lang="en-US">
                <a:latin typeface="+mj-lt"/>
                <a:cs typeface="Arial" pitchFamily="34" charset="0"/>
              </a:rPr>
              <a:t> </a:t>
            </a:r>
            <a:r>
              <a:rPr lang="en-US" i="1">
                <a:solidFill>
                  <a:srgbClr val="C00000"/>
                </a:solidFill>
                <a:latin typeface="+mj-lt"/>
                <a:cs typeface="Arial" pitchFamily="34" charset="0"/>
              </a:rPr>
              <a:t>P(B | A) = P(B). </a:t>
            </a:r>
          </a:p>
        </p:txBody>
      </p:sp>
    </p:spTree>
    <p:extLst>
      <p:ext uri="{BB962C8B-B14F-4D97-AF65-F5344CB8AC3E}">
        <p14:creationId xmlns:p14="http://schemas.microsoft.com/office/powerpoint/2010/main" val="1882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p:bldP spid="4"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0105" y="257967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984570" y="2803973"/>
                <a:ext cx="11201862" cy="1289199"/>
              </a:xfrm>
              <a:prstGeom prst="rect">
                <a:avLst/>
              </a:prstGeom>
              <a:noFill/>
            </p:spPr>
            <p:txBody>
              <a:bodyPr wrap="square" rtlCol="0">
                <a:spAutoFit/>
              </a:bodyPr>
              <a:lstStyle/>
              <a:p>
                <a:pPr marL="342900" indent="-342900">
                  <a:buFont typeface="Wingdings" pitchFamily="2" charset="2"/>
                  <a:buChar char="v"/>
                </a:pPr>
                <a:r>
                  <a:rPr lang="vi-VN" i="1">
                    <a:cs typeface="Arial" pitchFamily="34" charset="0"/>
                  </a:rPr>
                  <a:t>P(</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cs typeface="Arial" pitchFamily="34" charset="0"/>
                          </a:rPr>
                          <m:t>A</m:t>
                        </m:r>
                      </m:e>
                    </m:bar>
                  </m:oMath>
                </a14:m>
                <a:r>
                  <a:rPr lang="vi-VN" i="1">
                    <a:cs typeface="Arial" pitchFamily="34" charset="0"/>
                  </a:rPr>
                  <a:t> | B) </a:t>
                </a:r>
                <a:r>
                  <a:rPr lang="vi-VN">
                    <a:cs typeface="Arial" pitchFamily="34" charset="0"/>
                  </a:rPr>
                  <a:t>là xác suất của</a:t>
                </a:r>
                <a:r>
                  <a:rPr lang="en-US">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cs typeface="Arial" pitchFamily="34" charset="0"/>
                          </a:rPr>
                          <m:t>A</m:t>
                        </m:r>
                      </m:e>
                    </m:bar>
                  </m:oMath>
                </a14:m>
                <a:r>
                  <a:rPr lang="vi-VN" i="1">
                    <a:cs typeface="Arial" pitchFamily="34" charset="0"/>
                  </a:rPr>
                  <a:t> </a:t>
                </a:r>
                <a:r>
                  <a:rPr lang="vi-VN">
                    <a:cs typeface="Arial" pitchFamily="34" charset="0"/>
                  </a:rPr>
                  <a:t>(tức là xác suất không xuất hiện của </a:t>
                </a:r>
                <a:r>
                  <a:rPr lang="vi-VN" i="1">
                    <a:cs typeface="Arial" pitchFamily="34" charset="0"/>
                  </a:rPr>
                  <a:t>A</a:t>
                </a:r>
                <a:r>
                  <a:rPr lang="vi-VN">
                    <a:cs typeface="Arial" pitchFamily="34" charset="0"/>
                  </a:rPr>
                  <a:t>) biết rằng biến cố </a:t>
                </a:r>
                <a:r>
                  <a:rPr lang="vi-VN" i="1">
                    <a:cs typeface="Arial" pitchFamily="34" charset="0"/>
                  </a:rPr>
                  <a:t>B</a:t>
                </a:r>
                <a:r>
                  <a:rPr lang="vi-VN">
                    <a:cs typeface="Arial" pitchFamily="34" charset="0"/>
                  </a:rPr>
                  <a:t> đã xảy ra. Vì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en-US" i="1">
                            <a:cs typeface="Arial" pitchFamily="34" charset="0"/>
                          </a:rPr>
                          <m:t>A</m:t>
                        </m:r>
                      </m:e>
                    </m:bar>
                  </m:oMath>
                </a14:m>
                <a:r>
                  <a:rPr lang="vi-VN" i="1">
                    <a:cs typeface="Arial" pitchFamily="34" charset="0"/>
                  </a:rPr>
                  <a:t>, B </a:t>
                </a:r>
                <a:r>
                  <a:rPr lang="vi-VN">
                    <a:cs typeface="Arial" pitchFamily="34" charset="0"/>
                  </a:rPr>
                  <a:t>độc lập nên việc xảy ra </a:t>
                </a:r>
                <a:r>
                  <a:rPr lang="vi-VN" i="1">
                    <a:cs typeface="Arial" pitchFamily="34" charset="0"/>
                  </a:rPr>
                  <a:t>B</a:t>
                </a:r>
                <a:r>
                  <a:rPr lang="vi-VN">
                    <a:cs typeface="Arial" pitchFamily="34" charset="0"/>
                  </a:rPr>
                  <a:t> không ảnh hưởng tới xác suất không xuất hiện của </a:t>
                </a:r>
                <a:r>
                  <a:rPr lang="vi-VN" i="1">
                    <a:cs typeface="Arial" pitchFamily="34" charset="0"/>
                  </a:rPr>
                  <a:t>A</a:t>
                </a:r>
                <a:r>
                  <a:rPr lang="vi-VN">
                    <a:cs typeface="Arial" pitchFamily="34" charset="0"/>
                  </a:rPr>
                  <a:t>. </a:t>
                </a:r>
                <a:endParaRPr lang="en-US">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4570" y="2803973"/>
                <a:ext cx="11201862" cy="1289199"/>
              </a:xfrm>
              <a:prstGeom prst="rect">
                <a:avLst/>
              </a:prstGeom>
              <a:blipFill>
                <a:blip r:embed="rId4"/>
                <a:stretch>
                  <a:fillRect l="-762" b="-104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D1AD79-5612-77E6-A22A-9FDEE6367425}"/>
                  </a:ext>
                </a:extLst>
              </p:cNvPr>
              <p:cNvSpPr txBox="1"/>
              <p:nvPr/>
            </p:nvSpPr>
            <p:spPr>
              <a:xfrm>
                <a:off x="1048166" y="4467145"/>
                <a:ext cx="11201862" cy="870751"/>
              </a:xfrm>
              <a:prstGeom prst="rect">
                <a:avLst/>
              </a:prstGeom>
              <a:noFill/>
            </p:spPr>
            <p:txBody>
              <a:bodyPr wrap="square" rtlCol="0">
                <a:spAutoFit/>
              </a:bodyPr>
              <a:lstStyle/>
              <a:p>
                <a:pPr marL="342900" indent="-342900">
                  <a:buFont typeface="Wingdings" pitchFamily="2" charset="2"/>
                  <a:buChar char="v"/>
                </a:pPr>
                <a:r>
                  <a:rPr lang="vi-VN">
                    <a:cs typeface="Arial" pitchFamily="34" charset="0"/>
                  </a:rPr>
                  <a:t>Tương tự </a:t>
                </a:r>
                <a:r>
                  <a:rPr lang="vi-VN" i="1">
                    <a:cs typeface="Arial" pitchFamily="34" charset="0"/>
                  </a:rPr>
                  <a:t>P(A |</a:t>
                </a:r>
                <a:r>
                  <a:rPr lang="en-US" i="1">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oMath>
                </a14:m>
                <a:r>
                  <a:rPr lang="vi-VN" i="1">
                    <a:cs typeface="Arial" pitchFamily="34" charset="0"/>
                  </a:rPr>
                  <a:t>) </a:t>
                </a:r>
                <a:r>
                  <a:rPr lang="vi-VN">
                    <a:cs typeface="Arial" pitchFamily="34" charset="0"/>
                  </a:rPr>
                  <a:t>là xác suất của </a:t>
                </a:r>
                <a:r>
                  <a:rPr lang="vi-VN" i="1">
                    <a:cs typeface="Arial" pitchFamily="34" charset="0"/>
                  </a:rPr>
                  <a:t>A</a:t>
                </a:r>
                <a:r>
                  <a:rPr lang="vi-VN">
                    <a:cs typeface="Arial" pitchFamily="34" charset="0"/>
                  </a:rPr>
                  <a:t> biết rằng biến cố </a:t>
                </a:r>
                <a:r>
                  <a:rPr lang="vi-VN" i="1">
                    <a:cs typeface="Arial" pitchFamily="34" charset="0"/>
                  </a:rPr>
                  <a:t>B</a:t>
                </a:r>
                <a:r>
                  <a:rPr lang="vi-VN">
                    <a:cs typeface="Arial" pitchFamily="34" charset="0"/>
                  </a:rPr>
                  <a:t> không xảy ra. Vì </a:t>
                </a:r>
                <a:r>
                  <a:rPr lang="vi-VN" i="1">
                    <a:cs typeface="Arial" pitchFamily="34" charset="0"/>
                  </a:rPr>
                  <a:t>A,</a:t>
                </a:r>
                <a:r>
                  <a:rPr lang="en-US" i="1">
                    <a:cs typeface="Arial" pitchFamily="34" charset="0"/>
                  </a:rPr>
                  <a:t> </a:t>
                </a:r>
                <a14:m>
                  <m:oMath xmlns:m="http://schemas.openxmlformats.org/officeDocument/2006/math">
                    <m:bar>
                      <m:barPr>
                        <m:pos m:val="top"/>
                        <m:ctrlPr>
                          <a:rPr lang="vi-VN" i="1">
                            <a:latin typeface="Cambria Math" panose="02040503050406030204" pitchFamily="18" charset="0"/>
                            <a:cs typeface="Arial" pitchFamily="34" charset="0"/>
                          </a:rPr>
                        </m:ctrlPr>
                      </m:barPr>
                      <m:e>
                        <m:r>
                          <m:rPr>
                            <m:nor/>
                          </m:rPr>
                          <a:rPr lang="vi-VN" i="1">
                            <a:cs typeface="Arial" pitchFamily="34" charset="0"/>
                          </a:rPr>
                          <m:t>B</m:t>
                        </m:r>
                      </m:e>
                    </m:bar>
                    <m:r>
                      <a:rPr lang="vi-VN" b="0" i="1">
                        <a:latin typeface="Cambria Math" panose="02040503050406030204" pitchFamily="18" charset="0"/>
                        <a:cs typeface="Arial" pitchFamily="34" charset="0"/>
                      </a:rPr>
                      <m:t> </m:t>
                    </m:r>
                  </m:oMath>
                </a14:m>
                <a:r>
                  <a:rPr lang="vi-VN">
                    <a:cs typeface="Arial" pitchFamily="34" charset="0"/>
                  </a:rPr>
                  <a:t>độc lập nên viêc không xảy ra </a:t>
                </a:r>
                <a:r>
                  <a:rPr lang="vi-VN" i="1">
                    <a:cs typeface="Arial" pitchFamily="34" charset="0"/>
                  </a:rPr>
                  <a:t>B</a:t>
                </a:r>
                <a:r>
                  <a:rPr lang="vi-VN">
                    <a:cs typeface="Arial" pitchFamily="34" charset="0"/>
                  </a:rPr>
                  <a:t> không ảnh hưởng tới xác suất xuất hiện của</a:t>
                </a:r>
                <a:r>
                  <a:rPr lang="en-US">
                    <a:cs typeface="Arial" pitchFamily="34" charset="0"/>
                  </a:rPr>
                  <a:t> </a:t>
                </a:r>
                <a:r>
                  <a:rPr lang="en-US" i="1">
                    <a:cs typeface="Arial" pitchFamily="34" charset="0"/>
                  </a:rPr>
                  <a:t>A</a:t>
                </a:r>
                <a:r>
                  <a:rPr lang="en-US">
                    <a:cs typeface="Arial" pitchFamily="34" charset="0"/>
                  </a:rPr>
                  <a:t>.</a:t>
                </a:r>
              </a:p>
            </p:txBody>
          </p:sp>
        </mc:Choice>
        <mc:Fallback xmlns="">
          <p:sp>
            <p:nvSpPr>
              <p:cNvPr id="8" name="TextBox 7">
                <a:extLst>
                  <a:ext uri="{FF2B5EF4-FFF2-40B4-BE49-F238E27FC236}">
                    <a16:creationId xmlns:a16="http://schemas.microsoft.com/office/drawing/2014/main" id="{64D1AD79-5612-77E6-A22A-9FDEE6367425}"/>
                  </a:ext>
                </a:extLst>
              </p:cNvPr>
              <p:cNvSpPr txBox="1">
                <a:spLocks noRot="1" noChangeAspect="1" noMove="1" noResize="1" noEditPoints="1" noAdjustHandles="1" noChangeArrowheads="1" noChangeShapeType="1" noTextEdit="1"/>
              </p:cNvSpPr>
              <p:nvPr/>
            </p:nvSpPr>
            <p:spPr>
              <a:xfrm>
                <a:off x="1048166" y="4467145"/>
                <a:ext cx="11201862" cy="870751"/>
              </a:xfrm>
              <a:prstGeom prst="rect">
                <a:avLst/>
              </a:prstGeom>
              <a:blipFill>
                <a:blip r:embed="rId5"/>
                <a:stretch>
                  <a:fillRect l="-762" t="-699" b="-15385"/>
                </a:stretch>
              </a:blipFill>
            </p:spPr>
            <p:txBody>
              <a:bodyPr/>
              <a:lstStyle/>
              <a:p>
                <a:r>
                  <a:rPr lang="en-US">
                    <a:noFill/>
                  </a:rPr>
                  <a:t> </a:t>
                </a:r>
              </a:p>
            </p:txBody>
          </p:sp>
        </mc:Fallback>
      </mc:AlternateContent>
      <p:sp>
        <p:nvSpPr>
          <p:cNvPr id="9" name="AutoShape 4">
            <a:extLst>
              <a:ext uri="{FF2B5EF4-FFF2-40B4-BE49-F238E27FC236}">
                <a16:creationId xmlns:a16="http://schemas.microsoft.com/office/drawing/2014/main" id="{68A455FB-ABC6-9DE9-C701-EB57083EBD03}"/>
              </a:ext>
            </a:extLst>
          </p:cNvPr>
          <p:cNvSpPr>
            <a:spLocks noChangeArrowheads="1"/>
          </p:cNvSpPr>
          <p:nvPr/>
        </p:nvSpPr>
        <p:spPr bwMode="gray">
          <a:xfrm>
            <a:off x="212559" y="13762"/>
            <a:ext cx="40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XÁC XUẤT CÓ ĐIỀU KIỆN</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085CADD-17D1-48C5-93A2-4DD6EB632073}"/>
                  </a:ext>
                </a:extLst>
              </p:cNvPr>
              <p:cNvSpPr/>
              <p:nvPr/>
            </p:nvSpPr>
            <p:spPr>
              <a:xfrm>
                <a:off x="4270926" y="3918147"/>
                <a:ext cx="3300905" cy="540597"/>
              </a:xfrm>
              <a:prstGeom prst="rect">
                <a:avLst/>
              </a:prstGeom>
            </p:spPr>
            <p:txBody>
              <a:bodyPr wrap="none">
                <a:spAutoFit/>
              </a:bodyPr>
              <a:lstStyle/>
              <a:p>
                <a:pPr algn="ctr"/>
                <a:r>
                  <a:rPr lang="en-US">
                    <a:cs typeface="Arial" pitchFamily="34" charset="0"/>
                  </a:rPr>
                  <a:t>Do đó: </a:t>
                </a:r>
                <a:r>
                  <a:rPr lang="vi-VN" sz="2600" i="1">
                    <a:solidFill>
                      <a:srgbClr val="C00000"/>
                    </a:solidFill>
                    <a:cs typeface="Arial" pitchFamily="34" charset="0"/>
                  </a:rPr>
                  <a:t>P(</a:t>
                </a:r>
                <a14:m>
                  <m:oMath xmlns:m="http://schemas.openxmlformats.org/officeDocument/2006/math">
                    <m:bar>
                      <m:barPr>
                        <m:pos m:val="top"/>
                        <m:ctrlPr>
                          <a:rPr lang="vi-VN" sz="2600" i="1">
                            <a:solidFill>
                              <a:srgbClr val="C00000"/>
                            </a:solidFill>
                            <a:latin typeface="Cambria Math" panose="02040503050406030204" pitchFamily="18" charset="0"/>
                            <a:cs typeface="Arial" pitchFamily="34" charset="0"/>
                          </a:rPr>
                        </m:ctrlPr>
                      </m:barPr>
                      <m:e>
                        <m:r>
                          <m:rPr>
                            <m:nor/>
                          </m:rPr>
                          <a:rPr lang="en-US" sz="2600" i="1">
                            <a:solidFill>
                              <a:srgbClr val="C00000"/>
                            </a:solidFill>
                            <a:cs typeface="Arial" pitchFamily="34" charset="0"/>
                          </a:rPr>
                          <m:t>A</m:t>
                        </m:r>
                      </m:e>
                    </m:bar>
                  </m:oMath>
                </a14:m>
                <a:r>
                  <a:rPr lang="vi-VN" sz="2600" i="1">
                    <a:solidFill>
                      <a:srgbClr val="C00000"/>
                    </a:solidFill>
                    <a:cs typeface="Arial" pitchFamily="34" charset="0"/>
                  </a:rPr>
                  <a:t> | B) = </a:t>
                </a:r>
                <a:r>
                  <a:rPr lang="en-US" sz="2600" i="1">
                    <a:solidFill>
                      <a:srgbClr val="C00000"/>
                    </a:solidFill>
                    <a:cs typeface="Arial" pitchFamily="34" charset="0"/>
                  </a:rPr>
                  <a:t>P(</a:t>
                </a:r>
                <a14:m>
                  <m:oMath xmlns:m="http://schemas.openxmlformats.org/officeDocument/2006/math">
                    <m:bar>
                      <m:barPr>
                        <m:pos m:val="top"/>
                        <m:ctrlPr>
                          <a:rPr lang="vi-VN" sz="2600" i="1">
                            <a:solidFill>
                              <a:srgbClr val="C00000"/>
                            </a:solidFill>
                            <a:latin typeface="Cambria Math" panose="02040503050406030204" pitchFamily="18" charset="0"/>
                            <a:cs typeface="Arial" pitchFamily="34" charset="0"/>
                          </a:rPr>
                        </m:ctrlPr>
                      </m:barPr>
                      <m:e>
                        <m:r>
                          <m:rPr>
                            <m:nor/>
                          </m:rPr>
                          <a:rPr lang="en-US" sz="2600" i="1">
                            <a:solidFill>
                              <a:srgbClr val="C00000"/>
                            </a:solidFill>
                            <a:cs typeface="Arial" pitchFamily="34" charset="0"/>
                          </a:rPr>
                          <m:t>A</m:t>
                        </m:r>
                      </m:e>
                    </m:bar>
                  </m:oMath>
                </a14:m>
                <a:r>
                  <a:rPr lang="en-US" sz="2600" i="1">
                    <a:solidFill>
                      <a:srgbClr val="C00000"/>
                    </a:solidFill>
                    <a:cs typeface="Arial" pitchFamily="34" charset="0"/>
                  </a:rPr>
                  <a:t>) </a:t>
                </a:r>
                <a:endParaRPr lang="vi-VN" sz="2600" i="1">
                  <a:cs typeface="Arial" pitchFamily="34" charset="0"/>
                </a:endParaRPr>
              </a:p>
            </p:txBody>
          </p:sp>
        </mc:Choice>
        <mc:Fallback xmlns="">
          <p:sp>
            <p:nvSpPr>
              <p:cNvPr id="3" name="Rectangle 2">
                <a:extLst>
                  <a:ext uri="{FF2B5EF4-FFF2-40B4-BE49-F238E27FC236}">
                    <a16:creationId xmlns:a16="http://schemas.microsoft.com/office/drawing/2014/main" id="{2085CADD-17D1-48C5-93A2-4DD6EB632073}"/>
                  </a:ext>
                </a:extLst>
              </p:cNvPr>
              <p:cNvSpPr>
                <a:spLocks noRot="1" noChangeAspect="1" noMove="1" noResize="1" noEditPoints="1" noAdjustHandles="1" noChangeArrowheads="1" noChangeShapeType="1" noTextEdit="1"/>
              </p:cNvSpPr>
              <p:nvPr/>
            </p:nvSpPr>
            <p:spPr>
              <a:xfrm>
                <a:off x="4270926" y="3918147"/>
                <a:ext cx="3300905" cy="540597"/>
              </a:xfrm>
              <a:prstGeom prst="rect">
                <a:avLst/>
              </a:prstGeom>
              <a:blipFill>
                <a:blip r:embed="rId6"/>
                <a:stretch>
                  <a:fillRect l="-2588" t="-2273" r="-2773"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EBAA208-52FD-4350-AA32-3BC8C19B3BE1}"/>
                  </a:ext>
                </a:extLst>
              </p:cNvPr>
              <p:cNvSpPr/>
              <p:nvPr/>
            </p:nvSpPr>
            <p:spPr>
              <a:xfrm>
                <a:off x="4307529" y="5426744"/>
                <a:ext cx="3294876" cy="535531"/>
              </a:xfrm>
              <a:prstGeom prst="rect">
                <a:avLst/>
              </a:prstGeom>
            </p:spPr>
            <p:txBody>
              <a:bodyPr wrap="none">
                <a:spAutoFit/>
              </a:bodyPr>
              <a:lstStyle/>
              <a:p>
                <a:pPr algn="ctr"/>
                <a:r>
                  <a:rPr lang="en-US">
                    <a:cs typeface="Arial" panose="020B0604020202020204" pitchFamily="34" charset="0"/>
                  </a:rPr>
                  <a:t>Do đó: </a:t>
                </a:r>
                <a:r>
                  <a:rPr lang="vi-VN" sz="2600" i="1">
                    <a:solidFill>
                      <a:srgbClr val="C00000"/>
                    </a:solidFill>
                    <a:cs typeface="Arial" pitchFamily="34" charset="0"/>
                  </a:rPr>
                  <a:t>P(A |</a:t>
                </a:r>
                <a:r>
                  <a:rPr lang="en-US" sz="2600" i="1">
                    <a:solidFill>
                      <a:srgbClr val="C00000"/>
                    </a:solidFill>
                    <a:cs typeface="Arial" pitchFamily="34" charset="0"/>
                  </a:rPr>
                  <a:t> </a:t>
                </a:r>
                <a14:m>
                  <m:oMath xmlns:m="http://schemas.openxmlformats.org/officeDocument/2006/math">
                    <m:bar>
                      <m:barPr>
                        <m:pos m:val="top"/>
                        <m:ctrlPr>
                          <a:rPr lang="vi-VN" sz="2600" i="1">
                            <a:solidFill>
                              <a:srgbClr val="C00000"/>
                            </a:solidFill>
                            <a:latin typeface="Cambria Math" panose="02040503050406030204" pitchFamily="18" charset="0"/>
                            <a:cs typeface="Arial" pitchFamily="34" charset="0"/>
                          </a:rPr>
                        </m:ctrlPr>
                      </m:barPr>
                      <m:e>
                        <m:r>
                          <m:rPr>
                            <m:nor/>
                          </m:rPr>
                          <a:rPr lang="vi-VN" sz="2600" i="1">
                            <a:solidFill>
                              <a:srgbClr val="C00000"/>
                            </a:solidFill>
                            <a:cs typeface="Arial" pitchFamily="34" charset="0"/>
                          </a:rPr>
                          <m:t>B</m:t>
                        </m:r>
                      </m:e>
                    </m:bar>
                  </m:oMath>
                </a14:m>
                <a:r>
                  <a:rPr lang="vi-VN" sz="2600" i="1">
                    <a:solidFill>
                      <a:srgbClr val="C00000"/>
                    </a:solidFill>
                    <a:cs typeface="Arial" pitchFamily="34" charset="0"/>
                  </a:rPr>
                  <a:t>) = </a:t>
                </a:r>
                <a:r>
                  <a:rPr lang="en-US" sz="2600" i="1">
                    <a:solidFill>
                      <a:srgbClr val="C00000"/>
                    </a:solidFill>
                    <a:cs typeface="Arial" pitchFamily="34" charset="0"/>
                  </a:rPr>
                  <a:t>P(A) </a:t>
                </a:r>
                <a:endParaRPr lang="vi-VN" sz="2600" i="1">
                  <a:cs typeface="Arial" pitchFamily="34" charset="0"/>
                </a:endParaRPr>
              </a:p>
            </p:txBody>
          </p:sp>
        </mc:Choice>
        <mc:Fallback xmlns="">
          <p:sp>
            <p:nvSpPr>
              <p:cNvPr id="4" name="Rectangle 3">
                <a:extLst>
                  <a:ext uri="{FF2B5EF4-FFF2-40B4-BE49-F238E27FC236}">
                    <a16:creationId xmlns:a16="http://schemas.microsoft.com/office/drawing/2014/main" id="{4EBAA208-52FD-4350-AA32-3BC8C19B3BE1}"/>
                  </a:ext>
                </a:extLst>
              </p:cNvPr>
              <p:cNvSpPr>
                <a:spLocks noRot="1" noChangeAspect="1" noMove="1" noResize="1" noEditPoints="1" noAdjustHandles="1" noChangeArrowheads="1" noChangeShapeType="1" noTextEdit="1"/>
              </p:cNvSpPr>
              <p:nvPr/>
            </p:nvSpPr>
            <p:spPr>
              <a:xfrm>
                <a:off x="4307529" y="5426744"/>
                <a:ext cx="3294876" cy="535531"/>
              </a:xfrm>
              <a:prstGeom prst="rect">
                <a:avLst/>
              </a:prstGeom>
              <a:blipFill>
                <a:blip r:embed="rId7"/>
                <a:stretch>
                  <a:fillRect l="-2593" t="-2273" r="-2778" b="-28409"/>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E27E83CD-A80D-4E0B-8B46-92AB619A0F31}"/>
              </a:ext>
            </a:extLst>
          </p:cNvPr>
          <p:cNvGrpSpPr/>
          <p:nvPr/>
        </p:nvGrpSpPr>
        <p:grpSpPr>
          <a:xfrm>
            <a:off x="227012" y="686309"/>
            <a:ext cx="11734801" cy="1731242"/>
            <a:chOff x="227012" y="686309"/>
            <a:chExt cx="11734801" cy="1731242"/>
          </a:xfrm>
        </p:grpSpPr>
        <p:grpSp>
          <p:nvGrpSpPr>
            <p:cNvPr id="2" name="Group 1"/>
            <p:cNvGrpSpPr/>
            <p:nvPr/>
          </p:nvGrpSpPr>
          <p:grpSpPr>
            <a:xfrm>
              <a:off x="227012" y="686309"/>
              <a:ext cx="11734801" cy="1676400"/>
              <a:chOff x="227012" y="686309"/>
              <a:chExt cx="11734801" cy="1676400"/>
            </a:xfrm>
          </p:grpSpPr>
          <p:sp>
            <p:nvSpPr>
              <p:cNvPr id="30" name="Rounded Rectangle 29"/>
              <p:cNvSpPr/>
              <p:nvPr/>
            </p:nvSpPr>
            <p:spPr>
              <a:xfrm>
                <a:off x="1892761" y="686309"/>
                <a:ext cx="10069052" cy="16764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44"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2463014" y="1031358"/>
                    <a:ext cx="8119311" cy="1164848"/>
                  </a:xfrm>
                  <a:prstGeom prst="rect">
                    <a:avLst/>
                  </a:prstGeom>
                  <a:noFill/>
                </p:spPr>
                <p:txBody>
                  <a:bodyPr wrap="square" lIns="121899" tIns="60949" rIns="121899" bIns="60949" rtlCol="0">
                    <a:spAutoFit/>
                  </a:bodyPr>
                  <a:lstStyle/>
                  <a:p>
                    <a:pPr marL="342900" indent="-342900" algn="just">
                      <a:buFont typeface="Wingdings" panose="05000000000000000000" pitchFamily="2" charset="2"/>
                      <a:buChar char="v"/>
                    </a:pPr>
                    <a:r>
                      <a:rPr lang="vi-VN" b="1">
                        <a:latin typeface="+mj-lt"/>
                        <a:cs typeface="Arial" pitchFamily="34" charset="0"/>
                      </a:rPr>
                      <a:t>Chứng tỏ rằng nếu A và B là hai biến cố độc lập thì:</a:t>
                    </a:r>
                    <a:endParaRPr lang="en-US" b="1">
                      <a:latin typeface="+mj-lt"/>
                      <a:cs typeface="Arial" pitchFamily="34" charset="0"/>
                    </a:endParaRPr>
                  </a:p>
                  <a:p>
                    <a:pPr algn="just">
                      <a:lnSpc>
                        <a:spcPct val="150000"/>
                      </a:lnSpc>
                    </a:pPr>
                    <a:r>
                      <a:rPr lang="en-US" sz="2400" i="1">
                        <a:latin typeface="+mj-lt"/>
                        <a:cs typeface="Arial" pitchFamily="34" charset="0"/>
                      </a:rPr>
                      <a:t>                                </a:t>
                    </a:r>
                    <a:r>
                      <a:rPr lang="vi-VN" sz="2600" i="1">
                        <a:latin typeface="+mj-lt"/>
                        <a:cs typeface="Arial" pitchFamily="34" charset="0"/>
                      </a:rPr>
                      <a:t>P(</a:t>
                    </a:r>
                    <a14:m>
                      <m:oMath xmlns:m="http://schemas.openxmlformats.org/officeDocument/2006/math">
                        <m:bar>
                          <m:barPr>
                            <m:pos m:val="top"/>
                            <m:ctrlPr>
                              <a:rPr lang="vi-VN" sz="2600" i="1" smtClean="0">
                                <a:latin typeface="Cambria Math" panose="02040503050406030204" pitchFamily="18" charset="0"/>
                                <a:cs typeface="Arial" pitchFamily="34" charset="0"/>
                              </a:rPr>
                            </m:ctrlPr>
                          </m:barPr>
                          <m:e>
                            <m:r>
                              <m:rPr>
                                <m:nor/>
                              </m:rPr>
                              <a:rPr lang="en-US" sz="2600" i="1">
                                <a:latin typeface="+mj-lt"/>
                                <a:cs typeface="Arial" pitchFamily="34" charset="0"/>
                              </a:rPr>
                              <m:t>A</m:t>
                            </m:r>
                          </m:e>
                        </m:bar>
                      </m:oMath>
                    </a14:m>
                    <a:r>
                      <a:rPr lang="vi-VN" sz="2600" i="1">
                        <a:latin typeface="+mj-lt"/>
                        <a:cs typeface="Arial" pitchFamily="34" charset="0"/>
                      </a:rPr>
                      <a:t> | B) = </a:t>
                    </a:r>
                    <a:r>
                      <a:rPr lang="en-US" sz="2600" i="1">
                        <a:latin typeface="+mj-lt"/>
                        <a:cs typeface="Arial" pitchFamily="34" charset="0"/>
                      </a:rPr>
                      <a:t>P(</a:t>
                    </a:r>
                    <a14:m>
                      <m:oMath xmlns:m="http://schemas.openxmlformats.org/officeDocument/2006/math">
                        <m:bar>
                          <m:barPr>
                            <m:pos m:val="top"/>
                            <m:ctrlPr>
                              <a:rPr lang="vi-VN" sz="2600" i="1">
                                <a:latin typeface="Cambria Math" panose="02040503050406030204" pitchFamily="18" charset="0"/>
                                <a:cs typeface="Arial" pitchFamily="34" charset="0"/>
                              </a:rPr>
                            </m:ctrlPr>
                          </m:barPr>
                          <m:e>
                            <m:r>
                              <m:rPr>
                                <m:nor/>
                              </m:rPr>
                              <a:rPr lang="en-US" sz="2600" i="1">
                                <a:latin typeface="+mj-lt"/>
                                <a:cs typeface="Arial" pitchFamily="34" charset="0"/>
                              </a:rPr>
                              <m:t>A</m:t>
                            </m:r>
                          </m:e>
                        </m:bar>
                      </m:oMath>
                    </a14:m>
                    <a:r>
                      <a:rPr lang="en-US" sz="2600" i="1">
                        <a:latin typeface="+mj-lt"/>
                        <a:cs typeface="Arial" pitchFamily="34" charset="0"/>
                      </a:rPr>
                      <a:t>) và </a:t>
                    </a:r>
                    <a:r>
                      <a:rPr lang="vi-VN" sz="2600" i="1">
                        <a:latin typeface="+mj-lt"/>
                        <a:cs typeface="Arial" pitchFamily="34" charset="0"/>
                      </a:rPr>
                      <a:t>P(A |</a:t>
                    </a:r>
                    <a:r>
                      <a:rPr lang="en-US" sz="2600" i="1">
                        <a:latin typeface="+mj-lt"/>
                        <a:cs typeface="Arial" pitchFamily="34" charset="0"/>
                      </a:rPr>
                      <a:t> </a:t>
                    </a:r>
                    <a14:m>
                      <m:oMath xmlns:m="http://schemas.openxmlformats.org/officeDocument/2006/math">
                        <m:bar>
                          <m:barPr>
                            <m:pos m:val="top"/>
                            <m:ctrlPr>
                              <a:rPr lang="vi-VN" sz="2600" i="1">
                                <a:latin typeface="Cambria Math" panose="02040503050406030204" pitchFamily="18" charset="0"/>
                                <a:cs typeface="Arial" pitchFamily="34" charset="0"/>
                              </a:rPr>
                            </m:ctrlPr>
                          </m:barPr>
                          <m:e>
                            <m:r>
                              <m:rPr>
                                <m:nor/>
                              </m:rPr>
                              <a:rPr lang="vi-VN" sz="2600" i="1">
                                <a:latin typeface="+mj-lt"/>
                                <a:cs typeface="Arial" pitchFamily="34" charset="0"/>
                              </a:rPr>
                              <m:t>B</m:t>
                            </m:r>
                          </m:e>
                        </m:bar>
                      </m:oMath>
                    </a14:m>
                    <a:r>
                      <a:rPr lang="vi-VN" sz="2600" i="1">
                        <a:latin typeface="+mj-lt"/>
                        <a:cs typeface="Arial" pitchFamily="34" charset="0"/>
                      </a:rPr>
                      <a:t>) = </a:t>
                    </a:r>
                    <a:r>
                      <a:rPr lang="en-US" sz="2600" i="1">
                        <a:latin typeface="+mj-lt"/>
                        <a:cs typeface="Arial" pitchFamily="34" charset="0"/>
                      </a:rPr>
                      <a:t>P(A) </a:t>
                    </a:r>
                    <a:endParaRPr lang="vi-VN" sz="2600" i="1">
                      <a:latin typeface="+mj-lt"/>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63014" y="1031358"/>
                    <a:ext cx="8119311" cy="1164848"/>
                  </a:xfrm>
                  <a:prstGeom prst="rect">
                    <a:avLst/>
                  </a:prstGeom>
                  <a:blipFill>
                    <a:blip r:embed="rId10"/>
                    <a:stretch>
                      <a:fillRect l="-601" t="-2618" b="-3665"/>
                    </a:stretch>
                  </a:blipFill>
                </p:spPr>
                <p:txBody>
                  <a:bodyPr/>
                  <a:lstStyle/>
                  <a:p>
                    <a:r>
                      <a:rPr lang="en-US">
                        <a:noFill/>
                      </a:rPr>
                      <a:t> </a:t>
                    </a:r>
                  </a:p>
                </p:txBody>
              </p:sp>
            </mc:Fallback>
          </mc:AlternateContent>
        </p:grpSp>
        <p:pic>
          <p:nvPicPr>
            <p:cNvPr id="6" name="Picture 5">
              <a:extLst>
                <a:ext uri="{FF2B5EF4-FFF2-40B4-BE49-F238E27FC236}">
                  <a16:creationId xmlns:a16="http://schemas.microsoft.com/office/drawing/2014/main" id="{B29B0599-A1B8-4582-817E-C00F24298C8C}"/>
                </a:ext>
              </a:extLst>
            </p:cNvPr>
            <p:cNvPicPr>
              <a:picLocks noChangeAspect="1"/>
            </p:cNvPicPr>
            <p:nvPr/>
          </p:nvPicPr>
          <p:blipFill>
            <a:blip r:embed="rId11"/>
            <a:stretch>
              <a:fillRect/>
            </a:stretch>
          </p:blipFill>
          <p:spPr>
            <a:xfrm>
              <a:off x="10940032" y="1520104"/>
              <a:ext cx="918318" cy="897447"/>
            </a:xfrm>
            <a:prstGeom prst="rect">
              <a:avLst/>
            </a:prstGeom>
          </p:spPr>
        </p:pic>
      </p:grpSp>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332267" y="75210"/>
            <a:ext cx="10712154" cy="3115570"/>
          </a:xfrm>
          <a:prstGeom prst="roundRect">
            <a:avLst>
              <a:gd name="adj" fmla="val 27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1" y="7521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427587" y="509240"/>
            <a:ext cx="488211" cy="707886"/>
          </a:xfrm>
          <a:prstGeom prst="rect">
            <a:avLst/>
          </a:prstGeom>
        </p:spPr>
        <p:txBody>
          <a:bodyPr wrap="none">
            <a:spAutoFit/>
          </a:bodyPr>
          <a:lstStyle/>
          <a:p>
            <a:pPr algn="ctr"/>
            <a:r>
              <a:rPr lang="en-US" sz="4000" b="1" spc="67">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2" name="Picture 1">
            <a:extLst>
              <a:ext uri="{FF2B5EF4-FFF2-40B4-BE49-F238E27FC236}">
                <a16:creationId xmlns:a16="http://schemas.microsoft.com/office/drawing/2014/main" id="{B72D02F0-3FBD-4FF7-B88D-615F4526FD97}"/>
              </a:ext>
            </a:extLst>
          </p:cNvPr>
          <p:cNvPicPr>
            <a:picLocks noChangeAspect="1"/>
          </p:cNvPicPr>
          <p:nvPr/>
        </p:nvPicPr>
        <p:blipFill>
          <a:blip r:embed="rId4"/>
          <a:stretch>
            <a:fillRect/>
          </a:stretch>
        </p:blipFill>
        <p:spPr>
          <a:xfrm>
            <a:off x="5865812" y="3246241"/>
            <a:ext cx="6208689" cy="1457570"/>
          </a:xfrm>
          <a:prstGeom prst="rect">
            <a:avLst/>
          </a:prstGeom>
        </p:spPr>
      </p:pic>
      <p:sp>
        <p:nvSpPr>
          <p:cNvPr id="3" name="Rectangle 2">
            <a:extLst>
              <a:ext uri="{FF2B5EF4-FFF2-40B4-BE49-F238E27FC236}">
                <a16:creationId xmlns:a16="http://schemas.microsoft.com/office/drawing/2014/main" id="{2B7523EE-5DA2-4957-BFAC-84ACAD9D940C}"/>
              </a:ext>
            </a:extLst>
          </p:cNvPr>
          <p:cNvSpPr/>
          <p:nvPr/>
        </p:nvSpPr>
        <p:spPr>
          <a:xfrm>
            <a:off x="1427693" y="882456"/>
            <a:ext cx="10616728" cy="2308324"/>
          </a:xfrm>
          <a:prstGeom prst="rect">
            <a:avLst/>
          </a:prstGeom>
        </p:spPr>
        <p:txBody>
          <a:bodyPr wrap="square">
            <a:spAutoFit/>
          </a:bodyPr>
          <a:lstStyle/>
          <a:p>
            <a:pPr marL="342900" indent="-342900">
              <a:buFont typeface="Wingdings" panose="05000000000000000000" pitchFamily="2" charset="2"/>
              <a:buChar char="v"/>
            </a:pPr>
            <a:r>
              <a:rPr lang="vi-VN"/>
              <a:t>Chọn ngẫu nhiên một người lái xe trong số 577 006 người bị tai nạn giao thông.</a:t>
            </a:r>
          </a:p>
          <a:p>
            <a:r>
              <a:rPr lang="vi-VN"/>
              <a:t>a) Tính xác suất để người lái xe đó tử vong khi xảy ra tai nạn giao thông trong</a:t>
            </a:r>
            <a:r>
              <a:rPr lang="en-US"/>
              <a:t> </a:t>
            </a:r>
            <a:r>
              <a:rPr lang="vi-VN"/>
              <a:t>trường</a:t>
            </a:r>
            <a:endParaRPr lang="en-US"/>
          </a:p>
          <a:p>
            <a:r>
              <a:rPr lang="en-US"/>
              <a:t>    </a:t>
            </a:r>
            <a:r>
              <a:rPr lang="vi-VN"/>
              <a:t> hợp không thắt dây an toàn.</a:t>
            </a:r>
          </a:p>
          <a:p>
            <a:r>
              <a:rPr lang="vi-VN"/>
              <a:t>b) Tính xác suất để người lái xe đó tử vong khi xảy ra tai nạn giao thông trong trường</a:t>
            </a:r>
            <a:endParaRPr lang="en-US"/>
          </a:p>
          <a:p>
            <a:r>
              <a:rPr lang="en-US"/>
              <a:t>    </a:t>
            </a:r>
            <a:r>
              <a:rPr lang="vi-VN"/>
              <a:t> hợp có thắt dây an toàn.</a:t>
            </a:r>
          </a:p>
          <a:p>
            <a:r>
              <a:rPr lang="vi-VN"/>
              <a:t>c) </a:t>
            </a:r>
            <a:r>
              <a:rPr lang="en-US"/>
              <a:t> </a:t>
            </a:r>
            <a:r>
              <a:rPr lang="vi-VN"/>
              <a:t>So sánh hai xác suất ở câu a và câu b rồi rút ra kết luận.</a:t>
            </a:r>
          </a:p>
        </p:txBody>
      </p:sp>
      <p:sp>
        <p:nvSpPr>
          <p:cNvPr id="4" name="Rectangle 3">
            <a:extLst>
              <a:ext uri="{FF2B5EF4-FFF2-40B4-BE49-F238E27FC236}">
                <a16:creationId xmlns:a16="http://schemas.microsoft.com/office/drawing/2014/main" id="{4247AF16-B314-40A4-97E1-CA7131ED39EE}"/>
              </a:ext>
            </a:extLst>
          </p:cNvPr>
          <p:cNvSpPr/>
          <p:nvPr/>
        </p:nvSpPr>
        <p:spPr>
          <a:xfrm>
            <a:off x="1776647" y="93741"/>
            <a:ext cx="10363200" cy="830997"/>
          </a:xfrm>
          <a:prstGeom prst="rect">
            <a:avLst/>
          </a:prstGeom>
        </p:spPr>
        <p:txBody>
          <a:bodyPr wrap="square">
            <a:spAutoFit/>
          </a:bodyPr>
          <a:lstStyle/>
          <a:p>
            <a:r>
              <a:rPr lang="en-US"/>
              <a:t>(Nội dung: SGK). </a:t>
            </a:r>
            <a:r>
              <a:rPr lang="vi-VN"/>
              <a:t>Kết quả </a:t>
            </a:r>
            <a:r>
              <a:rPr lang="en-US"/>
              <a:t>xem xét trong 577006 vụ tai nạn giao thông đ</a:t>
            </a:r>
            <a:r>
              <a:rPr lang="vi-VN"/>
              <a:t>ư</a:t>
            </a:r>
            <a:r>
              <a:rPr lang="en-US"/>
              <a:t>ợc </a:t>
            </a:r>
            <a:r>
              <a:rPr lang="vi-VN"/>
              <a:t>trình bày dạng </a:t>
            </a:r>
            <a:r>
              <a:rPr lang="vi-VN">
                <a:solidFill>
                  <a:srgbClr val="C00000"/>
                </a:solidFill>
              </a:rPr>
              <a:t>bảng dữ liệu thống kê 2×2</a:t>
            </a:r>
            <a:r>
              <a:rPr lang="en-US">
                <a:solidFill>
                  <a:srgbClr val="C00000"/>
                </a:solidFill>
              </a:rPr>
              <a:t> (B.3)</a:t>
            </a:r>
            <a:endParaRPr lang="vi-VN"/>
          </a:p>
        </p:txBody>
      </p:sp>
      <p:sp>
        <p:nvSpPr>
          <p:cNvPr id="11" name="Rectangle 10">
            <a:extLst>
              <a:ext uri="{FF2B5EF4-FFF2-40B4-BE49-F238E27FC236}">
                <a16:creationId xmlns:a16="http://schemas.microsoft.com/office/drawing/2014/main" id="{16B89307-F5F1-48C9-B62C-A9BACA246890}"/>
              </a:ext>
            </a:extLst>
          </p:cNvPr>
          <p:cNvSpPr/>
          <p:nvPr/>
        </p:nvSpPr>
        <p:spPr>
          <a:xfrm>
            <a:off x="1110652" y="4811259"/>
            <a:ext cx="9351220" cy="535531"/>
          </a:xfrm>
          <a:prstGeom prst="rect">
            <a:avLst/>
          </a:prstGeom>
        </p:spPr>
        <p:txBody>
          <a:bodyPr wrap="square">
            <a:spAutoFit/>
          </a:bodyPr>
          <a:lstStyle/>
          <a:p>
            <a:pPr algn="just">
              <a:lnSpc>
                <a:spcPct val="120000"/>
              </a:lnSpc>
            </a:pPr>
            <a:r>
              <a:rPr lang="vi-VN">
                <a:latin typeface="+mj-lt"/>
                <a:cs typeface="Arial" pitchFamily="34" charset="0"/>
              </a:rPr>
              <a:t>Gọi A là biến cố: “Người lái xe đó tử vong khi xảy ra tai nạn giao thông";</a:t>
            </a:r>
          </a:p>
        </p:txBody>
      </p:sp>
      <p:sp>
        <p:nvSpPr>
          <p:cNvPr id="12" name="Rectangle 11">
            <a:extLst>
              <a:ext uri="{FF2B5EF4-FFF2-40B4-BE49-F238E27FC236}">
                <a16:creationId xmlns:a16="http://schemas.microsoft.com/office/drawing/2014/main" id="{F618DEC9-C6A5-4E0C-B235-D25EA4FB136C}"/>
              </a:ext>
            </a:extLst>
          </p:cNvPr>
          <p:cNvSpPr/>
          <p:nvPr/>
        </p:nvSpPr>
        <p:spPr>
          <a:xfrm>
            <a:off x="1124116" y="5239342"/>
            <a:ext cx="10744200" cy="535531"/>
          </a:xfrm>
          <a:prstGeom prst="rect">
            <a:avLst/>
          </a:prstGeom>
        </p:spPr>
        <p:txBody>
          <a:bodyPr wrap="square">
            <a:spAutoFit/>
          </a:bodyPr>
          <a:lstStyle/>
          <a:p>
            <a:pPr algn="just">
              <a:lnSpc>
                <a:spcPct val="120000"/>
              </a:lnSpc>
            </a:pPr>
            <a:r>
              <a:rPr lang="vi-VN">
                <a:latin typeface="+mj-lt"/>
                <a:cs typeface="Arial" pitchFamily="34" charset="0"/>
              </a:rPr>
              <a:t>B là biến cố: "Người lái xe đó không thắt dây an toàn khi xảy ra tai nạn giao thông".</a:t>
            </a:r>
            <a:endParaRPr lang="en-US">
              <a:latin typeface="+mj-lt"/>
              <a:cs typeface="Arial" pitchFamily="34" charset="0"/>
            </a:endParaRPr>
          </a:p>
        </p:txBody>
      </p:sp>
      <p:sp>
        <p:nvSpPr>
          <p:cNvPr id="14" name="Rectangle 13">
            <a:extLst>
              <a:ext uri="{FF2B5EF4-FFF2-40B4-BE49-F238E27FC236}">
                <a16:creationId xmlns:a16="http://schemas.microsoft.com/office/drawing/2014/main" id="{B2D61694-C63B-45FC-B334-18ADDE2FDE18}"/>
              </a:ext>
            </a:extLst>
          </p:cNvPr>
          <p:cNvSpPr/>
          <p:nvPr/>
        </p:nvSpPr>
        <p:spPr>
          <a:xfrm>
            <a:off x="1124117" y="5707086"/>
            <a:ext cx="10744199" cy="978729"/>
          </a:xfrm>
          <a:prstGeom prst="rect">
            <a:avLst/>
          </a:prstGeom>
        </p:spPr>
        <p:txBody>
          <a:bodyPr wrap="square">
            <a:spAutoFit/>
          </a:bodyPr>
          <a:lstStyle/>
          <a:p>
            <a:pPr algn="just">
              <a:lnSpc>
                <a:spcPct val="120000"/>
              </a:lnSpc>
            </a:pPr>
            <a:r>
              <a:rPr lang="vi-VN">
                <a:latin typeface="+mj-lt"/>
                <a:cs typeface="Arial" pitchFamily="34" charset="0"/>
              </a:rPr>
              <a:t>Khi đó AB là biến cố: "Người lái xe đó tử vong và không thắt dây an toàn khi xảy ra tai nạn giao thông".</a:t>
            </a:r>
          </a:p>
        </p:txBody>
      </p:sp>
      <p:grpSp>
        <p:nvGrpSpPr>
          <p:cNvPr id="7" name="Group 6">
            <a:extLst>
              <a:ext uri="{FF2B5EF4-FFF2-40B4-BE49-F238E27FC236}">
                <a16:creationId xmlns:a16="http://schemas.microsoft.com/office/drawing/2014/main" id="{421C2A45-16B1-4F1C-97EE-0268C0D7BC2F}"/>
              </a:ext>
            </a:extLst>
          </p:cNvPr>
          <p:cNvGrpSpPr/>
          <p:nvPr/>
        </p:nvGrpSpPr>
        <p:grpSpPr>
          <a:xfrm>
            <a:off x="836612" y="4221129"/>
            <a:ext cx="3250466" cy="472997"/>
            <a:chOff x="1903412" y="4210318"/>
            <a:chExt cx="3250466" cy="472997"/>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A368653-61FA-45EF-BB62-2F84DF4F6B24}"/>
                    </a:ext>
                  </a:extLst>
                </p:cNvPr>
                <p:cNvSpPr/>
                <p:nvPr/>
              </p:nvSpPr>
              <p:spPr>
                <a:xfrm>
                  <a:off x="3053623" y="4221650"/>
                  <a:ext cx="2100255" cy="461665"/>
                </a:xfrm>
                <a:prstGeom prst="rect">
                  <a:avLst/>
                </a:prstGeom>
              </p:spPr>
              <p:txBody>
                <a:bodyPr wrap="none">
                  <a:spAutoFit/>
                </a:bodyPr>
                <a:lstStyle/>
                <a:p>
                  <a:r>
                    <a:rPr lang="en-US" i="1">
                      <a:cs typeface="Arial" pitchFamily="34" charset="0"/>
                    </a:rPr>
                    <a:t>n</a:t>
                  </a:r>
                  <a:r>
                    <a:rPr lang="el-GR">
                      <a:cs typeface="Arial" pitchFamily="34" charset="0"/>
                    </a:rPr>
                    <a:t>(</a:t>
                  </a:r>
                  <a14:m>
                    <m:oMath xmlns:m="http://schemas.openxmlformats.org/officeDocument/2006/math">
                      <m:r>
                        <m:rPr>
                          <m:nor/>
                        </m:rPr>
                        <a:rPr lang="el-GR">
                          <a:cs typeface="Arial" panose="020B0604020202020204" pitchFamily="34" charset="0"/>
                        </a:rPr>
                        <m:t>Ω</m:t>
                      </m:r>
                    </m:oMath>
                  </a14:m>
                  <a:r>
                    <a:rPr lang="el-GR">
                      <a:cs typeface="Arial" pitchFamily="34" charset="0"/>
                    </a:rPr>
                    <a:t>) = 577 006</a:t>
                  </a:r>
                  <a:endParaRPr lang="en-US"/>
                </a:p>
              </p:txBody>
            </p:sp>
          </mc:Choice>
          <mc:Fallback xmlns="">
            <p:sp>
              <p:nvSpPr>
                <p:cNvPr id="5" name="Rectangle 4">
                  <a:extLst>
                    <a:ext uri="{FF2B5EF4-FFF2-40B4-BE49-F238E27FC236}">
                      <a16:creationId xmlns:a16="http://schemas.microsoft.com/office/drawing/2014/main" id="{FA368653-61FA-45EF-BB62-2F84DF4F6B24}"/>
                    </a:ext>
                  </a:extLst>
                </p:cNvPr>
                <p:cNvSpPr>
                  <a:spLocks noRot="1" noChangeAspect="1" noMove="1" noResize="1" noEditPoints="1" noAdjustHandles="1" noChangeArrowheads="1" noChangeShapeType="1" noTextEdit="1"/>
                </p:cNvSpPr>
                <p:nvPr/>
              </p:nvSpPr>
              <p:spPr>
                <a:xfrm>
                  <a:off x="3053623" y="4221650"/>
                  <a:ext cx="2100255" cy="461665"/>
                </a:xfrm>
                <a:prstGeom prst="rect">
                  <a:avLst/>
                </a:prstGeom>
                <a:blipFill>
                  <a:blip r:embed="rId5"/>
                  <a:stretch>
                    <a:fillRect l="-4651" t="-10526" r="-3488" b="-2894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FE488240-FFEB-40CF-A41C-18B389299887}"/>
                </a:ext>
              </a:extLst>
            </p:cNvPr>
            <p:cNvSpPr/>
            <p:nvPr/>
          </p:nvSpPr>
          <p:spPr>
            <a:xfrm>
              <a:off x="1903412" y="4210318"/>
              <a:ext cx="1241237" cy="461665"/>
            </a:xfrm>
            <a:prstGeom prst="rect">
              <a:avLst/>
            </a:prstGeom>
          </p:spPr>
          <p:txBody>
            <a:bodyPr wrap="none">
              <a:spAutoFit/>
            </a:bodyPr>
            <a:lstStyle/>
            <a:p>
              <a:r>
                <a:rPr lang="en-US">
                  <a:cs typeface="Arial" pitchFamily="34" charset="0"/>
                </a:rPr>
                <a:t>a)  Ta c</a:t>
              </a:r>
              <a:r>
                <a:rPr lang="vi-VN">
                  <a:cs typeface="Arial" pitchFamily="34" charset="0"/>
                </a:rPr>
                <a:t>ó</a:t>
              </a:r>
              <a:endParaRPr lang="en-US"/>
            </a:p>
          </p:txBody>
        </p:sp>
      </p:grpSp>
      <p:pic>
        <p:nvPicPr>
          <p:cNvPr id="8" name="Picture 7">
            <a:extLst>
              <a:ext uri="{FF2B5EF4-FFF2-40B4-BE49-F238E27FC236}">
                <a16:creationId xmlns:a16="http://schemas.microsoft.com/office/drawing/2014/main" id="{3094F3E2-505F-4600-B3D6-C0E865D92515}"/>
              </a:ext>
            </a:extLst>
          </p:cNvPr>
          <p:cNvPicPr>
            <a:picLocks noChangeAspect="1"/>
          </p:cNvPicPr>
          <p:nvPr/>
        </p:nvPicPr>
        <p:blipFill>
          <a:blip r:embed="rId6"/>
          <a:stretch>
            <a:fillRect/>
          </a:stretch>
        </p:blipFill>
        <p:spPr>
          <a:xfrm>
            <a:off x="3106504" y="3637666"/>
            <a:ext cx="1268078" cy="304826"/>
          </a:xfrm>
          <a:prstGeom prst="rect">
            <a:avLst/>
          </a:prstGeom>
        </p:spPr>
      </p:pic>
    </p:spTree>
    <p:extLst>
      <p:ext uri="{BB962C8B-B14F-4D97-AF65-F5344CB8AC3E}">
        <p14:creationId xmlns:p14="http://schemas.microsoft.com/office/powerpoint/2010/main" val="2155909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45961</TotalTime>
  <Words>4694</Words>
  <Application>Microsoft Office PowerPoint</Application>
  <PresentationFormat>Custom</PresentationFormat>
  <Paragraphs>242</Paragraphs>
  <Slides>28</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.VnCentury SchoolbookH</vt:lpstr>
      <vt:lpstr>Arial</vt:lpstr>
      <vt:lpstr>Bierstadt</vt:lpstr>
      <vt:lpstr>Calibri</vt:lpstr>
      <vt:lpstr>Cambria Math</vt:lpstr>
      <vt:lpstr>Times New Roman</vt:lpstr>
      <vt:lpstr>Wingdings</vt:lpstr>
      <vt:lpstr>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2688</cp:revision>
  <dcterms:created xsi:type="dcterms:W3CDTF">2021-08-04T05:24:17Z</dcterms:created>
  <dcterms:modified xsi:type="dcterms:W3CDTF">2024-09-02T00:10:43Z</dcterms:modified>
</cp:coreProperties>
</file>