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21" r:id="rId2"/>
    <p:sldId id="375" r:id="rId3"/>
    <p:sldId id="376" r:id="rId4"/>
    <p:sldId id="377" r:id="rId5"/>
    <p:sldId id="378" r:id="rId6"/>
    <p:sldId id="379" r:id="rId7"/>
    <p:sldId id="380" r:id="rId8"/>
    <p:sldId id="381" r:id="rId9"/>
    <p:sldId id="382" r:id="rId10"/>
    <p:sldId id="383" r:id="rId11"/>
    <p:sldId id="384" r:id="rId12"/>
    <p:sldId id="385" r:id="rId13"/>
    <p:sldId id="386" r:id="rId14"/>
    <p:sldId id="388" r:id="rId15"/>
    <p:sldId id="389" r:id="rId16"/>
    <p:sldId id="393" r:id="rId17"/>
    <p:sldId id="394" r:id="rId18"/>
    <p:sldId id="395" r:id="rId19"/>
    <p:sldId id="396" r:id="rId20"/>
    <p:sldId id="390" r:id="rId21"/>
    <p:sldId id="392" r:id="rId22"/>
  </p:sldIdLst>
  <p:sldSz cx="24387175" cy="13716000"/>
  <p:notesSz cx="6858000" cy="9144000"/>
  <p:custDataLst>
    <p:tags r:id="rId24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355" autoAdjust="0"/>
  </p:normalViewPr>
  <p:slideViewPr>
    <p:cSldViewPr>
      <p:cViewPr>
        <p:scale>
          <a:sx n="25" d="100"/>
          <a:sy n="25" d="100"/>
        </p:scale>
        <p:origin x="606" y="552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13793" units="1/cm"/>
          <inkml:channelProperty channel="T" name="resolution" value="1" units="1/dev"/>
        </inkml:channelProperties>
      </inkml:inkSource>
      <inkml:timestamp xml:id="ts0" timeString="2020-04-12T01:22:17.4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55855 21206 0</inkml:trace>
  <inkml:trace contextRef="#ctx0" brushRef="#br0" timeOffset="1257">55855 21206 0</inkml:trace>
  <inkml:trace contextRef="#ctx0" brushRef="#br0" timeOffset="2273">55855 21206 0</inkml:trace>
  <inkml:trace contextRef="#ctx0" brushRef="#br0" timeOffset="3128">58217 21276 0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67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94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0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69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0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09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55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034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557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525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68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572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313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09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58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6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28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08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17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68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87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9030275" y="333375"/>
            <a:ext cx="12811649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51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ĐỊNH</a:t>
            </a:r>
            <a:r>
              <a:rPr lang="vi-VN" sz="510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NGHĨA VÀ Ý NGHĨA CỦA ĐẠO HÀM</a:t>
            </a:r>
            <a:endParaRPr lang="en-US" sz="51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</a:t>
            </a:r>
            <a:r>
              <a:rPr lang="vi-VN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320359" y="276523"/>
            <a:ext cx="18934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</a:t>
            </a:r>
            <a:endParaRPr lang="en-US" sz="32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pull/>
  </p:transition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101.png"/><Relationship Id="rId4" Type="http://schemas.openxmlformats.org/officeDocument/2006/relationships/image" Target="../media/image9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71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10.png"/><Relationship Id="rId4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11" Type="http://schemas.openxmlformats.org/officeDocument/2006/relationships/image" Target="../media/image20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0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image" Target="../media/image28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11" Type="http://schemas.openxmlformats.org/officeDocument/2006/relationships/image" Target="../media/image37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1.pn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12" Type="http://schemas.openxmlformats.org/officeDocument/2006/relationships/image" Target="../media/image7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70.png"/><Relationship Id="rId11" Type="http://schemas.openxmlformats.org/officeDocument/2006/relationships/image" Target="../media/image8.png"/><Relationship Id="rId10" Type="http://schemas.openxmlformats.org/officeDocument/2006/relationships/image" Target="../media/image74.png"/><Relationship Id="rId4" Type="http://schemas.openxmlformats.org/officeDocument/2006/relationships/image" Target="../media/image6.png"/><Relationship Id="rId1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4" Type="http://schemas.openxmlformats.org/officeDocument/2006/relationships/image" Target="../media/image7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2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42787" y="-102471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11187" y="5352183"/>
            <a:ext cx="22174200" cy="6001617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064249" y="1988434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4" y="2902834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u="sng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vi-VN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ĐẠO HÀM</a:t>
            </a:r>
            <a:endParaRPr lang="en-US" sz="4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784885" y="6986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816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23056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158375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53" y="155011"/>
            <a:ext cx="3155034" cy="3197789"/>
          </a:xfrm>
          <a:prstGeom prst="rect">
            <a:avLst/>
          </a:prstGeom>
          <a:noFill/>
        </p:spPr>
      </p:pic>
      <p:grpSp>
        <p:nvGrpSpPr>
          <p:cNvPr id="81" name="Group 74"/>
          <p:cNvGrpSpPr/>
          <p:nvPr/>
        </p:nvGrpSpPr>
        <p:grpSpPr>
          <a:xfrm>
            <a:off x="2463974" y="9414025"/>
            <a:ext cx="10960792" cy="942109"/>
            <a:chOff x="7459670" y="9982200"/>
            <a:chExt cx="10962061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9329275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vi-VN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ĐẠO HÀM TRÊN MỘT KHOẢNG</a:t>
              </a:r>
              <a:endParaRPr lang="en-US" sz="47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874541" y="7688759"/>
                  <a:ext cx="676048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2463974" y="6877230"/>
            <a:ext cx="10870551" cy="861774"/>
            <a:chOff x="644526" y="2766774"/>
            <a:chExt cx="1087055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96084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hình học của đạo hàm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727657" y="3944283"/>
            <a:ext cx="19130086" cy="2862292"/>
            <a:chOff x="3017233" y="3859845"/>
            <a:chExt cx="19130086" cy="2862292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17233" y="3859845"/>
              <a:ext cx="19130086" cy="286229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</a:t>
              </a:r>
              <a:r>
                <a:rPr lang="vi-VN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1</a:t>
              </a:r>
              <a:endPara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vi-VN" sz="54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ĐỊNH NGHĨA VÀ Ý NGHĨA CỦA ĐẠO HÀM </a:t>
              </a: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54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(</a:t>
              </a:r>
              <a:r>
                <a:rPr lang="en-US" sz="5400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tt-Tiết</a:t>
              </a:r>
              <a:r>
                <a:rPr lang="en-US" sz="54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</a:t>
              </a:r>
              <a:r>
                <a:rPr lang="vi-VN" sz="54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66</a:t>
              </a:r>
              <a:r>
                <a:rPr lang="en-US" sz="54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)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463974" y="8172174"/>
            <a:ext cx="12654101" cy="861774"/>
            <a:chOff x="644526" y="2766774"/>
            <a:chExt cx="1265410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113920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vật lý của đạo hàm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6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789138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687387" y="1981200"/>
            <a:ext cx="21674710" cy="861774"/>
            <a:chOff x="644526" y="2766774"/>
            <a:chExt cx="22101727" cy="861774"/>
          </a:xfrm>
        </p:grpSpPr>
        <p:sp>
          <p:nvSpPr>
            <p:cNvPr id="36" name="TextBox 35"/>
            <p:cNvSpPr txBox="1"/>
            <p:nvPr/>
          </p:nvSpPr>
          <p:spPr>
            <a:xfrm>
              <a:off x="1906586" y="2766774"/>
              <a:ext cx="208396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hình học của đạo hàm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58787" y="2971800"/>
            <a:ext cx="23469600" cy="3962400"/>
            <a:chOff x="1076414" y="4377894"/>
            <a:chExt cx="22170422" cy="1881825"/>
          </a:xfrm>
        </p:grpSpPr>
        <p:sp>
          <p:nvSpPr>
            <p:cNvPr id="40" name="Rounded Rectangle 39"/>
            <p:cNvSpPr/>
            <p:nvPr/>
          </p:nvSpPr>
          <p:spPr>
            <a:xfrm>
              <a:off x="1378110" y="4624731"/>
              <a:ext cx="21868726" cy="163498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1" name="Group 65"/>
            <p:cNvGrpSpPr/>
            <p:nvPr/>
          </p:nvGrpSpPr>
          <p:grpSpPr>
            <a:xfrm>
              <a:off x="1076414" y="4377894"/>
              <a:ext cx="3383148" cy="597725"/>
              <a:chOff x="166396" y="8755081"/>
              <a:chExt cx="3383148" cy="597725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165022" cy="444752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3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46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7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8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9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0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2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3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>
              <a:xfrm>
                <a:off x="741169" y="8836148"/>
                <a:ext cx="2808375" cy="380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2: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970880" y="4585329"/>
                <a:ext cx="21317524" cy="1773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parabol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5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𝒚</m:t>
                        </m:r>
                        <m:r>
                          <a:rPr lang="vi-VN" sz="5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a:rPr lang="vi-VN" sz="5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sz="54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vi-VN" sz="54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5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=−</m:t>
                        </m:r>
                        <m:r>
                          <a:rPr lang="en-US" sz="5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54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+ 3</a:t>
                </a:r>
                <a:r>
                  <a:rPr lang="en-US" sz="5400" b="1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– 2.</a:t>
                </a:r>
              </a:p>
              <a:p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parabol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5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= 1?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880" y="4585329"/>
                <a:ext cx="21317524" cy="1773049"/>
              </a:xfrm>
              <a:prstGeom prst="rect">
                <a:avLst/>
              </a:prstGeom>
              <a:blipFill rotWithShape="0">
                <a:blip r:embed="rId3"/>
                <a:stretch>
                  <a:fillRect l="-1516" t="-8591" b="-199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804049" y="6949440"/>
            <a:ext cx="23124338" cy="6379465"/>
            <a:chOff x="1390107" y="4038600"/>
            <a:chExt cx="21948825" cy="3962400"/>
          </a:xfrm>
        </p:grpSpPr>
        <p:grpSp>
          <p:nvGrpSpPr>
            <p:cNvPr id="30" name="Group 29"/>
            <p:cNvGrpSpPr/>
            <p:nvPr/>
          </p:nvGrpSpPr>
          <p:grpSpPr>
            <a:xfrm>
              <a:off x="1390107" y="4076039"/>
              <a:ext cx="21948825" cy="3924961"/>
              <a:chOff x="1232452" y="2495614"/>
              <a:chExt cx="21948825" cy="3924961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Freeform 20"/>
              <p:cNvSpPr>
                <a:spLocks/>
              </p:cNvSpPr>
              <p:nvPr/>
            </p:nvSpPr>
            <p:spPr bwMode="auto">
              <a:xfrm>
                <a:off x="1247578" y="2495614"/>
                <a:ext cx="3478409" cy="762779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259387" y="7914030"/>
                <a:ext cx="1178444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Hệ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𝒇</m:t>
                        </m:r>
                      </m:e>
                      <m:sup>
                        <m:r>
                          <a:rPr lang="vi-VN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e>
                    </m:d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Ví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dụ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400" b="1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387" y="7914030"/>
                <a:ext cx="11784444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2121" t="-15079" b="-38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259387" y="8942924"/>
                <a:ext cx="6324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Ngoài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𝟏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 =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387" y="8942924"/>
                <a:ext cx="6324600" cy="769441"/>
              </a:xfrm>
              <a:prstGeom prst="rect">
                <a:avLst/>
              </a:prstGeom>
              <a:blipFill rotWithShape="0">
                <a:blip r:embed="rId5"/>
                <a:stretch>
                  <a:fillRect l="-3954" t="-15079" b="-38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5245734" y="10128356"/>
                <a:ext cx="176784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parabol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= 1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4400" b="1" i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734" y="10128356"/>
                <a:ext cx="17678400" cy="769441"/>
              </a:xfrm>
              <a:prstGeom prst="rect">
                <a:avLst/>
              </a:prstGeom>
              <a:blipFill rotWithShape="0">
                <a:blip r:embed="rId6"/>
                <a:stretch>
                  <a:fillRect l="-1414" t="-14961" r="-207" b="-370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8404986" y="11313788"/>
                <a:ext cx="476014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  <a:cs typeface="Times New Roman" pitchFamily="18" charset="0"/>
                        </a:rPr>
                        <m:t>𝒚</m:t>
                      </m:r>
                      <m:r>
                        <a:rPr lang="en-US" sz="4400" b="1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/>
                          <a:cs typeface="Times New Roman" pitchFamily="18" charset="0"/>
                        </a:rPr>
                        <m:t>𝟎</m:t>
                      </m:r>
                      <m:r>
                        <a:rPr lang="en-US" sz="4400" b="1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/>
                          <a:cs typeface="Times New Roman" pitchFamily="18" charset="0"/>
                        </a:rPr>
                        <m:t>𝟏</m:t>
                      </m:r>
                      <m:r>
                        <a:rPr lang="en-US" sz="4400" b="1" i="1" smtClean="0">
                          <a:latin typeface="Cambria Math"/>
                          <a:cs typeface="Times New Roman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  <m:r>
                            <a:rPr lang="en-US" sz="4400" b="1" i="1" smtClean="0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4986" y="11313788"/>
                <a:ext cx="4760149" cy="76944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7539723" y="12282408"/>
                <a:ext cx="361188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hay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𝒚</m:t>
                    </m:r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−</m:t>
                    </m:r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  <a:sym typeface="Wingdings" pitchFamily="2" charset="2"/>
                      </a:rPr>
                      <m:t>𝟏</m:t>
                    </m:r>
                  </m:oMath>
                </a14:m>
                <a:endParaRPr lang="en-US" sz="44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723" y="12282408"/>
                <a:ext cx="3611886" cy="769441"/>
              </a:xfrm>
              <a:prstGeom prst="rect">
                <a:avLst/>
              </a:prstGeom>
              <a:blipFill rotWithShape="0">
                <a:blip r:embed="rId8"/>
                <a:stretch>
                  <a:fillRect l="-6926" t="-15873" b="-38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80597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  <p:bldP spid="58" grpId="0"/>
      <p:bldP spid="59" grpId="0"/>
      <p:bldP spid="60" grpId="0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4987" y="1905000"/>
            <a:ext cx="9829800" cy="861774"/>
            <a:chOff x="644526" y="2766774"/>
            <a:chExt cx="10023459" cy="861774"/>
          </a:xfrm>
        </p:grpSpPr>
        <p:sp>
          <p:nvSpPr>
            <p:cNvPr id="3" name="TextBox 2"/>
            <p:cNvSpPr txBox="1"/>
            <p:nvPr/>
          </p:nvSpPr>
          <p:spPr>
            <a:xfrm>
              <a:off x="1906586" y="2766774"/>
              <a:ext cx="8761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vật lý của đạo hàm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6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5701" y="3024298"/>
            <a:ext cx="23292685" cy="9200871"/>
            <a:chOff x="1294540" y="4377894"/>
            <a:chExt cx="21917306" cy="1721390"/>
          </a:xfrm>
        </p:grpSpPr>
        <p:sp>
          <p:nvSpPr>
            <p:cNvPr id="7" name="Rounded Rectangle 6"/>
            <p:cNvSpPr/>
            <p:nvPr/>
          </p:nvSpPr>
          <p:spPr>
            <a:xfrm>
              <a:off x="1343120" y="4464296"/>
              <a:ext cx="21868726" cy="163498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294540" y="4377894"/>
              <a:ext cx="6411274" cy="304528"/>
              <a:chOff x="384522" y="8755081"/>
              <a:chExt cx="6411274" cy="30452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6411274" cy="23111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22040" y="8781270"/>
                <a:ext cx="6054627" cy="278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Vận tốc tức thời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loud Callout 25"/>
              <p:cNvSpPr/>
              <p:nvPr/>
            </p:nvSpPr>
            <p:spPr>
              <a:xfrm>
                <a:off x="14447623" y="3967134"/>
                <a:ext cx="8105385" cy="3657600"/>
              </a:xfrm>
              <a:prstGeom prst="cloudCallou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Nhắc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nghĩa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vận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tốc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tức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thời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chuyển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động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thời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26" name="Cloud Callout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7623" y="3967134"/>
                <a:ext cx="8105385" cy="3657600"/>
              </a:xfrm>
              <a:prstGeom prst="cloudCallou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409984" y="5494608"/>
                <a:ext cx="5811803" cy="15203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𝒗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4400" b="1" i="1">
                              <a:latin typeface="Cambria Math"/>
                            </a:rPr>
                            <m:t>= </m:t>
                          </m:r>
                          <m:limLow>
                            <m:limLow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sz="4400" b="1" i="1">
                                  <a:latin typeface="Cambria Math"/>
                                </a:rPr>
                                <m:t>𝒕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/>
                                </a:rPr>
                                <m:t>𝒔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</m:d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𝒔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</a:rPr>
                                <m:t>𝒕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984" y="5494608"/>
                <a:ext cx="5811803" cy="1520353"/>
              </a:xfrm>
              <a:prstGeom prst="rect">
                <a:avLst/>
              </a:prstGeom>
              <a:blipFill rotWithShape="0">
                <a:blip r:embed="rId4"/>
                <a:stretch>
                  <a:fillRect r="-60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9566572" y="5870063"/>
                <a:ext cx="229306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/>
                        </a:rPr>
                        <m:t>=</m:t>
                      </m:r>
                      <m:r>
                        <a:rPr lang="en-US" sz="4400" b="1" i="0">
                          <a:latin typeface="Cambria Math"/>
                        </a:rPr>
                        <m:t>𝐬</m:t>
                      </m:r>
                      <m:r>
                        <a:rPr lang="en-US" sz="4400" b="1" i="0">
                          <a:latin typeface="Cambria Math"/>
                        </a:rPr>
                        <m:t>′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0">
                                  <a:latin typeface="Cambria Math"/>
                                </a:rPr>
                                <m:t>𝐭</m:t>
                              </m:r>
                            </m:e>
                            <m:sub>
                              <m:r>
                                <a:rPr lang="en-US" sz="4400" b="1" i="0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6572" y="5870063"/>
                <a:ext cx="2293064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loud Callout 28"/>
              <p:cNvSpPr/>
              <p:nvPr/>
            </p:nvSpPr>
            <p:spPr>
              <a:xfrm>
                <a:off x="5792787" y="7362194"/>
                <a:ext cx="8839200" cy="3962400"/>
              </a:xfrm>
              <a:prstGeom prst="cloudCallou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Theo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nghĩa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𝒍𝒊𝒎</m:t>
                            </m:r>
                          </m:e>
                          <m:lim>
                            <m:r>
                              <a:rPr lang="en-US" sz="4400" b="1" i="1">
                                <a:latin typeface="Cambria Math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𝒔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𝒕</m:t>
                                </m:r>
                              </m:e>
                            </m:d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𝒔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= ?</a:t>
                </a:r>
              </a:p>
              <a:p>
                <a:pPr algn="ctr"/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Cloud Callout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787" y="7362194"/>
                <a:ext cx="8839200" cy="3962400"/>
              </a:xfrm>
              <a:prstGeom prst="cloudCallou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4353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34987" y="1905000"/>
            <a:ext cx="9829800" cy="861774"/>
            <a:chOff x="644526" y="2766774"/>
            <a:chExt cx="10023459" cy="861774"/>
          </a:xfrm>
        </p:grpSpPr>
        <p:sp>
          <p:nvSpPr>
            <p:cNvPr id="4" name="TextBox 3"/>
            <p:cNvSpPr txBox="1"/>
            <p:nvPr/>
          </p:nvSpPr>
          <p:spPr>
            <a:xfrm>
              <a:off x="1906586" y="2766774"/>
              <a:ext cx="8761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vật lý của đạo hàm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6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36573" y="3048001"/>
            <a:ext cx="23087013" cy="4267200"/>
            <a:chOff x="1294540" y="4377894"/>
            <a:chExt cx="21917306" cy="1721390"/>
          </a:xfrm>
        </p:grpSpPr>
        <p:sp>
          <p:nvSpPr>
            <p:cNvPr id="8" name="Rounded Rectangle 7"/>
            <p:cNvSpPr/>
            <p:nvPr/>
          </p:nvSpPr>
          <p:spPr>
            <a:xfrm>
              <a:off x="1343120" y="4464296"/>
              <a:ext cx="21868726" cy="163498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9" name="Group 65"/>
            <p:cNvGrpSpPr/>
            <p:nvPr/>
          </p:nvGrpSpPr>
          <p:grpSpPr>
            <a:xfrm>
              <a:off x="1294540" y="4377894"/>
              <a:ext cx="6411274" cy="399608"/>
              <a:chOff x="384522" y="8755081"/>
              <a:chExt cx="6411274" cy="399608"/>
            </a:xfrm>
          </p:grpSpPr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6411274" cy="399608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22040" y="8781270"/>
                <a:ext cx="6054627" cy="278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Vận tốc tức thời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268787" y="4745131"/>
                <a:ext cx="17068800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Vận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tốc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tức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thời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chuyển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động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thời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𝒔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𝒔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𝒕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:             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𝒗</m:t>
                    </m:r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) =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𝒔</m:t>
                    </m:r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′(</m:t>
                    </m:r>
                    <m:sSub>
                      <m:sSub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787" y="4745131"/>
                <a:ext cx="17068800" cy="1446550"/>
              </a:xfrm>
              <a:prstGeom prst="rect">
                <a:avLst/>
              </a:prstGeom>
              <a:blipFill rotWithShape="0">
                <a:blip r:embed="rId3"/>
                <a:stretch>
                  <a:fillRect l="-1429" t="-7983" r="-857" b="-193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534987" y="7620000"/>
            <a:ext cx="23087013" cy="4267200"/>
            <a:chOff x="1294540" y="4377894"/>
            <a:chExt cx="21917306" cy="1721390"/>
          </a:xfrm>
        </p:grpSpPr>
        <p:sp>
          <p:nvSpPr>
            <p:cNvPr id="14" name="Rounded Rectangle 13"/>
            <p:cNvSpPr/>
            <p:nvPr/>
          </p:nvSpPr>
          <p:spPr>
            <a:xfrm>
              <a:off x="1343120" y="4464296"/>
              <a:ext cx="21868726" cy="163498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5" name="Group 65"/>
            <p:cNvGrpSpPr/>
            <p:nvPr/>
          </p:nvGrpSpPr>
          <p:grpSpPr>
            <a:xfrm>
              <a:off x="1294540" y="4377894"/>
              <a:ext cx="6411274" cy="399608"/>
              <a:chOff x="384522" y="8755081"/>
              <a:chExt cx="6411274" cy="399608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6411274" cy="399608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22040" y="8781270"/>
                <a:ext cx="6054627" cy="322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 Cường độ tức thời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35187" y="9037652"/>
                <a:ext cx="20954999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Nếu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điện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lượng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𝑸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truyền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dây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dẫn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thời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gian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𝑸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𝑸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𝒕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cường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tức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thời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dòng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điện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thời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𝑸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𝑸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𝒕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0" smtClean="0">
                        <a:latin typeface="Cambria Math"/>
                        <a:cs typeface="Times New Roman" pitchFamily="18" charset="0"/>
                      </a:rPr>
                      <m:t>: 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                                                  </m:t>
                    </m:r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𝑰</m:t>
                    </m:r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𝑸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187" y="9037652"/>
                <a:ext cx="20954999" cy="2123658"/>
              </a:xfrm>
              <a:prstGeom prst="rect">
                <a:avLst/>
              </a:prstGeom>
              <a:blipFill rotWithShape="0">
                <a:blip r:embed="rId4"/>
                <a:stretch>
                  <a:fillRect l="-1163" t="-5747" r="-1163" b="-132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0245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4987" y="1905000"/>
            <a:ext cx="9829800" cy="861774"/>
            <a:chOff x="644526" y="2766774"/>
            <a:chExt cx="10023459" cy="861774"/>
          </a:xfrm>
        </p:grpSpPr>
        <p:sp>
          <p:nvSpPr>
            <p:cNvPr id="3" name="TextBox 2"/>
            <p:cNvSpPr txBox="1"/>
            <p:nvPr/>
          </p:nvSpPr>
          <p:spPr>
            <a:xfrm>
              <a:off x="1906586" y="2766774"/>
              <a:ext cx="87613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vật lý của đạo hàm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6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8787" y="2971800"/>
            <a:ext cx="23469600" cy="6019799"/>
            <a:chOff x="1076414" y="4377894"/>
            <a:chExt cx="22170422" cy="2654717"/>
          </a:xfrm>
        </p:grpSpPr>
        <p:sp>
          <p:nvSpPr>
            <p:cNvPr id="7" name="Rounded Rectangle 6"/>
            <p:cNvSpPr/>
            <p:nvPr/>
          </p:nvSpPr>
          <p:spPr>
            <a:xfrm>
              <a:off x="1378110" y="4624731"/>
              <a:ext cx="21868726" cy="2407880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4377894"/>
              <a:ext cx="3383148" cy="597725"/>
              <a:chOff x="166396" y="8755081"/>
              <a:chExt cx="3383148" cy="597725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165022" cy="444752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11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12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14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15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19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20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741169" y="8836148"/>
                <a:ext cx="2808375" cy="380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3: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930634" y="3812632"/>
                <a:ext cx="20955000" cy="1845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Một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chất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chuyển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động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𝒕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400" b="1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(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giây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mét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).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Vận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tốc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chất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thời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= 1 (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giây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634" y="3812632"/>
                <a:ext cx="20955000" cy="1845505"/>
              </a:xfrm>
              <a:prstGeom prst="rect">
                <a:avLst/>
              </a:prstGeom>
              <a:blipFill rotWithShape="0">
                <a:blip r:embed="rId3"/>
                <a:stretch>
                  <a:fillRect l="-1193" b="-148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880430" y="6164759"/>
                <a:ext cx="289355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𝒎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/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</m:t>
                      </m:r>
                    </m:oMath>
                  </m:oMathPara>
                </a14:m>
                <a:endParaRPr lang="en-US" sz="4400" b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430" y="6164759"/>
                <a:ext cx="2893555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907816" y="7307759"/>
                <a:ext cx="256137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𝒎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/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816" y="7307759"/>
                <a:ext cx="2561372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2650786" y="7307758"/>
                <a:ext cx="419100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vi-VN" sz="4400" b="1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400" b="1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𝒎</m:t>
                      </m:r>
                      <m:r>
                        <a:rPr lang="vi-VN" sz="4400" b="1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/</m:t>
                      </m:r>
                      <m:r>
                        <a:rPr lang="vi-VN" sz="4400" b="1" i="1" spc="-15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</m:t>
                      </m:r>
                    </m:oMath>
                  </m:oMathPara>
                </a14:m>
                <a:endPara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0786" y="7307758"/>
                <a:ext cx="4191001" cy="76944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/>
          <p:cNvSpPr/>
          <p:nvPr/>
        </p:nvSpPr>
        <p:spPr>
          <a:xfrm>
            <a:off x="12335441" y="6013132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2650786" y="6144393"/>
                <a:ext cx="2667000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𝒎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/</m:t>
                      </m:r>
                      <m:r>
                        <a:rPr lang="vi-VN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</m:t>
                      </m:r>
                    </m:oMath>
                  </m:oMathPara>
                </a14:m>
                <a:endParaRPr lang="en-US" sz="4400" b="1" spc="-15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endPara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0786" y="6144393"/>
                <a:ext cx="2667000" cy="144655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12563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 animBg="1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3986" y="1665999"/>
            <a:ext cx="12616965" cy="830997"/>
            <a:chOff x="603788" y="1892299"/>
            <a:chExt cx="11053077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603788" y="1918622"/>
              <a:ext cx="121275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3387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956930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ĐẠO HÀM TRÊN MỘT KHOẢNG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833986" y="2971801"/>
                <a:ext cx="23035840" cy="1905000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Bằng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nghĩa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hãy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= </m:t>
                    </m:r>
                    <m:sSup>
                      <m:sSup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kì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86" y="2971801"/>
                <a:ext cx="23035840" cy="1905000"/>
              </a:xfrm>
              <a:prstGeom prst="roundRect">
                <a:avLst>
                  <a:gd name="adj" fmla="val 4110"/>
                </a:avLst>
              </a:prstGeom>
              <a:blipFill rotWithShape="0">
                <a:blip r:embed="rId3"/>
                <a:stretch>
                  <a:fillRect l="-1295"/>
                </a:stretch>
              </a:blipFill>
              <a:ln w="28575">
                <a:solidFill>
                  <a:srgbClr val="0999C8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745488" y="5181600"/>
            <a:ext cx="23124338" cy="7848598"/>
            <a:chOff x="1390107" y="4187969"/>
            <a:chExt cx="21948825" cy="4874905"/>
          </a:xfrm>
        </p:grpSpPr>
        <p:grpSp>
          <p:nvGrpSpPr>
            <p:cNvPr id="12" name="Group 11"/>
            <p:cNvGrpSpPr/>
            <p:nvPr/>
          </p:nvGrpSpPr>
          <p:grpSpPr>
            <a:xfrm>
              <a:off x="1390107" y="4187969"/>
              <a:ext cx="21948825" cy="4874905"/>
              <a:chOff x="1232452" y="2607544"/>
              <a:chExt cx="21948825" cy="4874905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1232452" y="2858284"/>
                <a:ext cx="21948825" cy="4624165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Freeform 20"/>
              <p:cNvSpPr>
                <a:spLocks/>
              </p:cNvSpPr>
              <p:nvPr/>
            </p:nvSpPr>
            <p:spPr bwMode="auto">
              <a:xfrm>
                <a:off x="1232452" y="2607544"/>
                <a:ext cx="3478409" cy="762779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880411" y="4221706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725987" y="6524270"/>
                <a:ext cx="7009996" cy="15203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𝒇</m:t>
                          </m:r>
                          <m:r>
                            <a:rPr lang="en-US" sz="4400" b="1" i="1">
                              <a:latin typeface="Cambria Math"/>
                            </a:rPr>
                            <m:t>′</m:t>
                          </m:r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4400" b="1" i="1">
                              <a:latin typeface="Cambria Math"/>
                            </a:rPr>
                            <m:t>= </m:t>
                          </m:r>
                          <m:limLow>
                            <m:limLow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𝒇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987" y="6524270"/>
                <a:ext cx="7009996" cy="15203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1433963" y="6512273"/>
                <a:ext cx="4282519" cy="15822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= </m:t>
                          </m:r>
                          <m:limLow>
                            <m:limLow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𝟎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sz="3600" b="1" i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3963" y="6512273"/>
                <a:ext cx="4282519" cy="158229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5546387" y="6532737"/>
                <a:ext cx="6481390" cy="15203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= </m:t>
                          </m:r>
                          <m:limLow>
                            <m:limLow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400" b="1" i="1">
                                          <a:latin typeface="Cambria Math"/>
                                        </a:rPr>
                                        <m:t>𝟎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4400" b="1" i="1">
                                  <a:latin typeface="Cambria Math"/>
                                </a:rPr>
                                <m:t>.(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6387" y="6532737"/>
                <a:ext cx="6481390" cy="15203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490204" y="8360088"/>
                <a:ext cx="5785173" cy="10612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/>
                            </a:rPr>
                            <m:t>= </m:t>
                          </m:r>
                          <m:limLow>
                            <m:limLow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𝒍𝒊𝒎</m:t>
                              </m:r>
                            </m:e>
                            <m:lim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4400" b="1" i="1">
                              <a:latin typeface="Cambria Math"/>
                            </a:rPr>
                            <m:t>=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204" y="8360088"/>
                <a:ext cx="5785173" cy="10612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868987" y="10128854"/>
                <a:ext cx="4267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𝒇</m:t>
                    </m:r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’(</m:t>
                    </m:r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 = </m:t>
                    </m:r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  <m:r>
                      <a:rPr lang="en-US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</m:oMath>
                </a14:m>
                <a:endParaRPr lang="en-US" sz="44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987" y="10128854"/>
                <a:ext cx="4267200" cy="769441"/>
              </a:xfrm>
              <a:prstGeom prst="rect">
                <a:avLst/>
              </a:prstGeom>
              <a:blipFill rotWithShape="0">
                <a:blip r:embed="rId8"/>
                <a:stretch>
                  <a:fillRect l="-5857" t="-15873" b="-38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81233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3986" y="1665999"/>
            <a:ext cx="12616965" cy="830997"/>
            <a:chOff x="603788" y="1892299"/>
            <a:chExt cx="11053077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603788" y="1918622"/>
              <a:ext cx="121275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3387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956930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ĐẠO HÀM TRÊN MỘT KHOẢNG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33986" y="2895601"/>
            <a:ext cx="23087013" cy="3352801"/>
            <a:chOff x="1294540" y="4377894"/>
            <a:chExt cx="21917306" cy="1352521"/>
          </a:xfrm>
        </p:grpSpPr>
        <p:sp>
          <p:nvSpPr>
            <p:cNvPr id="7" name="Rounded Rectangle 6"/>
            <p:cNvSpPr/>
            <p:nvPr/>
          </p:nvSpPr>
          <p:spPr>
            <a:xfrm>
              <a:off x="1343120" y="4464296"/>
              <a:ext cx="21868726" cy="1266119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294540" y="4377894"/>
              <a:ext cx="3911831" cy="399608"/>
              <a:chOff x="384522" y="8755081"/>
              <a:chExt cx="3911831" cy="39960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911831" cy="399608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22041" y="8781270"/>
                <a:ext cx="3574312" cy="322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5259387" y="3794269"/>
                <a:ext cx="17754600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𝒇</m:t>
                    </m:r>
                    <m:r>
                      <a:rPr lang="en-US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5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5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  <m:r>
                      <a:rPr lang="en-US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; </m:t>
                    </m:r>
                    <m:r>
                      <a:rPr lang="en-US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𝒃</m:t>
                    </m:r>
                    <m:r>
                      <a:rPr lang="en-US" sz="5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nó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5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5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5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5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mọi</a:t>
                </a:r>
                <a:r>
                  <a:rPr lang="en-US" sz="5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5400" b="1">
                    <a:latin typeface="Times New Roman" pitchFamily="18" charset="0"/>
                    <a:cs typeface="Times New Roman" pitchFamily="18" charset="0"/>
                  </a:rPr>
                  <a:t> trên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5400" b="1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54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387" y="3794269"/>
                <a:ext cx="17754600" cy="1754326"/>
              </a:xfrm>
              <a:prstGeom prst="rect">
                <a:avLst/>
              </a:prstGeom>
              <a:blipFill>
                <a:blip r:embed="rId3"/>
                <a:stretch>
                  <a:fillRect l="-1854" t="-9722" b="-20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668279" y="6928925"/>
            <a:ext cx="23252720" cy="3813567"/>
            <a:chOff x="1076414" y="4377894"/>
            <a:chExt cx="21965548" cy="1681774"/>
          </a:xfrm>
        </p:grpSpPr>
        <p:sp>
          <p:nvSpPr>
            <p:cNvPr id="13" name="Rounded Rectangle 12"/>
            <p:cNvSpPr/>
            <p:nvPr/>
          </p:nvSpPr>
          <p:spPr>
            <a:xfrm>
              <a:off x="1378110" y="4624731"/>
              <a:ext cx="21663852" cy="1434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4" name="Group 65"/>
            <p:cNvGrpSpPr/>
            <p:nvPr/>
          </p:nvGrpSpPr>
          <p:grpSpPr>
            <a:xfrm>
              <a:off x="1076414" y="4377894"/>
              <a:ext cx="3383148" cy="597725"/>
              <a:chOff x="166396" y="8755081"/>
              <a:chExt cx="3383148" cy="597725"/>
            </a:xfrm>
          </p:grpSpPr>
          <p:sp>
            <p:nvSpPr>
              <p:cNvPr id="15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165022" cy="444752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6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8" name="Freeform 17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18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19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20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21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22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23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24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Rectangle 25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Rectangle 26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28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741169" y="8836148"/>
                <a:ext cx="2808375" cy="352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4: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928309" y="8114385"/>
                <a:ext cx="14732878" cy="847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𝒚</m:t>
                        </m:r>
                        <m:r>
                          <a:rPr lang="vi-VN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4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’ = </m:t>
                    </m:r>
                    <m:r>
                      <a:rPr lang="en-US" sz="4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  <m:r>
                      <a:rPr lang="en-US" sz="4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4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trên </a:t>
                </a:r>
                <a14:m>
                  <m:oMath xmlns:m="http://schemas.openxmlformats.org/officeDocument/2006/math">
                    <m:r>
                      <a:rPr lang="vi-VN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(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∞ ; +∞).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4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309" y="8114385"/>
                <a:ext cx="14732878" cy="847733"/>
              </a:xfrm>
              <a:prstGeom prst="rect">
                <a:avLst/>
              </a:prstGeom>
              <a:blipFill rotWithShape="0">
                <a:blip r:embed="rId4"/>
                <a:stretch>
                  <a:fillRect l="-1862" t="-13669" b="-381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219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6387" y="1600200"/>
            <a:ext cx="9688259" cy="1113708"/>
            <a:chOff x="739068" y="1515168"/>
            <a:chExt cx="9688259" cy="111370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8936" y="3063740"/>
            <a:ext cx="23317200" cy="2918483"/>
            <a:chOff x="992187" y="2564544"/>
            <a:chExt cx="22353091" cy="2918483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1145221" y="2667001"/>
              <a:ext cx="22200057" cy="281602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22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Pentagon 22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4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7" name="Freeform 26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28" name="Freeform 27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0" name="Rectangle 29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1" name="Rectangle 30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2" name="Rectangle 31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3" name="Rectangle 32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25" name="Chevron 24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vi-VN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1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396454" y="6409677"/>
            <a:ext cx="23168290" cy="6539928"/>
            <a:chOff x="1205494" y="6947472"/>
            <a:chExt cx="22139783" cy="6539928"/>
          </a:xfrm>
        </p:grpSpPr>
        <p:sp>
          <p:nvSpPr>
            <p:cNvPr id="35" name="Rounded Rectangle 3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0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14">
                <a:extLst>
                  <a:ext uri="{FF2B5EF4-FFF2-40B4-BE49-F238E27FC236}">
                    <a16:creationId xmlns:a16="http://schemas.microsoft.com/office/drawing/2014/main" id="{E33CB9E7-F70C-4644-BE5C-A1C2357AA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1859" y="3425416"/>
                <a:ext cx="18290328" cy="8477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pt-BR" altLang="vi-VN" sz="4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kumimoji="0" lang="pt-BR" altLang="vi-VN" sz="4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kumimoji="0" lang="en-US" altLang="vi-VN" sz="4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pt-BR" altLang="vi-VN" sz="4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altLang="vi-VN" sz="4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pt-BR" altLang="vi-VN" sz="4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xác</a:t>
                </a:r>
                <a:r>
                  <a:rPr kumimoji="0" lang="pt-BR" altLang="vi-VN" sz="4400" b="0" i="0" u="none" strike="noStrike" cap="none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định </a:t>
                </a:r>
                <a:r>
                  <a:rPr kumimoji="0" lang="pt-BR" altLang="vi-VN" sz="4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 </a:t>
                </a:r>
                <a14:m>
                  <m:oMath xmlns:m="http://schemas.openxmlformats.org/officeDocument/2006/math">
                    <m:r>
                      <a:rPr lang="en-US" alt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kumimoji="0" lang="pt-BR" altLang="vi-VN" sz="4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4800" dirty="0"/>
                  <a:t>bởi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4800" dirty="0"/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pt-BR" sz="4800" dirty="0"/>
                  <a:t>. Chọn câu đúng.</a:t>
                </a:r>
                <a:endParaRPr lang="vi-VN" sz="4800" dirty="0"/>
              </a:p>
            </p:txBody>
          </p:sp>
        </mc:Choice>
        <mc:Fallback xmlns="">
          <p:sp>
            <p:nvSpPr>
              <p:cNvPr id="58" name="Rectangle 14">
                <a:extLst>
                  <a:ext uri="{FF2B5EF4-FFF2-40B4-BE49-F238E27FC236}">
                    <a16:creationId xmlns:a16="http://schemas.microsoft.com/office/drawing/2014/main" id="{E33CB9E7-F70C-4644-BE5C-A1C2357AAC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1859" y="3425416"/>
                <a:ext cx="18290328" cy="847733"/>
              </a:xfrm>
              <a:prstGeom prst="rect">
                <a:avLst/>
              </a:prstGeom>
              <a:blipFill>
                <a:blip r:embed="rId4"/>
                <a:stretch>
                  <a:fillRect l="-1333" t="-12950" r="-533" b="-388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7E78DDC5-CE67-46CF-A33C-314CCE28C6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552513"/>
              </p:ext>
            </p:extLst>
          </p:nvPr>
        </p:nvGraphicFramePr>
        <p:xfrm>
          <a:off x="5792787" y="4141577"/>
          <a:ext cx="160338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5" imgW="164885" imgH="164885" progId="Equation.DSMT4">
                  <p:embed/>
                </p:oleObj>
              </mc:Choice>
              <mc:Fallback>
                <p:oleObj name="Equation" r:id="rId5" imgW="164885" imgH="164885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787" y="4141577"/>
                        <a:ext cx="160338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/>
              <p:nvPr/>
            </p:nvSpPr>
            <p:spPr>
              <a:xfrm>
                <a:off x="5335587" y="4273149"/>
                <a:ext cx="5257800" cy="768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𝑓</m:t>
                        </m:r>
                      </m:e>
                      <m:sup>
                        <m:r>
                          <a:rPr lang="pt-B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pt-B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pt-B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BR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587" y="4273149"/>
                <a:ext cx="5257800" cy="768031"/>
              </a:xfrm>
              <a:prstGeom prst="rect">
                <a:avLst/>
              </a:prstGeom>
              <a:blipFill>
                <a:blip r:embed="rId7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B655CF5C-212B-4E4F-8352-0D147600AA33}"/>
                  </a:ext>
                </a:extLst>
              </p:cNvPr>
              <p:cNvSpPr/>
              <p:nvPr/>
            </p:nvSpPr>
            <p:spPr>
              <a:xfrm>
                <a:off x="4062810" y="7050053"/>
                <a:ext cx="9099927" cy="7680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GB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</a:t>
                </a:r>
                <a:r>
                  <a:rPr lang="en-GB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sử</a:t>
                </a:r>
                <a:r>
                  <a:rPr lang="en-GB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gia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đối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tại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B655CF5C-212B-4E4F-8352-0D147600AA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810" y="7050053"/>
                <a:ext cx="9099927" cy="768031"/>
              </a:xfrm>
              <a:prstGeom prst="rect">
                <a:avLst/>
              </a:prstGeom>
              <a:blipFill>
                <a:blip r:embed="rId8"/>
                <a:stretch>
                  <a:fillRect t="-16800" r="-1741" b="-384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E3E01A5-2204-41EE-9C94-C29AC3607C03}"/>
                  </a:ext>
                </a:extLst>
              </p:cNvPr>
              <p:cNvSpPr/>
              <p:nvPr/>
            </p:nvSpPr>
            <p:spPr>
              <a:xfrm>
                <a:off x="3981793" y="8125230"/>
                <a:ext cx="17965393" cy="7782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fr-FR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fr-FR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vi-VN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4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sSubSup>
                      <m:sSubSup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  <m:sup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bSup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d>
                      <m:d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E3E01A5-2204-41EE-9C94-C29AC3607C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793" y="8125230"/>
                <a:ext cx="17965393" cy="778290"/>
              </a:xfrm>
              <a:prstGeom prst="rect">
                <a:avLst/>
              </a:prstGeom>
              <a:blipFill>
                <a:blip r:embed="rId9"/>
                <a:stretch>
                  <a:fillRect t="-14844" b="-367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8DF6A41-FCB6-40EA-8C01-524D61EE73F7}"/>
                  </a:ext>
                </a:extLst>
              </p:cNvPr>
              <p:cNvSpPr/>
              <p:nvPr/>
            </p:nvSpPr>
            <p:spPr>
              <a:xfrm>
                <a:off x="4086980" y="9322721"/>
                <a:ext cx="8794652" cy="1192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→0</m:t>
                        </m:r>
                      </m:lim>
                    </m:limLow>
                    <m:f>
                      <m:f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den>
                    </m:f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→0</m:t>
                        </m:r>
                      </m:lim>
                    </m:limLow>
                    <m:d>
                      <m:d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  <m:sSub>
                      <m:sSub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8DF6A41-FCB6-40EA-8C01-524D61EE73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980" y="9322721"/>
                <a:ext cx="8794652" cy="1192571"/>
              </a:xfrm>
              <a:prstGeom prst="rect">
                <a:avLst/>
              </a:prstGeom>
              <a:blipFill>
                <a:blip r:embed="rId10"/>
                <a:stretch>
                  <a:fillRect r="-1802" b="-561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E079C2E7-64EB-4941-8ED0-7CB184B14C84}"/>
                  </a:ext>
                </a:extLst>
              </p:cNvPr>
              <p:cNvSpPr/>
              <p:nvPr/>
            </p:nvSpPr>
            <p:spPr>
              <a:xfrm>
                <a:off x="4192587" y="11335875"/>
                <a:ext cx="5187446" cy="7680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GB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Vậy</a:t>
                </a:r>
                <a:r>
                  <a:rPr lang="en-GB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𝑓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  <m:sSub>
                      <m:sSub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E079C2E7-64EB-4941-8ED0-7CB184B14C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587" y="11335875"/>
                <a:ext cx="5187446" cy="768031"/>
              </a:xfrm>
              <a:prstGeom prst="rect">
                <a:avLst/>
              </a:prstGeom>
              <a:blipFill>
                <a:blip r:embed="rId11"/>
                <a:stretch>
                  <a:fillRect t="-16667" r="-3760" b="-373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>
            <a:extLst>
              <a:ext uri="{FF2B5EF4-FFF2-40B4-BE49-F238E27FC236}">
                <a16:creationId xmlns:a16="http://schemas.microsoft.com/office/drawing/2014/main" id="{8953DC0B-99FF-4568-94D7-4D5AFD2CE74E}"/>
              </a:ext>
            </a:extLst>
          </p:cNvPr>
          <p:cNvSpPr/>
          <p:nvPr/>
        </p:nvSpPr>
        <p:spPr>
          <a:xfrm>
            <a:off x="12721320" y="11343994"/>
            <a:ext cx="2686633" cy="768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</a:t>
            </a:r>
            <a:endParaRPr lang="vi-VN" sz="4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A680CD4-C78A-40C3-A785-96AB76C218C7}"/>
              </a:ext>
            </a:extLst>
          </p:cNvPr>
          <p:cNvSpPr/>
          <p:nvPr/>
        </p:nvSpPr>
        <p:spPr>
          <a:xfrm>
            <a:off x="5762468" y="4937058"/>
            <a:ext cx="896823" cy="95098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0DD107F-55CF-46AC-B183-B612C04C22B8}"/>
                  </a:ext>
                </a:extLst>
              </p:cNvPr>
              <p:cNvSpPr/>
              <p:nvPr/>
            </p:nvSpPr>
            <p:spPr>
              <a:xfrm>
                <a:off x="12650787" y="4300151"/>
                <a:ext cx="3836499" cy="779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vi-VN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dirty="0"/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0DD107F-55CF-46AC-B183-B612C04C22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0787" y="4300151"/>
                <a:ext cx="3836499" cy="779059"/>
              </a:xfrm>
              <a:prstGeom prst="rect">
                <a:avLst/>
              </a:prstGeom>
              <a:blipFill>
                <a:blip r:embed="rId12"/>
                <a:stretch>
                  <a:fillRect l="-6349" t="-14063" r="-5397" b="-367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CAC59B2-D42F-4F4F-8ADA-36EBA18BEA35}"/>
                  </a:ext>
                </a:extLst>
              </p:cNvPr>
              <p:cNvSpPr/>
              <p:nvPr/>
            </p:nvSpPr>
            <p:spPr>
              <a:xfrm>
                <a:off x="5921248" y="5064850"/>
                <a:ext cx="414402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sSub>
                      <m:sSubPr>
                        <m:ctrlPr>
                          <a:rPr lang="vi-VN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dirty="0"/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CAC59B2-D42F-4F4F-8ADA-36EBA18BEA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248" y="5064850"/>
                <a:ext cx="4144020" cy="769441"/>
              </a:xfrm>
              <a:prstGeom prst="rect">
                <a:avLst/>
              </a:prstGeom>
              <a:blipFill>
                <a:blip r:embed="rId13"/>
                <a:stretch>
                  <a:fillRect l="-5882" t="-15873" r="-5000" b="-380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F4399B7-9C55-4D34-AD6E-44B842B70120}"/>
                  </a:ext>
                </a:extLst>
              </p:cNvPr>
              <p:cNvSpPr/>
              <p:nvPr/>
            </p:nvSpPr>
            <p:spPr>
              <a:xfrm>
                <a:off x="12041583" y="5124436"/>
                <a:ext cx="6311664" cy="7680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GB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𝑓</m:t>
                        </m:r>
                      </m:e>
                      <m:sup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không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tồn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tại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F4399B7-9C55-4D34-AD6E-44B842B701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1583" y="5124436"/>
                <a:ext cx="6311664" cy="768031"/>
              </a:xfrm>
              <a:prstGeom prst="rect">
                <a:avLst/>
              </a:prstGeom>
              <a:blipFill>
                <a:blip r:embed="rId14"/>
                <a:stretch>
                  <a:fillRect t="-16667" r="-2992" b="-373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94663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3" grpId="0"/>
      <p:bldP spid="65" grpId="0"/>
      <p:bldP spid="67" grpId="0"/>
      <p:bldP spid="69" grpId="0"/>
      <p:bldP spid="71" grpId="0"/>
      <p:bldP spid="72" grpId="0" animBg="1"/>
      <p:bldP spid="73" grpId="0" animBg="1"/>
      <p:bldP spid="75" grpId="0"/>
      <p:bldP spid="78" grpId="0"/>
      <p:bldP spid="8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6387" y="1600200"/>
            <a:ext cx="9688259" cy="1113708"/>
            <a:chOff x="739068" y="1515168"/>
            <a:chExt cx="9688259" cy="111370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8936" y="3063740"/>
            <a:ext cx="23317200" cy="3209679"/>
            <a:chOff x="992187" y="2564544"/>
            <a:chExt cx="22353091" cy="3209679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1145221" y="2667000"/>
              <a:ext cx="22200057" cy="310722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22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Pentagon 22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4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7" name="Freeform 26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28" name="Freeform 27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0" name="Rectangle 29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1" name="Rectangle 30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2" name="Rectangle 31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3" name="Rectangle 32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25" name="Chevron 24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396454" y="6409677"/>
            <a:ext cx="23168290" cy="6539928"/>
            <a:chOff x="1205494" y="6947472"/>
            <a:chExt cx="22139783" cy="6539928"/>
          </a:xfrm>
        </p:grpSpPr>
        <p:sp>
          <p:nvSpPr>
            <p:cNvPr id="35" name="Rounded Rectangle 3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0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14">
                <a:extLst>
                  <a:ext uri="{FF2B5EF4-FFF2-40B4-BE49-F238E27FC236}">
                    <a16:creationId xmlns:a16="http://schemas.microsoft.com/office/drawing/2014/main" id="{E33CB9E7-F70C-4644-BE5C-A1C2357AA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1859" y="3325229"/>
                <a:ext cx="19755088" cy="1048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pt-BR" dirty="0"/>
                  <a:t>Cho hàm số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pt-BR" dirty="0"/>
                  <a:t> xác định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0;+∞</m:t>
                        </m:r>
                      </m:e>
                    </m:d>
                  </m:oMath>
                </a14:m>
                <a:r>
                  <a:rPr lang="pt-BR" dirty="0"/>
                  <a:t> bởi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pt-BR" dirty="0"/>
                  <a:t>. Đạo hàm của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pt-BR" dirty="0"/>
                  <a:t>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pt-BR" dirty="0"/>
                  <a:t> là</a:t>
                </a:r>
                <a:endParaRPr lang="vi-VN" dirty="0"/>
              </a:p>
            </p:txBody>
          </p:sp>
        </mc:Choice>
        <mc:Fallback xmlns="">
          <p:sp>
            <p:nvSpPr>
              <p:cNvPr id="58" name="Rectangle 14">
                <a:extLst>
                  <a:ext uri="{FF2B5EF4-FFF2-40B4-BE49-F238E27FC236}">
                    <a16:creationId xmlns:a16="http://schemas.microsoft.com/office/drawing/2014/main" id="{E33CB9E7-F70C-4644-BE5C-A1C2357AAC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1859" y="3325229"/>
                <a:ext cx="19755088" cy="1048107"/>
              </a:xfrm>
              <a:prstGeom prst="rect">
                <a:avLst/>
              </a:prstGeom>
              <a:blipFill>
                <a:blip r:embed="rId4"/>
                <a:stretch>
                  <a:fillRect l="-1203" r="-309" b="-145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7E78DDC5-CE67-46CF-A33C-314CCE28C6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2787" y="4141577"/>
          <a:ext cx="160338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5" imgW="164885" imgH="164885" progId="Equation.DSMT4">
                  <p:embed/>
                </p:oleObj>
              </mc:Choice>
              <mc:Fallback>
                <p:oleObj name="Equation" r:id="rId5" imgW="164885" imgH="164885" progId="Equation.DSMT4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id="{7E78DDC5-CE67-46CF-A33C-314CCE28C6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787" y="4141577"/>
                        <a:ext cx="160338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/>
              <p:nvPr/>
            </p:nvSpPr>
            <p:spPr>
              <a:xfrm>
                <a:off x="6087081" y="4077085"/>
                <a:ext cx="5257800" cy="1111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pt-BR" sz="40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dirty="0"/>
                  <a:t>.</a:t>
                </a:r>
                <a:r>
                  <a:rPr lang="pt-BR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081" y="4077085"/>
                <a:ext cx="5257800" cy="1111651"/>
              </a:xfrm>
              <a:prstGeom prst="rect">
                <a:avLst/>
              </a:prstGeom>
              <a:blipFill>
                <a:blip r:embed="rId7"/>
                <a:stretch>
                  <a:fillRect b="-137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B655CF5C-212B-4E4F-8352-0D147600AA33}"/>
                  </a:ext>
                </a:extLst>
              </p:cNvPr>
              <p:cNvSpPr/>
              <p:nvPr/>
            </p:nvSpPr>
            <p:spPr>
              <a:xfrm>
                <a:off x="4062810" y="7050053"/>
                <a:ext cx="9099927" cy="7680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GB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Giả</a:t>
                </a:r>
                <a:r>
                  <a:rPr lang="en-GB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sử</a:t>
                </a:r>
                <a:r>
                  <a:rPr lang="en-GB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gia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của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đối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GB" sz="4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tại</a:t>
                </a:r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B655CF5C-212B-4E4F-8352-0D147600AA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810" y="7050053"/>
                <a:ext cx="9099927" cy="768031"/>
              </a:xfrm>
              <a:prstGeom prst="rect">
                <a:avLst/>
              </a:prstGeom>
              <a:blipFill>
                <a:blip r:embed="rId8"/>
                <a:stretch>
                  <a:fillRect t="-16800" r="-1741" b="-384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E3E01A5-2204-41EE-9C94-C29AC3607C03}"/>
                  </a:ext>
                </a:extLst>
              </p:cNvPr>
              <p:cNvSpPr/>
              <p:nvPr/>
            </p:nvSpPr>
            <p:spPr>
              <a:xfrm>
                <a:off x="3981793" y="8125230"/>
                <a:ext cx="17965393" cy="18779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fr-FR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fr-FR" sz="4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fr-FR" sz="4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b>
                          <m:sSub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vi-V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fr-FR" dirty="0"/>
                  <a:t>.</a:t>
                </a:r>
                <a:endParaRPr lang="vi-VN" dirty="0"/>
              </a:p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E3E01A5-2204-41EE-9C94-C29AC3607C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793" y="8125230"/>
                <a:ext cx="17965393" cy="18779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8DF6A41-FCB6-40EA-8C01-524D61EE73F7}"/>
                  </a:ext>
                </a:extLst>
              </p:cNvPr>
              <p:cNvSpPr/>
              <p:nvPr/>
            </p:nvSpPr>
            <p:spPr>
              <a:xfrm>
                <a:off x="3991191" y="9527484"/>
                <a:ext cx="9049400" cy="19416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tabLst>
                    <a:tab pos="62992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→0</m:t>
                        </m:r>
                      </m:lim>
                    </m:limLow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→0</m:t>
                        </m:r>
                      </m:lim>
                    </m:limLow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vi-V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vi-V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vi-V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fr-FR" dirty="0"/>
                  <a:t>.</a:t>
                </a:r>
                <a:endParaRPr lang="vi-VN" dirty="0"/>
              </a:p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8DF6A41-FCB6-40EA-8C01-524D61EE73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191" y="9527484"/>
                <a:ext cx="9049400" cy="1941622"/>
              </a:xfrm>
              <a:prstGeom prst="rect">
                <a:avLst/>
              </a:prstGeom>
              <a:blipFill>
                <a:blip r:embed="rId10"/>
                <a:stretch>
                  <a:fillRect r="-16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E079C2E7-64EB-4941-8ED0-7CB184B14C84}"/>
                  </a:ext>
                </a:extLst>
              </p:cNvPr>
              <p:cNvSpPr/>
              <p:nvPr/>
            </p:nvSpPr>
            <p:spPr>
              <a:xfrm>
                <a:off x="4192587" y="11335875"/>
                <a:ext cx="8203721" cy="11714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 err="1"/>
                  <a:t>Vậy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dirty="0"/>
                  <a:t>.</a:t>
                </a:r>
                <a:endParaRPr lang="vi-VN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E079C2E7-64EB-4941-8ED0-7CB184B14C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587" y="11335875"/>
                <a:ext cx="8203721" cy="1171411"/>
              </a:xfrm>
              <a:prstGeom prst="rect">
                <a:avLst/>
              </a:prstGeom>
              <a:blipFill>
                <a:blip r:embed="rId11"/>
                <a:stretch>
                  <a:fillRect l="-2972" r="-1932" b="-20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>
            <a:extLst>
              <a:ext uri="{FF2B5EF4-FFF2-40B4-BE49-F238E27FC236}">
                <a16:creationId xmlns:a16="http://schemas.microsoft.com/office/drawing/2014/main" id="{8953DC0B-99FF-4568-94D7-4D5AFD2CE74E}"/>
              </a:ext>
            </a:extLst>
          </p:cNvPr>
          <p:cNvSpPr/>
          <p:nvPr/>
        </p:nvSpPr>
        <p:spPr>
          <a:xfrm>
            <a:off x="12736548" y="11343994"/>
            <a:ext cx="2656176" cy="768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</a:t>
            </a:r>
            <a:endParaRPr lang="vi-VN" sz="4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A680CD4-C78A-40C3-A785-96AB76C218C7}"/>
              </a:ext>
            </a:extLst>
          </p:cNvPr>
          <p:cNvSpPr/>
          <p:nvPr/>
        </p:nvSpPr>
        <p:spPr>
          <a:xfrm>
            <a:off x="12268600" y="4236483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0DD107F-55CF-46AC-B183-B612C04C22B8}"/>
                  </a:ext>
                </a:extLst>
              </p:cNvPr>
              <p:cNvSpPr/>
              <p:nvPr/>
            </p:nvSpPr>
            <p:spPr>
              <a:xfrm>
                <a:off x="12541352" y="4300151"/>
                <a:ext cx="1709635" cy="1044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dirty="0"/>
                  <a:t>.</a:t>
                </a:r>
                <a:endParaRPr lang="vi-VN" dirty="0"/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0DD107F-55CF-46AC-B183-B612C04C22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1352" y="4300151"/>
                <a:ext cx="1709635" cy="1044966"/>
              </a:xfrm>
              <a:prstGeom prst="rect">
                <a:avLst/>
              </a:prstGeom>
              <a:blipFill>
                <a:blip r:embed="rId12"/>
                <a:stretch>
                  <a:fillRect l="-14235" r="-13167" b="-139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CAC59B2-D42F-4F4F-8ADA-36EBA18BEA35}"/>
                  </a:ext>
                </a:extLst>
              </p:cNvPr>
              <p:cNvSpPr/>
              <p:nvPr/>
            </p:nvSpPr>
            <p:spPr>
              <a:xfrm>
                <a:off x="6769609" y="5154087"/>
                <a:ext cx="1361142" cy="1077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CAC59B2-D42F-4F4F-8ADA-36EBA18BEA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609" y="5154087"/>
                <a:ext cx="1361142" cy="1077283"/>
              </a:xfrm>
              <a:prstGeom prst="rect">
                <a:avLst/>
              </a:prstGeom>
              <a:blipFill>
                <a:blip r:embed="rId13"/>
                <a:stretch>
                  <a:fillRect l="-18386" b="-101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F4399B7-9C55-4D34-AD6E-44B842B70120}"/>
                  </a:ext>
                </a:extLst>
              </p:cNvPr>
              <p:cNvSpPr/>
              <p:nvPr/>
            </p:nvSpPr>
            <p:spPr>
              <a:xfrm>
                <a:off x="11927627" y="5067826"/>
                <a:ext cx="2048638" cy="11594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GB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sz="4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F4399B7-9C55-4D34-AD6E-44B842B701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7627" y="5067826"/>
                <a:ext cx="2048638" cy="1159485"/>
              </a:xfrm>
              <a:prstGeom prst="rect">
                <a:avLst/>
              </a:prstGeom>
              <a:blipFill>
                <a:blip r:embed="rId14"/>
                <a:stretch>
                  <a:fillRect b="-78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99055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3" grpId="0"/>
      <p:bldP spid="65" grpId="0"/>
      <p:bldP spid="67" grpId="0"/>
      <p:bldP spid="69" grpId="0"/>
      <p:bldP spid="71" grpId="0"/>
      <p:bldP spid="72" grpId="0" animBg="1"/>
      <p:bldP spid="73" grpId="0" animBg="1"/>
      <p:bldP spid="75" grpId="0"/>
      <p:bldP spid="78" grpId="0"/>
      <p:bldP spid="8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6387" y="1600200"/>
            <a:ext cx="9688259" cy="1113708"/>
            <a:chOff x="739068" y="1515168"/>
            <a:chExt cx="9688259" cy="111370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8936" y="3063740"/>
            <a:ext cx="23317200" cy="3391335"/>
            <a:chOff x="992187" y="2564544"/>
            <a:chExt cx="22353091" cy="3391335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1145221" y="2667000"/>
              <a:ext cx="22200057" cy="3288879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22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Pentagon 22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4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7" name="Freeform 26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28" name="Freeform 27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0" name="Rectangle 29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1" name="Rectangle 30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2" name="Rectangle 31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3" name="Rectangle 32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25" name="Chevron 24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</a:t>
                </a: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424465" y="6762221"/>
            <a:ext cx="23168290" cy="6539928"/>
            <a:chOff x="1205494" y="6947472"/>
            <a:chExt cx="22139783" cy="6539928"/>
          </a:xfrm>
        </p:grpSpPr>
        <p:sp>
          <p:nvSpPr>
            <p:cNvPr id="35" name="Rounded Rectangle 3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0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14">
                <a:extLst>
                  <a:ext uri="{FF2B5EF4-FFF2-40B4-BE49-F238E27FC236}">
                    <a16:creationId xmlns:a16="http://schemas.microsoft.com/office/drawing/2014/main" id="{E33CB9E7-F70C-4644-BE5C-A1C2357AA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11859" y="3443883"/>
                <a:ext cx="17401174" cy="8107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vi-VN" dirty="0"/>
                  <a:t>Cho hàm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vi-VN" dirty="0"/>
                  <a:t>. Tính đạo hàm của hàm số tại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vi-V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vi-VN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vi-VN" dirty="0"/>
                  <a:t>.</a:t>
                </a:r>
              </a:p>
            </p:txBody>
          </p:sp>
        </mc:Choice>
        <mc:Fallback xmlns="">
          <p:sp>
            <p:nvSpPr>
              <p:cNvPr id="58" name="Rectangle 14">
                <a:extLst>
                  <a:ext uri="{FF2B5EF4-FFF2-40B4-BE49-F238E27FC236}">
                    <a16:creationId xmlns:a16="http://schemas.microsoft.com/office/drawing/2014/main" id="{E33CB9E7-F70C-4644-BE5C-A1C2357AAC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1859" y="3443883"/>
                <a:ext cx="17401174" cy="810799"/>
              </a:xfrm>
              <a:prstGeom prst="rect">
                <a:avLst/>
              </a:prstGeom>
              <a:blipFill>
                <a:blip r:embed="rId4"/>
                <a:stretch>
                  <a:fillRect l="-1366" t="-7519" r="-420" b="-353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7E78DDC5-CE67-46CF-A33C-314CCE28C6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2787" y="4141577"/>
          <a:ext cx="160338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5" imgW="164885" imgH="164885" progId="Equation.DSMT4">
                  <p:embed/>
                </p:oleObj>
              </mc:Choice>
              <mc:Fallback>
                <p:oleObj name="Equation" r:id="rId5" imgW="164885" imgH="164885" progId="Equation.DSMT4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id="{7E78DDC5-CE67-46CF-A33C-314CCE28C6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787" y="4141577"/>
                        <a:ext cx="160338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B655CF5C-212B-4E4F-8352-0D147600AA33}"/>
                  </a:ext>
                </a:extLst>
              </p:cNvPr>
              <p:cNvSpPr/>
              <p:nvPr/>
            </p:nvSpPr>
            <p:spPr>
              <a:xfrm>
                <a:off x="4062810" y="7050053"/>
                <a:ext cx="9047413" cy="12191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b="1" dirty="0" err="1"/>
                  <a:t>Cách</a:t>
                </a:r>
                <a:r>
                  <a:rPr lang="fr-FR" b="1" dirty="0"/>
                  <a:t> 1: </a:t>
                </a:r>
                <a:r>
                  <a:rPr lang="fr-FR" dirty="0" err="1"/>
                  <a:t>Xét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→1</m:t>
                        </m:r>
                      </m:lim>
                    </m:limLow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→1</m:t>
                        </m:r>
                      </m:lim>
                    </m:limLow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rad>
                        <m:r>
                          <a:rPr lang="fr-FR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B655CF5C-212B-4E4F-8352-0D147600AA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810" y="7050053"/>
                <a:ext cx="9047413" cy="1219116"/>
              </a:xfrm>
              <a:prstGeom prst="rect">
                <a:avLst/>
              </a:prstGeom>
              <a:blipFill>
                <a:blip r:embed="rId7"/>
                <a:stretch>
                  <a:fillRect l="-2626" b="-75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E3E01A5-2204-41EE-9C94-C29AC3607C03}"/>
                  </a:ext>
                </a:extLst>
              </p:cNvPr>
              <p:cNvSpPr/>
              <p:nvPr/>
            </p:nvSpPr>
            <p:spPr>
              <a:xfrm>
                <a:off x="9602786" y="8184364"/>
                <a:ext cx="13456985" cy="12750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→1</m:t>
                        </m:r>
                      </m:lim>
                    </m:limLow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vi-VN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rad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vi-VN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→1</m:t>
                        </m:r>
                      </m:lim>
                    </m:limLow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rad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fr-FR" dirty="0"/>
                  <a:t>.</a:t>
                </a:r>
                <a:endParaRPr lang="vi-VN" dirty="0"/>
              </a:p>
            </p:txBody>
          </p:sp>
        </mc:Choice>
        <mc:Fallback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E3E01A5-2204-41EE-9C94-C29AC3607C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2786" y="8184364"/>
                <a:ext cx="13456985" cy="1275029"/>
              </a:xfrm>
              <a:prstGeom prst="rect">
                <a:avLst/>
              </a:prstGeom>
              <a:blipFill>
                <a:blip r:embed="rId8"/>
                <a:stretch>
                  <a:fillRect b="-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8DF6A41-FCB6-40EA-8C01-524D61EE73F7}"/>
                  </a:ext>
                </a:extLst>
              </p:cNvPr>
              <p:cNvSpPr/>
              <p:nvPr/>
            </p:nvSpPr>
            <p:spPr>
              <a:xfrm>
                <a:off x="4089625" y="10561032"/>
                <a:ext cx="10032939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err="1"/>
                  <a:t>Cách</a:t>
                </a:r>
                <a:r>
                  <a:rPr lang="en-US" b="1" dirty="0"/>
                  <a:t> 2: </a:t>
                </a:r>
                <a14:m>
                  <m:oMath xmlns:m="http://schemas.openxmlformats.org/officeDocument/2006/math">
                    <m:r>
                      <a:rPr lang="en-US" sz="3600" b="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3600" b="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3600" b="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3600" b="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rad>
                    <m:r>
                      <a:rPr lang="en-US" sz="3600" b="0" i="1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vi-VN" sz="3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600" dirty="0"/>
                  <a:t>.</a:t>
                </a:r>
                <a:endParaRPr lang="vi-VN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8DF6A41-FCB6-40EA-8C01-524D61EE73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625" y="10561032"/>
                <a:ext cx="10032939" cy="754053"/>
              </a:xfrm>
              <a:prstGeom prst="rect">
                <a:avLst/>
              </a:prstGeom>
              <a:blipFill>
                <a:blip r:embed="rId9"/>
                <a:stretch>
                  <a:fillRect l="-2430" t="-16129" r="-851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E079C2E7-64EB-4941-8ED0-7CB184B14C84}"/>
                  </a:ext>
                </a:extLst>
              </p:cNvPr>
              <p:cNvSpPr/>
              <p:nvPr/>
            </p:nvSpPr>
            <p:spPr>
              <a:xfrm>
                <a:off x="5317144" y="11432522"/>
                <a:ext cx="16137431" cy="12838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→0</m:t>
                        </m:r>
                      </m:lim>
                    </m:limLow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→0</m:t>
                        </m:r>
                      </m:lim>
                    </m:limLow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rad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→0</m:t>
                        </m:r>
                      </m:lim>
                    </m:limLow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vi-VN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2+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vi-VN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den>
                    </m:f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→0</m:t>
                        </m:r>
                      </m:lim>
                    </m:limLow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2+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en-US" b="0" i="1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  <a:endParaRPr lang="vi-VN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E079C2E7-64EB-4941-8ED0-7CB184B14C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144" y="11432522"/>
                <a:ext cx="16137431" cy="1283813"/>
              </a:xfrm>
              <a:prstGeom prst="rect">
                <a:avLst/>
              </a:prstGeom>
              <a:blipFill>
                <a:blip r:embed="rId10"/>
                <a:stretch>
                  <a:fillRect b="-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>
            <a:extLst>
              <a:ext uri="{FF2B5EF4-FFF2-40B4-BE49-F238E27FC236}">
                <a16:creationId xmlns:a16="http://schemas.microsoft.com/office/drawing/2014/main" id="{8953DC0B-99FF-4568-94D7-4D5AFD2CE74E}"/>
              </a:ext>
            </a:extLst>
          </p:cNvPr>
          <p:cNvSpPr/>
          <p:nvPr/>
        </p:nvSpPr>
        <p:spPr>
          <a:xfrm>
            <a:off x="20314377" y="9984283"/>
            <a:ext cx="2745395" cy="768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en-GB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GB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</a:t>
            </a:r>
            <a:endParaRPr lang="vi-VN" sz="4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A680CD4-C78A-40C3-A785-96AB76C218C7}"/>
              </a:ext>
            </a:extLst>
          </p:cNvPr>
          <p:cNvSpPr/>
          <p:nvPr/>
        </p:nvSpPr>
        <p:spPr>
          <a:xfrm>
            <a:off x="5713617" y="4494442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0DD107F-55CF-46AC-B183-B612C04C22B8}"/>
                  </a:ext>
                </a:extLst>
              </p:cNvPr>
              <p:cNvSpPr/>
              <p:nvPr/>
            </p:nvSpPr>
            <p:spPr>
              <a:xfrm>
                <a:off x="12650787" y="4300151"/>
                <a:ext cx="1470146" cy="11551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  <a:endParaRPr lang="vi-VN" dirty="0"/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0DD107F-55CF-46AC-B183-B612C04C22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0787" y="4300151"/>
                <a:ext cx="1470146" cy="1155124"/>
              </a:xfrm>
              <a:prstGeom prst="rect">
                <a:avLst/>
              </a:prstGeom>
              <a:blipFill>
                <a:blip r:embed="rId11"/>
                <a:stretch>
                  <a:fillRect l="-16598" r="-15768" b="-126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CAC59B2-D42F-4F4F-8ADA-36EBA18BEA35}"/>
                  </a:ext>
                </a:extLst>
              </p:cNvPr>
              <p:cNvSpPr/>
              <p:nvPr/>
            </p:nvSpPr>
            <p:spPr>
              <a:xfrm>
                <a:off x="5892477" y="5467089"/>
                <a:ext cx="1970283" cy="818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:endParaRPr lang="vi-VN" dirty="0"/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8CAC59B2-D42F-4F4F-8ADA-36EBA18BEA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477" y="5467089"/>
                <a:ext cx="1970283" cy="818494"/>
              </a:xfrm>
              <a:prstGeom prst="rect">
                <a:avLst/>
              </a:prstGeom>
              <a:blipFill>
                <a:blip r:embed="rId12"/>
                <a:stretch>
                  <a:fillRect l="-12693" t="-10448" b="-343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F4399B7-9C55-4D34-AD6E-44B842B70120}"/>
                  </a:ext>
                </a:extLst>
              </p:cNvPr>
              <p:cNvSpPr/>
              <p:nvPr/>
            </p:nvSpPr>
            <p:spPr>
              <a:xfrm>
                <a:off x="12047353" y="5294337"/>
                <a:ext cx="2136675" cy="12142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en-GB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/>
                  <a:t>.</a:t>
                </a: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F4399B7-9C55-4D34-AD6E-44B842B701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7353" y="5294337"/>
                <a:ext cx="2136675" cy="1214243"/>
              </a:xfrm>
              <a:prstGeom prst="rect">
                <a:avLst/>
              </a:prstGeom>
              <a:blipFill>
                <a:blip r:embed="rId13"/>
                <a:stretch>
                  <a:fillRect r="-10256" b="-11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/>
              <p:nvPr/>
            </p:nvSpPr>
            <p:spPr>
              <a:xfrm>
                <a:off x="5335587" y="4273149"/>
                <a:ext cx="5257800" cy="1210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07000"/>
                  </a:lnSpc>
                  <a:spcAft>
                    <a:spcPts val="0"/>
                  </a:spcAft>
                  <a:tabLst>
                    <a:tab pos="629920" algn="l"/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  <a:r>
                  <a:rPr lang="pt-BR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endPara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958011F-1E98-4846-8423-8DFCDDDDA8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587" y="4273149"/>
                <a:ext cx="5257800" cy="1210909"/>
              </a:xfrm>
              <a:prstGeom prst="rect">
                <a:avLst/>
              </a:prstGeom>
              <a:blipFill>
                <a:blip r:embed="rId14"/>
                <a:stretch>
                  <a:fillRect b="-120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95204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5" grpId="0"/>
      <p:bldP spid="67" grpId="0"/>
      <p:bldP spid="69" grpId="0"/>
      <p:bldP spid="71" grpId="0"/>
      <p:bldP spid="72" grpId="0" animBg="1"/>
      <p:bldP spid="73" grpId="0" animBg="1"/>
      <p:bldP spid="75" grpId="0"/>
      <p:bldP spid="78" grpId="0"/>
      <p:bldP spid="80" grpId="0"/>
      <p:bldP spid="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6387" y="1600200"/>
            <a:ext cx="9688259" cy="1113708"/>
            <a:chOff x="739068" y="1515168"/>
            <a:chExt cx="9688259" cy="111370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8936" y="2651648"/>
            <a:ext cx="23317200" cy="5717538"/>
            <a:chOff x="992187" y="2564544"/>
            <a:chExt cx="22353091" cy="5010107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1145221" y="2667000"/>
              <a:ext cx="22200057" cy="490765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>
                <a:defRPr/>
              </a:pPr>
              <a:endParaRPr lang="en-US" sz="320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22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Pentagon 22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4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27" name="Freeform 26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28" name="Freeform 27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0" name="Rectangle 29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1" name="Rectangle 30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2" name="Rectangle 31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  <p:sp>
              <p:nvSpPr>
                <p:cNvPr id="33" name="Rectangle 32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>
                    <a:defRPr/>
                  </a:pPr>
                  <a:endParaRPr lang="en-US" sz="3200"/>
                </a:p>
              </p:txBody>
            </p:sp>
          </p:grpSp>
          <p:sp>
            <p:nvSpPr>
              <p:cNvPr id="25" name="Chevron 24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</a:t>
                </a: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491015" y="8817184"/>
            <a:ext cx="23168290" cy="2904962"/>
            <a:chOff x="1205494" y="6947472"/>
            <a:chExt cx="22139783" cy="3198776"/>
          </a:xfrm>
        </p:grpSpPr>
        <p:sp>
          <p:nvSpPr>
            <p:cNvPr id="35" name="Rounded Rectangle 34"/>
            <p:cNvSpPr/>
            <p:nvPr/>
          </p:nvSpPr>
          <p:spPr>
            <a:xfrm>
              <a:off x="1209586" y="7179457"/>
              <a:ext cx="22135691" cy="296679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3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9" name="Round Diagonal Corner Rectangle 3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0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14">
                <a:extLst>
                  <a:ext uri="{FF2B5EF4-FFF2-40B4-BE49-F238E27FC236}">
                    <a16:creationId xmlns:a16="http://schemas.microsoft.com/office/drawing/2014/main" id="{E33CB9E7-F70C-4644-BE5C-A1C2357AA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4003" y="2751315"/>
                <a:ext cx="19795302" cy="1430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vi-VN" dirty="0"/>
                  <a:t>Khi tính đạo hàm của hàm số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i="1">
                        <a:latin typeface="Cambria Math" panose="02040503050406030204" pitchFamily="18" charset="0"/>
                      </a:rPr>
                      <m:t>+5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vi-VN" dirty="0"/>
                  <a:t> tại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vi-V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vi-VN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vi-VN" dirty="0"/>
                  <a:t>, một học sinh đã tính theo các bước sau:</a:t>
                </a:r>
              </a:p>
            </p:txBody>
          </p:sp>
        </mc:Choice>
        <mc:Fallback xmlns="">
          <p:sp>
            <p:nvSpPr>
              <p:cNvPr id="58" name="Rectangle 14">
                <a:extLst>
                  <a:ext uri="{FF2B5EF4-FFF2-40B4-BE49-F238E27FC236}">
                    <a16:creationId xmlns:a16="http://schemas.microsoft.com/office/drawing/2014/main" id="{E33CB9E7-F70C-4644-BE5C-A1C2357AAC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64003" y="2751315"/>
                <a:ext cx="19795302" cy="1430713"/>
              </a:xfrm>
              <a:prstGeom prst="rect">
                <a:avLst/>
              </a:prstGeom>
              <a:blipFill>
                <a:blip r:embed="rId4"/>
                <a:stretch>
                  <a:fillRect l="-1232" t="-6809" b="-195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7E78DDC5-CE67-46CF-A33C-314CCE28C6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2787" y="4141577"/>
          <a:ext cx="160338" cy="45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5" imgW="164885" imgH="164885" progId="Equation.DSMT4">
                  <p:embed/>
                </p:oleObj>
              </mc:Choice>
              <mc:Fallback>
                <p:oleObj name="Equation" r:id="rId5" imgW="164885" imgH="164885" progId="Equation.DSMT4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id="{7E78DDC5-CE67-46CF-A33C-314CCE28C6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787" y="4141577"/>
                        <a:ext cx="160338" cy="45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Rectangle 62">
            <a:extLst>
              <a:ext uri="{FF2B5EF4-FFF2-40B4-BE49-F238E27FC236}">
                <a16:creationId xmlns:a16="http://schemas.microsoft.com/office/drawing/2014/main" id="{3958011F-1E98-4846-8423-8DFCDDDDA86E}"/>
              </a:ext>
            </a:extLst>
          </p:cNvPr>
          <p:cNvSpPr/>
          <p:nvPr/>
        </p:nvSpPr>
        <p:spPr>
          <a:xfrm>
            <a:off x="5129624" y="6068210"/>
            <a:ext cx="5257800" cy="778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pt-BR" sz="4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dirty="0" err="1"/>
              <a:t>Bước</a:t>
            </a:r>
            <a:r>
              <a:rPr lang="en-US" dirty="0"/>
              <a:t> 1. </a:t>
            </a:r>
            <a:r>
              <a:rPr lang="pt-BR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endParaRPr lang="vi-VN" sz="4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655CF5C-212B-4E4F-8352-0D147600AA33}"/>
              </a:ext>
            </a:extLst>
          </p:cNvPr>
          <p:cNvSpPr/>
          <p:nvPr/>
        </p:nvSpPr>
        <p:spPr>
          <a:xfrm>
            <a:off x="4062810" y="9609604"/>
            <a:ext cx="16200782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đạo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1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bước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953DC0B-99FF-4568-94D7-4D5AFD2CE74E}"/>
              </a:ext>
            </a:extLst>
          </p:cNvPr>
          <p:cNvSpPr/>
          <p:nvPr/>
        </p:nvSpPr>
        <p:spPr>
          <a:xfrm>
            <a:off x="10850270" y="10638316"/>
            <a:ext cx="2686633" cy="768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r>
              <a:rPr lang="en-GB" sz="4400" b="1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GB" sz="4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</a:t>
            </a:r>
            <a:endParaRPr lang="vi-VN" sz="4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A680CD4-C78A-40C3-A785-96AB76C218C7}"/>
              </a:ext>
            </a:extLst>
          </p:cNvPr>
          <p:cNvSpPr/>
          <p:nvPr/>
        </p:nvSpPr>
        <p:spPr>
          <a:xfrm>
            <a:off x="12348633" y="6984944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0DD107F-55CF-46AC-B183-B612C04C22B8}"/>
              </a:ext>
            </a:extLst>
          </p:cNvPr>
          <p:cNvSpPr/>
          <p:nvPr/>
        </p:nvSpPr>
        <p:spPr>
          <a:xfrm>
            <a:off x="12719179" y="6053540"/>
            <a:ext cx="25715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dirty="0" err="1"/>
              <a:t>Bước</a:t>
            </a:r>
            <a:r>
              <a:rPr lang="en-US" dirty="0"/>
              <a:t> 2</a:t>
            </a:r>
            <a:r>
              <a:rPr lang="pt-BR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CAC59B2-D42F-4F4F-8ADA-36EBA18BEA35}"/>
              </a:ext>
            </a:extLst>
          </p:cNvPr>
          <p:cNvSpPr/>
          <p:nvPr/>
        </p:nvSpPr>
        <p:spPr>
          <a:xfrm>
            <a:off x="5738824" y="7206983"/>
            <a:ext cx="26003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C. </a:t>
            </a:r>
            <a:r>
              <a:rPr lang="en-US" dirty="0" err="1"/>
              <a:t>Bước</a:t>
            </a:r>
            <a:r>
              <a:rPr lang="en-US" dirty="0"/>
              <a:t> 3.</a:t>
            </a:r>
            <a:endParaRPr lang="vi-VN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F4399B7-9C55-4D34-AD6E-44B842B70120}"/>
              </a:ext>
            </a:extLst>
          </p:cNvPr>
          <p:cNvSpPr/>
          <p:nvPr/>
        </p:nvSpPr>
        <p:spPr>
          <a:xfrm>
            <a:off x="12038542" y="7261888"/>
            <a:ext cx="5044073" cy="14925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9920" algn="just">
              <a:lnSpc>
                <a:spcPct val="107000"/>
              </a:lnSpc>
              <a:tabLst>
                <a:tab pos="629920" algn="l"/>
                <a:tab pos="3599815" algn="l"/>
                <a:tab pos="5039995" algn="l"/>
              </a:tabLst>
            </a:pPr>
            <a:r>
              <a:rPr lang="en-GB" sz="44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D.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GB" dirty="0"/>
              <a:t>.</a:t>
            </a:r>
            <a:endParaRPr lang="vi-VN" dirty="0"/>
          </a:p>
          <a:p>
            <a:pPr marL="629920" algn="just">
              <a:lnSpc>
                <a:spcPct val="107000"/>
              </a:lnSpc>
              <a:spcAft>
                <a:spcPts val="0"/>
              </a:spcAft>
              <a:tabLst>
                <a:tab pos="629920" algn="l"/>
                <a:tab pos="3599815" algn="l"/>
                <a:tab pos="5039995" algn="l"/>
              </a:tabLst>
            </a:pPr>
            <a:endParaRPr lang="vi-VN" sz="4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14">
                <a:extLst>
                  <a:ext uri="{FF2B5EF4-FFF2-40B4-BE49-F238E27FC236}">
                    <a16:creationId xmlns:a16="http://schemas.microsoft.com/office/drawing/2014/main" id="{40CE385F-61B2-40C0-A1E9-33D751551A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7082" y="4289233"/>
                <a:ext cx="8811141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vi-VN" dirty="0"/>
                  <a:t>Bước 1: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 i="1">
                        <a:latin typeface="Cambria Math" panose="02040503050406030204" pitchFamily="18" charset="0"/>
                      </a:rPr>
                      <m:t>−11</m:t>
                    </m:r>
                  </m:oMath>
                </a14:m>
                <a:r>
                  <a:rPr lang="vi-VN" dirty="0"/>
                  <a:t>.</a:t>
                </a:r>
              </a:p>
            </p:txBody>
          </p:sp>
        </mc:Choice>
        <mc:Fallback xmlns="">
          <p:sp>
            <p:nvSpPr>
              <p:cNvPr id="54" name="Rectangle 14">
                <a:extLst>
                  <a:ext uri="{FF2B5EF4-FFF2-40B4-BE49-F238E27FC236}">
                    <a16:creationId xmlns:a16="http://schemas.microsoft.com/office/drawing/2014/main" id="{40CE385F-61B2-40C0-A1E9-33D751551A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082" y="4289233"/>
                <a:ext cx="8811141" cy="754053"/>
              </a:xfrm>
              <a:prstGeom prst="rect">
                <a:avLst/>
              </a:prstGeom>
              <a:blipFill>
                <a:blip r:embed="rId7"/>
                <a:stretch>
                  <a:fillRect l="-2768" t="-16260" b="-38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14">
                <a:extLst>
                  <a:ext uri="{FF2B5EF4-FFF2-40B4-BE49-F238E27FC236}">
                    <a16:creationId xmlns:a16="http://schemas.microsoft.com/office/drawing/2014/main" id="{080D5AD1-CF15-4849-9904-A0656388C4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42298" y="4031357"/>
                <a:ext cx="12801600" cy="11469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vi-VN" dirty="0"/>
                  <a:t>Bước 2: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vi-V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num>
                      <m:den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i="1"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−3−11</m:t>
                        </m:r>
                      </m:num>
                      <m:den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+7</m:t>
                            </m:r>
                          </m:e>
                        </m:d>
                      </m:num>
                      <m:den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vi-V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+7</m:t>
                    </m:r>
                  </m:oMath>
                </a14:m>
                <a:r>
                  <a:rPr lang="vi-VN" dirty="0"/>
                  <a:t>.</a:t>
                </a:r>
              </a:p>
            </p:txBody>
          </p:sp>
        </mc:Choice>
        <mc:Fallback xmlns="">
          <p:sp>
            <p:nvSpPr>
              <p:cNvPr id="56" name="Rectangle 14">
                <a:extLst>
                  <a:ext uri="{FF2B5EF4-FFF2-40B4-BE49-F238E27FC236}">
                    <a16:creationId xmlns:a16="http://schemas.microsoft.com/office/drawing/2014/main" id="{080D5AD1-CF15-4849-9904-A0656388C4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42298" y="4031357"/>
                <a:ext cx="12801600" cy="1146981"/>
              </a:xfrm>
              <a:prstGeom prst="rect">
                <a:avLst/>
              </a:prstGeom>
              <a:blipFill>
                <a:blip r:embed="rId8"/>
                <a:stretch>
                  <a:fillRect l="-1905" b="-117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14">
                <a:extLst>
                  <a:ext uri="{FF2B5EF4-FFF2-40B4-BE49-F238E27FC236}">
                    <a16:creationId xmlns:a16="http://schemas.microsoft.com/office/drawing/2014/main" id="{7A62DC3B-1DBA-43E5-9A7A-BCA713FAA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235" y="5049161"/>
                <a:ext cx="13772718" cy="11387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 err="1"/>
                  <a:t>Bước</a:t>
                </a:r>
                <a:r>
                  <a:rPr lang="en-US" dirty="0"/>
                  <a:t> 3: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→2</m:t>
                        </m:r>
                      </m:lim>
                    </m:limLow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→2</m:t>
                        </m:r>
                      </m:lim>
                    </m:limLow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dirty="0"/>
                  <a:t>.</a:t>
                </a:r>
                <a:endParaRPr lang="vi-VN" dirty="0"/>
              </a:p>
            </p:txBody>
          </p:sp>
        </mc:Choice>
        <mc:Fallback xmlns="">
          <p:sp>
            <p:nvSpPr>
              <p:cNvPr id="60" name="Rectangle 14">
                <a:extLst>
                  <a:ext uri="{FF2B5EF4-FFF2-40B4-BE49-F238E27FC236}">
                    <a16:creationId xmlns:a16="http://schemas.microsoft.com/office/drawing/2014/main" id="{7A62DC3B-1DBA-43E5-9A7A-BCA713FAA1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6235" y="5049161"/>
                <a:ext cx="13772718" cy="1138773"/>
              </a:xfrm>
              <a:prstGeom prst="rect">
                <a:avLst/>
              </a:prstGeom>
              <a:blipFill>
                <a:blip r:embed="rId9"/>
                <a:stretch>
                  <a:fillRect l="-1771" b="-802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6">
            <a:extLst>
              <a:ext uri="{FF2B5EF4-FFF2-40B4-BE49-F238E27FC236}">
                <a16:creationId xmlns:a16="http://schemas.microsoft.com/office/drawing/2014/main" id="{C20789CC-D149-4CDF-A606-3F6F7D8C3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715963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</a:t>
            </a:r>
            <a:endParaRPr kumimoji="0" lang="en-US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9">
            <a:extLst>
              <a:ext uri="{FF2B5EF4-FFF2-40B4-BE49-F238E27FC236}">
                <a16:creationId xmlns:a16="http://schemas.microsoft.com/office/drawing/2014/main" id="{9E3ECAAE-3EB5-4DB2-8747-4FFCD4157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868363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</a:t>
            </a:r>
            <a:endParaRPr kumimoji="0" lang="en-US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14">
            <a:extLst>
              <a:ext uri="{FF2B5EF4-FFF2-40B4-BE49-F238E27FC236}">
                <a16:creationId xmlns:a16="http://schemas.microsoft.com/office/drawing/2014/main" id="{DA9A4FB2-84D4-4984-BDF9-03C714DD3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90107" y="5143408"/>
            <a:ext cx="12801600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 ở </a:t>
            </a:r>
            <a:r>
              <a:rPr lang="en-US" dirty="0" err="1"/>
              <a:t>bước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4943576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3" grpId="0"/>
      <p:bldP spid="65" grpId="0"/>
      <p:bldP spid="72" grpId="0" animBg="1"/>
      <p:bldP spid="73" grpId="0" animBg="1"/>
      <p:bldP spid="75" grpId="0"/>
      <p:bldP spid="78" grpId="0"/>
      <p:bldP spid="80" grpId="0"/>
      <p:bldP spid="54" grpId="0"/>
      <p:bldP spid="56" grpId="0"/>
      <p:bldP spid="60" grpId="0"/>
      <p:bldP spid="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72023" y="1981200"/>
            <a:ext cx="9492764" cy="830997"/>
            <a:chOff x="603788" y="1892299"/>
            <a:chExt cx="9717978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603788" y="1918622"/>
              <a:ext cx="1483774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823420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ĐẠO HÀM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15987" y="3176826"/>
            <a:ext cx="14020799" cy="861774"/>
            <a:chOff x="644526" y="2766774"/>
            <a:chExt cx="14020799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6" y="2766774"/>
              <a:ext cx="127587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bài toán dẫn đến khái niệm đạo hàm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58277" y="4343400"/>
            <a:ext cx="13749910" cy="861774"/>
            <a:chOff x="644526" y="2766774"/>
            <a:chExt cx="14020799" cy="861774"/>
          </a:xfrm>
        </p:grpSpPr>
        <p:sp>
          <p:nvSpPr>
            <p:cNvPr id="11" name="TextBox 10"/>
            <p:cNvSpPr txBox="1"/>
            <p:nvPr/>
          </p:nvSpPr>
          <p:spPr>
            <a:xfrm>
              <a:off x="1906586" y="2766774"/>
              <a:ext cx="127587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 đạo hàm tại một điểm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51441" y="5638800"/>
            <a:ext cx="13749910" cy="861774"/>
            <a:chOff x="644526" y="2766774"/>
            <a:chExt cx="14020799" cy="861774"/>
          </a:xfrm>
        </p:grpSpPr>
        <p:sp>
          <p:nvSpPr>
            <p:cNvPr id="15" name="TextBox 14"/>
            <p:cNvSpPr txBox="1"/>
            <p:nvPr/>
          </p:nvSpPr>
          <p:spPr>
            <a:xfrm>
              <a:off x="1906586" y="2766774"/>
              <a:ext cx="127587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Cách tính đạo hàm bằng định nghĩa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58277" y="6858000"/>
            <a:ext cx="21674710" cy="861774"/>
            <a:chOff x="644526" y="2766774"/>
            <a:chExt cx="22101727" cy="861774"/>
          </a:xfrm>
        </p:grpSpPr>
        <p:sp>
          <p:nvSpPr>
            <p:cNvPr id="19" name="TextBox 18"/>
            <p:cNvSpPr txBox="1"/>
            <p:nvPr/>
          </p:nvSpPr>
          <p:spPr>
            <a:xfrm>
              <a:off x="1906586" y="2766774"/>
              <a:ext cx="208396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Quan hệ giữa sự tồn tại của đạo hàm và tính liên tục của hàm số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332652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3986" y="2895601"/>
            <a:ext cx="23087013" cy="6781799"/>
            <a:chOff x="1294540" y="4377894"/>
            <a:chExt cx="21917306" cy="2735780"/>
          </a:xfrm>
        </p:grpSpPr>
        <p:sp>
          <p:nvSpPr>
            <p:cNvPr id="3" name="Rounded Rectangle 2"/>
            <p:cNvSpPr/>
            <p:nvPr/>
          </p:nvSpPr>
          <p:spPr>
            <a:xfrm>
              <a:off x="1343120" y="4464296"/>
              <a:ext cx="21868726" cy="264937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" name="Group 65"/>
            <p:cNvGrpSpPr/>
            <p:nvPr/>
          </p:nvGrpSpPr>
          <p:grpSpPr>
            <a:xfrm>
              <a:off x="1294540" y="4377894"/>
              <a:ext cx="3911831" cy="399608"/>
              <a:chOff x="384522" y="8755081"/>
              <a:chExt cx="3911831" cy="399608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911831" cy="399608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2041" y="8781270"/>
                <a:ext cx="3574312" cy="322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Củng cố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040187" y="4343400"/>
                <a:ext cx="168402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1)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𝒇</m:t>
                    </m:r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4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đạo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nó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liên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tục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  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187" y="4343400"/>
                <a:ext cx="16840200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484" t="-15873" r="-3150" b="-37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40187" y="6000929"/>
                <a:ext cx="166878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2)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thuộc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: 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𝒌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𝒇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′(</m:t>
                    </m:r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187" y="6000929"/>
                <a:ext cx="16687800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1498" t="-14961" b="-370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58707" y="7544425"/>
                <a:ext cx="1616974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3)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                 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)( x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− </m:t>
                    </m:r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4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707" y="7544425"/>
                <a:ext cx="16169746" cy="1446550"/>
              </a:xfrm>
              <a:prstGeom prst="rect">
                <a:avLst/>
              </a:prstGeom>
              <a:blipFill rotWithShape="0">
                <a:blip r:embed="rId5"/>
                <a:stretch>
                  <a:fillRect l="-1546" t="-8439" b="-198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79608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33986" y="2895601"/>
            <a:ext cx="23087013" cy="6781799"/>
            <a:chOff x="1294540" y="4377894"/>
            <a:chExt cx="21917306" cy="2735780"/>
          </a:xfrm>
        </p:grpSpPr>
        <p:sp>
          <p:nvSpPr>
            <p:cNvPr id="3" name="Rounded Rectangle 2"/>
            <p:cNvSpPr/>
            <p:nvPr/>
          </p:nvSpPr>
          <p:spPr>
            <a:xfrm>
              <a:off x="1343120" y="4464296"/>
              <a:ext cx="21868726" cy="264937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" name="Group 65"/>
            <p:cNvGrpSpPr/>
            <p:nvPr/>
          </p:nvGrpSpPr>
          <p:grpSpPr>
            <a:xfrm>
              <a:off x="1294540" y="4377894"/>
              <a:ext cx="3911831" cy="399608"/>
              <a:chOff x="384522" y="8755081"/>
              <a:chExt cx="3911831" cy="399608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3911831" cy="399608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22041" y="8781270"/>
                <a:ext cx="3574312" cy="322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Dặn dò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2"/>
              <p:cNvSpPr txBox="1">
                <a:spLocks noChangeArrowheads="1"/>
              </p:cNvSpPr>
              <p:nvPr/>
            </p:nvSpPr>
            <p:spPr>
              <a:xfrm>
                <a:off x="4651552" y="4419600"/>
                <a:ext cx="15503054" cy="43434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816479" indent="-81647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7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69038" indent="-68039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6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721597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5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3810236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4898875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987514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7076153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8164792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9253431" indent="-544319" algn="l" defTabSz="2177278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buFontTx/>
                  <a:buNone/>
                  <a:defRPr/>
                </a:pP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+ SGK: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5, 6, 7 (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trang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156, 157), </a:t>
                </a:r>
              </a:p>
              <a:p>
                <a:pPr algn="just">
                  <a:buFontTx/>
                  <a:buNone/>
                  <a:defRPr/>
                </a:pP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+ BT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bổ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sung: Cho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44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= −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4400" i="1" baseline="3000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+ 4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(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).</m:t>
                    </m:r>
                  </m:oMath>
                </a14:m>
                <a:endParaRPr lang="en-US" sz="4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Tx/>
                  <a:buNone/>
                  <a:defRPr/>
                </a:pP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	1)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’(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en-US" sz="4400" i="1" baseline="-2500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nghĩa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algn="just">
                  <a:buFontTx/>
                  <a:buNone/>
                  <a:defRPr/>
                </a:pP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	2)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PTTT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tung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en-US" sz="4400" i="1" baseline="-25000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0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= 0.</m:t>
                    </m:r>
                  </m:oMath>
                </a14:m>
                <a:endParaRPr lang="en-US" sz="44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FontTx/>
                  <a:buNone/>
                  <a:defRPr/>
                </a:pP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	3)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PTTT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552" y="4419600"/>
                <a:ext cx="15503054" cy="4343400"/>
              </a:xfrm>
              <a:prstGeom prst="rect">
                <a:avLst/>
              </a:prstGeom>
              <a:blipFill rotWithShape="0">
                <a:blip r:embed="rId3"/>
                <a:stretch>
                  <a:fillRect l="-1573" t="-26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79175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7387" y="1981200"/>
            <a:ext cx="21674710" cy="861774"/>
            <a:chOff x="644526" y="2766774"/>
            <a:chExt cx="22101727" cy="861774"/>
          </a:xfrm>
        </p:grpSpPr>
        <p:sp>
          <p:nvSpPr>
            <p:cNvPr id="3" name="TextBox 2"/>
            <p:cNvSpPr txBox="1"/>
            <p:nvPr/>
          </p:nvSpPr>
          <p:spPr>
            <a:xfrm>
              <a:off x="1906586" y="2766774"/>
              <a:ext cx="208396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hình học của đạo hàm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8302" y="3193324"/>
            <a:ext cx="21952296" cy="10001392"/>
            <a:chOff x="1294540" y="4377894"/>
            <a:chExt cx="21952296" cy="3478774"/>
          </a:xfrm>
        </p:grpSpPr>
        <p:sp>
          <p:nvSpPr>
            <p:cNvPr id="28" name="Rounded Rectangle 27"/>
            <p:cNvSpPr/>
            <p:nvPr/>
          </p:nvSpPr>
          <p:spPr>
            <a:xfrm>
              <a:off x="1378110" y="462473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2" name="Group 65"/>
            <p:cNvGrpSpPr/>
            <p:nvPr/>
          </p:nvGrpSpPr>
          <p:grpSpPr>
            <a:xfrm>
              <a:off x="1294540" y="4377894"/>
              <a:ext cx="9383074" cy="444752"/>
              <a:chOff x="384522" y="8755081"/>
              <a:chExt cx="9383074" cy="444752"/>
            </a:xfrm>
          </p:grpSpPr>
          <p:sp>
            <p:nvSpPr>
              <p:cNvPr id="13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9383074" cy="444752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88201" y="8765916"/>
                <a:ext cx="8835478" cy="320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Tiếp tuyến của đường cong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32" name="Line 7"/>
          <p:cNvSpPr>
            <a:spLocks noChangeShapeType="1"/>
          </p:cNvSpPr>
          <p:nvPr/>
        </p:nvSpPr>
        <p:spPr bwMode="auto">
          <a:xfrm flipH="1">
            <a:off x="13645761" y="5394401"/>
            <a:ext cx="2895600" cy="21336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Line 8"/>
          <p:cNvSpPr>
            <a:spLocks noChangeShapeType="1"/>
          </p:cNvSpPr>
          <p:nvPr/>
        </p:nvSpPr>
        <p:spPr bwMode="auto">
          <a:xfrm flipH="1">
            <a:off x="14076663" y="4910699"/>
            <a:ext cx="1676400" cy="32004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Line 9"/>
          <p:cNvSpPr>
            <a:spLocks noChangeShapeType="1"/>
          </p:cNvSpPr>
          <p:nvPr/>
        </p:nvSpPr>
        <p:spPr bwMode="auto">
          <a:xfrm flipH="1">
            <a:off x="13683265" y="66802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0"/>
          <p:cNvSpPr>
            <a:spLocks noChangeShapeType="1"/>
          </p:cNvSpPr>
          <p:nvPr/>
        </p:nvSpPr>
        <p:spPr bwMode="auto">
          <a:xfrm flipH="1">
            <a:off x="14826265" y="6680200"/>
            <a:ext cx="0" cy="9906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1"/>
          <p:cNvSpPr>
            <a:spLocks noChangeShapeType="1"/>
          </p:cNvSpPr>
          <p:nvPr/>
        </p:nvSpPr>
        <p:spPr bwMode="auto">
          <a:xfrm flipH="1">
            <a:off x="15313945" y="5689600"/>
            <a:ext cx="0" cy="19812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2"/>
          <p:cNvSpPr>
            <a:spLocks noChangeShapeType="1"/>
          </p:cNvSpPr>
          <p:nvPr/>
        </p:nvSpPr>
        <p:spPr bwMode="auto">
          <a:xfrm flipH="1">
            <a:off x="13660405" y="5689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15451031" y="546338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latin typeface=".VnTimeH" pitchFamily="34" charset="0"/>
              </a:rPr>
              <a:t>M</a:t>
            </a: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16350862" y="5528212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latin typeface=".VnTimeH" pitchFamily="34" charset="0"/>
              </a:rPr>
              <a:t>T</a:t>
            </a:r>
          </a:p>
        </p:txBody>
      </p:sp>
      <p:sp>
        <p:nvSpPr>
          <p:cNvPr id="44" name="Arc 19"/>
          <p:cNvSpPr>
            <a:spLocks/>
          </p:cNvSpPr>
          <p:nvPr/>
        </p:nvSpPr>
        <p:spPr bwMode="auto">
          <a:xfrm>
            <a:off x="15073914" y="6299200"/>
            <a:ext cx="152400" cy="381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20"/>
          <p:cNvSpPr>
            <a:spLocks noChangeShapeType="1"/>
          </p:cNvSpPr>
          <p:nvPr/>
        </p:nvSpPr>
        <p:spPr bwMode="auto">
          <a:xfrm flipH="1">
            <a:off x="14597665" y="6663268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12578365" y="4601215"/>
            <a:ext cx="3886200" cy="3833236"/>
            <a:chOff x="12578365" y="4601943"/>
            <a:chExt cx="3886200" cy="3833236"/>
          </a:xfrm>
        </p:grpSpPr>
        <p:sp>
          <p:nvSpPr>
            <p:cNvPr id="30" name="Line 5"/>
            <p:cNvSpPr>
              <a:spLocks noChangeShapeType="1"/>
            </p:cNvSpPr>
            <p:nvPr/>
          </p:nvSpPr>
          <p:spPr bwMode="auto">
            <a:xfrm>
              <a:off x="12578365" y="7673179"/>
              <a:ext cx="3886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6"/>
            <p:cNvSpPr>
              <a:spLocks noChangeShapeType="1"/>
            </p:cNvSpPr>
            <p:nvPr/>
          </p:nvSpPr>
          <p:spPr bwMode="auto">
            <a:xfrm flipV="1">
              <a:off x="13645165" y="4929979"/>
              <a:ext cx="0" cy="3505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 Box 13"/>
            <p:cNvSpPr txBox="1">
              <a:spLocks noChangeArrowheads="1"/>
            </p:cNvSpPr>
            <p:nvPr/>
          </p:nvSpPr>
          <p:spPr bwMode="auto">
            <a:xfrm>
              <a:off x="13193785" y="4972295"/>
              <a:ext cx="381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dirty="0"/>
                <a:t>y</a:t>
              </a:r>
            </a:p>
          </p:txBody>
        </p:sp>
        <p:sp>
          <p:nvSpPr>
            <p:cNvPr id="39" name="Text Box 14"/>
            <p:cNvSpPr txBox="1">
              <a:spLocks noChangeArrowheads="1"/>
            </p:cNvSpPr>
            <p:nvPr/>
          </p:nvSpPr>
          <p:spPr bwMode="auto">
            <a:xfrm>
              <a:off x="15814976" y="7677227"/>
              <a:ext cx="381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/>
                <a:t>x</a:t>
              </a:r>
            </a:p>
          </p:txBody>
        </p:sp>
        <p:sp>
          <p:nvSpPr>
            <p:cNvPr id="40" name="Text Box 15"/>
            <p:cNvSpPr txBox="1">
              <a:spLocks noChangeArrowheads="1"/>
            </p:cNvSpPr>
            <p:nvPr/>
          </p:nvSpPr>
          <p:spPr bwMode="auto">
            <a:xfrm>
              <a:off x="13193785" y="7689256"/>
              <a:ext cx="381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dirty="0">
                  <a:latin typeface=".VnTimeH" pitchFamily="34" charset="0"/>
                </a:rPr>
                <a:t>O</a:t>
              </a:r>
            </a:p>
          </p:txBody>
        </p:sp>
        <p:sp>
          <p:nvSpPr>
            <p:cNvPr id="43" name="Text Box 18"/>
            <p:cNvSpPr txBox="1">
              <a:spLocks noChangeArrowheads="1"/>
            </p:cNvSpPr>
            <p:nvPr/>
          </p:nvSpPr>
          <p:spPr bwMode="auto">
            <a:xfrm>
              <a:off x="15163345" y="4601943"/>
              <a:ext cx="609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dirty="0">
                  <a:latin typeface=".VnTimeH" pitchFamily="34" charset="0"/>
                </a:rPr>
                <a:t>(C)</a:t>
              </a:r>
            </a:p>
          </p:txBody>
        </p:sp>
        <p:sp>
          <p:nvSpPr>
            <p:cNvPr id="46" name="Freeform 22"/>
            <p:cNvSpPr>
              <a:spLocks/>
            </p:cNvSpPr>
            <p:nvPr/>
          </p:nvSpPr>
          <p:spPr bwMode="auto">
            <a:xfrm>
              <a:off x="13187965" y="5082379"/>
              <a:ext cx="2209800" cy="2209800"/>
            </a:xfrm>
            <a:custGeom>
              <a:avLst/>
              <a:gdLst>
                <a:gd name="T0" fmla="*/ 0 w 1392"/>
                <a:gd name="T1" fmla="*/ 1584 h 1584"/>
                <a:gd name="T2" fmla="*/ 386 w 1392"/>
                <a:gd name="T3" fmla="*/ 1522 h 1584"/>
                <a:gd name="T4" fmla="*/ 871 w 1392"/>
                <a:gd name="T5" fmla="*/ 1275 h 1584"/>
                <a:gd name="T6" fmla="*/ 1173 w 1392"/>
                <a:gd name="T7" fmla="*/ 910 h 1584"/>
                <a:gd name="T8" fmla="*/ 1319 w 1392"/>
                <a:gd name="T9" fmla="*/ 462 h 1584"/>
                <a:gd name="T10" fmla="*/ 1392 w 1392"/>
                <a:gd name="T11" fmla="*/ 0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92" h="1584">
                  <a:moveTo>
                    <a:pt x="0" y="1584"/>
                  </a:moveTo>
                  <a:cubicBezTo>
                    <a:pt x="64" y="1574"/>
                    <a:pt x="241" y="1573"/>
                    <a:pt x="386" y="1522"/>
                  </a:cubicBezTo>
                  <a:cubicBezTo>
                    <a:pt x="531" y="1471"/>
                    <a:pt x="740" y="1377"/>
                    <a:pt x="871" y="1275"/>
                  </a:cubicBezTo>
                  <a:cubicBezTo>
                    <a:pt x="1002" y="1173"/>
                    <a:pt x="1098" y="1045"/>
                    <a:pt x="1173" y="910"/>
                  </a:cubicBezTo>
                  <a:cubicBezTo>
                    <a:pt x="1248" y="775"/>
                    <a:pt x="1283" y="614"/>
                    <a:pt x="1319" y="462"/>
                  </a:cubicBezTo>
                  <a:cubicBezTo>
                    <a:pt x="1355" y="310"/>
                    <a:pt x="1377" y="96"/>
                    <a:pt x="1392" y="0"/>
                  </a:cubicBezTo>
                </a:path>
              </a:pathLst>
            </a:cu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15205791" y="7670800"/>
            <a:ext cx="76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/>
              <a:t>x</a:t>
            </a:r>
          </a:p>
        </p:txBody>
      </p:sp>
      <p:sp>
        <p:nvSpPr>
          <p:cNvPr id="48" name="Text Box 24"/>
          <p:cNvSpPr txBox="1">
            <a:spLocks noChangeArrowheads="1"/>
          </p:cNvSpPr>
          <p:nvPr/>
        </p:nvSpPr>
        <p:spPr bwMode="auto">
          <a:xfrm>
            <a:off x="14531519" y="7696416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/>
              <a:t>X</a:t>
            </a:r>
            <a:r>
              <a:rPr lang="en-US" sz="2400" b="1" baseline="-25000" dirty="0"/>
              <a:t>0</a:t>
            </a:r>
            <a:endParaRPr lang="en-US" sz="2400" b="1" dirty="0"/>
          </a:p>
        </p:txBody>
      </p:sp>
      <p:sp>
        <p:nvSpPr>
          <p:cNvPr id="49" name="Text Box 25"/>
          <p:cNvSpPr txBox="1">
            <a:spLocks noChangeArrowheads="1"/>
          </p:cNvSpPr>
          <p:nvPr/>
        </p:nvSpPr>
        <p:spPr bwMode="auto">
          <a:xfrm>
            <a:off x="12864116" y="6355823"/>
            <a:ext cx="91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/>
              <a:t>f(x</a:t>
            </a:r>
            <a:r>
              <a:rPr lang="en-US" sz="2800" b="1" baseline="-25000" dirty="0"/>
              <a:t>0</a:t>
            </a:r>
            <a:r>
              <a:rPr lang="en-US" sz="2800" b="1" dirty="0"/>
              <a:t>)</a:t>
            </a:r>
          </a:p>
        </p:txBody>
      </p:sp>
      <p:sp>
        <p:nvSpPr>
          <p:cNvPr id="50" name="Text Box 26"/>
          <p:cNvSpPr txBox="1">
            <a:spLocks noChangeArrowheads="1"/>
          </p:cNvSpPr>
          <p:nvPr/>
        </p:nvSpPr>
        <p:spPr bwMode="auto">
          <a:xfrm>
            <a:off x="12897452" y="5357196"/>
            <a:ext cx="99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f(x)</a:t>
            </a:r>
          </a:p>
        </p:txBody>
      </p:sp>
      <p:sp>
        <p:nvSpPr>
          <p:cNvPr id="51" name="Text Box 27"/>
          <p:cNvSpPr txBox="1">
            <a:spLocks noChangeArrowheads="1"/>
          </p:cNvSpPr>
          <p:nvPr/>
        </p:nvSpPr>
        <p:spPr bwMode="auto">
          <a:xfrm>
            <a:off x="14292865" y="6206068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Arc 30"/>
          <p:cNvSpPr>
            <a:spLocks/>
          </p:cNvSpPr>
          <p:nvPr/>
        </p:nvSpPr>
        <p:spPr bwMode="auto">
          <a:xfrm>
            <a:off x="15284967" y="6348708"/>
            <a:ext cx="45719" cy="381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044"/>
              <a:gd name="T1" fmla="*/ 0 h 21600"/>
              <a:gd name="T2" fmla="*/ 21044 w 21044"/>
              <a:gd name="T3" fmla="*/ 16730 h 21600"/>
              <a:gd name="T4" fmla="*/ 0 w 2104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044" h="21600" fill="none" extrusionOk="0">
                <a:moveTo>
                  <a:pt x="-1" y="0"/>
                </a:moveTo>
                <a:cubicBezTo>
                  <a:pt x="10053" y="0"/>
                  <a:pt x="18777" y="6935"/>
                  <a:pt x="21043" y="16730"/>
                </a:cubicBezTo>
              </a:path>
              <a:path w="21044" h="21600" stroke="0" extrusionOk="0">
                <a:moveTo>
                  <a:pt x="-1" y="0"/>
                </a:moveTo>
                <a:cubicBezTo>
                  <a:pt x="10053" y="0"/>
                  <a:pt x="18777" y="6935"/>
                  <a:pt x="21043" y="1673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Arial" pitchFamily="34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566819" y="4841670"/>
                <a:ext cx="879796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𝒇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𝑪</m:t>
                        </m:r>
                      </m:e>
                    </m:d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 </m:t>
                    </m:r>
                  </m:oMath>
                </a14:m>
                <a:endParaRPr lang="vi-VN" sz="4400" b="1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4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vi-VN" sz="4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𝑴</m:t>
                          </m:r>
                        </m:e>
                        <m:sub>
                          <m:r>
                            <a:rPr lang="vi-VN" sz="4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sub>
                      </m:sSub>
                      <m:r>
                        <a:rPr lang="vi-VN" sz="44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sSub>
                        <m:sSubPr>
                          <m:ctrlPr>
                            <a:rPr lang="vi-VN" sz="4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vi-VN" sz="4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vi-VN" sz="4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sub>
                      </m:sSub>
                      <m:r>
                        <a:rPr lang="vi-VN" sz="44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;</m:t>
                      </m:r>
                      <m:sSub>
                        <m:sSubPr>
                          <m:ctrlPr>
                            <a:rPr lang="vi-VN" sz="4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vi-VN" sz="4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vi-VN" sz="44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𝟎</m:t>
                          </m:r>
                        </m:sub>
                      </m:sSub>
                      <m:r>
                        <a:rPr lang="vi-VN" sz="44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∈(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𝑪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819" y="4841670"/>
                <a:ext cx="8797968" cy="1446550"/>
              </a:xfrm>
              <a:prstGeom prst="rect">
                <a:avLst/>
              </a:prstGeom>
              <a:blipFill rotWithShape="0">
                <a:blip r:embed="rId4"/>
                <a:stretch>
                  <a:fillRect l="-2772" t="-79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713243" y="6489700"/>
                <a:ext cx="993177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𝒇</m:t>
                        </m:r>
                        <m:r>
                          <a:rPr lang="en-US" sz="4400" b="1" i="1" smtClean="0">
                            <a:latin typeface="Cambria Math"/>
                          </a:rPr>
                          <m:t>(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di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chuyển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(C);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khác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243" y="6489700"/>
                <a:ext cx="9931770" cy="1446550"/>
              </a:xfrm>
              <a:prstGeom prst="rect">
                <a:avLst/>
              </a:prstGeom>
              <a:blipFill rotWithShape="0">
                <a:blip r:embed="rId6"/>
                <a:stretch>
                  <a:fillRect l="-2455" t="-8439" b="-198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834281" y="8007680"/>
                <a:ext cx="1090196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𝑴</m:t>
                    </m:r>
                    <m:r>
                      <a:rPr lang="en-US" sz="4400" b="1" i="0" smtClean="0">
                        <a:latin typeface="Cambria Math"/>
                      </a:rPr>
                      <m:t> </m:t>
                    </m:r>
                    <m:r>
                      <a:rPr lang="en-US" sz="4400" b="1" i="0" smtClean="0">
                        <a:latin typeface="Cambria Math"/>
                      </a:rPr>
                      <m:t>𝐥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à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cát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𝑪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4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281" y="8007680"/>
                <a:ext cx="10901966" cy="769441"/>
              </a:xfrm>
              <a:prstGeom prst="rect">
                <a:avLst/>
              </a:prstGeom>
              <a:blipFill rotWithShape="0">
                <a:blip r:embed="rId7"/>
                <a:stretch>
                  <a:fillRect l="-2293" t="-15873" b="-38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684350" y="10087070"/>
                <a:ext cx="1888932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Giả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sử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cát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latin typeface="Cambria Math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vị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trí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4400" b="1" i="1" smtClean="0">
                        <a:latin typeface="Cambria Math"/>
                      </a:rPr>
                      <m:t>𝑻</m:t>
                    </m:r>
                    <m:r>
                      <a:rPr lang="en-US" sz="44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imes New Roman" pitchFamily="18" charset="0"/>
                  </a:rPr>
                  <a:t>thì</a:t>
                </a:r>
                <a:r>
                  <a:rPr lang="en-US" sz="4400" b="1" dirty="0"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</a:rPr>
                      <m:t>𝑻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</a:rPr>
                  <a:t>được</a:t>
                </a:r>
                <a:r>
                  <a:rPr lang="en-US" sz="4400" b="1" dirty="0">
                    <a:latin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</a:rPr>
                  <a:t>gọi</a:t>
                </a:r>
                <a:r>
                  <a:rPr lang="en-US" sz="4400" b="1" dirty="0">
                    <a:latin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</a:rPr>
                  <a:t>tiếp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</a:rPr>
                  <a:t>tuyến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</a:rPr>
                  <a:t>của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</a:rPr>
                  <a:t> (C)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</a:rPr>
                  <a:t>tại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</a:rPr>
                  <a:t>.</a:t>
                </a:r>
                <a:endParaRPr lang="en-US" sz="4400" b="1" dirty="0">
                  <a:solidFill>
                    <a:srgbClr val="0070C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350" y="10087070"/>
                <a:ext cx="18889322" cy="1446550"/>
              </a:xfrm>
              <a:prstGeom prst="rect">
                <a:avLst/>
              </a:prstGeom>
              <a:blipFill rotWithShape="0">
                <a:blip r:embed="rId10"/>
                <a:stretch>
                  <a:fillRect l="-1291" t="-8439" r="-452" b="-198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741835" y="8978383"/>
                <a:ext cx="1692875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 panose="02040503050406030204" pitchFamily="18" charset="0"/>
                        <a:ea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𝑴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di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chuyển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𝑪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tới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4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835" y="8978383"/>
                <a:ext cx="16928752" cy="769441"/>
              </a:xfrm>
              <a:prstGeom prst="rect">
                <a:avLst/>
              </a:prstGeom>
              <a:blipFill rotWithShape="0">
                <a:blip r:embed="rId11"/>
                <a:stretch>
                  <a:fillRect l="-1476" t="-15873" b="-38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684350" y="11770092"/>
                <a:ext cx="6553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350" y="11770092"/>
                <a:ext cx="6553200" cy="769441"/>
              </a:xfrm>
              <a:prstGeom prst="rect">
                <a:avLst/>
              </a:prstGeom>
              <a:blipFill rotWithShape="0">
                <a:blip r:embed="rId12"/>
                <a:stretch>
                  <a:fillRect t="-15873" b="-38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B1A459B-C388-453A-8AB6-875FF6F4474C}"/>
                  </a:ext>
                </a:extLst>
              </p14:cNvPr>
              <p14:cNvContentPartPr/>
              <p14:nvPr/>
            </p14:nvContentPartPr>
            <p14:xfrm>
              <a:off x="20107800" y="7634160"/>
              <a:ext cx="850680" cy="255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B1A459B-C388-453A-8AB6-875FF6F4474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098440" y="7624800"/>
                <a:ext cx="869400" cy="442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63222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1" grpId="0"/>
      <p:bldP spid="42" grpId="0"/>
      <p:bldP spid="44" grpId="0" animBg="1"/>
      <p:bldP spid="45" grpId="0" animBg="1"/>
      <p:bldP spid="47" grpId="0"/>
      <p:bldP spid="48" grpId="0"/>
      <p:bldP spid="49" grpId="0"/>
      <p:bldP spid="50" grpId="0"/>
      <p:bldP spid="51" grpId="0"/>
      <p:bldP spid="52" grpId="0" animBg="1"/>
      <p:bldP spid="53" grpId="0"/>
      <p:bldP spid="55" grpId="0"/>
      <p:bldP spid="56" grpId="0"/>
      <p:bldP spid="57" grpId="0"/>
      <p:bldP spid="58" grpId="0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2587" y="2203448"/>
            <a:ext cx="23241000" cy="5721354"/>
            <a:chOff x="1076414" y="4377894"/>
            <a:chExt cx="22325581" cy="3525134"/>
          </a:xfrm>
        </p:grpSpPr>
        <p:grpSp>
          <p:nvGrpSpPr>
            <p:cNvPr id="5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6" name="Group 65"/>
            <p:cNvGrpSpPr/>
            <p:nvPr/>
          </p:nvGrpSpPr>
          <p:grpSpPr>
            <a:xfrm>
              <a:off x="1076414" y="4377894"/>
              <a:ext cx="4411573" cy="963764"/>
              <a:chOff x="166396" y="8755081"/>
              <a:chExt cx="4411573" cy="963764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0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932118" y="8918626"/>
                <a:ext cx="1997663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HĐ 3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735387" y="3507246"/>
                <a:ext cx="8013156" cy="11683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742950" indent="-742950">
                  <a:buAutoNum type="alphaLcParenR"/>
                </a:pP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Vẽ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387" y="3507246"/>
                <a:ext cx="8013156" cy="1168397"/>
              </a:xfrm>
              <a:prstGeom prst="rect">
                <a:avLst/>
              </a:prstGeom>
              <a:blipFill rotWithShape="0">
                <a:blip r:embed="rId4"/>
                <a:stretch>
                  <a:fillRect l="-2816" b="-114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715638" y="5592458"/>
                <a:ext cx="19526949" cy="24599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400" b="1" dirty="0">
                    <a:latin typeface="Times New Roman" pitchFamily="18" charset="0"/>
                    <a:cs typeface="Times New Roman" pitchFamily="18" charset="0"/>
                  </a:rPr>
                  <a:t>c) 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Tìm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qua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𝐌</m:t>
                    </m:r>
                    <m:d>
                      <m:dPr>
                        <m:ctrlPr>
                          <a:rPr lang="vi-VN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  <m:r>
                          <a:rPr lang="vi-VN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vi-VN" sz="44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vi-VN" sz="4400" b="1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và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’(1) ?</a:t>
                </a:r>
                <a:r>
                  <a:rPr lang="vi-VN" sz="4400" b="1" dirty="0">
                    <a:latin typeface="Times New Roman" pitchFamily="18" charset="0"/>
                    <a:cs typeface="Times New Roman" pitchFamily="18" charset="0"/>
                  </a:rPr>
                  <a:t> Nêu nhận xét về vị trí tương đối của đường thẳng này và đồ thị hàm số đã cho</a:t>
                </a:r>
                <a:endParaRPr lang="en-US" sz="4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4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638" y="5592458"/>
                <a:ext cx="19526949" cy="2459904"/>
              </a:xfrm>
              <a:prstGeom prst="rect">
                <a:avLst/>
              </a:prstGeom>
              <a:blipFill rotWithShape="0">
                <a:blip r:embed="rId6"/>
                <a:stretch>
                  <a:fillRect l="-1280" r="-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3752214" y="4839471"/>
            <a:ext cx="33250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b) Tính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vi-VN" sz="4400" b="1" i="1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4400" b="1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701170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15987" y="2487167"/>
            <a:ext cx="21948825" cy="10390633"/>
            <a:chOff x="1390107" y="4141622"/>
            <a:chExt cx="21948825" cy="3859378"/>
          </a:xfrm>
        </p:grpSpPr>
        <p:grpSp>
          <p:nvGrpSpPr>
            <p:cNvPr id="5" name="Group 4"/>
            <p:cNvGrpSpPr/>
            <p:nvPr/>
          </p:nvGrpSpPr>
          <p:grpSpPr>
            <a:xfrm>
              <a:off x="1390107" y="4151811"/>
              <a:ext cx="21948825" cy="3849189"/>
              <a:chOff x="1232452" y="2571386"/>
              <a:chExt cx="21948825" cy="3849189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" name="Freeform 20"/>
              <p:cNvSpPr>
                <a:spLocks/>
              </p:cNvSpPr>
              <p:nvPr/>
            </p:nvSpPr>
            <p:spPr bwMode="auto">
              <a:xfrm>
                <a:off x="1247578" y="2571386"/>
                <a:ext cx="3478409" cy="396240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895537" y="4141622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809457"/>
              </p:ext>
            </p:extLst>
          </p:nvPr>
        </p:nvGraphicFramePr>
        <p:xfrm>
          <a:off x="12498387" y="4191000"/>
          <a:ext cx="9169400" cy="609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Graph system" r:id="rId4" imgW="11715704" imgH="6019789" progId="GraphFile">
                  <p:embed/>
                </p:oleObj>
              </mc:Choice>
              <mc:Fallback>
                <p:oleObj name="Graph system" r:id="rId4" imgW="11715704" imgH="6019789" progId="GraphFil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98387" y="4191000"/>
                        <a:ext cx="9169400" cy="609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A3CA1FA-AAE4-4E58-9FFB-C194B6EDD8A1}"/>
                  </a:ext>
                </a:extLst>
              </p:cNvPr>
              <p:cNvSpPr/>
              <p:nvPr/>
            </p:nvSpPr>
            <p:spPr>
              <a:xfrm>
                <a:off x="1220787" y="5377358"/>
                <a:ext cx="16154400" cy="1067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vi-VN" sz="4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vi-VN" sz="4800" b="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vi-VN" sz="4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vi-VN" sz="4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A3CA1FA-AAE4-4E58-9FFB-C194B6EDD8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787" y="5377358"/>
                <a:ext cx="16154400" cy="1067600"/>
              </a:xfrm>
              <a:prstGeom prst="rect">
                <a:avLst/>
              </a:prstGeom>
              <a:blipFill rotWithShape="0">
                <a:blip r:embed="rId6"/>
                <a:stretch>
                  <a:fillRect b="-29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A3CA1FA-AAE4-4E58-9FFB-C194B6EDD8A1}"/>
                  </a:ext>
                </a:extLst>
              </p:cNvPr>
              <p:cNvSpPr/>
              <p:nvPr/>
            </p:nvSpPr>
            <p:spPr>
              <a:xfrm>
                <a:off x="1220787" y="4002876"/>
                <a:ext cx="16154400" cy="1670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vi-VN" sz="4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4800" b="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vi-VN" sz="4800" b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Vẽ đồ thị của hàm số </a:t>
                </a:r>
                <a14:m>
                  <m:oMath xmlns:m="http://schemas.openxmlformats.org/officeDocument/2006/math">
                    <m:r>
                      <a:rPr lang="vi-VN" sz="4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sz="4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vi-VN" sz="4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48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48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8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vi-VN" sz="48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A3CA1FA-AAE4-4E58-9FFB-C194B6EDD8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787" y="4002876"/>
                <a:ext cx="16154400" cy="1670842"/>
              </a:xfrm>
              <a:prstGeom prst="rect">
                <a:avLst/>
              </a:prstGeom>
              <a:blipFill rotWithShape="0">
                <a:blip r:embed="rId7"/>
                <a:stretch>
                  <a:fillRect b="-83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3CA1FA-AAE4-4E58-9FFB-C194B6EDD8A1}"/>
                  </a:ext>
                </a:extLst>
              </p:cNvPr>
              <p:cNvSpPr/>
              <p:nvPr/>
            </p:nvSpPr>
            <p:spPr>
              <a:xfrm>
                <a:off x="1204086" y="6657901"/>
                <a:ext cx="10456101" cy="39664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vi-VN" sz="4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800" b="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vi-VN" sz="4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Vẽ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đường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thẳng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đi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qua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điểm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800" b="0" i="1">
                        <a:latin typeface="Cambria Math" panose="02040503050406030204" pitchFamily="18" charset="0"/>
                        <a:cs typeface="Times New Roman" pitchFamily="18" charset="0"/>
                      </a:rPr>
                      <m:t>M</m:t>
                    </m:r>
                    <m:d>
                      <m:dPr>
                        <m:ctrlPr>
                          <a:rPr lang="vi-VN" sz="4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vi-VN" sz="4800" b="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1;</m:t>
                        </m:r>
                        <m:f>
                          <m:fPr>
                            <m:ctrlPr>
                              <a:rPr lang="vi-VN" sz="4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vi-VN" sz="4800" b="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4800" b="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vi-VN" sz="4800" b="0" i="1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và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có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hệ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góc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48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f</a:t>
                </a:r>
                <a:r>
                  <a:rPr lang="en-US" sz="4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’(1) </a:t>
                </a:r>
                <a:r>
                  <a:rPr lang="vi-VN" sz="48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itchFamily="18" charset="0"/>
                  </a:rPr>
                  <a:t>. Đường thẳng này tiếp xúc với đồ thị.</a:t>
                </a:r>
                <a:endParaRPr lang="en-US" sz="4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A3CA1FA-AAE4-4E58-9FFB-C194B6EDD8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086" y="6657901"/>
                <a:ext cx="10456101" cy="3966470"/>
              </a:xfrm>
              <a:prstGeom prst="rect">
                <a:avLst/>
              </a:prstGeom>
              <a:blipFill rotWithShape="0">
                <a:blip r:embed="rId8"/>
                <a:stretch>
                  <a:fillRect r="-2624" b="-36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70586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7387" y="1981200"/>
            <a:ext cx="21674710" cy="861774"/>
            <a:chOff x="644526" y="2766774"/>
            <a:chExt cx="22101727" cy="861774"/>
          </a:xfrm>
        </p:grpSpPr>
        <p:sp>
          <p:nvSpPr>
            <p:cNvPr id="3" name="TextBox 2"/>
            <p:cNvSpPr txBox="1"/>
            <p:nvPr/>
          </p:nvSpPr>
          <p:spPr>
            <a:xfrm>
              <a:off x="1906586" y="2766774"/>
              <a:ext cx="208396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hình học của đạo hàm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76913" y="3276600"/>
            <a:ext cx="21952296" cy="5410202"/>
            <a:chOff x="1294540" y="4377894"/>
            <a:chExt cx="21952296" cy="1881825"/>
          </a:xfrm>
        </p:grpSpPr>
        <p:sp>
          <p:nvSpPr>
            <p:cNvPr id="7" name="Rounded Rectangle 6"/>
            <p:cNvSpPr/>
            <p:nvPr/>
          </p:nvSpPr>
          <p:spPr>
            <a:xfrm>
              <a:off x="1378110" y="4624731"/>
              <a:ext cx="21868726" cy="163498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294540" y="4377894"/>
              <a:ext cx="11622043" cy="1007174"/>
              <a:chOff x="384522" y="8755081"/>
              <a:chExt cx="11622043" cy="1007174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10449874" cy="444752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Freeform 50"/>
              <p:cNvSpPr>
                <a:spLocks noEditPoints="1"/>
              </p:cNvSpPr>
              <p:nvPr/>
            </p:nvSpPr>
            <p:spPr bwMode="auto">
              <a:xfrm>
                <a:off x="468091" y="8780582"/>
                <a:ext cx="280448" cy="267701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41169" y="8836148"/>
                <a:ext cx="11265396" cy="278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 Ý nghĩa hình học của đạo hàm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Freeform 20"/>
              <p:cNvSpPr>
                <a:spLocks/>
              </p:cNvSpPr>
              <p:nvPr/>
            </p:nvSpPr>
            <p:spPr bwMode="auto">
              <a:xfrm>
                <a:off x="1048740" y="9365603"/>
                <a:ext cx="3080055" cy="396652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lý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294949" y="6676217"/>
                <a:ext cx="19494458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Đạo </a:t>
                </a:r>
                <a:r>
                  <a:rPr lang="en-US" sz="4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4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4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𝑻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(C)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;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)). 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949" y="6676217"/>
                <a:ext cx="19494458" cy="1446550"/>
              </a:xfrm>
              <a:prstGeom prst="rect">
                <a:avLst/>
              </a:prstGeom>
              <a:blipFill rotWithShape="0">
                <a:blip r:embed="rId3"/>
                <a:stretch>
                  <a:fillRect l="-1251" t="-8017" r="-969" b="-198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9790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7387" y="1981200"/>
            <a:ext cx="21674710" cy="861774"/>
            <a:chOff x="644526" y="2766774"/>
            <a:chExt cx="22101727" cy="861774"/>
          </a:xfrm>
        </p:grpSpPr>
        <p:sp>
          <p:nvSpPr>
            <p:cNvPr id="3" name="TextBox 2"/>
            <p:cNvSpPr txBox="1"/>
            <p:nvPr/>
          </p:nvSpPr>
          <p:spPr>
            <a:xfrm>
              <a:off x="1906586" y="2766774"/>
              <a:ext cx="208396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hình học của đạo hàm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2587" y="3352800"/>
            <a:ext cx="23088600" cy="3568169"/>
            <a:chOff x="1076414" y="4334859"/>
            <a:chExt cx="22325581" cy="3568169"/>
          </a:xfrm>
        </p:grpSpPr>
        <p:grpSp>
          <p:nvGrpSpPr>
            <p:cNvPr id="7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8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12046"/>
                <a:ext cx="258917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1.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814970" y="4574062"/>
                <a:ext cx="17907000" cy="1461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) = 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𝟑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= 1.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970" y="4574062"/>
                <a:ext cx="17907000" cy="1461875"/>
              </a:xfrm>
              <a:prstGeom prst="rect">
                <a:avLst/>
              </a:prstGeom>
              <a:blipFill rotWithShape="0">
                <a:blip r:embed="rId3"/>
                <a:stretch>
                  <a:fillRect l="-1396" t="-7083" b="-19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804049" y="7107935"/>
            <a:ext cx="22667138" cy="2950465"/>
            <a:chOff x="1390107" y="4038600"/>
            <a:chExt cx="21948825" cy="3962400"/>
          </a:xfrm>
        </p:grpSpPr>
        <p:grpSp>
          <p:nvGrpSpPr>
            <p:cNvPr id="28" name="Group 27"/>
            <p:cNvGrpSpPr/>
            <p:nvPr/>
          </p:nvGrpSpPr>
          <p:grpSpPr>
            <a:xfrm>
              <a:off x="1390107" y="4076040"/>
              <a:ext cx="21948825" cy="3924960"/>
              <a:chOff x="1232452" y="2495615"/>
              <a:chExt cx="21948825" cy="3924960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Freeform 20"/>
              <p:cNvSpPr>
                <a:spLocks/>
              </p:cNvSpPr>
              <p:nvPr/>
            </p:nvSpPr>
            <p:spPr bwMode="auto">
              <a:xfrm>
                <a:off x="1247578" y="2495615"/>
                <a:ext cx="3478409" cy="116288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553545" y="8071182"/>
                <a:ext cx="16168425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Theo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lí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2,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= 1; 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tức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gì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545" y="8071182"/>
                <a:ext cx="16168425" cy="1446550"/>
              </a:xfrm>
              <a:prstGeom prst="rect">
                <a:avLst/>
              </a:prstGeom>
              <a:blipFill rotWithShape="0">
                <a:blip r:embed="rId4"/>
                <a:stretch>
                  <a:fillRect l="-1546" t="-8017" r="-1508" b="-198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15643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7387" y="1981200"/>
            <a:ext cx="21674710" cy="861774"/>
            <a:chOff x="644526" y="2766774"/>
            <a:chExt cx="22101727" cy="861774"/>
          </a:xfrm>
        </p:grpSpPr>
        <p:sp>
          <p:nvSpPr>
            <p:cNvPr id="3" name="TextBox 2"/>
            <p:cNvSpPr txBox="1"/>
            <p:nvPr/>
          </p:nvSpPr>
          <p:spPr>
            <a:xfrm>
              <a:off x="1906586" y="2766774"/>
              <a:ext cx="208396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hình học của đạo hàm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2587" y="3352800"/>
            <a:ext cx="23545800" cy="3568169"/>
            <a:chOff x="1076414" y="4334859"/>
            <a:chExt cx="22325581" cy="3568169"/>
          </a:xfrm>
        </p:grpSpPr>
        <p:grpSp>
          <p:nvGrpSpPr>
            <p:cNvPr id="7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8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12046"/>
                <a:ext cx="258917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1.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814970" y="4574062"/>
                <a:ext cx="17907000" cy="1461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) = 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𝟑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hoành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= 1.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970" y="4574062"/>
                <a:ext cx="17907000" cy="1461875"/>
              </a:xfrm>
              <a:prstGeom prst="rect">
                <a:avLst/>
              </a:prstGeom>
              <a:blipFill rotWithShape="0">
                <a:blip r:embed="rId3"/>
                <a:stretch>
                  <a:fillRect l="-1396" t="-7083" b="-19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804049" y="7107935"/>
            <a:ext cx="23124338" cy="6379465"/>
            <a:chOff x="1390107" y="4038600"/>
            <a:chExt cx="21948825" cy="3962400"/>
          </a:xfrm>
        </p:grpSpPr>
        <p:grpSp>
          <p:nvGrpSpPr>
            <p:cNvPr id="28" name="Group 27"/>
            <p:cNvGrpSpPr/>
            <p:nvPr/>
          </p:nvGrpSpPr>
          <p:grpSpPr>
            <a:xfrm>
              <a:off x="1390107" y="4076039"/>
              <a:ext cx="21948825" cy="3924961"/>
              <a:chOff x="1232452" y="2495614"/>
              <a:chExt cx="21948825" cy="3924961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Freeform 20"/>
              <p:cNvSpPr>
                <a:spLocks/>
              </p:cNvSpPr>
              <p:nvPr/>
            </p:nvSpPr>
            <p:spPr bwMode="auto">
              <a:xfrm>
                <a:off x="1247578" y="2495614"/>
                <a:ext cx="3478409" cy="762779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500623" y="7886924"/>
                <a:ext cx="1706556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Giả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sử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gia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= 1. </a:t>
                </a: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623" y="7886924"/>
                <a:ext cx="17065564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1429" t="-15873" b="-38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13689575" y="12230699"/>
            <a:ext cx="79896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484687" y="8656365"/>
                <a:ext cx="15786100" cy="19668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40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</a:p>
              <a:p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𝒚</m:t>
                    </m:r>
                  </m:oMath>
                </a14:m>
                <a:r>
                  <a:rPr lang="en-US" sz="40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4000" b="1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(1 +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) – </a:t>
                </a:r>
                <a:r>
                  <a:rPr lang="en-US" sz="4000" b="1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(1)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  <a:cs typeface="Times New Roman" pitchFamily="18" charset="0"/>
                          </a:rPr>
                          <m:t>−(</m:t>
                        </m:r>
                        <m:r>
                          <a:rPr lang="en-US" sz="4000" b="1" i="1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sz="4000" b="1" i="1">
                            <a:latin typeface="Cambria Math"/>
                            <a:cs typeface="Times New Roman" pitchFamily="18" charset="0"/>
                          </a:rPr>
                          <m:t>+ ∆</m:t>
                        </m:r>
                        <m: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𝒙</m:t>
                        </m:r>
                        <m: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 + 3(1 +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4000" b="1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  2 – 0</a:t>
                </a:r>
              </a:p>
              <a:p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( 1 + 2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) + 3 + 3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 −</m:t>
                    </m:r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𝟐</m:t>
                    </m:r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a:rPr lang="en-US" sz="40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cs typeface="Times New Roman" pitchFamily="18" charset="0"/>
                      </a:rPr>
                      <m:t>+</m:t>
                    </m:r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4000" b="1" dirty="0"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40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4000" b="1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4000" b="1" dirty="0">
                    <a:latin typeface="Times New Roman" pitchFamily="18" charset="0"/>
                    <a:cs typeface="Times New Roman" pitchFamily="18" charset="0"/>
                  </a:rPr>
                  <a:t>1)</a:t>
                </a: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687" y="8656365"/>
                <a:ext cx="15786100" cy="1966820"/>
              </a:xfrm>
              <a:prstGeom prst="rect">
                <a:avLst/>
              </a:prstGeom>
              <a:blipFill rotWithShape="0">
                <a:blip r:embed="rId5"/>
                <a:stretch>
                  <a:fillRect l="-1390" t="-5573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4268787" y="10478370"/>
                <a:ext cx="12192000" cy="278775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a:rPr lang="en-US" sz="44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1)</a:t>
                </a:r>
              </a:p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𝒍𝒊𝒎</m:t>
                            </m:r>
                          </m:e>
                          <m:lim>
                            <m:r>
                              <a:rPr lang="en-US" sz="4400" b="1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→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sz="4400" b="1" i="1">
                                <a:latin typeface="Cambria Math"/>
                                <a:ea typeface="Cambria Math"/>
                              </a:rPr>
                              <m:t>𝒚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sz="4400" b="1" i="1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latin typeface="Cambria Math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  <m:r>
                          <a:rPr lang="en-US" sz="4400" b="1" i="1">
                            <a:latin typeface="Cambria Math"/>
                          </a:rPr>
                          <m:t>→</m:t>
                        </m:r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lim>
                    </m:limLow>
                    <m:r>
                      <a:rPr lang="en-US" sz="4400" b="1" i="1">
                        <a:latin typeface="Cambria Math"/>
                      </a:rPr>
                      <m:t> [</m:t>
                    </m:r>
                    <m:r>
                      <a:rPr lang="en-US" sz="4400" b="1" i="1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</a:rPr>
                      <m:t>∆</m:t>
                    </m:r>
                    <m:r>
                      <a:rPr lang="en-US" sz="4400" b="1" i="1">
                        <a:latin typeface="Cambria Math"/>
                        <a:ea typeface="Cambria Math"/>
                        <a:cs typeface="Times New Roman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 1)] = 1</a:t>
                </a:r>
              </a:p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=&gt; </a:t>
                </a:r>
                <a:r>
                  <a:rPr lang="en-US" sz="4400" b="1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’(1) = 1</a:t>
                </a: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787" y="10478370"/>
                <a:ext cx="12192000" cy="2787751"/>
              </a:xfrm>
              <a:prstGeom prst="rect">
                <a:avLst/>
              </a:prstGeom>
              <a:blipFill rotWithShape="0">
                <a:blip r:embed="rId6"/>
                <a:stretch>
                  <a:fillRect l="-2000" b="-9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22933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/>
      <p:bldP spid="34" grpId="0"/>
      <p:bldP spid="32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687387" y="1981200"/>
            <a:ext cx="21674710" cy="861774"/>
            <a:chOff x="644526" y="2766774"/>
            <a:chExt cx="22101727" cy="861774"/>
          </a:xfrm>
        </p:grpSpPr>
        <p:sp>
          <p:nvSpPr>
            <p:cNvPr id="36" name="TextBox 35"/>
            <p:cNvSpPr txBox="1"/>
            <p:nvPr/>
          </p:nvSpPr>
          <p:spPr>
            <a:xfrm>
              <a:off x="1906586" y="2766774"/>
              <a:ext cx="208396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Ý nghĩa hình học của đạo hàm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86832" y="2795826"/>
              <a:ext cx="5544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58787" y="3276600"/>
            <a:ext cx="23469600" cy="3962400"/>
            <a:chOff x="1076414" y="4377894"/>
            <a:chExt cx="22170422" cy="1881825"/>
          </a:xfrm>
        </p:grpSpPr>
        <p:sp>
          <p:nvSpPr>
            <p:cNvPr id="40" name="Rounded Rectangle 39"/>
            <p:cNvSpPr/>
            <p:nvPr/>
          </p:nvSpPr>
          <p:spPr>
            <a:xfrm>
              <a:off x="1378110" y="4624731"/>
              <a:ext cx="21868726" cy="163498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1" name="Group 65"/>
            <p:cNvGrpSpPr/>
            <p:nvPr/>
          </p:nvGrpSpPr>
          <p:grpSpPr>
            <a:xfrm>
              <a:off x="1076414" y="4377894"/>
              <a:ext cx="9067800" cy="877676"/>
              <a:chOff x="166396" y="8755081"/>
              <a:chExt cx="9067800" cy="877676"/>
            </a:xfrm>
          </p:grpSpPr>
          <p:sp>
            <p:nvSpPr>
              <p:cNvPr id="42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8468674" cy="444752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3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46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7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8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9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0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2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3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>
              <a:xfrm>
                <a:off x="741169" y="8836148"/>
                <a:ext cx="8493027" cy="380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 Phương 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 t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ếp 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tuyến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>
                <a:off x="1046357" y="9236105"/>
                <a:ext cx="3080055" cy="396652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lý 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5164605" y="4445583"/>
                <a:ext cx="17365029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Phương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trình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tiếp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tuyến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vi-VN" sz="48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𝑪</m:t>
                    </m:r>
                    <m:r>
                      <a:rPr lang="vi-VN" sz="48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=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𝒇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>
                    <a:latin typeface="Times New Roman" pitchFamily="18" charset="0"/>
                    <a:cs typeface="Times New Roman" pitchFamily="18" charset="0"/>
                  </a:rPr>
                  <a:t>;</a:t>
                </a:r>
                <a:r>
                  <a:rPr lang="en-US" sz="4800" b="1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  <a:cs typeface="Times New Roman" pitchFamily="18" charset="0"/>
                      </a:rPr>
                      <m:t>              </m:t>
                    </m:r>
                    <m:r>
                      <a:rPr lang="en-US" sz="4800" b="1" i="1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𝒚</m:t>
                    </m:r>
                  </m:oMath>
                </a14:m>
                <a:r>
                  <a:rPr lang="en-US" sz="48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en-US" sz="4800" b="1" i="1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vi-VN" sz="48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sz="4800" b="1" i="1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vi-VN" sz="4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− </m:t>
                    </m:r>
                    <m:sSub>
                      <m:sSubPr>
                        <m:ctrlP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),</a:t>
                </a:r>
                <a:r>
                  <a:rPr lang="vi-VN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trong </a:t>
                </a:r>
                <a:r>
                  <a:rPr lang="en-US" sz="4800" b="1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  <a:cs typeface="Times New Roman" pitchFamily="18" charset="0"/>
                      </a:rPr>
                      <m:t>𝒇</m:t>
                    </m:r>
                    <m:r>
                      <a:rPr lang="en-US" sz="4800" b="1" i="1">
                        <a:latin typeface="Cambria Math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sz="4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605" y="4445583"/>
                <a:ext cx="17365029" cy="2308324"/>
              </a:xfrm>
              <a:prstGeom prst="rect">
                <a:avLst/>
              </a:prstGeom>
              <a:blipFill>
                <a:blip r:embed="rId3"/>
                <a:stretch>
                  <a:fillRect l="-1580" t="-5805" b="-13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ounded Rectangle 60"/>
          <p:cNvSpPr/>
          <p:nvPr/>
        </p:nvSpPr>
        <p:spPr>
          <a:xfrm>
            <a:off x="687387" y="7622867"/>
            <a:ext cx="23076471" cy="4264333"/>
          </a:xfrm>
          <a:prstGeom prst="roundRect">
            <a:avLst>
              <a:gd name="adj" fmla="val 4611"/>
            </a:avLst>
          </a:prstGeom>
          <a:solidFill>
            <a:srgbClr val="E7D2B3"/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897187" y="8280845"/>
            <a:ext cx="194649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2139822" y="9824683"/>
                <a:ext cx="17365029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vi-VN" sz="6000" b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Ta cần tìm 3 yếu tố: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vi-VN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vi-VN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  <m:r>
                      <a:rPr lang="vi-VN" sz="6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;</m:t>
                    </m:r>
                    <m:sSub>
                      <m:sSubPr>
                        <m:ctrlPr>
                          <a:rPr lang="vi-VN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vi-VN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𝒚</m:t>
                        </m:r>
                      </m:e>
                      <m:sub>
                        <m:r>
                          <a:rPr lang="vi-VN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  <m:r>
                      <a:rPr lang="vi-VN" sz="6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;</m:t>
                    </m:r>
                    <m:sSup>
                      <m:sSupPr>
                        <m:ctrlPr>
                          <a:rPr lang="vi-VN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𝒇</m:t>
                        </m:r>
                      </m:e>
                      <m:sup>
                        <m:r>
                          <a:rPr lang="vi-VN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lang="vi-VN" sz="6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vi-VN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vi-VN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vi-VN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sub>
                    </m:sSub>
                    <m:r>
                      <a:rPr lang="vi-VN" sz="6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vi-VN" sz="6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6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822" y="9824683"/>
                <a:ext cx="17365029" cy="1015663"/>
              </a:xfrm>
              <a:prstGeom prst="rect">
                <a:avLst/>
              </a:prstGeom>
              <a:blipFill rotWithShape="0">
                <a:blip r:embed="rId4"/>
                <a:stretch>
                  <a:fillRect t="-18675" b="-403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82777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1" grpId="0" animBg="1"/>
      <p:bldP spid="63" grpId="0"/>
      <p:bldP spid="6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3|23.2|2.4|3.4|3.8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3.8|3.2|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3.8|3.1|15.1|2|7.6|10.2|1.5|9.2|1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2913</TotalTime>
  <Words>1810</Words>
  <Application>Microsoft Office PowerPoint</Application>
  <PresentationFormat>Custom</PresentationFormat>
  <Paragraphs>218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.VnTime</vt:lpstr>
      <vt:lpstr>.VnTimeH</vt:lpstr>
      <vt:lpstr>Arial</vt:lpstr>
      <vt:lpstr>AvantGarde-Demi</vt:lpstr>
      <vt:lpstr>Calibri</vt:lpstr>
      <vt:lpstr>Calibri Light</vt:lpstr>
      <vt:lpstr>Cambria</vt:lpstr>
      <vt:lpstr>Cambria Math</vt:lpstr>
      <vt:lpstr>Tahoma</vt:lpstr>
      <vt:lpstr>Times New Roman</vt:lpstr>
      <vt:lpstr>Office Theme</vt:lpstr>
      <vt:lpstr>Graph system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Windows User</cp:lastModifiedBy>
  <cp:revision>248</cp:revision>
  <dcterms:created xsi:type="dcterms:W3CDTF">2013-08-31T11:42:51Z</dcterms:created>
  <dcterms:modified xsi:type="dcterms:W3CDTF">2020-04-12T04:53:25Z</dcterms:modified>
</cp:coreProperties>
</file>