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4" r:id="rId3"/>
    <p:sldId id="297" r:id="rId4"/>
    <p:sldId id="293" r:id="rId5"/>
    <p:sldId id="295" r:id="rId6"/>
    <p:sldId id="299" r:id="rId7"/>
    <p:sldId id="298" r:id="rId8"/>
    <p:sldId id="301" r:id="rId9"/>
    <p:sldId id="256" r:id="rId10"/>
    <p:sldId id="257" r:id="rId11"/>
    <p:sldId id="302" r:id="rId12"/>
    <p:sldId id="303" r:id="rId13"/>
    <p:sldId id="258" r:id="rId14"/>
    <p:sldId id="290" r:id="rId15"/>
    <p:sldId id="291" r:id="rId16"/>
    <p:sldId id="292" r:id="rId17"/>
    <p:sldId id="304" r:id="rId18"/>
    <p:sldId id="306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016E9-3B74-43EE-94CB-64D2CF9966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8D26E1-7AEC-4C45-BEFE-E3556A34EFBF}">
      <dgm:prSet custT="1"/>
      <dgm:spPr/>
      <dgm:t>
        <a:bodyPr/>
        <a:lstStyle/>
        <a:p>
          <a:pPr algn="just"/>
          <a:r>
            <a:rPr 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Ở hầu hết các loài cây, phiến lá thường có bản dẹt và rộng. Đặc điểm này có vai trò gì trong quá trình quang hợp?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C4427-D839-4201-A2FE-230A76D38AEA}" type="parTrans" cxnId="{65DA293F-A27B-4DA2-A572-E9E2207A5EA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78F0F-C462-43B2-B13F-4FC2002FF1FC}" type="sibTrans" cxnId="{65DA293F-A27B-4DA2-A572-E9E2207A5EA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D5645-FC0C-40A8-A799-4E8525738287}">
      <dgm:prSet custT="1"/>
      <dgm:spPr/>
      <dgm:t>
        <a:bodyPr/>
        <a:lstStyle/>
        <a:p>
          <a:pPr algn="just"/>
          <a:r>
            <a:rPr lang="vi-VN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Mạng gân lá dày đặc có vai trò gì trong quá trình quang hợp?</a:t>
          </a:r>
          <a:endParaRPr lang="en-US" sz="20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61790-50BC-4FDD-93FA-1E9786288BD5}" type="parTrans" cxnId="{76C04BEB-8B41-41C4-B7BC-195F9DEEF6F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162D2-82AA-4A1D-8A05-E8A1E563B875}" type="sibTrans" cxnId="{76C04BEB-8B41-41C4-B7BC-195F9DEEF6F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7560C-3D25-4B0A-A720-751C8B0146E5}">
      <dgm:prSet custT="1"/>
      <dgm:spPr/>
      <dgm:t>
        <a:bodyPr/>
        <a:lstStyle/>
        <a:p>
          <a:pPr algn="just"/>
          <a:r>
            <a:rPr lang="vi-VN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Bào quan lục lạp trong tế bào thịt lá có vai trò gì với chức năng quang hợp?</a:t>
          </a:r>
          <a:endParaRPr lang="en-US" sz="20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5EF03-5AFE-4885-93C2-8E7F0F800227}" type="parTrans" cxnId="{01635B6F-A425-4248-A3C7-E4C1FEB01CA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B2EBC-8F62-4E0C-90E1-0B200BA30B01}" type="sibTrans" cxnId="{01635B6F-A425-4248-A3C7-E4C1FEB01CA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C66F3-D212-4809-8B72-1C604641CC21}">
      <dgm:prSet custT="1"/>
      <dgm:spPr/>
      <dgm:t>
        <a:bodyPr/>
        <a:lstStyle/>
        <a:p>
          <a:r>
            <a:rPr lang="vi-VN" sz="2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Vai trò của khí khổng trong quá trình quang hợp?</a:t>
          </a:r>
          <a:endParaRPr lang="en-US" sz="200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14A31-A720-4474-ACB2-71F9F5F404C6}" type="parTrans" cxnId="{DE28DF86-783E-41C7-8B9E-54E4711E648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063F5-DE45-4B17-B0AD-F8174D78A488}" type="sibTrans" cxnId="{DE28DF86-783E-41C7-8B9E-54E4711E648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B6CC6-291A-4610-81EA-75505C570899}" type="pres">
      <dgm:prSet presAssocID="{A5F016E9-3B74-43EE-94CB-64D2CF9966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EF63BE-65A8-498B-BAD4-FE9449D0644A}" type="pres">
      <dgm:prSet presAssocID="{C58D26E1-7AEC-4C45-BEFE-E3556A34EFBF}" presName="hierRoot1" presStyleCnt="0"/>
      <dgm:spPr/>
    </dgm:pt>
    <dgm:pt modelId="{AAD85BA4-C2C6-49D5-9C23-6B9CE7FB0471}" type="pres">
      <dgm:prSet presAssocID="{C58D26E1-7AEC-4C45-BEFE-E3556A34EFBF}" presName="composite" presStyleCnt="0"/>
      <dgm:spPr/>
    </dgm:pt>
    <dgm:pt modelId="{8C73B96C-2DED-4785-8019-AA236E322A87}" type="pres">
      <dgm:prSet presAssocID="{C58D26E1-7AEC-4C45-BEFE-E3556A34EFBF}" presName="background" presStyleLbl="node0" presStyleIdx="0" presStyleCnt="4"/>
      <dgm:spPr/>
    </dgm:pt>
    <dgm:pt modelId="{A8296DBF-1744-4FCE-9C7E-7C205D0F0AF8}" type="pres">
      <dgm:prSet presAssocID="{C58D26E1-7AEC-4C45-BEFE-E3556A34EFBF}" presName="text" presStyleLbl="fgAcc0" presStyleIdx="0" presStyleCnt="4" custScaleX="118061" custScaleY="148377">
        <dgm:presLayoutVars>
          <dgm:chPref val="3"/>
        </dgm:presLayoutVars>
      </dgm:prSet>
      <dgm:spPr/>
    </dgm:pt>
    <dgm:pt modelId="{13D225B7-4DA8-46AF-A051-22D69EEE3AC7}" type="pres">
      <dgm:prSet presAssocID="{C58D26E1-7AEC-4C45-BEFE-E3556A34EFBF}" presName="hierChild2" presStyleCnt="0"/>
      <dgm:spPr/>
    </dgm:pt>
    <dgm:pt modelId="{49220146-565A-43FE-8C02-A982C5407E45}" type="pres">
      <dgm:prSet presAssocID="{BABD5645-FC0C-40A8-A799-4E8525738287}" presName="hierRoot1" presStyleCnt="0"/>
      <dgm:spPr/>
    </dgm:pt>
    <dgm:pt modelId="{2018B6A7-866D-43BC-B834-E89D2FCE7D1F}" type="pres">
      <dgm:prSet presAssocID="{BABD5645-FC0C-40A8-A799-4E8525738287}" presName="composite" presStyleCnt="0"/>
      <dgm:spPr/>
    </dgm:pt>
    <dgm:pt modelId="{A12F47C3-5814-4EEB-95EC-372B1ACD1787}" type="pres">
      <dgm:prSet presAssocID="{BABD5645-FC0C-40A8-A799-4E8525738287}" presName="background" presStyleLbl="node0" presStyleIdx="1" presStyleCnt="4"/>
      <dgm:spPr/>
    </dgm:pt>
    <dgm:pt modelId="{42C3B8BF-BE37-40FD-8D69-364607F3A44D}" type="pres">
      <dgm:prSet presAssocID="{BABD5645-FC0C-40A8-A799-4E8525738287}" presName="text" presStyleLbl="fgAcc0" presStyleIdx="1" presStyleCnt="4" custScaleY="138435">
        <dgm:presLayoutVars>
          <dgm:chPref val="3"/>
        </dgm:presLayoutVars>
      </dgm:prSet>
      <dgm:spPr/>
    </dgm:pt>
    <dgm:pt modelId="{E0A3FBC8-7152-4716-B794-510A7A3C6B87}" type="pres">
      <dgm:prSet presAssocID="{BABD5645-FC0C-40A8-A799-4E8525738287}" presName="hierChild2" presStyleCnt="0"/>
      <dgm:spPr/>
    </dgm:pt>
    <dgm:pt modelId="{A729DC7D-F771-44D7-A19D-6BAE2BA6E263}" type="pres">
      <dgm:prSet presAssocID="{E047560C-3D25-4B0A-A720-751C8B0146E5}" presName="hierRoot1" presStyleCnt="0"/>
      <dgm:spPr/>
    </dgm:pt>
    <dgm:pt modelId="{1488A05C-6703-46A9-A70F-2C0165C87589}" type="pres">
      <dgm:prSet presAssocID="{E047560C-3D25-4B0A-A720-751C8B0146E5}" presName="composite" presStyleCnt="0"/>
      <dgm:spPr/>
    </dgm:pt>
    <dgm:pt modelId="{5FF0E33B-DB28-4693-8A02-0804A46F76B0}" type="pres">
      <dgm:prSet presAssocID="{E047560C-3D25-4B0A-A720-751C8B0146E5}" presName="background" presStyleLbl="node0" presStyleIdx="2" presStyleCnt="4"/>
      <dgm:spPr/>
    </dgm:pt>
    <dgm:pt modelId="{F2AA00FF-7AA1-4577-8CEB-10EF0DEB5586}" type="pres">
      <dgm:prSet presAssocID="{E047560C-3D25-4B0A-A720-751C8B0146E5}" presName="text" presStyleLbl="fgAcc0" presStyleIdx="2" presStyleCnt="4" custScaleY="138435">
        <dgm:presLayoutVars>
          <dgm:chPref val="3"/>
        </dgm:presLayoutVars>
      </dgm:prSet>
      <dgm:spPr/>
    </dgm:pt>
    <dgm:pt modelId="{9545C804-FDC6-427B-B4A6-FABCC58A58A9}" type="pres">
      <dgm:prSet presAssocID="{E047560C-3D25-4B0A-A720-751C8B0146E5}" presName="hierChild2" presStyleCnt="0"/>
      <dgm:spPr/>
    </dgm:pt>
    <dgm:pt modelId="{3E7A18A5-78A2-44E8-B4B9-2711B6352649}" type="pres">
      <dgm:prSet presAssocID="{5B1C66F3-D212-4809-8B72-1C604641CC21}" presName="hierRoot1" presStyleCnt="0"/>
      <dgm:spPr/>
    </dgm:pt>
    <dgm:pt modelId="{01F5E677-D345-44C2-9F4D-988B9AB80FDC}" type="pres">
      <dgm:prSet presAssocID="{5B1C66F3-D212-4809-8B72-1C604641CC21}" presName="composite" presStyleCnt="0"/>
      <dgm:spPr/>
    </dgm:pt>
    <dgm:pt modelId="{DCC1FD00-5A96-4924-8BCE-06B2EC98EDF1}" type="pres">
      <dgm:prSet presAssocID="{5B1C66F3-D212-4809-8B72-1C604641CC21}" presName="background" presStyleLbl="node0" presStyleIdx="3" presStyleCnt="4"/>
      <dgm:spPr/>
    </dgm:pt>
    <dgm:pt modelId="{3C747762-E1B6-48EF-A9B9-031799850DA2}" type="pres">
      <dgm:prSet presAssocID="{5B1C66F3-D212-4809-8B72-1C604641CC21}" presName="text" presStyleLbl="fgAcc0" presStyleIdx="3" presStyleCnt="4" custScaleY="134687">
        <dgm:presLayoutVars>
          <dgm:chPref val="3"/>
        </dgm:presLayoutVars>
      </dgm:prSet>
      <dgm:spPr/>
    </dgm:pt>
    <dgm:pt modelId="{E45F521E-5F97-4E47-9A7D-E797DA26C29F}" type="pres">
      <dgm:prSet presAssocID="{5B1C66F3-D212-4809-8B72-1C604641CC21}" presName="hierChild2" presStyleCnt="0"/>
      <dgm:spPr/>
    </dgm:pt>
  </dgm:ptLst>
  <dgm:cxnLst>
    <dgm:cxn modelId="{65DA293F-A27B-4DA2-A572-E9E2207A5EA0}" srcId="{A5F016E9-3B74-43EE-94CB-64D2CF9966D9}" destId="{C58D26E1-7AEC-4C45-BEFE-E3556A34EFBF}" srcOrd="0" destOrd="0" parTransId="{7EDC4427-D839-4201-A2FE-230A76D38AEA}" sibTransId="{44A78F0F-C462-43B2-B13F-4FC2002FF1FC}"/>
    <dgm:cxn modelId="{01635B6F-A425-4248-A3C7-E4C1FEB01CA4}" srcId="{A5F016E9-3B74-43EE-94CB-64D2CF9966D9}" destId="{E047560C-3D25-4B0A-A720-751C8B0146E5}" srcOrd="2" destOrd="0" parTransId="{7395EF03-5AFE-4885-93C2-8E7F0F800227}" sibTransId="{F49B2EBC-8F62-4E0C-90E1-0B200BA30B01}"/>
    <dgm:cxn modelId="{80DF8078-D7E3-4B99-9A41-9FF237C03022}" type="presOf" srcId="{A5F016E9-3B74-43EE-94CB-64D2CF9966D9}" destId="{DC4B6CC6-291A-4610-81EA-75505C570899}" srcOrd="0" destOrd="0" presId="urn:microsoft.com/office/officeart/2005/8/layout/hierarchy1"/>
    <dgm:cxn modelId="{EF28CE7C-C0FE-47D6-8198-A4F799A8BB04}" type="presOf" srcId="{5B1C66F3-D212-4809-8B72-1C604641CC21}" destId="{3C747762-E1B6-48EF-A9B9-031799850DA2}" srcOrd="0" destOrd="0" presId="urn:microsoft.com/office/officeart/2005/8/layout/hierarchy1"/>
    <dgm:cxn modelId="{DE28DF86-783E-41C7-8B9E-54E4711E6480}" srcId="{A5F016E9-3B74-43EE-94CB-64D2CF9966D9}" destId="{5B1C66F3-D212-4809-8B72-1C604641CC21}" srcOrd="3" destOrd="0" parTransId="{42A14A31-A720-4474-ACB2-71F9F5F404C6}" sibTransId="{ED1063F5-DE45-4B17-B0AD-F8174D78A488}"/>
    <dgm:cxn modelId="{1779818D-6D6D-40E3-90FD-A55FE99033DB}" type="presOf" srcId="{BABD5645-FC0C-40A8-A799-4E8525738287}" destId="{42C3B8BF-BE37-40FD-8D69-364607F3A44D}" srcOrd="0" destOrd="0" presId="urn:microsoft.com/office/officeart/2005/8/layout/hierarchy1"/>
    <dgm:cxn modelId="{CB4A9EC9-537D-4A2F-8C02-4CD40FEEEB20}" type="presOf" srcId="{C58D26E1-7AEC-4C45-BEFE-E3556A34EFBF}" destId="{A8296DBF-1744-4FCE-9C7E-7C205D0F0AF8}" srcOrd="0" destOrd="0" presId="urn:microsoft.com/office/officeart/2005/8/layout/hierarchy1"/>
    <dgm:cxn modelId="{2D2D35E5-251F-446D-8416-34B81E4ABB73}" type="presOf" srcId="{E047560C-3D25-4B0A-A720-751C8B0146E5}" destId="{F2AA00FF-7AA1-4577-8CEB-10EF0DEB5586}" srcOrd="0" destOrd="0" presId="urn:microsoft.com/office/officeart/2005/8/layout/hierarchy1"/>
    <dgm:cxn modelId="{76C04BEB-8B41-41C4-B7BC-195F9DEEF6FB}" srcId="{A5F016E9-3B74-43EE-94CB-64D2CF9966D9}" destId="{BABD5645-FC0C-40A8-A799-4E8525738287}" srcOrd="1" destOrd="0" parTransId="{A5661790-50BC-4FDD-93FA-1E9786288BD5}" sibTransId="{6C5162D2-82AA-4A1D-8A05-E8A1E563B875}"/>
    <dgm:cxn modelId="{C5D5CE01-C112-4F49-ACCD-9F9BF59DD625}" type="presParOf" srcId="{DC4B6CC6-291A-4610-81EA-75505C570899}" destId="{15EF63BE-65A8-498B-BAD4-FE9449D0644A}" srcOrd="0" destOrd="0" presId="urn:microsoft.com/office/officeart/2005/8/layout/hierarchy1"/>
    <dgm:cxn modelId="{A4DE547F-0354-4FD6-8620-C37544C0C77D}" type="presParOf" srcId="{15EF63BE-65A8-498B-BAD4-FE9449D0644A}" destId="{AAD85BA4-C2C6-49D5-9C23-6B9CE7FB0471}" srcOrd="0" destOrd="0" presId="urn:microsoft.com/office/officeart/2005/8/layout/hierarchy1"/>
    <dgm:cxn modelId="{80BBA791-1BF3-4DB2-B2AC-608C10DC896C}" type="presParOf" srcId="{AAD85BA4-C2C6-49D5-9C23-6B9CE7FB0471}" destId="{8C73B96C-2DED-4785-8019-AA236E322A87}" srcOrd="0" destOrd="0" presId="urn:microsoft.com/office/officeart/2005/8/layout/hierarchy1"/>
    <dgm:cxn modelId="{ABF1659C-B8CF-4CFF-BE91-F999C9601781}" type="presParOf" srcId="{AAD85BA4-C2C6-49D5-9C23-6B9CE7FB0471}" destId="{A8296DBF-1744-4FCE-9C7E-7C205D0F0AF8}" srcOrd="1" destOrd="0" presId="urn:microsoft.com/office/officeart/2005/8/layout/hierarchy1"/>
    <dgm:cxn modelId="{4CBEE04F-D15F-4957-B4A7-FDB840343364}" type="presParOf" srcId="{15EF63BE-65A8-498B-BAD4-FE9449D0644A}" destId="{13D225B7-4DA8-46AF-A051-22D69EEE3AC7}" srcOrd="1" destOrd="0" presId="urn:microsoft.com/office/officeart/2005/8/layout/hierarchy1"/>
    <dgm:cxn modelId="{652FBA51-C34C-40CE-85B2-1E8786DD4A68}" type="presParOf" srcId="{DC4B6CC6-291A-4610-81EA-75505C570899}" destId="{49220146-565A-43FE-8C02-A982C5407E45}" srcOrd="1" destOrd="0" presId="urn:microsoft.com/office/officeart/2005/8/layout/hierarchy1"/>
    <dgm:cxn modelId="{897C2038-ECBD-49A1-BF2B-DD1E98C6E5B0}" type="presParOf" srcId="{49220146-565A-43FE-8C02-A982C5407E45}" destId="{2018B6A7-866D-43BC-B834-E89D2FCE7D1F}" srcOrd="0" destOrd="0" presId="urn:microsoft.com/office/officeart/2005/8/layout/hierarchy1"/>
    <dgm:cxn modelId="{8A70A1FF-DE0C-4694-8D50-F7FF4D5802BA}" type="presParOf" srcId="{2018B6A7-866D-43BC-B834-E89D2FCE7D1F}" destId="{A12F47C3-5814-4EEB-95EC-372B1ACD1787}" srcOrd="0" destOrd="0" presId="urn:microsoft.com/office/officeart/2005/8/layout/hierarchy1"/>
    <dgm:cxn modelId="{E7F1673C-E731-46F3-B5A6-C77139D09646}" type="presParOf" srcId="{2018B6A7-866D-43BC-B834-E89D2FCE7D1F}" destId="{42C3B8BF-BE37-40FD-8D69-364607F3A44D}" srcOrd="1" destOrd="0" presId="urn:microsoft.com/office/officeart/2005/8/layout/hierarchy1"/>
    <dgm:cxn modelId="{460C643E-D1AD-4123-86AC-EB28C3F254B9}" type="presParOf" srcId="{49220146-565A-43FE-8C02-A982C5407E45}" destId="{E0A3FBC8-7152-4716-B794-510A7A3C6B87}" srcOrd="1" destOrd="0" presId="urn:microsoft.com/office/officeart/2005/8/layout/hierarchy1"/>
    <dgm:cxn modelId="{ECFCC7AE-4AF5-4098-B01B-4769A7F3A6AC}" type="presParOf" srcId="{DC4B6CC6-291A-4610-81EA-75505C570899}" destId="{A729DC7D-F771-44D7-A19D-6BAE2BA6E263}" srcOrd="2" destOrd="0" presId="urn:microsoft.com/office/officeart/2005/8/layout/hierarchy1"/>
    <dgm:cxn modelId="{6903E762-42D9-45CC-A992-CC9200853B6D}" type="presParOf" srcId="{A729DC7D-F771-44D7-A19D-6BAE2BA6E263}" destId="{1488A05C-6703-46A9-A70F-2C0165C87589}" srcOrd="0" destOrd="0" presId="urn:microsoft.com/office/officeart/2005/8/layout/hierarchy1"/>
    <dgm:cxn modelId="{CC170EBF-DB2B-4E68-B1A4-D2BCEDF91C1D}" type="presParOf" srcId="{1488A05C-6703-46A9-A70F-2C0165C87589}" destId="{5FF0E33B-DB28-4693-8A02-0804A46F76B0}" srcOrd="0" destOrd="0" presId="urn:microsoft.com/office/officeart/2005/8/layout/hierarchy1"/>
    <dgm:cxn modelId="{A7C64492-28EB-4288-BCD6-F4041E35F10C}" type="presParOf" srcId="{1488A05C-6703-46A9-A70F-2C0165C87589}" destId="{F2AA00FF-7AA1-4577-8CEB-10EF0DEB5586}" srcOrd="1" destOrd="0" presId="urn:microsoft.com/office/officeart/2005/8/layout/hierarchy1"/>
    <dgm:cxn modelId="{3D5B8469-F858-4F8A-8DB5-3DAE36146762}" type="presParOf" srcId="{A729DC7D-F771-44D7-A19D-6BAE2BA6E263}" destId="{9545C804-FDC6-427B-B4A6-FABCC58A58A9}" srcOrd="1" destOrd="0" presId="urn:microsoft.com/office/officeart/2005/8/layout/hierarchy1"/>
    <dgm:cxn modelId="{F978BCE5-3E15-4F0D-A65A-67888AC78DF7}" type="presParOf" srcId="{DC4B6CC6-291A-4610-81EA-75505C570899}" destId="{3E7A18A5-78A2-44E8-B4B9-2711B6352649}" srcOrd="3" destOrd="0" presId="urn:microsoft.com/office/officeart/2005/8/layout/hierarchy1"/>
    <dgm:cxn modelId="{8E418D07-BB5E-44C3-9A01-665AAE548C57}" type="presParOf" srcId="{3E7A18A5-78A2-44E8-B4B9-2711B6352649}" destId="{01F5E677-D345-44C2-9F4D-988B9AB80FDC}" srcOrd="0" destOrd="0" presId="urn:microsoft.com/office/officeart/2005/8/layout/hierarchy1"/>
    <dgm:cxn modelId="{ACD7C61F-36E6-4405-89F2-3AC18B53CC79}" type="presParOf" srcId="{01F5E677-D345-44C2-9F4D-988B9AB80FDC}" destId="{DCC1FD00-5A96-4924-8BCE-06B2EC98EDF1}" srcOrd="0" destOrd="0" presId="urn:microsoft.com/office/officeart/2005/8/layout/hierarchy1"/>
    <dgm:cxn modelId="{18831BDF-4BD9-456C-A215-8AE5D1F9A0E7}" type="presParOf" srcId="{01F5E677-D345-44C2-9F4D-988B9AB80FDC}" destId="{3C747762-E1B6-48EF-A9B9-031799850DA2}" srcOrd="1" destOrd="0" presId="urn:microsoft.com/office/officeart/2005/8/layout/hierarchy1"/>
    <dgm:cxn modelId="{32F7B11B-BA1C-4313-A476-7D734665B563}" type="presParOf" srcId="{3E7A18A5-78A2-44E8-B4B9-2711B6352649}" destId="{E45F521E-5F97-4E47-9A7D-E797DA26C2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3B96C-2DED-4785-8019-AA236E322A87}">
      <dsp:nvSpPr>
        <dsp:cNvPr id="0" name=""/>
        <dsp:cNvSpPr/>
      </dsp:nvSpPr>
      <dsp:spPr>
        <a:xfrm>
          <a:off x="5439" y="268238"/>
          <a:ext cx="2758693" cy="2201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96DBF-1744-4FCE-9C7E-7C205D0F0AF8}">
      <dsp:nvSpPr>
        <dsp:cNvPr id="0" name=""/>
        <dsp:cNvSpPr/>
      </dsp:nvSpPr>
      <dsp:spPr>
        <a:xfrm>
          <a:off x="265069" y="514887"/>
          <a:ext cx="2758693" cy="220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Ở hầu hết các loài cây, phiến lá thường có bản dẹt và rộng. Đặc điểm này có vai trò gì trong quá trình quang hợp?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551" y="579369"/>
        <a:ext cx="2629729" cy="2072630"/>
      </dsp:txXfrm>
    </dsp:sp>
    <dsp:sp modelId="{A12F47C3-5814-4EEB-95EC-372B1ACD1787}">
      <dsp:nvSpPr>
        <dsp:cNvPr id="0" name=""/>
        <dsp:cNvSpPr/>
      </dsp:nvSpPr>
      <dsp:spPr>
        <a:xfrm>
          <a:off x="3283393" y="268238"/>
          <a:ext cx="2336668" cy="205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3B8BF-BE37-40FD-8D69-364607F3A44D}">
      <dsp:nvSpPr>
        <dsp:cNvPr id="0" name=""/>
        <dsp:cNvSpPr/>
      </dsp:nvSpPr>
      <dsp:spPr>
        <a:xfrm>
          <a:off x="3543023" y="514887"/>
          <a:ext cx="2336668" cy="2054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Mạng gân lá dày đặc có vai trò gì trong quá trình quang hợp?</a:t>
          </a:r>
          <a:endParaRPr lang="en-US" sz="20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3185" y="575049"/>
        <a:ext cx="2216344" cy="1933752"/>
      </dsp:txXfrm>
    </dsp:sp>
    <dsp:sp modelId="{5FF0E33B-DB28-4693-8A02-0804A46F76B0}">
      <dsp:nvSpPr>
        <dsp:cNvPr id="0" name=""/>
        <dsp:cNvSpPr/>
      </dsp:nvSpPr>
      <dsp:spPr>
        <a:xfrm>
          <a:off x="6139321" y="268238"/>
          <a:ext cx="2336668" cy="205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A00FF-7AA1-4577-8CEB-10EF0DEB5586}">
      <dsp:nvSpPr>
        <dsp:cNvPr id="0" name=""/>
        <dsp:cNvSpPr/>
      </dsp:nvSpPr>
      <dsp:spPr>
        <a:xfrm>
          <a:off x="6398951" y="514887"/>
          <a:ext cx="2336668" cy="2054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Bào quan lục lạp trong tế bào thịt lá có vai trò gì với chức năng quang hợp?</a:t>
          </a:r>
          <a:endParaRPr lang="en-US" sz="20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9113" y="575049"/>
        <a:ext cx="2216344" cy="1933752"/>
      </dsp:txXfrm>
    </dsp:sp>
    <dsp:sp modelId="{DCC1FD00-5A96-4924-8BCE-06B2EC98EDF1}">
      <dsp:nvSpPr>
        <dsp:cNvPr id="0" name=""/>
        <dsp:cNvSpPr/>
      </dsp:nvSpPr>
      <dsp:spPr>
        <a:xfrm>
          <a:off x="8995249" y="268238"/>
          <a:ext cx="2336668" cy="199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47762-E1B6-48EF-A9B9-031799850DA2}">
      <dsp:nvSpPr>
        <dsp:cNvPr id="0" name=""/>
        <dsp:cNvSpPr/>
      </dsp:nvSpPr>
      <dsp:spPr>
        <a:xfrm>
          <a:off x="9254878" y="514887"/>
          <a:ext cx="2336668" cy="1998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Vai trò của khí khổng trong quá trình quang hợp?</a:t>
          </a:r>
          <a:endParaRPr lang="en-US" sz="2000" kern="120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13411" y="573420"/>
        <a:ext cx="2219602" cy="188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C098-DB24-7EF6-1402-01808F8FA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8043-0257-3C04-A7E9-89A5A8533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0BC62-1280-1FEC-38F2-2C6DBC63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1133D-D6EF-C000-449B-5E6ED229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4F273-386B-496A-AAA1-692D717D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7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995D-8DD0-B663-492A-FDE2C597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0D94B-E77F-6797-A25F-528B4A531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142B3-DB83-CC67-A540-87A18E55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DB92-17E0-6342-B547-EC5C241C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E531-6134-E7E2-7674-BCC58CAA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CD85D-57EF-5A29-CECA-CFE30027D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9A369-D34A-FB2B-7B31-939FC5D84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D187-AFFD-5A3D-0341-96559720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9E6EC-E239-93EB-F396-524A34D1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89C0-F591-32C2-5402-F418167C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F381-5CD1-DC62-E3E1-A6455B00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7239-B3A3-E466-F93E-EB6A068B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64A12-9130-7F76-2C7B-C26FDAFD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9C07-39C5-92B8-F715-058125F5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EBE26-1888-07F2-ECFB-09878817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4176-38B3-A8ED-D0AA-61EA40E7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20E6B-B239-1255-9844-3918BA818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30AC-B1ED-5642-BB16-2B3CA1D3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7DF59-C889-0251-8944-FA1C2549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92416-71DF-38BB-7E0A-9E1FB2D6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CD8F-FAAA-3792-2367-D64A3A02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5743D-2A23-7B31-3D2C-423363F0C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1859F-547C-C854-2581-69AB0E70A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6E575-7F17-015F-48E7-9CA405A3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C0E04-8F98-39AE-2760-397B4E61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BEE77-B61B-F5CA-4214-EC577802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D21F-E271-07B7-639D-9F4C423E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EF285-9C3B-94CB-A875-8702965D4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12840-14B3-9FE2-7A9A-F8CC2EEA8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4A3E1-9B98-B5F3-2890-854793655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818EE-FFAA-8FD5-4B7A-D61E8A9C5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82DFF-F32E-1D23-1CEE-4156293D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A01F1-058D-65EA-1069-1E24C19F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D928F-8A6F-4E4C-18F9-365E6772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51B1-4080-D1B6-160B-6790B2F9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F48D1-89B9-473C-9C9C-C8E3F3DD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6A759-E5C1-F356-E7B0-3412DBC0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4C8B2-6A88-0E2B-EF59-4B9C6015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67851-42CC-18AB-1A50-4BB1D45F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CE33C-2AF5-0446-78D8-8FC53FE4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35B43-A8B6-E217-3377-D1FF8521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1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B2AD-C057-AD2F-5F49-4A549482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6EE8-1C7D-0745-6703-FD9593874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B012F-406D-9E49-967B-BBDAD1140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D1126-33C5-4F32-29E4-E76144F2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47913-0C43-4BCC-7DC0-E5DDBD5A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3F005-2D73-B193-9F42-3A597F7D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BD12-DD42-1788-6FD3-BA8095B4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41CD1-E5E8-4CD3-08ED-ABF720009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E8B4F-E70F-94ED-C3DC-575068EFA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764AD-44AE-95FF-FED8-35730F17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C1015-0D4F-C257-1AF3-366BDA81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B3A58-950B-19A9-0159-ED928AB9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C042D5-B5E4-D461-CD31-35ADA813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E34D3-4249-FB2F-0193-1875FAFF3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73C89-FF62-B9DD-C2FF-0D67F975E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5765-C50B-4BAD-9CAF-CA2B9C302A2F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E90C7-E549-BAFC-74D5-44881F07A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7913-B324-9793-77E7-4DA591438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BD82-4BF6-48BB-B614-8C0797A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9Ip2Itl5NA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microsoft.com/office/2007/relationships/hdphoto" Target="../media/hdphoto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12" Type="http://schemas.openxmlformats.org/officeDocument/2006/relationships/image" Target="../media/image33.jpeg"/><Relationship Id="rId2" Type="http://schemas.openxmlformats.org/officeDocument/2006/relationships/image" Target="../media/image34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microsoft.com/office/2007/relationships/hdphoto" Target="../media/hdphoto7.wdp"/><Relationship Id="rId5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32.png"/><Relationship Id="rId4" Type="http://schemas.microsoft.com/office/2007/relationships/hdphoto" Target="../media/hdphoto8.wdp"/><Relationship Id="rId9" Type="http://schemas.microsoft.com/office/2007/relationships/hdphoto" Target="../media/hdphoto10.wdp"/><Relationship Id="rId1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Vai trò của Thực Vật đối với tự nhiên">
            <a:hlinkClick r:id="" action="ppaction://media"/>
            <a:extLst>
              <a:ext uri="{FF2B5EF4-FFF2-40B4-BE49-F238E27FC236}">
                <a16:creationId xmlns:a16="http://schemas.microsoft.com/office/drawing/2014/main" id="{876FE74B-9DA1-F1F0-31D4-162EC8D0DC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2807" y="404446"/>
            <a:ext cx="10706386" cy="60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39507-0265-98A0-34B1-2D744A6CDAFD}"/>
              </a:ext>
            </a:extLst>
          </p:cNvPr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C4E98-562A-1260-0FD8-2EB1879AB618}"/>
              </a:ext>
            </a:extLst>
          </p:cNvPr>
          <p:cNvSpPr txBox="1"/>
          <p:nvPr/>
        </p:nvSpPr>
        <p:spPr>
          <a:xfrm>
            <a:off x="609600" y="961292"/>
            <a:ext cx="665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7EF6E-0C03-DDD7-253D-ABD56B95B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8" t="50000" r="41216" b="27557"/>
          <a:stretch/>
        </p:blipFill>
        <p:spPr>
          <a:xfrm>
            <a:off x="560630" y="1649881"/>
            <a:ext cx="7776770" cy="2915259"/>
          </a:xfrm>
          <a:prstGeom prst="rect">
            <a:avLst/>
          </a:prstGeom>
        </p:spPr>
      </p:pic>
      <p:pic>
        <p:nvPicPr>
          <p:cNvPr id="1026" name="Picture 2" descr="Lý thuyết Đặc điểm bên ngoài của lá - Trắc nghiệm Sinh học">
            <a:extLst>
              <a:ext uri="{FF2B5EF4-FFF2-40B4-BE49-F238E27FC236}">
                <a16:creationId xmlns:a16="http://schemas.microsoft.com/office/drawing/2014/main" id="{A119D31B-B495-7C74-F77B-DB46564B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35" y="1199796"/>
            <a:ext cx="2739338" cy="29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á Cây Màu Xanh Thiên Nhiên Nhà - Ảnh miễn phí trên Pixabay">
            <a:extLst>
              <a:ext uri="{FF2B5EF4-FFF2-40B4-BE49-F238E27FC236}">
                <a16:creationId xmlns:a16="http://schemas.microsoft.com/office/drawing/2014/main" id="{0CEDE87A-EB24-284D-C58E-2EDD2B52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401">
            <a:off x="887088" y="4575805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á Cây Màu Xanh Thiên Nhiên Nhà - Ảnh miễn phí trên Pixabay">
            <a:extLst>
              <a:ext uri="{FF2B5EF4-FFF2-40B4-BE49-F238E27FC236}">
                <a16:creationId xmlns:a16="http://schemas.microsoft.com/office/drawing/2014/main" id="{B38EE56A-332A-4F13-DEC7-947A7302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232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á Cây Màu Xanh Thiên Nhiên Nhà - Ảnh miễn phí trên Pixabay">
            <a:extLst>
              <a:ext uri="{FF2B5EF4-FFF2-40B4-BE49-F238E27FC236}">
                <a16:creationId xmlns:a16="http://schemas.microsoft.com/office/drawing/2014/main" id="{6625C4BA-9613-91C8-410D-44F5A595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245">
            <a:off x="2042658" y="4078317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1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BB6582-7073-B39A-BE6C-D0E33DC25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4" t="32448" r="40402" b="25663"/>
          <a:stretch/>
        </p:blipFill>
        <p:spPr>
          <a:xfrm>
            <a:off x="758946" y="3000908"/>
            <a:ext cx="8397411" cy="3857092"/>
          </a:xfrm>
          <a:prstGeom prst="rect">
            <a:avLst/>
          </a:prstGeom>
        </p:spPr>
      </p:pic>
      <p:pic>
        <p:nvPicPr>
          <p:cNvPr id="11" name="Picture 4" descr="Lá Cây Màu Xanh Thiên Nhiên Nhà - Ảnh miễn phí trên Pixabay">
            <a:extLst>
              <a:ext uri="{FF2B5EF4-FFF2-40B4-BE49-F238E27FC236}">
                <a16:creationId xmlns:a16="http://schemas.microsoft.com/office/drawing/2014/main" id="{EAF1D05B-823B-E9F6-6E06-7538B94E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755" flipH="1">
            <a:off x="1618146" y="1680387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39507-0265-98A0-34B1-2D744A6CDAFD}"/>
              </a:ext>
            </a:extLst>
          </p:cNvPr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C4E98-562A-1260-0FD8-2EB1879AB618}"/>
              </a:ext>
            </a:extLst>
          </p:cNvPr>
          <p:cNvSpPr txBox="1"/>
          <p:nvPr/>
        </p:nvSpPr>
        <p:spPr>
          <a:xfrm>
            <a:off x="609600" y="961292"/>
            <a:ext cx="665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Lá Cây Màu Xanh Thiên Nhiên Nhà - Ảnh miễn phí trên Pixabay">
            <a:extLst>
              <a:ext uri="{FF2B5EF4-FFF2-40B4-BE49-F238E27FC236}">
                <a16:creationId xmlns:a16="http://schemas.microsoft.com/office/drawing/2014/main" id="{0CEDE87A-EB24-284D-C58E-2EDD2B52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242">
            <a:off x="4735601" y="2622103"/>
            <a:ext cx="1764378" cy="11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á Cây Màu Xanh Thiên Nhiên Nhà - Ảnh miễn phí trên Pixabay">
            <a:extLst>
              <a:ext uri="{FF2B5EF4-FFF2-40B4-BE49-F238E27FC236}">
                <a16:creationId xmlns:a16="http://schemas.microsoft.com/office/drawing/2014/main" id="{B38EE56A-332A-4F13-DEC7-947A7302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28">
            <a:off x="5958976" y="2382427"/>
            <a:ext cx="2015569" cy="13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á Cây Màu Xanh Thiên Nhiên Nhà - Ảnh miễn phí trên Pixabay">
            <a:extLst>
              <a:ext uri="{FF2B5EF4-FFF2-40B4-BE49-F238E27FC236}">
                <a16:creationId xmlns:a16="http://schemas.microsoft.com/office/drawing/2014/main" id="{6625C4BA-9613-91C8-410D-44F5A595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560" l="3623" r="89855">
                        <a14:foregroundMark x1="3623" y1="58791" x2="3623" y2="58791"/>
                        <a14:foregroundMark x1="18841" y1="57143" x2="18841" y2="57143"/>
                        <a14:foregroundMark x1="17391" y1="56044" x2="17391" y2="56044"/>
                        <a14:foregroundMark x1="21014" y1="56044" x2="21014" y2="56044"/>
                        <a14:foregroundMark x1="54710" y1="56044" x2="54710" y2="5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245">
            <a:off x="6880303" y="1681108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F0794A-2356-D731-1227-1B918D1DEAE2}"/>
              </a:ext>
            </a:extLst>
          </p:cNvPr>
          <p:cNvSpPr/>
          <p:nvPr/>
        </p:nvSpPr>
        <p:spPr>
          <a:xfrm>
            <a:off x="3667972" y="1564469"/>
            <a:ext cx="3746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Em có biết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pic>
        <p:nvPicPr>
          <p:cNvPr id="2050" name="Picture 2" descr="Suy nghĩ của em về tinh thần tự học của học sinh hiện nay - Kiến thức tham  khảo">
            <a:extLst>
              <a:ext uri="{FF2B5EF4-FFF2-40B4-BE49-F238E27FC236}">
                <a16:creationId xmlns:a16="http://schemas.microsoft.com/office/drawing/2014/main" id="{00C32133-E0ED-CD5B-5B06-FFE20FEC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42" b="95694" l="3306" r="97107">
                        <a14:foregroundMark x1="90909" y1="43062" x2="90909" y2="43062"/>
                        <a14:foregroundMark x1="90909" y1="43062" x2="77273" y2="68900"/>
                        <a14:foregroundMark x1="95868" y1="46890" x2="95868" y2="46890"/>
                        <a14:foregroundMark x1="76860" y1="44498" x2="76860" y2="44498"/>
                        <a14:foregroundMark x1="74793" y1="43062" x2="64050" y2="40191"/>
                        <a14:foregroundMark x1="69835" y1="56459" x2="66942" y2="72727"/>
                        <a14:foregroundMark x1="40909" y1="49761" x2="28926" y2="52632"/>
                        <a14:foregroundMark x1="14463" y1="48804" x2="14463" y2="48804"/>
                        <a14:foregroundMark x1="11570" y1="85167" x2="11570" y2="85167"/>
                        <a14:foregroundMark x1="7438" y1="84689" x2="3719" y2="91866"/>
                        <a14:foregroundMark x1="31405" y1="85167" x2="29339" y2="95694"/>
                        <a14:foregroundMark x1="24380" y1="88038" x2="24380" y2="90431"/>
                        <a14:foregroundMark x1="39669" y1="6220" x2="31818" y2="7656"/>
                        <a14:foregroundMark x1="97107" y1="57895" x2="97107" y2="57895"/>
                        <a14:foregroundMark x1="67769" y1="44019" x2="58678" y2="70335"/>
                        <a14:foregroundMark x1="58678" y1="70335" x2="58678" y2="70335"/>
                        <a14:foregroundMark x1="64050" y1="39234" x2="56198" y2="60766"/>
                        <a14:foregroundMark x1="71074" y1="51196" x2="63223" y2="69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" y="1697471"/>
            <a:ext cx="2081470" cy="17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hững loại cây cảnh nên trồng trong nhà vì mang lại tài lộc và sức khỏe |  Cây phong thủy">
            <a:extLst>
              <a:ext uri="{FF2B5EF4-FFF2-40B4-BE49-F238E27FC236}">
                <a16:creationId xmlns:a16="http://schemas.microsoft.com/office/drawing/2014/main" id="{79392C59-00EB-AA8E-EA1E-8861D2E34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r="15064"/>
          <a:stretch/>
        </p:blipFill>
        <p:spPr bwMode="auto">
          <a:xfrm>
            <a:off x="9057300" y="795922"/>
            <a:ext cx="3036232" cy="589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2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61453-2775-89A8-A1EA-F319C4EA6F0F}"/>
              </a:ext>
            </a:extLst>
          </p:cNvPr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285A0-AD2D-E477-2E23-CAC41FAC5D96}"/>
              </a:ext>
            </a:extLst>
          </p:cNvPr>
          <p:cNvSpPr txBox="1"/>
          <p:nvPr/>
        </p:nvSpPr>
        <p:spPr>
          <a:xfrm>
            <a:off x="609600" y="961292"/>
            <a:ext cx="784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yếu tố ảnh hưởng đến quá trình quang hợp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uyết trình là gì? Phân tích yêu cầu của kĩ năng thuyết trình?">
            <a:extLst>
              <a:ext uri="{FF2B5EF4-FFF2-40B4-BE49-F238E27FC236}">
                <a16:creationId xmlns:a16="http://schemas.microsoft.com/office/drawing/2014/main" id="{E7426D83-EBFF-4D24-4F6F-5C445F74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60" y="1649882"/>
            <a:ext cx="8322477" cy="49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8B3538-1084-1286-C41C-D7B09C8E1A0C}"/>
              </a:ext>
            </a:extLst>
          </p:cNvPr>
          <p:cNvSpPr txBox="1"/>
          <p:nvPr/>
        </p:nvSpPr>
        <p:spPr>
          <a:xfrm>
            <a:off x="5439508" y="2461846"/>
            <a:ext cx="2110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Amazone" panose="03020702060507090A04" pitchFamily="66" charset="0"/>
              </a:rPr>
              <a:t>Thuyết trình</a:t>
            </a:r>
            <a:endParaRPr lang="en-US" sz="4000" dirty="0">
              <a:solidFill>
                <a:srgbClr val="FF0000"/>
              </a:solidFill>
              <a:latin typeface="Amazone" panose="0302070206050709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6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4A31B-DBAE-4119-6369-3B6769CB9F12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effectLst/>
                <a:latin typeface="+mj-lt"/>
                <a:ea typeface="+mj-ea"/>
                <a:cs typeface="+mj-cs"/>
              </a:rPr>
              <a:t>Vai trò của Nước</a:t>
            </a:r>
            <a:endParaRPr lang="en-US" sz="5400">
              <a:latin typeface="+mj-lt"/>
              <a:ea typeface="+mj-ea"/>
              <a:cs typeface="+mj-cs"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56335-0188-4DA3-9126-C06BA6EC9E2C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 cho cây để bù lại sự mất nước do thoát hơi nước, làm cho mô không khô, lá không bị đốt nóng.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đủ nước cho lá giúp quang hợp đạt hiệu quả cao.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dẫn truyền các sản phẩm được tổng hợp trong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từ lá đến các bộ phận khác. 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ai trò của nước đối với sức khỏe và đời sống">
            <a:extLst>
              <a:ext uri="{FF2B5EF4-FFF2-40B4-BE49-F238E27FC236}">
                <a16:creationId xmlns:a16="http://schemas.microsoft.com/office/drawing/2014/main" id="{C719E859-692D-3122-0135-F8E0BD45C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3" r="9216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A2C70E5A-92CD-605C-A466-59BFF4433C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ea typeface="+mj-ea"/>
                <a:cs typeface="+mj-cs"/>
              </a:rPr>
              <a:t>VAI TRÒ CỦA ÁNH SÁNG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71C98-FEA5-F89C-9BAE-5A27DB85372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Cây ưa sáng: phi lao, lúa, ngô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Cây ưa bóng: lá lốt, dương xỉ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4305228-267D-186B-6C52-A2FCE8F8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r="329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7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58CB7-CDE7-C12F-7940-80FFBC93A588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Carbon dioxide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C2760-E0A4-3D53-4B72-070C941FAD70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0,008% - 0,01%.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Khí CO2 là gì? Nguồn gốc hình thành và ứng dụng Cacbon đioxit">
            <a:extLst>
              <a:ext uri="{FF2B5EF4-FFF2-40B4-BE49-F238E27FC236}">
                <a16:creationId xmlns:a16="http://schemas.microsoft.com/office/drawing/2014/main" id="{1B6300D5-D4E9-CF67-7B07-6AC11FFDB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07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1DC2C-B925-0C7F-D891-E32B03532A28}"/>
              </a:ext>
            </a:extLst>
          </p:cNvPr>
          <p:cNvSpPr txBox="1"/>
          <p:nvPr/>
        </p:nvSpPr>
        <p:spPr>
          <a:xfrm>
            <a:off x="770467" y="4982527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10272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8CAAA-392A-F37F-11C0-DA1D40D6E435}"/>
              </a:ext>
            </a:extLst>
          </p:cNvPr>
          <p:cNvSpPr txBox="1"/>
          <p:nvPr/>
        </p:nvSpPr>
        <p:spPr>
          <a:xfrm>
            <a:off x="645064" y="525982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Nhiệt độ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ADF29-F8AA-1590-AB5A-322DF08DD806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- 35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inh học 11 Bài 10: Ảnh hưởng của các nhân tố ngoại cảnh đến quang hợp">
            <a:extLst>
              <a:ext uri="{FF2B5EF4-FFF2-40B4-BE49-F238E27FC236}">
                <a16:creationId xmlns:a16="http://schemas.microsoft.com/office/drawing/2014/main" id="{9D4473CF-3BE6-D18E-B4C6-CF749B272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381179"/>
            <a:ext cx="5628018" cy="38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2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61453-2775-89A8-A1EA-F319C4EA6F0F}"/>
              </a:ext>
            </a:extLst>
          </p:cNvPr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285A0-AD2D-E477-2E23-CAC41FAC5D96}"/>
              </a:ext>
            </a:extLst>
          </p:cNvPr>
          <p:cNvSpPr txBox="1"/>
          <p:nvPr/>
        </p:nvSpPr>
        <p:spPr>
          <a:xfrm>
            <a:off x="609600" y="961292"/>
            <a:ext cx="784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yếu tố ảnh hưởng đến quá trình quang hợp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rình Bày Quá Trình Quang Hợp Ở Thực Vật, Quang Hợp Là Gì - 1 phút tiết  kiệm triệu niềm vui">
            <a:extLst>
              <a:ext uri="{FF2B5EF4-FFF2-40B4-BE49-F238E27FC236}">
                <a16:creationId xmlns:a16="http://schemas.microsoft.com/office/drawing/2014/main" id="{354D5F2A-85F2-99C9-A351-A047D799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86" y="1649882"/>
            <a:ext cx="4648214" cy="52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E3BA05-030C-42B4-89F6-4A6C13F2F5DC}"/>
              </a:ext>
            </a:extLst>
          </p:cNvPr>
          <p:cNvSpPr txBox="1"/>
          <p:nvPr/>
        </p:nvSpPr>
        <p:spPr>
          <a:xfrm>
            <a:off x="1122565" y="2274838"/>
            <a:ext cx="5779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Amazone" panose="03020702060507090A04" pitchFamily="66" charset="0"/>
              </a:rPr>
              <a:t>Một số yếu tố ảnh hưởng đến quang hợp ở thực vật như: ánh sáng, nước, hàm lượng khí carbon dioxide, nhiệt độ, ...</a:t>
            </a:r>
            <a:endParaRPr lang="en-US" sz="3600" dirty="0">
              <a:latin typeface="Amazone" panose="03020702060507090A04" pitchFamily="66" charset="0"/>
            </a:endParaRPr>
          </a:p>
        </p:txBody>
      </p:sp>
      <p:pic>
        <p:nvPicPr>
          <p:cNvPr id="9" name="Picture 4" descr="Dạy trẻ cách cầm bút đúng chuẩn để viết chữ đẹp">
            <a:extLst>
              <a:ext uri="{FF2B5EF4-FFF2-40B4-BE49-F238E27FC236}">
                <a16:creationId xmlns:a16="http://schemas.microsoft.com/office/drawing/2014/main" id="{D5842464-7614-5871-48F7-75F09F5D9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6" b="93252" l="9709" r="89968">
                        <a14:foregroundMark x1="74434" y1="90184" x2="74434" y2="90184"/>
                        <a14:foregroundMark x1="52427" y1="93252" x2="52427" y2="93252"/>
                        <a14:backgroundMark x1="51456" y1="92025" x2="51456" y2="92025"/>
                        <a14:backgroundMark x1="53074" y1="92025" x2="53074" y2="92025"/>
                        <a14:backgroundMark x1="53074" y1="92025" x2="53074" y2="92025"/>
                        <a14:backgroundMark x1="52427" y1="95092" x2="52427" y2="95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5" r="22892"/>
          <a:stretch/>
        </p:blipFill>
        <p:spPr bwMode="auto">
          <a:xfrm flipH="1">
            <a:off x="609600" y="1222902"/>
            <a:ext cx="1408671" cy="12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ảnh Biểu Tượng Nhiệt độ Cho Dự án PNG , Nhiệt độ, Độ, Nhiệt Kế PNG và  Vector với nền trong suốt để tải xuống miễn phí">
            <a:extLst>
              <a:ext uri="{FF2B5EF4-FFF2-40B4-BE49-F238E27FC236}">
                <a16:creationId xmlns:a16="http://schemas.microsoft.com/office/drawing/2014/main" id="{BDBC1B6F-5982-5360-AAA0-1CBF1B08C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2" y="5054067"/>
            <a:ext cx="1685281" cy="16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ểu Tượng Đám Mây Giấy Co2 Thiệt Hại Do Khói Khái Niệm Ô Nhiễm Khói Bụi Ô  Nhiễm Môi Trường Khí Thải Ký Hiệu Công Thức Carbon Dioxide Vector Hình minh  họa">
            <a:extLst>
              <a:ext uri="{FF2B5EF4-FFF2-40B4-BE49-F238E27FC236}">
                <a16:creationId xmlns:a16="http://schemas.microsoft.com/office/drawing/2014/main" id="{913D6C99-E90E-34BE-31A1-ED18DDFA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462" y1="21395" x2="38462" y2="21395"/>
                        <a14:foregroundMark x1="37179" y1="21395" x2="37179" y2="21395"/>
                        <a14:foregroundMark x1="37179" y1="21395" x2="37179" y2="21395"/>
                        <a14:foregroundMark x1="34188" y1="21395" x2="34188" y2="21395"/>
                        <a14:foregroundMark x1="33761" y1="21395" x2="33761" y2="21395"/>
                        <a14:foregroundMark x1="32906" y1="21860" x2="32906" y2="21860"/>
                        <a14:foregroundMark x1="47436" y1="20465" x2="47436" y2="20465"/>
                        <a14:foregroundMark x1="53419" y1="16744" x2="53419" y2="16744"/>
                        <a14:foregroundMark x1="55556" y1="20000" x2="55556" y2="20000"/>
                        <a14:foregroundMark x1="54274" y1="77674" x2="54274" y2="77674"/>
                        <a14:foregroundMark x1="50855" y1="85581" x2="50855" y2="85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4" y="4575414"/>
            <a:ext cx="1737203" cy="15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ểu Tượng Trong Tarot - Mặt Trời 2022">
            <a:extLst>
              <a:ext uri="{FF2B5EF4-FFF2-40B4-BE49-F238E27FC236}">
                <a16:creationId xmlns:a16="http://schemas.microsoft.com/office/drawing/2014/main" id="{E9EDC4C8-E523-7ABA-1BA8-07D86F8A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15" y="4841994"/>
            <a:ext cx="1545248" cy="15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9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2D70B0-E983-F49F-B5A3-B426748DCDF4}"/>
              </a:ext>
            </a:extLst>
          </p:cNvPr>
          <p:cNvSpPr txBox="1"/>
          <p:nvPr/>
        </p:nvSpPr>
        <p:spPr>
          <a:xfrm>
            <a:off x="234461" y="1934307"/>
            <a:ext cx="21922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BigApple" pitchFamily="2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BigApple" pitchFamily="2" charset="0"/>
            </a:endParaRPr>
          </a:p>
        </p:txBody>
      </p:sp>
      <p:pic>
        <p:nvPicPr>
          <p:cNvPr id="6146" name="Picture 2" descr="Hình mũi tên chỉ hướng | Mũi tên, Nghệ thuật, Hình">
            <a:extLst>
              <a:ext uri="{FF2B5EF4-FFF2-40B4-BE49-F238E27FC236}">
                <a16:creationId xmlns:a16="http://schemas.microsoft.com/office/drawing/2014/main" id="{B4CD8344-B890-20DD-47C3-7FEFD679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6676" y="583170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mũi tên chỉ hướng | Mũi tên, Nghệ thuật, Hình">
            <a:extLst>
              <a:ext uri="{FF2B5EF4-FFF2-40B4-BE49-F238E27FC236}">
                <a16:creationId xmlns:a16="http://schemas.microsoft.com/office/drawing/2014/main" id="{8171565A-9E54-B1E2-9034-5CEC3D85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95" flipH="1" flipV="1">
            <a:off x="2356339" y="3475705"/>
            <a:ext cx="2156910" cy="233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ũi Tên Trái Hình ảnh | Định dạng hình ảnh AI 401069011| vn.lovepik.com">
            <a:extLst>
              <a:ext uri="{FF2B5EF4-FFF2-40B4-BE49-F238E27FC236}">
                <a16:creationId xmlns:a16="http://schemas.microsoft.com/office/drawing/2014/main" id="{CE710D47-5FD9-47FC-4C0E-31E9F67A6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6667" r="92889">
                        <a14:foregroundMark x1="91556" y1="40000" x2="91556" y2="40000"/>
                        <a14:foregroundMark x1="92889" y1="62667" x2="92889" y2="62667"/>
                        <a14:foregroundMark x1="6667" y1="52444" x2="6667" y2="5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7651" y="19951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457BAB-7726-588F-221D-A8C57F6C0BAF}"/>
              </a:ext>
            </a:extLst>
          </p:cNvPr>
          <p:cNvSpPr txBox="1"/>
          <p:nvPr/>
        </p:nvSpPr>
        <p:spPr>
          <a:xfrm>
            <a:off x="4750776" y="1027536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793ED-F508-E162-C560-173CBB74B697}"/>
              </a:ext>
            </a:extLst>
          </p:cNvPr>
          <p:cNvSpPr txBox="1"/>
          <p:nvPr/>
        </p:nvSpPr>
        <p:spPr>
          <a:xfrm>
            <a:off x="4753706" y="2805073"/>
            <a:ext cx="5132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3603C-B769-CF8A-66B6-51E750BF56B0}"/>
              </a:ext>
            </a:extLst>
          </p:cNvPr>
          <p:cNvSpPr txBox="1"/>
          <p:nvPr/>
        </p:nvSpPr>
        <p:spPr>
          <a:xfrm>
            <a:off x="4651446" y="4642700"/>
            <a:ext cx="523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yếu tố ảnh hưởng đến quá trình quang hợp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867803-3AC2-2404-9143-D32DE329E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83" b="80990" l="26501" r="54173">
                        <a14:foregroundMark x1="40337" y1="41406" x2="40337" y2="41406"/>
                        <a14:foregroundMark x1="40117" y1="41016" x2="39971" y2="42578"/>
                        <a14:foregroundMark x1="40337" y1="39583" x2="40922" y2="42839"/>
                        <a14:foregroundMark x1="38726" y1="41667" x2="38726" y2="41667"/>
                        <a14:foregroundMark x1="40117" y1="47917" x2="40117" y2="47917"/>
                        <a14:foregroundMark x1="39751" y1="47005" x2="39092" y2="52083"/>
                        <a14:foregroundMark x1="38946" y1="47266" x2="38946" y2="47266"/>
                        <a14:foregroundMark x1="38946" y1="47266" x2="38946" y2="51823"/>
                        <a14:foregroundMark x1="37701" y1="71615" x2="39092" y2="74349"/>
                        <a14:foregroundMark x1="39971" y1="75000" x2="40337" y2="75260"/>
                        <a14:foregroundMark x1="39751" y1="73438" x2="41142" y2="74089"/>
                        <a14:foregroundMark x1="39312" y1="72917" x2="40922" y2="74609"/>
                        <a14:foregroundMark x1="40117" y1="75260" x2="40556" y2="76693"/>
                        <a14:foregroundMark x1="39531" y1="73438" x2="41142" y2="74349"/>
                        <a14:foregroundMark x1="40556" y1="47005" x2="40556" y2="52083"/>
                      </a14:backgroundRemoval>
                    </a14:imgEffect>
                  </a14:imgLayer>
                </a14:imgProps>
              </a:ext>
            </a:extLst>
          </a:blip>
          <a:srcRect l="23108" t="37105" r="42331" b="14000"/>
          <a:stretch/>
        </p:blipFill>
        <p:spPr>
          <a:xfrm>
            <a:off x="8053327" y="153087"/>
            <a:ext cx="2496483" cy="2427402"/>
          </a:xfrm>
          <a:prstGeom prst="rect">
            <a:avLst/>
          </a:prstGeom>
          <a:ln>
            <a:noFill/>
          </a:ln>
        </p:spPr>
      </p:pic>
      <p:pic>
        <p:nvPicPr>
          <p:cNvPr id="6150" name="Picture 6" descr="Quang hợp là gì? ‌Ý nghĩa và vai‌ ‌trò‌ ‌của‌ ‌quang‌ ‌hợp‌ ‌với‌ ‌sự‌  ‌sống?‌">
            <a:extLst>
              <a:ext uri="{FF2B5EF4-FFF2-40B4-BE49-F238E27FC236}">
                <a16:creationId xmlns:a16="http://schemas.microsoft.com/office/drawing/2014/main" id="{76C7AE75-8F62-2B15-6D78-6203E40A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123" y="2808344"/>
            <a:ext cx="1463187" cy="12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ình ảnh Biểu Tượng Nhiệt độ Cho Dự án PNG , Nhiệt độ, Độ, Nhiệt Kế PNG và  Vector với nền trong suốt để tải xuống miễn phí">
            <a:extLst>
              <a:ext uri="{FF2B5EF4-FFF2-40B4-BE49-F238E27FC236}">
                <a16:creationId xmlns:a16="http://schemas.microsoft.com/office/drawing/2014/main" id="{94DEDBC2-2793-0882-1606-6396F51D3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8000" y1="28444" x2="28000" y2="28444"/>
                        <a14:foregroundMark x1="50222" y1="25778" x2="50222" y2="25778"/>
                        <a14:foregroundMark x1="50667" y1="25778" x2="50667" y2="48444"/>
                        <a14:foregroundMark x1="68444" y1="35111" x2="68444" y2="35111"/>
                        <a14:foregroundMark x1="48444" y1="25778" x2="48444" y2="25778"/>
                        <a14:foregroundMark x1="49333" y1="24889" x2="52444" y2="36889"/>
                        <a14:foregroundMark x1="56000" y1="64889" x2="56000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18" y="5596807"/>
            <a:ext cx="1155897" cy="115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iểu Tượng Đám Mây Giấy Co2 Thiệt Hại Do Khói Khái Niệm Ô Nhiễm Khói Bụi Ô  Nhiễm Môi Trường Khí Thải Ký Hiệu Công Thức Carbon Dioxide Vector Hình minh  họa">
            <a:extLst>
              <a:ext uri="{FF2B5EF4-FFF2-40B4-BE49-F238E27FC236}">
                <a16:creationId xmlns:a16="http://schemas.microsoft.com/office/drawing/2014/main" id="{6498B42F-72DF-B4B1-1911-6D0968C3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8462" y1="21395" x2="38462" y2="21395"/>
                        <a14:foregroundMark x1="37179" y1="21395" x2="37179" y2="21395"/>
                        <a14:foregroundMark x1="37179" y1="21395" x2="37179" y2="21395"/>
                        <a14:foregroundMark x1="34188" y1="21395" x2="34188" y2="21395"/>
                        <a14:foregroundMark x1="33761" y1="21395" x2="33761" y2="21395"/>
                        <a14:foregroundMark x1="32906" y1="21860" x2="32906" y2="21860"/>
                        <a14:foregroundMark x1="47436" y1="20465" x2="47436" y2="20465"/>
                        <a14:foregroundMark x1="53419" y1="16744" x2="53419" y2="16744"/>
                        <a14:foregroundMark x1="55556" y1="20000" x2="55556" y2="20000"/>
                        <a14:foregroundMark x1="54274" y1="77674" x2="54274" y2="77674"/>
                        <a14:foregroundMark x1="50855" y1="85581" x2="50855" y2="85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50" y="4995312"/>
            <a:ext cx="1737203" cy="15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Biểu Tượng Trong Tarot - Mặt Trời 2022">
            <a:extLst>
              <a:ext uri="{FF2B5EF4-FFF2-40B4-BE49-F238E27FC236}">
                <a16:creationId xmlns:a16="http://schemas.microsoft.com/office/drawing/2014/main" id="{5D3B30BF-E3A4-FF81-99DB-5C2541C9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123" y="4378557"/>
            <a:ext cx="1545248" cy="1524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ây xanh nghệ thuật biểu tượng cây - png tải về - Miễn phí trong suốt Xanh  png Tải về.">
            <a:extLst>
              <a:ext uri="{FF2B5EF4-FFF2-40B4-BE49-F238E27FC236}">
                <a16:creationId xmlns:a16="http://schemas.microsoft.com/office/drawing/2014/main" id="{74253677-0A92-F39F-BC35-B6BD8C2F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8848" y1="89655" x2="48848" y2="8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53" y="3731147"/>
            <a:ext cx="2597650" cy="27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ình ảnh Lá Bay PNG, Vector, PSD, và biểu tượng để tải về miễn phí | pngtree">
            <a:extLst>
              <a:ext uri="{FF2B5EF4-FFF2-40B4-BE49-F238E27FC236}">
                <a16:creationId xmlns:a16="http://schemas.microsoft.com/office/drawing/2014/main" id="{FD7F277F-0CA6-3622-A77C-27B8ACF2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53333" y1="36000" x2="53333" y2="36000"/>
                        <a14:foregroundMark x1="55111" y1="53778" x2="55111" y2="53778"/>
                        <a14:foregroundMark x1="55111" y1="67556" x2="55111" y2="67556"/>
                        <a14:foregroundMark x1="40000" y1="20889" x2="40000" y2="20889"/>
                        <a14:foregroundMark x1="32444" y1="22667" x2="32444" y2="22667"/>
                        <a14:foregroundMark x1="64889" y1="30222" x2="64889" y2="30222"/>
                        <a14:foregroundMark x1="60889" y1="45333" x2="60889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796" y="-10635"/>
            <a:ext cx="4652794" cy="30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20185D-15D7-7F4F-7F83-6C3D09D16E2A}"/>
              </a:ext>
            </a:extLst>
          </p:cNvPr>
          <p:cNvSpPr/>
          <p:nvPr/>
        </p:nvSpPr>
        <p:spPr>
          <a:xfrm>
            <a:off x="3995104" y="200689"/>
            <a:ext cx="4201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C7108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zone" panose="03020702060507090A04" pitchFamily="66" charset="0"/>
              </a:rPr>
              <a:t>Củng cố bài học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C7108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5122" name="Picture 2" descr="Ông mặt trời - Publicações | Facebook">
            <a:extLst>
              <a:ext uri="{FF2B5EF4-FFF2-40B4-BE49-F238E27FC236}">
                <a16:creationId xmlns:a16="http://schemas.microsoft.com/office/drawing/2014/main" id="{79D5DCD6-0174-35D7-86D7-59D79068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426" y1="30986" x2="27426" y2="30986"/>
                        <a14:foregroundMark x1="42616" y1="21596" x2="42616" y2="21596"/>
                        <a14:foregroundMark x1="56962" y1="20657" x2="56962" y2="20657"/>
                        <a14:foregroundMark x1="66667" y1="25822" x2="66667" y2="25822"/>
                        <a14:foregroundMark x1="75949" y1="36620" x2="75949" y2="36620"/>
                        <a14:foregroundMark x1="77637" y1="53991" x2="77637" y2="53991"/>
                        <a14:foregroundMark x1="72996" y1="66667" x2="72996" y2="66667"/>
                        <a14:foregroundMark x1="62869" y1="73709" x2="62869" y2="73709"/>
                        <a14:foregroundMark x1="46835" y1="76526" x2="46835" y2="76526"/>
                        <a14:foregroundMark x1="33333" y1="76056" x2="33333" y2="76056"/>
                        <a14:foregroundMark x1="26160" y1="59155" x2="26160" y2="59155"/>
                        <a14:foregroundMark x1="20253" y1="41315" x2="20253" y2="41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84" y="39252"/>
            <a:ext cx="1386620" cy="12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Ông mặt trời - Publicações | Facebook">
            <a:extLst>
              <a:ext uri="{FF2B5EF4-FFF2-40B4-BE49-F238E27FC236}">
                <a16:creationId xmlns:a16="http://schemas.microsoft.com/office/drawing/2014/main" id="{B94315AD-99B2-288D-3719-7CE5534D4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426" y1="30986" x2="27426" y2="30986"/>
                        <a14:foregroundMark x1="42616" y1="21596" x2="42616" y2="21596"/>
                        <a14:foregroundMark x1="56962" y1="20657" x2="56962" y2="20657"/>
                        <a14:foregroundMark x1="66667" y1="25822" x2="66667" y2="25822"/>
                        <a14:foregroundMark x1="75949" y1="36620" x2="75949" y2="36620"/>
                        <a14:foregroundMark x1="77637" y1="53991" x2="77637" y2="53991"/>
                        <a14:foregroundMark x1="72996" y1="66667" x2="72996" y2="66667"/>
                        <a14:foregroundMark x1="62869" y1="73709" x2="62869" y2="73709"/>
                        <a14:foregroundMark x1="46835" y1="76526" x2="46835" y2="76526"/>
                        <a14:foregroundMark x1="33333" y1="76056" x2="33333" y2="76056"/>
                        <a14:foregroundMark x1="26160" y1="59155" x2="26160" y2="59155"/>
                        <a14:foregroundMark x1="20253" y1="41315" x2="20253" y2="41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00" y="0"/>
            <a:ext cx="1386620" cy="12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2E116-2378-95D7-D82A-9501096B0AFC}"/>
              </a:ext>
            </a:extLst>
          </p:cNvPr>
          <p:cNvSpPr txBox="1"/>
          <p:nvPr/>
        </p:nvSpPr>
        <p:spPr>
          <a:xfrm>
            <a:off x="5076241" y="1759480"/>
            <a:ext cx="6241307" cy="4024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vi-VN" sz="3200" dirty="0"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3200" dirty="0">
                <a:effectLst/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 Trình bày đặc điểm các bộ phận của lá cây phù hợp với chức năng quang hợp</a:t>
            </a:r>
            <a:endParaRPr lang="en-US" sz="3200" dirty="0">
              <a:effectLst/>
              <a:latin typeface="Amazone" panose="03020702060507090A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vi-VN" sz="3200" dirty="0"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vi-VN" sz="3200" dirty="0">
                <a:effectLst/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 Quang hợp có ý nghĩa như thế nào đối với sự sống của các sinh vật trên Trái Đất?</a:t>
            </a:r>
            <a:endParaRPr lang="en-US" sz="3200" dirty="0">
              <a:effectLst/>
              <a:latin typeface="Amazone" panose="03020702060507090A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vi-VN" sz="3200" dirty="0"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vi-VN" sz="3200" dirty="0">
                <a:effectLst/>
                <a:latin typeface="Amazone" panose="03020702060507090A04" pitchFamily="66" charset="0"/>
                <a:ea typeface="Arial" panose="020B0604020202020204" pitchFamily="34" charset="0"/>
                <a:cs typeface="Arial" panose="020B0604020202020204" pitchFamily="34" charset="0"/>
              </a:rPr>
              <a:t> Những sinh vật nào có thể quang hợp?</a:t>
            </a:r>
            <a:endParaRPr lang="en-US" sz="3200" dirty="0">
              <a:effectLst/>
              <a:latin typeface="Amazone" panose="03020702060507090A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Tài liệu hỏi – đáp pháp luật về phòng, chống ma túy">
            <a:extLst>
              <a:ext uri="{FF2B5EF4-FFF2-40B4-BE49-F238E27FC236}">
                <a16:creationId xmlns:a16="http://schemas.microsoft.com/office/drawing/2014/main" id="{DC191D67-64DC-B732-A645-D6277663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5" y="1311634"/>
            <a:ext cx="4268557" cy="447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61427-6942-16B7-D070-D71DF117A281}"/>
              </a:ext>
            </a:extLst>
          </p:cNvPr>
          <p:cNvSpPr txBox="1"/>
          <p:nvPr/>
        </p:nvSpPr>
        <p:spPr>
          <a:xfrm>
            <a:off x="573559" y="2764616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60045" marR="17907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marR="17907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60045" marR="17907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60045" marR="17907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4" name="Picture 2" descr="Thông báo thảo luận nhóm thứ 5 (4/5/2017) – Human and Environment">
            <a:extLst>
              <a:ext uri="{FF2B5EF4-FFF2-40B4-BE49-F238E27FC236}">
                <a16:creationId xmlns:a16="http://schemas.microsoft.com/office/drawing/2014/main" id="{B8FD112F-4A4B-6571-88D1-4C38D67F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53381"/>
            <a:ext cx="6903720" cy="51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504D76-AC9C-61E7-0EE5-7BB145DCC329}"/>
              </a:ext>
            </a:extLst>
          </p:cNvPr>
          <p:cNvSpPr txBox="1"/>
          <p:nvPr/>
        </p:nvSpPr>
        <p:spPr>
          <a:xfrm>
            <a:off x="433066" y="1263220"/>
            <a:ext cx="3675517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1445" marR="17907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540385" algn="l"/>
              </a:tabLst>
            </a:pP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Amazone" panose="03020702060507090A04" pitchFamily="66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694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F5B64-7429-9205-0AC7-FF3C6456AB4A}"/>
              </a:ext>
            </a:extLst>
          </p:cNvPr>
          <p:cNvSpPr txBox="1"/>
          <p:nvPr/>
        </p:nvSpPr>
        <p:spPr>
          <a:xfrm>
            <a:off x="2298648" y="2060663"/>
            <a:ext cx="3636374" cy="32504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effectLst/>
                <a:latin typeface="Amazone" panose="03020702060507090A04" pitchFamily="66" charset="0"/>
              </a:rPr>
              <a:t>Sự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trao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đổi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khí</a:t>
            </a:r>
            <a:r>
              <a:rPr lang="en-US" sz="4000" dirty="0">
                <a:effectLst/>
                <a:latin typeface="Amazone" panose="03020702060507090A04" pitchFamily="66" charset="0"/>
              </a:rPr>
              <a:t> carbon dioxide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và</a:t>
            </a:r>
            <a:r>
              <a:rPr lang="en-US" sz="4000" dirty="0">
                <a:effectLst/>
                <a:latin typeface="Amazone" panose="03020702060507090A04" pitchFamily="66" charset="0"/>
              </a:rPr>
              <a:t> oxygen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trong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tự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nhiên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diễn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ra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như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thế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nào</a:t>
            </a:r>
            <a:r>
              <a:rPr lang="en-US" sz="4000" dirty="0">
                <a:effectLst/>
                <a:latin typeface="Amazone" panose="03020702060507090A04" pitchFamily="66" charset="0"/>
              </a:rPr>
              <a:t> ở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thực</a:t>
            </a:r>
            <a:r>
              <a:rPr lang="en-US" sz="4000" dirty="0">
                <a:effectLst/>
                <a:latin typeface="Amazone" panose="03020702060507090A04" pitchFamily="66" charset="0"/>
              </a:rPr>
              <a:t> </a:t>
            </a:r>
            <a:r>
              <a:rPr lang="en-US" sz="4000" dirty="0" err="1">
                <a:effectLst/>
                <a:latin typeface="Amazone" panose="03020702060507090A04" pitchFamily="66" charset="0"/>
              </a:rPr>
              <a:t>vật</a:t>
            </a:r>
            <a:r>
              <a:rPr lang="en-US" sz="4000" dirty="0">
                <a:effectLst/>
                <a:latin typeface="Amazone" panose="03020702060507090A04" pitchFamily="66" charset="0"/>
              </a:rPr>
              <a:t>? </a:t>
            </a:r>
            <a:endParaRPr lang="en-US" sz="4000" dirty="0">
              <a:latin typeface="Amazone" panose="03020702060507090A04" pitchFamily="66" charset="0"/>
            </a:endParaRPr>
          </a:p>
        </p:txBody>
      </p:sp>
      <p:sp>
        <p:nvSpPr>
          <p:cNvPr id="4118" name="Oval 41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Vai trò và cách thức thảo luận nhóm hiệu quả trong hoạt động teamwork">
            <a:extLst>
              <a:ext uri="{FF2B5EF4-FFF2-40B4-BE49-F238E27FC236}">
                <a16:creationId xmlns:a16="http://schemas.microsoft.com/office/drawing/2014/main" id="{AA7AE8BF-55D3-C1EF-7DDC-1D4CE2DF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25224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Arc 41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MỘT SỐ KĨ THUẬT DẠY HỌC TÍCH CỰC">
            <a:extLst>
              <a:ext uri="{FF2B5EF4-FFF2-40B4-BE49-F238E27FC236}">
                <a16:creationId xmlns:a16="http://schemas.microsoft.com/office/drawing/2014/main" id="{14BF2FB3-798A-0B59-433F-FF616590A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r="-2" b="4697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dấu hỏi chấm đẹp | VFO.VN">
            <a:extLst>
              <a:ext uri="{FF2B5EF4-FFF2-40B4-BE49-F238E27FC236}">
                <a16:creationId xmlns:a16="http://schemas.microsoft.com/office/drawing/2014/main" id="{A81ACE21-2C36-6457-61E7-4FA56FFD6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0" y="2060663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44388-CDD1-7600-30EC-100104909852}"/>
              </a:ext>
            </a:extLst>
          </p:cNvPr>
          <p:cNvSpPr txBox="1"/>
          <p:nvPr/>
        </p:nvSpPr>
        <p:spPr>
          <a:xfrm>
            <a:off x="486721" y="1411908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4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Quang hợp là gì? Vai trò của quá trình quang hợp ở thực vật | Lafactoria Web">
            <a:extLst>
              <a:ext uri="{FF2B5EF4-FFF2-40B4-BE49-F238E27FC236}">
                <a16:creationId xmlns:a16="http://schemas.microsoft.com/office/drawing/2014/main" id="{AD5725E4-38B3-8D42-23F8-021F01A1A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8" t="13158"/>
          <a:stretch/>
        </p:blipFill>
        <p:spPr bwMode="auto">
          <a:xfrm>
            <a:off x="5987738" y="1326979"/>
            <a:ext cx="5628018" cy="39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B2CB2F-4C58-8123-A1E8-AEB0C19A37B6}"/>
              </a:ext>
            </a:extLst>
          </p:cNvPr>
          <p:cNvSpPr txBox="1"/>
          <p:nvPr/>
        </p:nvSpPr>
        <p:spPr>
          <a:xfrm>
            <a:off x="748163" y="1264459"/>
            <a:ext cx="1880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endParaRPr lang="en-US" sz="4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5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66652B-7C7A-6379-A7C1-956EDE865B28}"/>
              </a:ext>
            </a:extLst>
          </p:cNvPr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B8EB9-FB1F-8EA9-4930-04596A44D7D3}"/>
              </a:ext>
            </a:extLst>
          </p:cNvPr>
          <p:cNvSpPr txBox="1"/>
          <p:nvPr/>
        </p:nvSpPr>
        <p:spPr>
          <a:xfrm>
            <a:off x="609600" y="961292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149E90-B7B2-E25C-DFB4-154ED6E68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38661" r="47125" b="11759"/>
          <a:stretch/>
        </p:blipFill>
        <p:spPr>
          <a:xfrm>
            <a:off x="609600" y="1649882"/>
            <a:ext cx="4923285" cy="4392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6139A-FB24-EBFC-B98C-4445BAAB8CB2}"/>
              </a:ext>
            </a:extLst>
          </p:cNvPr>
          <p:cNvSpPr txBox="1"/>
          <p:nvPr/>
        </p:nvSpPr>
        <p:spPr>
          <a:xfrm>
            <a:off x="5752613" y="1649882"/>
            <a:ext cx="5829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hảo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88C1B-7030-708E-0707-D075CC9F347E}"/>
              </a:ext>
            </a:extLst>
          </p:cNvPr>
          <p:cNvSpPr txBox="1"/>
          <p:nvPr/>
        </p:nvSpPr>
        <p:spPr>
          <a:xfrm>
            <a:off x="5865690" y="2871731"/>
            <a:ext cx="5365017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7907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</a:tabLst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ất tham gia và các chất tạo thành trong quá trình quang hợp?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07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</a:tabLs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 cây lấy các nguyên liệu để thực hiện quá trình quang hợp từ đâu?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07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</a:tabLst>
            </a:pPr>
            <a:r>
              <a:rPr lang="vi-VN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 thành sơ đồ sau: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1913C05-8D2A-68FB-78FA-08F71C35C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88" t="18788" r="33462" b="62229"/>
          <a:stretch/>
        </p:blipFill>
        <p:spPr>
          <a:xfrm>
            <a:off x="6616097" y="4732857"/>
            <a:ext cx="3864201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66652B-7C7A-6379-A7C1-956EDE865B28}"/>
              </a:ext>
            </a:extLst>
          </p:cNvPr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B8EB9-FB1F-8EA9-4930-04596A44D7D3}"/>
              </a:ext>
            </a:extLst>
          </p:cNvPr>
          <p:cNvSpPr txBox="1"/>
          <p:nvPr/>
        </p:nvSpPr>
        <p:spPr>
          <a:xfrm>
            <a:off x="609600" y="961292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139A-FB24-EBFC-B98C-4445BAAB8CB2}"/>
              </a:ext>
            </a:extLst>
          </p:cNvPr>
          <p:cNvSpPr txBox="1"/>
          <p:nvPr/>
        </p:nvSpPr>
        <p:spPr>
          <a:xfrm>
            <a:off x="5752613" y="1295939"/>
            <a:ext cx="5829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23.2 thảo luận nhóm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B0CD3-F9FD-71E8-E496-A396786A6AFC}"/>
              </a:ext>
            </a:extLst>
          </p:cNvPr>
          <p:cNvSpPr txBox="1"/>
          <p:nvPr/>
        </p:nvSpPr>
        <p:spPr>
          <a:xfrm>
            <a:off x="5752613" y="2126936"/>
            <a:ext cx="5618692" cy="431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Xác định nguồn cung cấp năng lượng cho thực vật thực hiện quá trình quang hợp?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Các chất vô cơ đã được lá cây sử dụng để tổng hợp nên glucose trong quá trình quang hợp?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Dạng năng lượng đã được chuyển hóa trong quá trình quan hợp?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Vì sao nói “Trong quá trình quang hợp, trao đổi chất và chuyển hóa năng lượng luôn diễn ra đồng thời”?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17907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 sao khi trời nắng, đứng dưới bóng cây thường có cảm giác dễ chịu hơn khi sử dụng ô để che?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47E19-0A11-60BB-6E57-DE4159C86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8" t="37105" r="42331" b="14000"/>
          <a:stretch/>
        </p:blipFill>
        <p:spPr>
          <a:xfrm>
            <a:off x="452985" y="1649881"/>
            <a:ext cx="5088533" cy="49477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25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66652B-7C7A-6379-A7C1-956EDE865B28}"/>
              </a:ext>
            </a:extLst>
          </p:cNvPr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B8EB9-FB1F-8EA9-4930-04596A44D7D3}"/>
              </a:ext>
            </a:extLst>
          </p:cNvPr>
          <p:cNvSpPr txBox="1"/>
          <p:nvPr/>
        </p:nvSpPr>
        <p:spPr>
          <a:xfrm>
            <a:off x="609600" y="961292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Khái niệm và ý nghĩa của quang hợp là gì?">
            <a:extLst>
              <a:ext uri="{FF2B5EF4-FFF2-40B4-BE49-F238E27FC236}">
                <a16:creationId xmlns:a16="http://schemas.microsoft.com/office/drawing/2014/main" id="{C1D1F99F-3ABD-5B48-0089-7322182D7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78" y="1649882"/>
            <a:ext cx="3289422" cy="41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79EA07-4075-BA5C-20B1-8F29F2005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23" t="37515" r="40865" b="24045"/>
          <a:stretch/>
        </p:blipFill>
        <p:spPr>
          <a:xfrm>
            <a:off x="609600" y="1649882"/>
            <a:ext cx="7213485" cy="41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66652B-7C7A-6379-A7C1-956EDE865B28}"/>
              </a:ext>
            </a:extLst>
          </p:cNvPr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B8EB9-FB1F-8EA9-4930-04596A44D7D3}"/>
              </a:ext>
            </a:extLst>
          </p:cNvPr>
          <p:cNvSpPr txBox="1"/>
          <p:nvPr/>
        </p:nvSpPr>
        <p:spPr>
          <a:xfrm>
            <a:off x="609600" y="961292"/>
            <a:ext cx="665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Đáp án GAME đuổi hình bắt chữ - Photos | Facebook">
            <a:extLst>
              <a:ext uri="{FF2B5EF4-FFF2-40B4-BE49-F238E27FC236}">
                <a16:creationId xmlns:a16="http://schemas.microsoft.com/office/drawing/2014/main" id="{7571761C-4CE1-F90C-CAC0-C95DAA73B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2" b="92994" l="9969" r="89720">
                        <a14:foregroundMark x1="74455" y1="25478" x2="74455" y2="25478"/>
                        <a14:foregroundMark x1="34579" y1="10191" x2="34579" y2="10191"/>
                        <a14:foregroundMark x1="35202" y1="5096" x2="35202" y2="5096"/>
                        <a14:foregroundMark x1="31153" y1="3822" x2="31153" y2="3822"/>
                        <a14:foregroundMark x1="40498" y1="58599" x2="40498" y2="58599"/>
                        <a14:foregroundMark x1="40810" y1="62420" x2="40810" y2="62420"/>
                        <a14:foregroundMark x1="42679" y1="42675" x2="42679" y2="42675"/>
                        <a14:foregroundMark x1="47040" y1="87898" x2="47040" y2="87898"/>
                        <a14:foregroundMark x1="52025" y1="89809" x2="52025" y2="89809"/>
                        <a14:foregroundMark x1="51402" y1="92994" x2="51402" y2="92994"/>
                        <a14:foregroundMark x1="47040" y1="86624" x2="47040" y2="86624"/>
                        <a14:foregroundMark x1="41745" y1="87898" x2="41745" y2="87898"/>
                        <a14:foregroundMark x1="39875" y1="85987" x2="39875" y2="85987"/>
                        <a14:foregroundMark x1="53271" y1="45223" x2="53271" y2="45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00" y="3619162"/>
            <a:ext cx="3057525" cy="21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5FAA9E-6BD5-54AD-8295-B128CDD1A856}"/>
              </a:ext>
            </a:extLst>
          </p:cNvPr>
          <p:cNvSpPr/>
          <p:nvPr/>
        </p:nvSpPr>
        <p:spPr>
          <a:xfrm>
            <a:off x="319454" y="1674674"/>
            <a:ext cx="23326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TRÒ </a:t>
            </a:r>
          </a:p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CHƠI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pic>
        <p:nvPicPr>
          <p:cNvPr id="12" name="Picture 4" descr="Những câu đố vui khiến bạn bật cười khi biết đáp án">
            <a:extLst>
              <a:ext uri="{FF2B5EF4-FFF2-40B4-BE49-F238E27FC236}">
                <a16:creationId xmlns:a16="http://schemas.microsoft.com/office/drawing/2014/main" id="{AD4F2198-1892-47F1-B55F-AE2C17DC2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765112" y="1354931"/>
            <a:ext cx="2817288" cy="3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068E75-3BE7-874B-ECE2-662E488C81DE}"/>
              </a:ext>
            </a:extLst>
          </p:cNvPr>
          <p:cNvSpPr txBox="1"/>
          <p:nvPr/>
        </p:nvSpPr>
        <p:spPr>
          <a:xfrm>
            <a:off x="2980225" y="1951672"/>
            <a:ext cx="6137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effectLst/>
                <a:latin typeface="Amazone" panose="03020702060507090A04" pitchFamily="66" charset="0"/>
                <a:ea typeface="Arial" panose="020B0604020202020204" pitchFamily="34" charset="0"/>
              </a:rPr>
              <a:t>Các bộ phận này đều có khả năng quang hợp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mazone" panose="03020702060507090A04" pitchFamily="66" charset="0"/>
            </a:endParaRPr>
          </a:p>
        </p:txBody>
      </p:sp>
      <p:pic>
        <p:nvPicPr>
          <p:cNvPr id="13" name="Picture 12" descr="Lá Cây - png tải về - Miễn phí trong suốt Lá png Tải về.">
            <a:extLst>
              <a:ext uri="{FF2B5EF4-FFF2-40B4-BE49-F238E27FC236}">
                <a16:creationId xmlns:a16="http://schemas.microsoft.com/office/drawing/2014/main" id="{EF6E663B-69DE-A042-2E3E-A17F5F5FB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87" b="89958" l="9953" r="89573">
                        <a14:foregroundMark x1="68246" y1="8787" x2="68246" y2="8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39" y="3526796"/>
            <a:ext cx="1836367" cy="2079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Close-up of a green plant&#10;&#10;Description automatically generated with medium confidence">
            <a:extLst>
              <a:ext uri="{FF2B5EF4-FFF2-40B4-BE49-F238E27FC236}">
                <a16:creationId xmlns:a16="http://schemas.microsoft.com/office/drawing/2014/main" id="{280D8FEB-31E4-5943-42C9-60D5C5835C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19" y="3488699"/>
            <a:ext cx="2096079" cy="2079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A picture containing outdoor, green, fruit, vegetable&#10;&#10;Description automatically generated">
            <a:extLst>
              <a:ext uri="{FF2B5EF4-FFF2-40B4-BE49-F238E27FC236}">
                <a16:creationId xmlns:a16="http://schemas.microsoft.com/office/drawing/2014/main" id="{BBF96D38-BCA0-D74F-0AF4-591924036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13" y="3480244"/>
            <a:ext cx="1498881" cy="207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51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B087FE-C87B-CF2D-007B-4860113C4712}"/>
              </a:ext>
            </a:extLst>
          </p:cNvPr>
          <p:cNvSpPr txBox="1"/>
          <p:nvPr/>
        </p:nvSpPr>
        <p:spPr>
          <a:xfrm>
            <a:off x="2370992" y="260391"/>
            <a:ext cx="74500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 HỢP Ở THỰC VẬT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B00E1-5A64-D9D9-A61B-6E373AAFD1CB}"/>
              </a:ext>
            </a:extLst>
          </p:cNvPr>
          <p:cNvSpPr txBox="1"/>
          <p:nvPr/>
        </p:nvSpPr>
        <p:spPr>
          <a:xfrm>
            <a:off x="609600" y="961292"/>
            <a:ext cx="665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Những sự thật về cây lá Phong không phải ai cũng biết">
            <a:extLst>
              <a:ext uri="{FF2B5EF4-FFF2-40B4-BE49-F238E27FC236}">
                <a16:creationId xmlns:a16="http://schemas.microsoft.com/office/drawing/2014/main" id="{B20F81F6-8766-0FD1-1426-640510891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65" b="94444" l="1852" r="92593">
                        <a14:foregroundMark x1="6944" y1="47863" x2="6944" y2="47863"/>
                        <a14:foregroundMark x1="1852" y1="48718" x2="1852" y2="48718"/>
                        <a14:foregroundMark x1="17593" y1="15385" x2="17593" y2="15385"/>
                        <a14:foregroundMark x1="65278" y1="7692" x2="65278" y2="7692"/>
                        <a14:foregroundMark x1="92593" y1="44872" x2="92593" y2="44872"/>
                        <a14:foregroundMark x1="39815" y1="60256" x2="39815" y2="60256"/>
                        <a14:foregroundMark x1="41204" y1="60684" x2="41204" y2="60684"/>
                        <a14:foregroundMark x1="38889" y1="73932" x2="38889" y2="73932"/>
                        <a14:foregroundMark x1="40741" y1="67521" x2="40741" y2="67521"/>
                        <a14:foregroundMark x1="38426" y1="94444" x2="38426" y2="94444"/>
                        <a14:foregroundMark x1="40741" y1="67521" x2="40741" y2="67521"/>
                        <a14:foregroundMark x1="75926" y1="24359" x2="75926" y2="2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813">
            <a:off x="-141817" y="697476"/>
            <a:ext cx="2583620" cy="32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BED86A-4A2E-0A61-C152-9FF303DA4D1A}"/>
              </a:ext>
            </a:extLst>
          </p:cNvPr>
          <p:cNvSpPr/>
          <p:nvPr/>
        </p:nvSpPr>
        <p:spPr>
          <a:xfrm>
            <a:off x="421268" y="1848089"/>
            <a:ext cx="14574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TRÒ </a:t>
            </a:r>
          </a:p>
          <a:p>
            <a:pPr algn="ctr"/>
            <a:r>
              <a:rPr lang="vi-VN" sz="32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CHƠI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pic>
        <p:nvPicPr>
          <p:cNvPr id="9" name="Picture 2" descr="Những sự thật về cây lá Phong không phải ai cũng biết">
            <a:extLst>
              <a:ext uri="{FF2B5EF4-FFF2-40B4-BE49-F238E27FC236}">
                <a16:creationId xmlns:a16="http://schemas.microsoft.com/office/drawing/2014/main" id="{E275705C-8064-93CE-B7D8-8D535DF6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65" b="94444" l="1852" r="92593">
                        <a14:foregroundMark x1="6944" y1="47863" x2="6944" y2="47863"/>
                        <a14:foregroundMark x1="1852" y1="48718" x2="1852" y2="48718"/>
                        <a14:foregroundMark x1="17593" y1="15385" x2="17593" y2="15385"/>
                        <a14:foregroundMark x1="65278" y1="7692" x2="65278" y2="7692"/>
                        <a14:foregroundMark x1="92593" y1="44872" x2="92593" y2="44872"/>
                        <a14:foregroundMark x1="39815" y1="60256" x2="39815" y2="60256"/>
                        <a14:foregroundMark x1="41204" y1="60684" x2="41204" y2="60684"/>
                        <a14:foregroundMark x1="38889" y1="73932" x2="38889" y2="73932"/>
                        <a14:foregroundMark x1="40741" y1="67521" x2="40741" y2="67521"/>
                        <a14:foregroundMark x1="38426" y1="94444" x2="38426" y2="94444"/>
                        <a14:foregroundMark x1="40741" y1="67521" x2="40741" y2="67521"/>
                        <a14:foregroundMark x1="75926" y1="24359" x2="75926" y2="2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813">
            <a:off x="3470558" y="1159803"/>
            <a:ext cx="2111708" cy="23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hững sự thật về cây lá Phong không phải ai cũng biết">
            <a:extLst>
              <a:ext uri="{FF2B5EF4-FFF2-40B4-BE49-F238E27FC236}">
                <a16:creationId xmlns:a16="http://schemas.microsoft.com/office/drawing/2014/main" id="{4F34D058-F2BF-F8AC-8803-DEB480AE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65" b="94444" l="1852" r="92593">
                        <a14:foregroundMark x1="6944" y1="47863" x2="6944" y2="47863"/>
                        <a14:foregroundMark x1="1852" y1="48718" x2="1852" y2="48718"/>
                        <a14:foregroundMark x1="17593" y1="15385" x2="17593" y2="15385"/>
                        <a14:foregroundMark x1="65278" y1="7692" x2="65278" y2="7692"/>
                        <a14:foregroundMark x1="92593" y1="44872" x2="92593" y2="44872"/>
                        <a14:foregroundMark x1="39815" y1="60256" x2="39815" y2="60256"/>
                        <a14:foregroundMark x1="41204" y1="60684" x2="41204" y2="60684"/>
                        <a14:foregroundMark x1="38889" y1="73932" x2="38889" y2="73932"/>
                        <a14:foregroundMark x1="40741" y1="67521" x2="40741" y2="67521"/>
                        <a14:foregroundMark x1="38426" y1="94444" x2="38426" y2="94444"/>
                        <a14:foregroundMark x1="40741" y1="67521" x2="40741" y2="67521"/>
                        <a14:foregroundMark x1="75926" y1="24359" x2="75926" y2="2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813">
            <a:off x="5481716" y="1065030"/>
            <a:ext cx="2487639" cy="27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hững sự thật về cây lá Phong không phải ai cũng biết">
            <a:extLst>
              <a:ext uri="{FF2B5EF4-FFF2-40B4-BE49-F238E27FC236}">
                <a16:creationId xmlns:a16="http://schemas.microsoft.com/office/drawing/2014/main" id="{FB8FE454-78F6-8706-3D40-3EF4D86D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65" b="94444" l="1852" r="92593">
                        <a14:foregroundMark x1="6944" y1="47863" x2="6944" y2="47863"/>
                        <a14:foregroundMark x1="1852" y1="48718" x2="1852" y2="48718"/>
                        <a14:foregroundMark x1="17593" y1="15385" x2="17593" y2="15385"/>
                        <a14:foregroundMark x1="65278" y1="7692" x2="65278" y2="7692"/>
                        <a14:foregroundMark x1="92593" y1="44872" x2="92593" y2="44872"/>
                        <a14:foregroundMark x1="39815" y1="60256" x2="39815" y2="60256"/>
                        <a14:foregroundMark x1="41204" y1="60684" x2="41204" y2="60684"/>
                        <a14:foregroundMark x1="38889" y1="73932" x2="38889" y2="73932"/>
                        <a14:foregroundMark x1="40741" y1="67521" x2="40741" y2="67521"/>
                        <a14:foregroundMark x1="38426" y1="94444" x2="38426" y2="94444"/>
                        <a14:foregroundMark x1="40741" y1="67521" x2="40741" y2="67521"/>
                        <a14:foregroundMark x1="75926" y1="24359" x2="75926" y2="2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813">
            <a:off x="8123106" y="1148674"/>
            <a:ext cx="2111708" cy="23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6B07BB-FA4D-8941-1F52-B6E2D1F7ABC2}"/>
              </a:ext>
            </a:extLst>
          </p:cNvPr>
          <p:cNvSpPr/>
          <p:nvPr/>
        </p:nvSpPr>
        <p:spPr>
          <a:xfrm>
            <a:off x="4149016" y="2051243"/>
            <a:ext cx="8996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AI </a:t>
            </a:r>
            <a:endParaRPr lang="en-US" sz="32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580AC-E559-AD7D-63BF-6013C22A3A7B}"/>
              </a:ext>
            </a:extLst>
          </p:cNvPr>
          <p:cNvSpPr/>
          <p:nvPr/>
        </p:nvSpPr>
        <p:spPr>
          <a:xfrm>
            <a:off x="5877469" y="2131426"/>
            <a:ext cx="20826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NHANH 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C50994-6D05-A9A5-D790-E2AAE742025D}"/>
              </a:ext>
            </a:extLst>
          </p:cNvPr>
          <p:cNvSpPr/>
          <p:nvPr/>
        </p:nvSpPr>
        <p:spPr>
          <a:xfrm>
            <a:off x="8623083" y="2020857"/>
            <a:ext cx="12618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BigApple" pitchFamily="2" charset="0"/>
              </a:rPr>
              <a:t>HƠN</a:t>
            </a:r>
            <a:endParaRPr lang="en-US" sz="32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BigApple" pitchFamily="2" charset="0"/>
            </a:endParaRPr>
          </a:p>
        </p:txBody>
      </p:sp>
      <p:graphicFrame>
        <p:nvGraphicFramePr>
          <p:cNvPr id="9222" name="TextBox 14">
            <a:extLst>
              <a:ext uri="{FF2B5EF4-FFF2-40B4-BE49-F238E27FC236}">
                <a16:creationId xmlns:a16="http://schemas.microsoft.com/office/drawing/2014/main" id="{56832771-04D9-FF1A-CC66-6CC8B39FA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583203"/>
              </p:ext>
            </p:extLst>
          </p:nvPr>
        </p:nvGraphicFramePr>
        <p:xfrm>
          <a:off x="290885" y="3612887"/>
          <a:ext cx="11596987" cy="298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82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Graphic spid="922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984</Words>
  <Application>Microsoft Office PowerPoint</Application>
  <PresentationFormat>Widescreen</PresentationFormat>
  <Paragraphs>82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Amazone</vt:lpstr>
      <vt:lpstr>Arial</vt:lpstr>
      <vt:lpstr>BigApple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2022-06-16T08:10:24Z</dcterms:created>
  <dcterms:modified xsi:type="dcterms:W3CDTF">2023-08-19T09:27:25Z</dcterms:modified>
</cp:coreProperties>
</file>