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  <p:sldMasterId id="2147483690" r:id="rId3"/>
    <p:sldMasterId id="2147483702" r:id="rId4"/>
  </p:sldMasterIdLst>
  <p:notesMasterIdLst>
    <p:notesMasterId r:id="rId44"/>
  </p:notesMasterIdLst>
  <p:sldIdLst>
    <p:sldId id="4152" r:id="rId5"/>
    <p:sldId id="4267" r:id="rId6"/>
    <p:sldId id="4206" r:id="rId7"/>
    <p:sldId id="4268" r:id="rId8"/>
    <p:sldId id="4158" r:id="rId9"/>
    <p:sldId id="4245" r:id="rId10"/>
    <p:sldId id="4269" r:id="rId11"/>
    <p:sldId id="4266" r:id="rId12"/>
    <p:sldId id="4222" r:id="rId13"/>
    <p:sldId id="4246" r:id="rId14"/>
    <p:sldId id="4250" r:id="rId15"/>
    <p:sldId id="4249" r:id="rId16"/>
    <p:sldId id="4251" r:id="rId17"/>
    <p:sldId id="4252" r:id="rId18"/>
    <p:sldId id="4169" r:id="rId19"/>
    <p:sldId id="4203" r:id="rId20"/>
    <p:sldId id="4253" r:id="rId21"/>
    <p:sldId id="4255" r:id="rId22"/>
    <p:sldId id="4256" r:id="rId23"/>
    <p:sldId id="4257" r:id="rId24"/>
    <p:sldId id="4258" r:id="rId25"/>
    <p:sldId id="4259" r:id="rId26"/>
    <p:sldId id="4260" r:id="rId27"/>
    <p:sldId id="4261" r:id="rId28"/>
    <p:sldId id="4262" r:id="rId29"/>
    <p:sldId id="4263" r:id="rId30"/>
    <p:sldId id="4264" r:id="rId31"/>
    <p:sldId id="4265" r:id="rId32"/>
    <p:sldId id="4242" r:id="rId33"/>
    <p:sldId id="4207" r:id="rId34"/>
    <p:sldId id="4208" r:id="rId35"/>
    <p:sldId id="4209" r:id="rId36"/>
    <p:sldId id="4210" r:id="rId37"/>
    <p:sldId id="4211" r:id="rId38"/>
    <p:sldId id="4212" r:id="rId39"/>
    <p:sldId id="4213" r:id="rId40"/>
    <p:sldId id="4214" r:id="rId41"/>
    <p:sldId id="4215" r:id="rId42"/>
    <p:sldId id="4216" r:id="rId43"/>
  </p:sldIdLst>
  <p:sldSz cx="12192000" cy="6858000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Pangolin" panose="020B0604020202020204" charset="0"/>
      <p:regular r:id="rId51"/>
    </p:embeddedFont>
    <p:embeddedFont>
      <p:font typeface="Roboto" panose="02000000000000000000" pitchFamily="2" charset="0"/>
      <p:regular r:id="rId52"/>
      <p:bold r:id="rId53"/>
      <p:italic r:id="rId54"/>
      <p:boldItalic r:id="rId55"/>
    </p:embeddedFont>
    <p:embeddedFont>
      <p:font typeface="Roboto Black" panose="02000000000000000000" pitchFamily="2" charset="0"/>
      <p:regular r:id="rId56"/>
      <p:bold r:id="rId57"/>
      <p:boldItalic r:id="rId58"/>
    </p:embeddedFont>
    <p:embeddedFont>
      <p:font typeface="Tahoma" panose="020B0604030504040204" pitchFamily="34" charset="0"/>
      <p:regular r:id="rId59"/>
      <p:bold r:id="rId60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D25"/>
    <a:srgbClr val="F19054"/>
    <a:srgbClr val="AAE1FA"/>
    <a:srgbClr val="81A7D4"/>
    <a:srgbClr val="95624C"/>
    <a:srgbClr val="BB8CBF"/>
    <a:srgbClr val="FEF26C"/>
    <a:srgbClr val="31B778"/>
    <a:srgbClr val="EF6624"/>
    <a:srgbClr val="69C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6" autoAdjust="0"/>
    <p:restoredTop sz="83192" autoAdjust="0"/>
  </p:normalViewPr>
  <p:slideViewPr>
    <p:cSldViewPr snapToGrid="0">
      <p:cViewPr varScale="1">
        <p:scale>
          <a:sx n="95" d="100"/>
          <a:sy n="95" d="100"/>
        </p:scale>
        <p:origin x="11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0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07/09/2023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8891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</a:t>
            </a:r>
            <a:r>
              <a:rPr lang="en-US"/>
              <a:t>,</a:t>
            </a:r>
            <a:r>
              <a:rPr lang="vi-VN"/>
              <a:t> </a:t>
            </a:r>
            <a:r>
              <a:rPr lang="en-US"/>
              <a:t>đặt</a:t>
            </a:r>
            <a:r>
              <a:rPr lang="en-US" baseline="0"/>
              <a:t> câu hỏi cho HS trả lời.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961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</a:t>
            </a:r>
            <a:r>
              <a:rPr lang="en-US"/>
              <a:t>,</a:t>
            </a:r>
            <a:r>
              <a:rPr lang="vi-VN"/>
              <a:t> </a:t>
            </a:r>
            <a:r>
              <a:rPr lang="en-US"/>
              <a:t>đặt</a:t>
            </a:r>
            <a:r>
              <a:rPr lang="en-US" baseline="0"/>
              <a:t> câu hỏi cho HS trả lời.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043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luyện tập đọc một phần mấy rồi làm phiếu bài tập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93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luyện tập đọc một phần mấy rồi làm phiếu bài tập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982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luyện tập đọc một phần mấy rồi làm phiếu bài tập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316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</a:t>
            </a:r>
            <a:r>
              <a:rPr lang="vi-VN"/>
              <a:t>yêu </a:t>
            </a:r>
            <a:r>
              <a:rPr lang="vi-VN" dirty="0"/>
              <a:t>cầu học phân công chuẩn bị nguyên, vật liệu cho buổi </a:t>
            </a:r>
            <a:r>
              <a:rPr lang="vi-VN"/>
              <a:t>học sau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438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Trong quá trình dạy học, GV thường xuyên khuyến khích HS bằng các câu khen khi HS trả lời 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338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046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,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dán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7624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163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6314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3,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7529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lựa chọn vật liệu dùng làm đồ dùng học tập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813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HS thực hành làm sản phẩm theo ý tưởng nhóm đã thống nhất hoặc làm theo gợi ý trong sách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256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cách đo, gấp tại các trung điểm để chia phần đều nhau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56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ý cách làm,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cách đo, gấp tại các trung điểm để chia phần đều nhau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7231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4891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Kiểm tra theo tiêu</a:t>
            </a:r>
            <a:r>
              <a:rPr lang="en-US" baseline="0"/>
              <a:t> chí, điều chỉnh nếu chưa đúng tiêu chí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4322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nhóm cử đại diện trình bày ý tưởng và sản phẩm của nhóm. Các nhóm khác đặt câu hỏi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1170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676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Trong quá trình dạy học, GV thường xuyên khuyến khích HS bằng các câu khen khi HS trả lời đúng</a:t>
            </a:r>
            <a:endParaRPr lang="vi-VN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820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chia lớp thành 2 đội. Đến lượt đội nào thì bấm vào ô số của đội đó. Nếu trả lời đúng thì bấm vào ếch để lên bậc. Đội nào lên trước thì chiến thắng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1659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69844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564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70100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0986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87772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51554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13929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5683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396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4340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41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quan sát tranh và trả lời câu hỏi. Có thể có nhiều câu trả lời khác nhau.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631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dắt: </a:t>
            </a:r>
            <a:r>
              <a:rPr lang="en-US"/>
              <a:t>Em</a:t>
            </a:r>
            <a:r>
              <a:rPr lang="en-US" baseline="0"/>
              <a:t> nhìn thấy các bạn sử dụng những hình gì? Ghép thành hình gì? Để làm được, cùng tìm hiểu chi tiết xem chúng được làm như thế nào nhé.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300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dắt: </a:t>
            </a:r>
            <a:r>
              <a:rPr lang="en-US"/>
              <a:t>Em</a:t>
            </a:r>
            <a:r>
              <a:rPr lang="en-US" baseline="0"/>
              <a:t> nhìn thấy các bạn sử dụng những hình gì? Ghép thành hình gì? Để làm được, cùng tìm hiểu chi tiết xem chúng được làm như thế nào nhé.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295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1,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60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466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029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002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372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442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074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416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036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21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08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719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496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161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9203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533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145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0331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153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988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912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64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815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357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385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7061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5221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465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783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10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1658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742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2397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5957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125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88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65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505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png"/><Relationship Id="rId5" Type="http://schemas.openxmlformats.org/officeDocument/2006/relationships/image" Target="../media/image42.png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6.pn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6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0.png"/><Relationship Id="rId5" Type="http://schemas.openxmlformats.org/officeDocument/2006/relationships/image" Target="../media/image3.pn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slide" Target="slide31.xml"/><Relationship Id="rId26" Type="http://schemas.openxmlformats.org/officeDocument/2006/relationships/slide" Target="slide39.xml"/><Relationship Id="rId3" Type="http://schemas.openxmlformats.org/officeDocument/2006/relationships/slideLayout" Target="../slideLayouts/slideLayout24.xml"/><Relationship Id="rId21" Type="http://schemas.openxmlformats.org/officeDocument/2006/relationships/slide" Target="slide34.xml"/><Relationship Id="rId7" Type="http://schemas.openxmlformats.org/officeDocument/2006/relationships/audio" Target="../media/audio3.wav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slide" Target="slide38.xml"/><Relationship Id="rId2" Type="http://schemas.openxmlformats.org/officeDocument/2006/relationships/audio" Target="../media/media1.wav"/><Relationship Id="rId16" Type="http://schemas.openxmlformats.org/officeDocument/2006/relationships/slide" Target="slide30.xml"/><Relationship Id="rId20" Type="http://schemas.openxmlformats.org/officeDocument/2006/relationships/slide" Target="slide33.xml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24" Type="http://schemas.openxmlformats.org/officeDocument/2006/relationships/slide" Target="slide37.xml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23" Type="http://schemas.openxmlformats.org/officeDocument/2006/relationships/slide" Target="slide36.xml"/><Relationship Id="rId10" Type="http://schemas.openxmlformats.org/officeDocument/2006/relationships/image" Target="../media/image8.png"/><Relationship Id="rId19" Type="http://schemas.openxmlformats.org/officeDocument/2006/relationships/slide" Target="slide32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slide" Target="slide35.xml"/><Relationship Id="rId27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slide" Target="slid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slide" Target="slid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slide" Target="slid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slide" Target="slid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slide" Target="slid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slide" Target="slid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slide" Target="slid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slide" Target="slide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slide" Target="slide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189899" y="105867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9899" y="5717988"/>
            <a:ext cx="1080256" cy="981137"/>
            <a:chOff x="3686896" y="5777470"/>
            <a:chExt cx="1080256" cy="981137"/>
          </a:xfrm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F1C07DEE-8892-24B9-69DB-4BC45E9619CB}"/>
                </a:ext>
              </a:extLst>
            </p:cNvPr>
            <p:cNvSpPr/>
            <p:nvPr/>
          </p:nvSpPr>
          <p:spPr>
            <a:xfrm>
              <a:off x="3686896" y="5777470"/>
              <a:ext cx="975161" cy="981137"/>
            </a:xfrm>
            <a:prstGeom prst="ellipse">
              <a:avLst/>
            </a:prstGeom>
            <a:solidFill>
              <a:srgbClr val="48B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1500B4-2A13-B105-884B-9C3A22343CC6}"/>
                </a:ext>
              </a:extLst>
            </p:cNvPr>
            <p:cNvSpPr txBox="1"/>
            <p:nvPr/>
          </p:nvSpPr>
          <p:spPr>
            <a:xfrm>
              <a:off x="3709062" y="6037207"/>
              <a:ext cx="1058090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85551" y="1674672"/>
            <a:ext cx="659771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60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TRẢI NGHIỆM CÙNG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1261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157" y="1058675"/>
            <a:ext cx="2856944" cy="28398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7786" y="4702325"/>
            <a:ext cx="6597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b="1">
                <a:solidFill>
                  <a:schemeClr val="accent2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MỘT PHẦN MẤY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53" y="3503456"/>
            <a:ext cx="462915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2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532023" y="2010191"/>
            <a:ext cx="7565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tam giác được chia thành mầy phần bằng nhau?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714" y="2536267"/>
            <a:ext cx="2178745" cy="21544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12511" y="2711068"/>
            <a:ext cx="6986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tam giác được chia thành 2 phần bằng nhau.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3410900" y="4836139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470773" y="4929696"/>
            <a:ext cx="635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hai (      ) hình tam giác.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12511" y="3848398"/>
            <a:ext cx="572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vào mấy phần hình tam giác?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994187" y="4690668"/>
            <a:ext cx="611257" cy="960475"/>
            <a:chOff x="4698498" y="3459871"/>
            <a:chExt cx="611257" cy="960475"/>
          </a:xfrm>
        </p:grpSpPr>
        <p:sp>
          <p:nvSpPr>
            <p:cNvPr id="21" name="TextBox 20"/>
            <p:cNvSpPr txBox="1"/>
            <p:nvPr/>
          </p:nvSpPr>
          <p:spPr>
            <a:xfrm>
              <a:off x="4698498" y="395868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98498" y="345987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027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11" grpId="0"/>
      <p:bldP spid="16" grpId="0" animBg="1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070248" y="1947846"/>
            <a:ext cx="720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mầy phần bằng nhau?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15125" y="4804707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6071" y="2721213"/>
            <a:ext cx="6792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7 phần bằng nhau.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156072" y="4919267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60081" y="5013695"/>
            <a:ext cx="635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bảy (      ) hình vuông.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573" y="2315992"/>
            <a:ext cx="2285738" cy="22099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56072" y="3924334"/>
            <a:ext cx="572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vào mấy phần hình vuông?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65444" y="17628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5790371" y="4786134"/>
            <a:ext cx="611257" cy="960475"/>
            <a:chOff x="4698498" y="3459871"/>
            <a:chExt cx="611257" cy="960475"/>
          </a:xfrm>
        </p:grpSpPr>
        <p:sp>
          <p:nvSpPr>
            <p:cNvPr id="23" name="TextBox 22"/>
            <p:cNvSpPr txBox="1"/>
            <p:nvPr/>
          </p:nvSpPr>
          <p:spPr>
            <a:xfrm>
              <a:off x="4698498" y="395868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98498" y="345987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4900835" y="3934132"/>
              <a:ext cx="268641" cy="818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1008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11" grpId="0"/>
      <p:bldP spid="6" grpId="0" animBg="1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515125" y="4919008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335481" y="2688251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604984" y="2351653"/>
            <a:ext cx="651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tròn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6441" y="1074413"/>
            <a:ext cx="7313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hình sau được chia thành mấy phần bằng nhau? </a:t>
            </a:r>
          </a:p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tô màu một phần mấy hình đó?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904" y="2258004"/>
            <a:ext cx="1781175" cy="1724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804" y="4407560"/>
            <a:ext cx="1819275" cy="1752600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3335481" y="5050484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98499" y="4542377"/>
            <a:ext cx="7126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chữ nhật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04984" y="2998354"/>
            <a:ext cx="3959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hình tròn.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21855" y="5275960"/>
            <a:ext cx="487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hình chữ nhật.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392429" y="5109465"/>
            <a:ext cx="611257" cy="1083585"/>
            <a:chOff x="4698498" y="3459871"/>
            <a:chExt cx="611257" cy="1083585"/>
          </a:xfrm>
        </p:grpSpPr>
        <p:sp>
          <p:nvSpPr>
            <p:cNvPr id="25" name="TextBox 24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6279303" y="2812565"/>
            <a:ext cx="611257" cy="1083585"/>
            <a:chOff x="4698498" y="3459871"/>
            <a:chExt cx="611257" cy="1083585"/>
          </a:xfrm>
        </p:grpSpPr>
        <p:sp>
          <p:nvSpPr>
            <p:cNvPr id="29" name="TextBox 28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385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6" grpId="0" animBg="1"/>
      <p:bldP spid="15" grpId="0"/>
      <p:bldP spid="16" grpId="0"/>
      <p:bldP spid="17" grpId="0" animBg="1"/>
      <p:bldP spid="19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515125" y="4919008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335481" y="2688251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84201" y="2550619"/>
            <a:ext cx="686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6441" y="1074413"/>
            <a:ext cx="7313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hình sau được chia thành mấy phần bằng nhau? </a:t>
            </a:r>
          </a:p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mấy hình đó?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335481" y="5050484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77718" y="4627893"/>
            <a:ext cx="7126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hoa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16" y="2151497"/>
            <a:ext cx="1809750" cy="1724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021" y="4226571"/>
            <a:ext cx="1800225" cy="16478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28337" y="3304435"/>
            <a:ext cx="4497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hình vuông.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52843" y="3135394"/>
            <a:ext cx="611257" cy="1083585"/>
            <a:chOff x="4698498" y="3459871"/>
            <a:chExt cx="611257" cy="1083585"/>
          </a:xfrm>
        </p:grpSpPr>
        <p:sp>
          <p:nvSpPr>
            <p:cNvPr id="18" name="TextBox 17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454315" y="5379400"/>
            <a:ext cx="4815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 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hình hoa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617936" y="5212668"/>
            <a:ext cx="611257" cy="1083585"/>
            <a:chOff x="4698498" y="3459871"/>
            <a:chExt cx="611257" cy="1083585"/>
          </a:xfrm>
        </p:grpSpPr>
        <p:sp>
          <p:nvSpPr>
            <p:cNvPr id="24" name="TextBox 23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797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6" grpId="0" animBg="1"/>
      <p:bldP spid="15" grpId="0"/>
      <p:bldP spid="17" grpId="0" animBg="1"/>
      <p:bldP spid="19" grpId="0"/>
      <p:bldP spid="13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515125" y="4919008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335481" y="2688251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84201" y="2550619"/>
            <a:ext cx="686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6441" y="1074413"/>
            <a:ext cx="7313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hình sau được chia thành mấy phần bằng nhau? </a:t>
            </a:r>
          </a:p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mấy hình đó?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335481" y="5050484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77718" y="4627893"/>
            <a:ext cx="7126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sao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87" y="2308318"/>
            <a:ext cx="1752600" cy="1685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573" y="4221809"/>
            <a:ext cx="1704975" cy="16573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7945" y="3338770"/>
            <a:ext cx="686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hình vuông.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06234" y="3168532"/>
            <a:ext cx="611257" cy="1083585"/>
            <a:chOff x="4698498" y="3459871"/>
            <a:chExt cx="611257" cy="1083585"/>
          </a:xfrm>
        </p:grpSpPr>
        <p:sp>
          <p:nvSpPr>
            <p:cNvPr id="18" name="TextBox 17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5392883" y="5354447"/>
            <a:ext cx="4086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hình sao.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211863" y="5186667"/>
            <a:ext cx="611257" cy="1083585"/>
            <a:chOff x="4698498" y="3459871"/>
            <a:chExt cx="611257" cy="1083585"/>
          </a:xfrm>
        </p:grpSpPr>
        <p:sp>
          <p:nvSpPr>
            <p:cNvPr id="24" name="TextBox 23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451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6" grpId="0" animBg="1"/>
      <p:bldP spid="15" grpId="0"/>
      <p:bldP spid="17" grpId="0" animBg="1"/>
      <p:bldP spid="19" grpId="0"/>
      <p:bldP spid="13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4357134" y="195440"/>
            <a:ext cx="4786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lvl="0">
              <a:defRPr/>
            </a:pPr>
            <a:r>
              <a:rPr lang="vi-VN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Chuẩn bị cho giờ học 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D375CCE-294A-4A06-B090-A5CB539AC2CB}"/>
              </a:ext>
            </a:extLst>
          </p:cNvPr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rgbClr val="72B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dụng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799048" y="2541288"/>
            <a:ext cx="691750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A4, giấy màu, kéo, keo dán, bút màu, bút 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912949" y="3643106"/>
            <a:ext cx="810491" cy="11029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565122">
            <a:off x="2166435" y="3799772"/>
            <a:ext cx="810491" cy="11029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9143590" y="3140514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5285" y="3507411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358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 flipH="1" flipV="1">
            <a:off x="0" y="5917722"/>
            <a:ext cx="12192000" cy="940278"/>
          </a:xfrm>
          <a:custGeom>
            <a:avLst/>
            <a:gdLst>
              <a:gd name="connsiteX0" fmla="*/ 0 w 12192000"/>
              <a:gd name="connsiteY0" fmla="*/ 0 h 845389"/>
              <a:gd name="connsiteX1" fmla="*/ 12192000 w 12192000"/>
              <a:gd name="connsiteY1" fmla="*/ 0 h 845389"/>
              <a:gd name="connsiteX2" fmla="*/ 12192000 w 12192000"/>
              <a:gd name="connsiteY2" fmla="*/ 845389 h 845389"/>
              <a:gd name="connsiteX3" fmla="*/ 0 w 12192000"/>
              <a:gd name="connsiteY3" fmla="*/ 845389 h 845389"/>
              <a:gd name="connsiteX4" fmla="*/ 0 w 12192000"/>
              <a:gd name="connsiteY4" fmla="*/ 0 h 845389"/>
              <a:gd name="connsiteX0" fmla="*/ 0 w 12192000"/>
              <a:gd name="connsiteY0" fmla="*/ 0 h 1152105"/>
              <a:gd name="connsiteX1" fmla="*/ 12192000 w 12192000"/>
              <a:gd name="connsiteY1" fmla="*/ 0 h 1152105"/>
              <a:gd name="connsiteX2" fmla="*/ 12192000 w 12192000"/>
              <a:gd name="connsiteY2" fmla="*/ 845389 h 1152105"/>
              <a:gd name="connsiteX3" fmla="*/ 0 w 12192000"/>
              <a:gd name="connsiteY3" fmla="*/ 845389 h 1152105"/>
              <a:gd name="connsiteX4" fmla="*/ 0 w 12192000"/>
              <a:gd name="connsiteY4" fmla="*/ 0 h 1152105"/>
              <a:gd name="connsiteX0" fmla="*/ 0 w 12192000"/>
              <a:gd name="connsiteY0" fmla="*/ 0 h 1095555"/>
              <a:gd name="connsiteX1" fmla="*/ 12192000 w 12192000"/>
              <a:gd name="connsiteY1" fmla="*/ 0 h 1095555"/>
              <a:gd name="connsiteX2" fmla="*/ 12192000 w 12192000"/>
              <a:gd name="connsiteY2" fmla="*/ 845389 h 1095555"/>
              <a:gd name="connsiteX3" fmla="*/ 5727940 w 12192000"/>
              <a:gd name="connsiteY3" fmla="*/ 1095555 h 1095555"/>
              <a:gd name="connsiteX4" fmla="*/ 0 w 12192000"/>
              <a:gd name="connsiteY4" fmla="*/ 845389 h 1095555"/>
              <a:gd name="connsiteX5" fmla="*/ 0 w 12192000"/>
              <a:gd name="connsiteY5" fmla="*/ 0 h 1095555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26825"/>
              <a:gd name="connsiteX1" fmla="*/ 12192000 w 12192000"/>
              <a:gd name="connsiteY1" fmla="*/ 0 h 1126825"/>
              <a:gd name="connsiteX2" fmla="*/ 12192000 w 12192000"/>
              <a:gd name="connsiteY2" fmla="*/ 845389 h 1126825"/>
              <a:gd name="connsiteX3" fmla="*/ 9428672 w 12192000"/>
              <a:gd name="connsiteY3" fmla="*/ 1095554 h 1126825"/>
              <a:gd name="connsiteX4" fmla="*/ 5727940 w 12192000"/>
              <a:gd name="connsiteY4" fmla="*/ 1095555 h 1126825"/>
              <a:gd name="connsiteX5" fmla="*/ 0 w 12192000"/>
              <a:gd name="connsiteY5" fmla="*/ 845389 h 1126825"/>
              <a:gd name="connsiteX6" fmla="*/ 0 w 12192000"/>
              <a:gd name="connsiteY6" fmla="*/ 0 h 1126825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70103"/>
              <a:gd name="connsiteX1" fmla="*/ 12192000 w 12192000"/>
              <a:gd name="connsiteY1" fmla="*/ 0 h 1170103"/>
              <a:gd name="connsiteX2" fmla="*/ 12192000 w 12192000"/>
              <a:gd name="connsiteY2" fmla="*/ 845389 h 1170103"/>
              <a:gd name="connsiteX3" fmla="*/ 9428672 w 12192000"/>
              <a:gd name="connsiteY3" fmla="*/ 1095554 h 1170103"/>
              <a:gd name="connsiteX4" fmla="*/ 5727940 w 12192000"/>
              <a:gd name="connsiteY4" fmla="*/ 1095555 h 1170103"/>
              <a:gd name="connsiteX5" fmla="*/ 0 w 12192000"/>
              <a:gd name="connsiteY5" fmla="*/ 845389 h 1170103"/>
              <a:gd name="connsiteX6" fmla="*/ 0 w 12192000"/>
              <a:gd name="connsiteY6" fmla="*/ 0 h 1170103"/>
              <a:gd name="connsiteX0" fmla="*/ 0 w 12192000"/>
              <a:gd name="connsiteY0" fmla="*/ 0 h 1181114"/>
              <a:gd name="connsiteX1" fmla="*/ 12192000 w 12192000"/>
              <a:gd name="connsiteY1" fmla="*/ 0 h 1181114"/>
              <a:gd name="connsiteX2" fmla="*/ 12192000 w 12192000"/>
              <a:gd name="connsiteY2" fmla="*/ 845389 h 1181114"/>
              <a:gd name="connsiteX3" fmla="*/ 9428672 w 12192000"/>
              <a:gd name="connsiteY3" fmla="*/ 1095554 h 1181114"/>
              <a:gd name="connsiteX4" fmla="*/ 5727940 w 12192000"/>
              <a:gd name="connsiteY4" fmla="*/ 1095555 h 1181114"/>
              <a:gd name="connsiteX5" fmla="*/ 0 w 12192000"/>
              <a:gd name="connsiteY5" fmla="*/ 845389 h 1181114"/>
              <a:gd name="connsiteX6" fmla="*/ 0 w 12192000"/>
              <a:gd name="connsiteY6" fmla="*/ 0 h 1181114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211880">
                <a:moveTo>
                  <a:pt x="0" y="0"/>
                </a:moveTo>
                <a:lnTo>
                  <a:pt x="12192000" y="0"/>
                </a:lnTo>
                <a:lnTo>
                  <a:pt x="12192000" y="845389"/>
                </a:lnTo>
                <a:cubicBezTo>
                  <a:pt x="11731445" y="1027981"/>
                  <a:pt x="10600906" y="1329905"/>
                  <a:pt x="9428672" y="1095554"/>
                </a:cubicBezTo>
                <a:cubicBezTo>
                  <a:pt x="8256438" y="861203"/>
                  <a:pt x="7501148" y="1449238"/>
                  <a:pt x="5727940" y="1095555"/>
                </a:cubicBezTo>
                <a:cubicBezTo>
                  <a:pt x="3954732" y="741872"/>
                  <a:pt x="954657" y="1027982"/>
                  <a:pt x="0" y="845389"/>
                </a:cubicBezTo>
                <a:lnTo>
                  <a:pt x="0" y="0"/>
                </a:ln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806254" y="295763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845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85185E-6 L -3.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56980"/>
            <a:ext cx="7057854" cy="7225371"/>
          </a:xfrm>
          <a:custGeom>
            <a:avLst/>
            <a:gdLst>
              <a:gd name="connsiteX0" fmla="*/ 0 w 6586800"/>
              <a:gd name="connsiteY0" fmla="*/ 0 h 6338455"/>
              <a:gd name="connsiteX1" fmla="*/ 6586800 w 6586800"/>
              <a:gd name="connsiteY1" fmla="*/ 0 h 6338455"/>
              <a:gd name="connsiteX2" fmla="*/ 6586800 w 6586800"/>
              <a:gd name="connsiteY2" fmla="*/ 6338455 h 6338455"/>
              <a:gd name="connsiteX3" fmla="*/ 0 w 6586800"/>
              <a:gd name="connsiteY3" fmla="*/ 6338455 h 6338455"/>
              <a:gd name="connsiteX4" fmla="*/ 0 w 6586800"/>
              <a:gd name="connsiteY4" fmla="*/ 0 h 6338455"/>
              <a:gd name="connsiteX0" fmla="*/ 0 w 6586800"/>
              <a:gd name="connsiteY0" fmla="*/ 157018 h 6495473"/>
              <a:gd name="connsiteX1" fmla="*/ 6586800 w 6586800"/>
              <a:gd name="connsiteY1" fmla="*/ 157018 h 6495473"/>
              <a:gd name="connsiteX2" fmla="*/ 6586800 w 6586800"/>
              <a:gd name="connsiteY2" fmla="*/ 6495473 h 6495473"/>
              <a:gd name="connsiteX3" fmla="*/ 0 w 6586800"/>
              <a:gd name="connsiteY3" fmla="*/ 6495473 h 6495473"/>
              <a:gd name="connsiteX4" fmla="*/ 0 w 6586800"/>
              <a:gd name="connsiteY4" fmla="*/ 157018 h 6495473"/>
              <a:gd name="connsiteX0" fmla="*/ 0 w 7057854"/>
              <a:gd name="connsiteY0" fmla="*/ 157018 h 6495473"/>
              <a:gd name="connsiteX1" fmla="*/ 6586800 w 7057854"/>
              <a:gd name="connsiteY1" fmla="*/ 157018 h 6495473"/>
              <a:gd name="connsiteX2" fmla="*/ 6586800 w 7057854"/>
              <a:gd name="connsiteY2" fmla="*/ 6495473 h 6495473"/>
              <a:gd name="connsiteX3" fmla="*/ 0 w 7057854"/>
              <a:gd name="connsiteY3" fmla="*/ 6495473 h 6495473"/>
              <a:gd name="connsiteX4" fmla="*/ 0 w 7057854"/>
              <a:gd name="connsiteY4" fmla="*/ 157018 h 6495473"/>
              <a:gd name="connsiteX0" fmla="*/ 0 w 7057854"/>
              <a:gd name="connsiteY0" fmla="*/ 886916 h 7225371"/>
              <a:gd name="connsiteX1" fmla="*/ 6586800 w 7057854"/>
              <a:gd name="connsiteY1" fmla="*/ 886916 h 7225371"/>
              <a:gd name="connsiteX2" fmla="*/ 6586800 w 7057854"/>
              <a:gd name="connsiteY2" fmla="*/ 7225371 h 7225371"/>
              <a:gd name="connsiteX3" fmla="*/ 0 w 7057854"/>
              <a:gd name="connsiteY3" fmla="*/ 7225371 h 7225371"/>
              <a:gd name="connsiteX4" fmla="*/ 0 w 7057854"/>
              <a:gd name="connsiteY4" fmla="*/ 886916 h 722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7854" h="7225371">
                <a:moveTo>
                  <a:pt x="0" y="886916"/>
                </a:moveTo>
                <a:cubicBezTo>
                  <a:pt x="1097800" y="-169493"/>
                  <a:pt x="5526927" y="-415411"/>
                  <a:pt x="6586800" y="886916"/>
                </a:cubicBezTo>
                <a:cubicBezTo>
                  <a:pt x="7646673" y="2189243"/>
                  <a:pt x="6586800" y="5112553"/>
                  <a:pt x="6586800" y="7225371"/>
                </a:cubicBezTo>
                <a:lnTo>
                  <a:pt x="0" y="7225371"/>
                </a:lnTo>
                <a:lnTo>
                  <a:pt x="0" y="88691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4750987" y="93143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F1C07DEE-8892-24B9-69DB-4BC45E9619CB}"/>
              </a:ext>
            </a:extLst>
          </p:cNvPr>
          <p:cNvSpPr/>
          <p:nvPr/>
        </p:nvSpPr>
        <p:spPr>
          <a:xfrm>
            <a:off x="3620572" y="5574546"/>
            <a:ext cx="975161" cy="981137"/>
          </a:xfrm>
          <a:prstGeom prst="ellipse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3620572" y="5834281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9" y="22796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-101645" y="1489290"/>
            <a:ext cx="659771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TRẢI NGHIỆM CÙNG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90" y="4516943"/>
            <a:ext cx="6597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MỘT PHẦN MẤY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-216" r="4691"/>
          <a:stretch/>
        </p:blipFill>
        <p:spPr>
          <a:xfrm rot="5400000">
            <a:off x="8129382" y="2145237"/>
            <a:ext cx="4434206" cy="3073035"/>
          </a:xfrm>
          <a:prstGeom prst="roundRect">
            <a:avLst>
              <a:gd name="adj" fmla="val 32221"/>
            </a:avLst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328" t="1402" r="4034" b="3563"/>
          <a:stretch/>
        </p:blipFill>
        <p:spPr>
          <a:xfrm>
            <a:off x="6247300" y="2336722"/>
            <a:ext cx="2676747" cy="2747421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123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70385" y="2088932"/>
            <a:ext cx="9530052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9721" y="3533369"/>
            <a:ext cx="546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có sử dụng 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;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...;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của một hình để trang trí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2506" y="4739719"/>
            <a:ext cx="512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Freeform 10"/>
          <p:cNvSpPr/>
          <p:nvPr/>
        </p:nvSpPr>
        <p:spPr>
          <a:xfrm>
            <a:off x="7371984" y="1940046"/>
            <a:ext cx="2835265" cy="2205362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839847" y="4361318"/>
            <a:ext cx="3060281" cy="2350737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79417" y="2525596"/>
            <a:ext cx="3437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21659" y="1262471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ý tưởng cách làm đồ dùng học một phần mấy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48170" y="185253"/>
            <a:ext cx="677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ĐỒ DÙNG HỌC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69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0" grpId="0"/>
      <p:bldP spid="11" grpId="0" animBg="1"/>
      <p:bldP spid="12" grpId="0" animBg="1"/>
      <p:bldP spid="117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767" y="2719366"/>
            <a:ext cx="5135525" cy="3394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327139"/>
            <a:ext cx="7050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CHỌN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Ý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ĐỒ DÙNG HỌC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66" y="3606520"/>
            <a:ext cx="1666875" cy="25622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6251" t="10419" r="16325" b="15067"/>
          <a:stretch/>
        </p:blipFill>
        <p:spPr>
          <a:xfrm>
            <a:off x="2857587" y="2459841"/>
            <a:ext cx="1722474" cy="1190848"/>
          </a:xfrm>
          <a:prstGeom prst="round2DiagRect">
            <a:avLst>
              <a:gd name="adj1" fmla="val 0"/>
              <a:gd name="adj2" fmla="val 0"/>
            </a:avLst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5421" y="3938476"/>
            <a:ext cx="1457325" cy="23622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791371" y="2296411"/>
            <a:ext cx="3115340" cy="2213217"/>
            <a:chOff x="8172933" y="2462705"/>
            <a:chExt cx="2509283" cy="1895441"/>
          </a:xfrm>
          <a:solidFill>
            <a:srgbClr val="AAE1FA"/>
          </a:solidFill>
        </p:grpSpPr>
        <p:sp>
          <p:nvSpPr>
            <p:cNvPr id="18" name="Isosceles Triangle 17"/>
            <p:cNvSpPr/>
            <p:nvPr/>
          </p:nvSpPr>
          <p:spPr>
            <a:xfrm rot="8615889">
              <a:off x="9471505" y="3518804"/>
              <a:ext cx="467832" cy="839342"/>
            </a:xfrm>
            <a:custGeom>
              <a:avLst/>
              <a:gdLst>
                <a:gd name="connsiteX0" fmla="*/ 0 w 467832"/>
                <a:gd name="connsiteY0" fmla="*/ 839342 h 839342"/>
                <a:gd name="connsiteX1" fmla="*/ 233916 w 467832"/>
                <a:gd name="connsiteY1" fmla="*/ 0 h 839342"/>
                <a:gd name="connsiteX2" fmla="*/ 467832 w 467832"/>
                <a:gd name="connsiteY2" fmla="*/ 839342 h 839342"/>
                <a:gd name="connsiteX3" fmla="*/ 0 w 467832"/>
                <a:gd name="connsiteY3" fmla="*/ 839342 h 839342"/>
                <a:gd name="connsiteX0" fmla="*/ 0 w 467832"/>
                <a:gd name="connsiteY0" fmla="*/ 839342 h 839342"/>
                <a:gd name="connsiteX1" fmla="*/ 233916 w 467832"/>
                <a:gd name="connsiteY1" fmla="*/ 0 h 839342"/>
                <a:gd name="connsiteX2" fmla="*/ 467832 w 467832"/>
                <a:gd name="connsiteY2" fmla="*/ 839342 h 839342"/>
                <a:gd name="connsiteX3" fmla="*/ 0 w 467832"/>
                <a:gd name="connsiteY3" fmla="*/ 839342 h 839342"/>
                <a:gd name="connsiteX0" fmla="*/ 0 w 467832"/>
                <a:gd name="connsiteY0" fmla="*/ 839342 h 839342"/>
                <a:gd name="connsiteX1" fmla="*/ 233916 w 467832"/>
                <a:gd name="connsiteY1" fmla="*/ 0 h 839342"/>
                <a:gd name="connsiteX2" fmla="*/ 467832 w 467832"/>
                <a:gd name="connsiteY2" fmla="*/ 839342 h 839342"/>
                <a:gd name="connsiteX3" fmla="*/ 0 w 467832"/>
                <a:gd name="connsiteY3" fmla="*/ 839342 h 83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7832" h="839342">
                  <a:moveTo>
                    <a:pt x="0" y="839342"/>
                  </a:moveTo>
                  <a:cubicBezTo>
                    <a:pt x="77972" y="559561"/>
                    <a:pt x="272995" y="551027"/>
                    <a:pt x="233916" y="0"/>
                  </a:cubicBezTo>
                  <a:cubicBezTo>
                    <a:pt x="601042" y="532609"/>
                    <a:pt x="389860" y="559561"/>
                    <a:pt x="467832" y="839342"/>
                  </a:cubicBezTo>
                  <a:lnTo>
                    <a:pt x="0" y="83934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8172933" y="2462705"/>
              <a:ext cx="2509283" cy="1307915"/>
            </a:xfrm>
            <a:custGeom>
              <a:avLst/>
              <a:gdLst>
                <a:gd name="connsiteX0" fmla="*/ 0 w 1945758"/>
                <a:gd name="connsiteY0" fmla="*/ 210902 h 1265385"/>
                <a:gd name="connsiteX1" fmla="*/ 210902 w 1945758"/>
                <a:gd name="connsiteY1" fmla="*/ 0 h 1265385"/>
                <a:gd name="connsiteX2" fmla="*/ 1734856 w 1945758"/>
                <a:gd name="connsiteY2" fmla="*/ 0 h 1265385"/>
                <a:gd name="connsiteX3" fmla="*/ 1945758 w 1945758"/>
                <a:gd name="connsiteY3" fmla="*/ 210902 h 1265385"/>
                <a:gd name="connsiteX4" fmla="*/ 1945758 w 1945758"/>
                <a:gd name="connsiteY4" fmla="*/ 1054483 h 1265385"/>
                <a:gd name="connsiteX5" fmla="*/ 1734856 w 1945758"/>
                <a:gd name="connsiteY5" fmla="*/ 1265385 h 1265385"/>
                <a:gd name="connsiteX6" fmla="*/ 210902 w 1945758"/>
                <a:gd name="connsiteY6" fmla="*/ 1265385 h 1265385"/>
                <a:gd name="connsiteX7" fmla="*/ 0 w 1945758"/>
                <a:gd name="connsiteY7" fmla="*/ 1054483 h 1265385"/>
                <a:gd name="connsiteX8" fmla="*/ 0 w 1945758"/>
                <a:gd name="connsiteY8" fmla="*/ 210902 h 1265385"/>
                <a:gd name="connsiteX0" fmla="*/ 0 w 1945758"/>
                <a:gd name="connsiteY0" fmla="*/ 210902 h 1276018"/>
                <a:gd name="connsiteX1" fmla="*/ 210902 w 1945758"/>
                <a:gd name="connsiteY1" fmla="*/ 0 h 1276018"/>
                <a:gd name="connsiteX2" fmla="*/ 1734856 w 1945758"/>
                <a:gd name="connsiteY2" fmla="*/ 0 h 1276018"/>
                <a:gd name="connsiteX3" fmla="*/ 1945758 w 1945758"/>
                <a:gd name="connsiteY3" fmla="*/ 210902 h 1276018"/>
                <a:gd name="connsiteX4" fmla="*/ 1945758 w 1945758"/>
                <a:gd name="connsiteY4" fmla="*/ 1054483 h 1276018"/>
                <a:gd name="connsiteX5" fmla="*/ 1192595 w 1945758"/>
                <a:gd name="connsiteY5" fmla="*/ 1276018 h 1276018"/>
                <a:gd name="connsiteX6" fmla="*/ 210902 w 1945758"/>
                <a:gd name="connsiteY6" fmla="*/ 1265385 h 1276018"/>
                <a:gd name="connsiteX7" fmla="*/ 0 w 1945758"/>
                <a:gd name="connsiteY7" fmla="*/ 1054483 h 1276018"/>
                <a:gd name="connsiteX8" fmla="*/ 0 w 1945758"/>
                <a:gd name="connsiteY8" fmla="*/ 210902 h 1276018"/>
                <a:gd name="connsiteX0" fmla="*/ 0 w 2041235"/>
                <a:gd name="connsiteY0" fmla="*/ 253432 h 1318548"/>
                <a:gd name="connsiteX1" fmla="*/ 210902 w 2041235"/>
                <a:gd name="connsiteY1" fmla="*/ 42530 h 1318548"/>
                <a:gd name="connsiteX2" fmla="*/ 2000670 w 2041235"/>
                <a:gd name="connsiteY2" fmla="*/ 0 h 1318548"/>
                <a:gd name="connsiteX3" fmla="*/ 1945758 w 2041235"/>
                <a:gd name="connsiteY3" fmla="*/ 253432 h 1318548"/>
                <a:gd name="connsiteX4" fmla="*/ 1945758 w 2041235"/>
                <a:gd name="connsiteY4" fmla="*/ 1097013 h 1318548"/>
                <a:gd name="connsiteX5" fmla="*/ 1192595 w 2041235"/>
                <a:gd name="connsiteY5" fmla="*/ 1318548 h 1318548"/>
                <a:gd name="connsiteX6" fmla="*/ 210902 w 2041235"/>
                <a:gd name="connsiteY6" fmla="*/ 1307915 h 1318548"/>
                <a:gd name="connsiteX7" fmla="*/ 0 w 2041235"/>
                <a:gd name="connsiteY7" fmla="*/ 1097013 h 1318548"/>
                <a:gd name="connsiteX8" fmla="*/ 0 w 2041235"/>
                <a:gd name="connsiteY8" fmla="*/ 253432 h 1318548"/>
                <a:gd name="connsiteX0" fmla="*/ 0 w 2179674"/>
                <a:gd name="connsiteY0" fmla="*/ 253432 h 1318548"/>
                <a:gd name="connsiteX1" fmla="*/ 210902 w 2179674"/>
                <a:gd name="connsiteY1" fmla="*/ 42530 h 1318548"/>
                <a:gd name="connsiteX2" fmla="*/ 2000670 w 2179674"/>
                <a:gd name="connsiteY2" fmla="*/ 0 h 1318548"/>
                <a:gd name="connsiteX3" fmla="*/ 2179674 w 2179674"/>
                <a:gd name="connsiteY3" fmla="*/ 253432 h 1318548"/>
                <a:gd name="connsiteX4" fmla="*/ 1945758 w 2179674"/>
                <a:gd name="connsiteY4" fmla="*/ 1097013 h 1318548"/>
                <a:gd name="connsiteX5" fmla="*/ 1192595 w 2179674"/>
                <a:gd name="connsiteY5" fmla="*/ 1318548 h 1318548"/>
                <a:gd name="connsiteX6" fmla="*/ 210902 w 2179674"/>
                <a:gd name="connsiteY6" fmla="*/ 1307915 h 1318548"/>
                <a:gd name="connsiteX7" fmla="*/ 0 w 2179674"/>
                <a:gd name="connsiteY7" fmla="*/ 1097013 h 1318548"/>
                <a:gd name="connsiteX8" fmla="*/ 0 w 2179674"/>
                <a:gd name="connsiteY8" fmla="*/ 253432 h 1318548"/>
                <a:gd name="connsiteX0" fmla="*/ 0 w 2509283"/>
                <a:gd name="connsiteY0" fmla="*/ 242800 h 1318548"/>
                <a:gd name="connsiteX1" fmla="*/ 540511 w 2509283"/>
                <a:gd name="connsiteY1" fmla="*/ 42530 h 1318548"/>
                <a:gd name="connsiteX2" fmla="*/ 2330279 w 2509283"/>
                <a:gd name="connsiteY2" fmla="*/ 0 h 1318548"/>
                <a:gd name="connsiteX3" fmla="*/ 2509283 w 2509283"/>
                <a:gd name="connsiteY3" fmla="*/ 253432 h 1318548"/>
                <a:gd name="connsiteX4" fmla="*/ 2275367 w 2509283"/>
                <a:gd name="connsiteY4" fmla="*/ 1097013 h 1318548"/>
                <a:gd name="connsiteX5" fmla="*/ 1522204 w 2509283"/>
                <a:gd name="connsiteY5" fmla="*/ 1318548 h 1318548"/>
                <a:gd name="connsiteX6" fmla="*/ 540511 w 2509283"/>
                <a:gd name="connsiteY6" fmla="*/ 1307915 h 1318548"/>
                <a:gd name="connsiteX7" fmla="*/ 329609 w 2509283"/>
                <a:gd name="connsiteY7" fmla="*/ 1097013 h 1318548"/>
                <a:gd name="connsiteX8" fmla="*/ 0 w 2509283"/>
                <a:gd name="connsiteY8" fmla="*/ 242800 h 1318548"/>
                <a:gd name="connsiteX0" fmla="*/ 0 w 2509283"/>
                <a:gd name="connsiteY0" fmla="*/ 242800 h 1307915"/>
                <a:gd name="connsiteX1" fmla="*/ 540511 w 2509283"/>
                <a:gd name="connsiteY1" fmla="*/ 42530 h 1307915"/>
                <a:gd name="connsiteX2" fmla="*/ 2330279 w 2509283"/>
                <a:gd name="connsiteY2" fmla="*/ 0 h 1307915"/>
                <a:gd name="connsiteX3" fmla="*/ 2509283 w 2509283"/>
                <a:gd name="connsiteY3" fmla="*/ 253432 h 1307915"/>
                <a:gd name="connsiteX4" fmla="*/ 2275367 w 2509283"/>
                <a:gd name="connsiteY4" fmla="*/ 1097013 h 1307915"/>
                <a:gd name="connsiteX5" fmla="*/ 1437143 w 2509283"/>
                <a:gd name="connsiteY5" fmla="*/ 1307915 h 1307915"/>
                <a:gd name="connsiteX6" fmla="*/ 540511 w 2509283"/>
                <a:gd name="connsiteY6" fmla="*/ 1307915 h 1307915"/>
                <a:gd name="connsiteX7" fmla="*/ 329609 w 2509283"/>
                <a:gd name="connsiteY7" fmla="*/ 1097013 h 1307915"/>
                <a:gd name="connsiteX8" fmla="*/ 0 w 2509283"/>
                <a:gd name="connsiteY8" fmla="*/ 242800 h 1307915"/>
                <a:gd name="connsiteX0" fmla="*/ 0 w 2509283"/>
                <a:gd name="connsiteY0" fmla="*/ 242800 h 1307915"/>
                <a:gd name="connsiteX1" fmla="*/ 540511 w 2509283"/>
                <a:gd name="connsiteY1" fmla="*/ 42530 h 1307915"/>
                <a:gd name="connsiteX2" fmla="*/ 2330279 w 2509283"/>
                <a:gd name="connsiteY2" fmla="*/ 0 h 1307915"/>
                <a:gd name="connsiteX3" fmla="*/ 2509283 w 2509283"/>
                <a:gd name="connsiteY3" fmla="*/ 253432 h 1307915"/>
                <a:gd name="connsiteX4" fmla="*/ 2275367 w 2509283"/>
                <a:gd name="connsiteY4" fmla="*/ 1097013 h 1307915"/>
                <a:gd name="connsiteX5" fmla="*/ 1437143 w 2509283"/>
                <a:gd name="connsiteY5" fmla="*/ 1307915 h 1307915"/>
                <a:gd name="connsiteX6" fmla="*/ 540511 w 2509283"/>
                <a:gd name="connsiteY6" fmla="*/ 1307915 h 1307915"/>
                <a:gd name="connsiteX7" fmla="*/ 329609 w 2509283"/>
                <a:gd name="connsiteY7" fmla="*/ 1097013 h 1307915"/>
                <a:gd name="connsiteX8" fmla="*/ 0 w 2509283"/>
                <a:gd name="connsiteY8" fmla="*/ 242800 h 1307915"/>
                <a:gd name="connsiteX0" fmla="*/ 0 w 2509283"/>
                <a:gd name="connsiteY0" fmla="*/ 242800 h 1307915"/>
                <a:gd name="connsiteX1" fmla="*/ 540511 w 2509283"/>
                <a:gd name="connsiteY1" fmla="*/ 42530 h 1307915"/>
                <a:gd name="connsiteX2" fmla="*/ 2330279 w 2509283"/>
                <a:gd name="connsiteY2" fmla="*/ 0 h 1307915"/>
                <a:gd name="connsiteX3" fmla="*/ 2509283 w 2509283"/>
                <a:gd name="connsiteY3" fmla="*/ 253432 h 1307915"/>
                <a:gd name="connsiteX4" fmla="*/ 2275367 w 2509283"/>
                <a:gd name="connsiteY4" fmla="*/ 1097013 h 1307915"/>
                <a:gd name="connsiteX5" fmla="*/ 1437143 w 2509283"/>
                <a:gd name="connsiteY5" fmla="*/ 1307915 h 1307915"/>
                <a:gd name="connsiteX6" fmla="*/ 540511 w 2509283"/>
                <a:gd name="connsiteY6" fmla="*/ 1307915 h 1307915"/>
                <a:gd name="connsiteX7" fmla="*/ 329609 w 2509283"/>
                <a:gd name="connsiteY7" fmla="*/ 1097013 h 1307915"/>
                <a:gd name="connsiteX8" fmla="*/ 0 w 2509283"/>
                <a:gd name="connsiteY8" fmla="*/ 242800 h 1307915"/>
                <a:gd name="connsiteX0" fmla="*/ 0 w 2509283"/>
                <a:gd name="connsiteY0" fmla="*/ 242800 h 1307915"/>
                <a:gd name="connsiteX1" fmla="*/ 540511 w 2509283"/>
                <a:gd name="connsiteY1" fmla="*/ 42530 h 1307915"/>
                <a:gd name="connsiteX2" fmla="*/ 2330279 w 2509283"/>
                <a:gd name="connsiteY2" fmla="*/ 0 h 1307915"/>
                <a:gd name="connsiteX3" fmla="*/ 2509283 w 2509283"/>
                <a:gd name="connsiteY3" fmla="*/ 253432 h 1307915"/>
                <a:gd name="connsiteX4" fmla="*/ 2275367 w 2509283"/>
                <a:gd name="connsiteY4" fmla="*/ 1097013 h 1307915"/>
                <a:gd name="connsiteX5" fmla="*/ 1437143 w 2509283"/>
                <a:gd name="connsiteY5" fmla="*/ 1307915 h 1307915"/>
                <a:gd name="connsiteX6" fmla="*/ 540511 w 2509283"/>
                <a:gd name="connsiteY6" fmla="*/ 1307915 h 1307915"/>
                <a:gd name="connsiteX7" fmla="*/ 329609 w 2509283"/>
                <a:gd name="connsiteY7" fmla="*/ 1097013 h 1307915"/>
                <a:gd name="connsiteX8" fmla="*/ 0 w 2509283"/>
                <a:gd name="connsiteY8" fmla="*/ 242800 h 1307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09283" h="1307915">
                  <a:moveTo>
                    <a:pt x="0" y="242800"/>
                  </a:moveTo>
                  <a:cubicBezTo>
                    <a:pt x="0" y="126322"/>
                    <a:pt x="424033" y="42530"/>
                    <a:pt x="540511" y="42530"/>
                  </a:cubicBezTo>
                  <a:lnTo>
                    <a:pt x="2330279" y="0"/>
                  </a:lnTo>
                  <a:cubicBezTo>
                    <a:pt x="2446757" y="0"/>
                    <a:pt x="2509283" y="136954"/>
                    <a:pt x="2509283" y="253432"/>
                  </a:cubicBezTo>
                  <a:lnTo>
                    <a:pt x="2275367" y="1097013"/>
                  </a:lnTo>
                  <a:cubicBezTo>
                    <a:pt x="2197395" y="1378207"/>
                    <a:pt x="1726286" y="1272765"/>
                    <a:pt x="1437143" y="1307915"/>
                  </a:cubicBezTo>
                  <a:lnTo>
                    <a:pt x="540511" y="1307915"/>
                  </a:lnTo>
                  <a:cubicBezTo>
                    <a:pt x="355922" y="1272765"/>
                    <a:pt x="439479" y="1381751"/>
                    <a:pt x="329609" y="1097013"/>
                  </a:cubicBezTo>
                  <a:cubicBezTo>
                    <a:pt x="219739" y="812275"/>
                    <a:pt x="0" y="359278"/>
                    <a:pt x="0" y="2428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051328" y="2459841"/>
            <a:ext cx="275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Chọn một hình để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gấp thành những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phần bằng nhau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1807535" y="4586355"/>
            <a:ext cx="680484" cy="623598"/>
          </a:xfrm>
          <a:prstGeom prst="chevron">
            <a:avLst>
              <a:gd name="adj" fmla="val 687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2177103" y="4575834"/>
            <a:ext cx="680484" cy="623598"/>
          </a:xfrm>
          <a:prstGeom prst="chevron">
            <a:avLst>
              <a:gd name="adj" fmla="val 687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01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21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557487" y="2674296"/>
            <a:ext cx="5669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KHỞI ĐỘNG TIẾT HỌC</a:t>
            </a:r>
          </a:p>
        </p:txBody>
      </p:sp>
    </p:spTree>
    <p:extLst>
      <p:ext uri="{BB962C8B-B14F-4D97-AF65-F5344CB8AC3E}">
        <p14:creationId xmlns:p14="http://schemas.microsoft.com/office/powerpoint/2010/main" val="339391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62444" y="1573619"/>
            <a:ext cx="10719955" cy="477568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95345" y="1969124"/>
            <a:ext cx="43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8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Cùng vẽ ý tưởng của nhóm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0301" y="508695"/>
            <a:ext cx="4785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3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61482" y="1927762"/>
            <a:ext cx="603884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Nhóm dùng vật liệu gì để làm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………..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Nhóm sử dụng hình gì? Mấy hình?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.………..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Sản phẩm có thể sử dụng để nhận biết một phần mấy?</a:t>
            </a:r>
            <a:endParaRPr lang="en-US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……………………………..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Nêu ngắn gọn các bước làm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……………..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10" b="98873" l="1080" r="974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91" y="2681995"/>
            <a:ext cx="2323961" cy="31170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3731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380" y="3986660"/>
            <a:ext cx="2133754" cy="20652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941645" y="1546866"/>
            <a:ext cx="41892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dụng cụ và vật liệu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71" y="3195896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2781627" y="2001635"/>
            <a:ext cx="691750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A4, giấy màu, kéo, keo dán, bút màu, bút 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9143590" y="3140514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5285" y="3507411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334DCF-B0C9-E0B2-93DC-26690EACF052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59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t="7300" r="12483" b="7853"/>
          <a:stretch/>
        </p:blipFill>
        <p:spPr>
          <a:xfrm>
            <a:off x="3033088" y="2124848"/>
            <a:ext cx="5135525" cy="4626554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1386342" y="1386111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 cách của em hoặc nhóm em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441642" y="4303691"/>
            <a:ext cx="2605583" cy="2203528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73358" y="2408560"/>
            <a:ext cx="2897832" cy="2163730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34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0" grpId="0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01291" y="1685088"/>
            <a:ext cx="1004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48375" y="4080613"/>
            <a:ext cx="350583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Gấp đĩa giấy và các mảnh giấy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thành những phần bằng nhau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389867" y="252678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092994" y="1685088"/>
            <a:ext cx="6209415" cy="4313455"/>
          </a:xfrm>
          <a:custGeom>
            <a:avLst/>
            <a:gdLst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9415" h="4313455">
                <a:moveTo>
                  <a:pt x="0" y="1670860"/>
                </a:moveTo>
                <a:cubicBezTo>
                  <a:pt x="0" y="748070"/>
                  <a:pt x="748070" y="0"/>
                  <a:pt x="1670860" y="0"/>
                </a:cubicBezTo>
                <a:cubicBezTo>
                  <a:pt x="3413567" y="361507"/>
                  <a:pt x="3582657" y="0"/>
                  <a:pt x="4538555" y="0"/>
                </a:cubicBezTo>
                <a:cubicBezTo>
                  <a:pt x="5461345" y="0"/>
                  <a:pt x="6209415" y="748070"/>
                  <a:pt x="6209415" y="1670860"/>
                </a:cubicBezTo>
                <a:lnTo>
                  <a:pt x="6209415" y="2642595"/>
                </a:lnTo>
                <a:cubicBezTo>
                  <a:pt x="6209415" y="3565385"/>
                  <a:pt x="5461345" y="4313455"/>
                  <a:pt x="4538555" y="4313455"/>
                </a:cubicBezTo>
                <a:cubicBezTo>
                  <a:pt x="3582657" y="4313455"/>
                  <a:pt x="3466730" y="3898785"/>
                  <a:pt x="1670860" y="4313455"/>
                </a:cubicBezTo>
                <a:cubicBezTo>
                  <a:pt x="748070" y="4313455"/>
                  <a:pt x="0" y="3565385"/>
                  <a:pt x="0" y="2642595"/>
                </a:cubicBezTo>
                <a:lnTo>
                  <a:pt x="0" y="16708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367284" y="2419030"/>
            <a:ext cx="42530" cy="2036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305387" y="3412911"/>
            <a:ext cx="2208853" cy="21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93CC0DD-2476-97A0-20E3-4E8A194C643A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39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3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48375" y="4080613"/>
            <a:ext cx="35058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V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iết 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3, …,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vào các phần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tương ứng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389867" y="252678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092994" y="1685088"/>
            <a:ext cx="6209415" cy="4313455"/>
          </a:xfrm>
          <a:custGeom>
            <a:avLst/>
            <a:gdLst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9415" h="4313455">
                <a:moveTo>
                  <a:pt x="0" y="1670860"/>
                </a:moveTo>
                <a:cubicBezTo>
                  <a:pt x="0" y="748070"/>
                  <a:pt x="748070" y="0"/>
                  <a:pt x="1670860" y="0"/>
                </a:cubicBezTo>
                <a:cubicBezTo>
                  <a:pt x="3413567" y="361507"/>
                  <a:pt x="3582657" y="0"/>
                  <a:pt x="4538555" y="0"/>
                </a:cubicBezTo>
                <a:cubicBezTo>
                  <a:pt x="5461345" y="0"/>
                  <a:pt x="6209415" y="748070"/>
                  <a:pt x="6209415" y="1670860"/>
                </a:cubicBezTo>
                <a:lnTo>
                  <a:pt x="6209415" y="2642595"/>
                </a:lnTo>
                <a:cubicBezTo>
                  <a:pt x="6209415" y="3565385"/>
                  <a:pt x="5461345" y="4313455"/>
                  <a:pt x="4538555" y="4313455"/>
                </a:cubicBezTo>
                <a:cubicBezTo>
                  <a:pt x="3582657" y="4313455"/>
                  <a:pt x="3466730" y="3898785"/>
                  <a:pt x="1670860" y="4313455"/>
                </a:cubicBezTo>
                <a:cubicBezTo>
                  <a:pt x="748070" y="4313455"/>
                  <a:pt x="0" y="3565385"/>
                  <a:pt x="0" y="2642595"/>
                </a:cubicBezTo>
                <a:lnTo>
                  <a:pt x="0" y="16708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579935" y="2440295"/>
            <a:ext cx="42530" cy="2036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518038" y="3434176"/>
            <a:ext cx="2208853" cy="21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911702" y="3327850"/>
            <a:ext cx="241359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10AFE7D-4959-77CA-134A-93327DD908E7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7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52383" y="4449945"/>
            <a:ext cx="39448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Tạo hình, trang trí sản phẩm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213404" y="307643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209" y="1759098"/>
            <a:ext cx="5135525" cy="37339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96" y="1611196"/>
            <a:ext cx="2683490" cy="2745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0A0D5B-5DD7-BC87-DA8F-9343DE2B3EE8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15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455164" y="407324"/>
            <a:ext cx="7551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KIỂM TRA VÀ ĐIỀU CHỈNH SẢN PHẨM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374584" y="1941780"/>
            <a:ext cx="9530052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3048" y="2778513"/>
            <a:ext cx="5394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có sử dụng 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;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...;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của một hình để trang trí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1199" y="3976902"/>
            <a:ext cx="512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63" y="1158889"/>
            <a:ext cx="2323961" cy="31170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912" y="3502127"/>
            <a:ext cx="2324566" cy="237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9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" grpId="0" animBg="1"/>
      <p:bldP spid="7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34" y="1142409"/>
            <a:ext cx="5135525" cy="3733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t="7300" r="12483" b="7853"/>
          <a:stretch/>
        </p:blipFill>
        <p:spPr>
          <a:xfrm>
            <a:off x="1728353" y="1002924"/>
            <a:ext cx="5135525" cy="4890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199545"/>
            <a:ext cx="762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TRƯNG BÀY VÀ GIỚI THIỆU SẢN PHẨM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260" y="4079817"/>
            <a:ext cx="1986548" cy="2032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40" y="2203563"/>
            <a:ext cx="1856249" cy="248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0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278" y="1555927"/>
            <a:ext cx="9490701" cy="4343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679784" y="1657458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6827" t="7035" r="5654" b="3542"/>
          <a:stretch/>
        </p:blipFill>
        <p:spPr>
          <a:xfrm>
            <a:off x="7038605" y="3606171"/>
            <a:ext cx="868595" cy="868595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9571" t="6413" r="10420" b="6660"/>
          <a:stretch/>
        </p:blipFill>
        <p:spPr>
          <a:xfrm>
            <a:off x="8618670" y="4656132"/>
            <a:ext cx="848933" cy="848933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0" y="14457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724397" y="3766880"/>
            <a:ext cx="3955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có sử dụng 1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2;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;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...;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của một hình để trang trí</a:t>
            </a:r>
            <a:endParaRPr lang="vi-VN" altLang="zh-CN" sz="20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24397" y="4656132"/>
            <a:ext cx="3219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42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1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 flipH="1" flipV="1">
            <a:off x="520994" y="1531088"/>
            <a:ext cx="10377378" cy="5326912"/>
          </a:xfrm>
          <a:custGeom>
            <a:avLst/>
            <a:gdLst>
              <a:gd name="connsiteX0" fmla="*/ 0 w 12192000"/>
              <a:gd name="connsiteY0" fmla="*/ 0 h 845389"/>
              <a:gd name="connsiteX1" fmla="*/ 12192000 w 12192000"/>
              <a:gd name="connsiteY1" fmla="*/ 0 h 845389"/>
              <a:gd name="connsiteX2" fmla="*/ 12192000 w 12192000"/>
              <a:gd name="connsiteY2" fmla="*/ 845389 h 845389"/>
              <a:gd name="connsiteX3" fmla="*/ 0 w 12192000"/>
              <a:gd name="connsiteY3" fmla="*/ 845389 h 845389"/>
              <a:gd name="connsiteX4" fmla="*/ 0 w 12192000"/>
              <a:gd name="connsiteY4" fmla="*/ 0 h 845389"/>
              <a:gd name="connsiteX0" fmla="*/ 0 w 12192000"/>
              <a:gd name="connsiteY0" fmla="*/ 0 h 1152105"/>
              <a:gd name="connsiteX1" fmla="*/ 12192000 w 12192000"/>
              <a:gd name="connsiteY1" fmla="*/ 0 h 1152105"/>
              <a:gd name="connsiteX2" fmla="*/ 12192000 w 12192000"/>
              <a:gd name="connsiteY2" fmla="*/ 845389 h 1152105"/>
              <a:gd name="connsiteX3" fmla="*/ 0 w 12192000"/>
              <a:gd name="connsiteY3" fmla="*/ 845389 h 1152105"/>
              <a:gd name="connsiteX4" fmla="*/ 0 w 12192000"/>
              <a:gd name="connsiteY4" fmla="*/ 0 h 1152105"/>
              <a:gd name="connsiteX0" fmla="*/ 0 w 12192000"/>
              <a:gd name="connsiteY0" fmla="*/ 0 h 1095555"/>
              <a:gd name="connsiteX1" fmla="*/ 12192000 w 12192000"/>
              <a:gd name="connsiteY1" fmla="*/ 0 h 1095555"/>
              <a:gd name="connsiteX2" fmla="*/ 12192000 w 12192000"/>
              <a:gd name="connsiteY2" fmla="*/ 845389 h 1095555"/>
              <a:gd name="connsiteX3" fmla="*/ 5727940 w 12192000"/>
              <a:gd name="connsiteY3" fmla="*/ 1095555 h 1095555"/>
              <a:gd name="connsiteX4" fmla="*/ 0 w 12192000"/>
              <a:gd name="connsiteY4" fmla="*/ 845389 h 1095555"/>
              <a:gd name="connsiteX5" fmla="*/ 0 w 12192000"/>
              <a:gd name="connsiteY5" fmla="*/ 0 h 1095555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26825"/>
              <a:gd name="connsiteX1" fmla="*/ 12192000 w 12192000"/>
              <a:gd name="connsiteY1" fmla="*/ 0 h 1126825"/>
              <a:gd name="connsiteX2" fmla="*/ 12192000 w 12192000"/>
              <a:gd name="connsiteY2" fmla="*/ 845389 h 1126825"/>
              <a:gd name="connsiteX3" fmla="*/ 9428672 w 12192000"/>
              <a:gd name="connsiteY3" fmla="*/ 1095554 h 1126825"/>
              <a:gd name="connsiteX4" fmla="*/ 5727940 w 12192000"/>
              <a:gd name="connsiteY4" fmla="*/ 1095555 h 1126825"/>
              <a:gd name="connsiteX5" fmla="*/ 0 w 12192000"/>
              <a:gd name="connsiteY5" fmla="*/ 845389 h 1126825"/>
              <a:gd name="connsiteX6" fmla="*/ 0 w 12192000"/>
              <a:gd name="connsiteY6" fmla="*/ 0 h 1126825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70103"/>
              <a:gd name="connsiteX1" fmla="*/ 12192000 w 12192000"/>
              <a:gd name="connsiteY1" fmla="*/ 0 h 1170103"/>
              <a:gd name="connsiteX2" fmla="*/ 12192000 w 12192000"/>
              <a:gd name="connsiteY2" fmla="*/ 845389 h 1170103"/>
              <a:gd name="connsiteX3" fmla="*/ 9428672 w 12192000"/>
              <a:gd name="connsiteY3" fmla="*/ 1095554 h 1170103"/>
              <a:gd name="connsiteX4" fmla="*/ 5727940 w 12192000"/>
              <a:gd name="connsiteY4" fmla="*/ 1095555 h 1170103"/>
              <a:gd name="connsiteX5" fmla="*/ 0 w 12192000"/>
              <a:gd name="connsiteY5" fmla="*/ 845389 h 1170103"/>
              <a:gd name="connsiteX6" fmla="*/ 0 w 12192000"/>
              <a:gd name="connsiteY6" fmla="*/ 0 h 1170103"/>
              <a:gd name="connsiteX0" fmla="*/ 0 w 12192000"/>
              <a:gd name="connsiteY0" fmla="*/ 0 h 1181114"/>
              <a:gd name="connsiteX1" fmla="*/ 12192000 w 12192000"/>
              <a:gd name="connsiteY1" fmla="*/ 0 h 1181114"/>
              <a:gd name="connsiteX2" fmla="*/ 12192000 w 12192000"/>
              <a:gd name="connsiteY2" fmla="*/ 845389 h 1181114"/>
              <a:gd name="connsiteX3" fmla="*/ 9428672 w 12192000"/>
              <a:gd name="connsiteY3" fmla="*/ 1095554 h 1181114"/>
              <a:gd name="connsiteX4" fmla="*/ 5727940 w 12192000"/>
              <a:gd name="connsiteY4" fmla="*/ 1095555 h 1181114"/>
              <a:gd name="connsiteX5" fmla="*/ 0 w 12192000"/>
              <a:gd name="connsiteY5" fmla="*/ 845389 h 1181114"/>
              <a:gd name="connsiteX6" fmla="*/ 0 w 12192000"/>
              <a:gd name="connsiteY6" fmla="*/ 0 h 1181114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  <a:gd name="connsiteX0" fmla="*/ 167394 w 12359394"/>
              <a:gd name="connsiteY0" fmla="*/ 0 h 1211880"/>
              <a:gd name="connsiteX1" fmla="*/ 12359394 w 12359394"/>
              <a:gd name="connsiteY1" fmla="*/ 0 h 1211880"/>
              <a:gd name="connsiteX2" fmla="*/ 12359394 w 12359394"/>
              <a:gd name="connsiteY2" fmla="*/ 845389 h 1211880"/>
              <a:gd name="connsiteX3" fmla="*/ 9596066 w 12359394"/>
              <a:gd name="connsiteY3" fmla="*/ 1095554 h 1211880"/>
              <a:gd name="connsiteX4" fmla="*/ 5895334 w 12359394"/>
              <a:gd name="connsiteY4" fmla="*/ 1095555 h 1211880"/>
              <a:gd name="connsiteX5" fmla="*/ 167394 w 12359394"/>
              <a:gd name="connsiteY5" fmla="*/ 845389 h 1211880"/>
              <a:gd name="connsiteX6" fmla="*/ 167394 w 12359394"/>
              <a:gd name="connsiteY6" fmla="*/ 0 h 121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59394" h="1211880">
                <a:moveTo>
                  <a:pt x="167394" y="0"/>
                </a:moveTo>
                <a:lnTo>
                  <a:pt x="12359394" y="0"/>
                </a:lnTo>
                <a:lnTo>
                  <a:pt x="12359394" y="845389"/>
                </a:lnTo>
                <a:cubicBezTo>
                  <a:pt x="11898839" y="1027981"/>
                  <a:pt x="10768300" y="1329905"/>
                  <a:pt x="9596066" y="1095554"/>
                </a:cubicBezTo>
                <a:cubicBezTo>
                  <a:pt x="8423832" y="861203"/>
                  <a:pt x="7668542" y="1449238"/>
                  <a:pt x="5895334" y="1095555"/>
                </a:cubicBezTo>
                <a:cubicBezTo>
                  <a:pt x="4122126" y="741872"/>
                  <a:pt x="544034" y="1138303"/>
                  <a:pt x="167394" y="845389"/>
                </a:cubicBezTo>
                <a:cubicBezTo>
                  <a:pt x="-209246" y="552475"/>
                  <a:pt x="167394" y="281796"/>
                  <a:pt x="167394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923212" y="3563689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857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2.59259E-6 L 1.041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699" y="470670"/>
            <a:ext cx="3101736" cy="1639209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805" y="2310395"/>
            <a:ext cx="1408774" cy="68961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435" y="3039105"/>
            <a:ext cx="1578039" cy="77246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368" y="3934977"/>
            <a:ext cx="1654542" cy="80991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85" y="4888280"/>
            <a:ext cx="1594076" cy="78031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023" y="5803040"/>
            <a:ext cx="2155132" cy="105496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34" y="5077195"/>
            <a:ext cx="970156" cy="68211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807" y="2171581"/>
            <a:ext cx="1082064" cy="76079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053" y="3118020"/>
            <a:ext cx="988710" cy="69515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388" y="4115150"/>
            <a:ext cx="889297" cy="62526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59" y="5998261"/>
            <a:ext cx="1063098" cy="7474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310" y="5370645"/>
            <a:ext cx="1170758" cy="1159097"/>
          </a:xfrm>
          <a:prstGeom prst="rect">
            <a:avLst/>
          </a:prstGeom>
        </p:spPr>
      </p:pic>
      <p:sp>
        <p:nvSpPr>
          <p:cNvPr id="42" name="Oval 41">
            <a:hlinkClick r:id="rId16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92" y="5283391"/>
            <a:ext cx="1075826" cy="1333603"/>
          </a:xfrm>
          <a:prstGeom prst="rect">
            <a:avLst/>
          </a:prstGeom>
        </p:spPr>
      </p:pic>
      <p:sp>
        <p:nvSpPr>
          <p:cNvPr id="66" name="Oval 65">
            <a:hlinkClick r:id="rId18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19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20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21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22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23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24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25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26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482633" y="-3028"/>
            <a:ext cx="44401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ĐỘI </a:t>
            </a:r>
            <a:r>
              <a:rPr lang="en-US" sz="2800" b="1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ẾCH XANH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294592" y="20931"/>
            <a:ext cx="44387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ĐỘI </a:t>
            </a:r>
            <a:r>
              <a:rPr lang="en-US" sz="2800" b="1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ẾCH VÀNG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7588" y="2518263"/>
            <a:ext cx="6846362" cy="1638143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4457" y="2859392"/>
            <a:ext cx="625523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NHANH HƠN</a:t>
            </a:r>
            <a:endParaRPr kumimoji="0" lang="en-US" sz="6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52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3" name="Isosceles Triangle 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stCxn id="3" idx="0"/>
              <a:endCxn id="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3" idx="1"/>
              <a:endCxn id="3" idx="5"/>
            </p:cNvCxnSpPr>
            <p:nvPr/>
          </p:nvCxnSpPr>
          <p:spPr>
            <a:xfrm>
              <a:off x="4084471" y="2336915"/>
              <a:ext cx="150958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665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  <a:endCxn id="13" idx="4"/>
            </p:cNvCxnSpPr>
            <p:nvPr/>
          </p:nvCxnSpPr>
          <p:spPr>
            <a:xfrm>
              <a:off x="4084471" y="2336915"/>
              <a:ext cx="2264374" cy="107130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920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7568" y="1683842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3693" y="1590501"/>
            <a:ext cx="3862433" cy="3347953"/>
            <a:chOff x="3328426" y="1265610"/>
            <a:chExt cx="3020419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endCxn id="13" idx="3"/>
            </p:cNvCxnSpPr>
            <p:nvPr/>
          </p:nvCxnSpPr>
          <p:spPr>
            <a:xfrm>
              <a:off x="3329679" y="2336914"/>
              <a:ext cx="3019166" cy="1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328426" y="1265610"/>
              <a:ext cx="3019164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385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23" name="Isosceles Triangle 2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23" idx="0"/>
              <a:endCxn id="2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endCxn id="23" idx="0"/>
            </p:cNvCxnSpPr>
            <p:nvPr/>
          </p:nvCxnSpPr>
          <p:spPr>
            <a:xfrm flipV="1">
              <a:off x="4028286" y="1265610"/>
              <a:ext cx="810976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endCxn id="23" idx="0"/>
            </p:cNvCxnSpPr>
            <p:nvPr/>
          </p:nvCxnSpPr>
          <p:spPr>
            <a:xfrm flipH="1" flipV="1">
              <a:off x="4839262" y="1265610"/>
              <a:ext cx="740703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520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4015884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438548" y="1590501"/>
            <a:ext cx="3862433" cy="3347953"/>
            <a:chOff x="3328426" y="1265610"/>
            <a:chExt cx="3020419" cy="2142609"/>
          </a:xfrm>
        </p:grpSpPr>
        <p:sp>
          <p:nvSpPr>
            <p:cNvPr id="19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>
              <a:stCxn id="19" idx="0"/>
              <a:endCxn id="19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9" idx="3"/>
            </p:cNvCxnSpPr>
            <p:nvPr/>
          </p:nvCxnSpPr>
          <p:spPr>
            <a:xfrm>
              <a:off x="3329679" y="2336914"/>
              <a:ext cx="3019166" cy="1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329679" y="1265610"/>
              <a:ext cx="3019164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3328426" y="1265610"/>
              <a:ext cx="3019164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082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889173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</p:cNvCxnSpPr>
            <p:nvPr/>
          </p:nvCxnSpPr>
          <p:spPr>
            <a:xfrm>
              <a:off x="4084471" y="2336915"/>
              <a:ext cx="2032317" cy="71708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213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  <a:endCxn id="13" idx="5"/>
            </p:cNvCxnSpPr>
            <p:nvPr/>
          </p:nvCxnSpPr>
          <p:spPr>
            <a:xfrm>
              <a:off x="4084471" y="2336915"/>
              <a:ext cx="150958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653810" y="2948428"/>
              <a:ext cx="2365268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811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028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  <a:endCxn id="13" idx="0"/>
            </p:cNvCxnSpPr>
            <p:nvPr/>
          </p:nvCxnSpPr>
          <p:spPr>
            <a:xfrm flipV="1">
              <a:off x="3329679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endCxn id="13" idx="2"/>
            </p:cNvCxnSpPr>
            <p:nvPr/>
          </p:nvCxnSpPr>
          <p:spPr>
            <a:xfrm>
              <a:off x="3329679" y="2336914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3" idx="2"/>
            </p:cNvCxnSpPr>
            <p:nvPr/>
          </p:nvCxnSpPr>
          <p:spPr>
            <a:xfrm flipV="1">
              <a:off x="4839262" y="2334823"/>
              <a:ext cx="1509583" cy="1073396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3" idx="3"/>
              <a:endCxn id="13" idx="0"/>
            </p:cNvCxnSpPr>
            <p:nvPr/>
          </p:nvCxnSpPr>
          <p:spPr>
            <a:xfrm flipH="1" flipV="1">
              <a:off x="4839262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563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7" name="Isosceles Triangle 16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7" idx="0"/>
              <a:endCxn id="17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7" idx="1"/>
              <a:endCxn id="17" idx="5"/>
            </p:cNvCxnSpPr>
            <p:nvPr/>
          </p:nvCxnSpPr>
          <p:spPr>
            <a:xfrm>
              <a:off x="4084471" y="2336915"/>
              <a:ext cx="150958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7" idx="1"/>
              <a:endCxn id="17" idx="4"/>
            </p:cNvCxnSpPr>
            <p:nvPr/>
          </p:nvCxnSpPr>
          <p:spPr>
            <a:xfrm>
              <a:off x="4084471" y="2336915"/>
              <a:ext cx="2264374" cy="107130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892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8017" y="1652846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7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7" idx="0"/>
              <a:endCxn id="17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7" idx="1"/>
              <a:endCxn id="17" idx="0"/>
            </p:cNvCxnSpPr>
            <p:nvPr/>
          </p:nvCxnSpPr>
          <p:spPr>
            <a:xfrm flipV="1">
              <a:off x="3329679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17" idx="2"/>
            </p:cNvCxnSpPr>
            <p:nvPr/>
          </p:nvCxnSpPr>
          <p:spPr>
            <a:xfrm>
              <a:off x="3329679" y="2336914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7" idx="2"/>
            </p:cNvCxnSpPr>
            <p:nvPr/>
          </p:nvCxnSpPr>
          <p:spPr>
            <a:xfrm flipV="1">
              <a:off x="4839262" y="2334823"/>
              <a:ext cx="1509583" cy="1073396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7" idx="3"/>
              <a:endCxn id="17" idx="0"/>
            </p:cNvCxnSpPr>
            <p:nvPr/>
          </p:nvCxnSpPr>
          <p:spPr>
            <a:xfrm flipH="1" flipV="1">
              <a:off x="4839262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endCxn id="17" idx="3"/>
            </p:cNvCxnSpPr>
            <p:nvPr/>
          </p:nvCxnSpPr>
          <p:spPr>
            <a:xfrm>
              <a:off x="3329679" y="2334823"/>
              <a:ext cx="3019166" cy="2092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463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A1DD84-D651-C9D7-1D3D-549FE6D4D8FF}"/>
              </a:ext>
            </a:extLst>
          </p:cNvPr>
          <p:cNvSpPr txBox="1"/>
          <p:nvPr/>
        </p:nvSpPr>
        <p:spPr>
          <a:xfrm>
            <a:off x="1725621" y="2858646"/>
            <a:ext cx="874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TA BẮT ĐẦU VÀO BÀI HỌC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70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484310" y="2619140"/>
            <a:ext cx="4628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đang trang trí lớp học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709581" y="11233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27" y="1624784"/>
            <a:ext cx="6919906" cy="4867460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705696" y="1648867"/>
            <a:ext cx="346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đang làm gì?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27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296916" y="3320611"/>
            <a:ext cx="45115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chia các hình chữ nhật, hình vuông, hình tròn, hình tam giác thành những phần bằng và sử dụng chúng để ghép thành cây hoa, rô bốt.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780988" y="93948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79663" y="1286805"/>
            <a:ext cx="5092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dùng những gì để trang trí?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F16AC-06D6-AA68-776A-41D47703A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94" y="1990540"/>
            <a:ext cx="6919906" cy="4867460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2A60CF-B4D4-8A2C-B151-3666822B6CA8}"/>
              </a:ext>
            </a:extLst>
          </p:cNvPr>
          <p:cNvSpPr/>
          <p:nvPr/>
        </p:nvSpPr>
        <p:spPr>
          <a:xfrm>
            <a:off x="2630730" y="1848205"/>
            <a:ext cx="3861757" cy="1009366"/>
          </a:xfrm>
          <a:prstGeom prst="wedgeRoundRectCallout">
            <a:avLst>
              <a:gd name="adj1" fmla="val 44487"/>
              <a:gd name="adj2" fmla="val 6874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F908A7-F66F-4D24-C205-D5108E2C6DF0}"/>
              </a:ext>
            </a:extLst>
          </p:cNvPr>
          <p:cNvSpPr txBox="1"/>
          <p:nvPr/>
        </p:nvSpPr>
        <p:spPr>
          <a:xfrm>
            <a:off x="2780988" y="1966333"/>
            <a:ext cx="3561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Tớ dùng ½ hình chữ nhật</a:t>
            </a:r>
          </a:p>
          <a:p>
            <a:pPr lvl="0" algn="ctr">
              <a:defRPr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để làm đầu của rô-bốt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0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3" grpId="0"/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780988" y="228825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NHIỆM VỤ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2A60CF-B4D4-8A2C-B151-3666822B6CA8}"/>
              </a:ext>
            </a:extLst>
          </p:cNvPr>
          <p:cNvSpPr/>
          <p:nvPr/>
        </p:nvSpPr>
        <p:spPr>
          <a:xfrm>
            <a:off x="6610448" y="4217332"/>
            <a:ext cx="3861757" cy="1009366"/>
          </a:xfrm>
          <a:prstGeom prst="wedgeRoundRectCallout">
            <a:avLst>
              <a:gd name="adj1" fmla="val 44487"/>
              <a:gd name="adj2" fmla="val 6874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F908A7-F66F-4D24-C205-D5108E2C6DF0}"/>
              </a:ext>
            </a:extLst>
          </p:cNvPr>
          <p:cNvSpPr txBox="1"/>
          <p:nvPr/>
        </p:nvSpPr>
        <p:spPr>
          <a:xfrm>
            <a:off x="6760706" y="4335460"/>
            <a:ext cx="3711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Chúng mình cùng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tạo hình trang trí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như vậy nhé!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203" y="4579218"/>
            <a:ext cx="1436365" cy="2039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8160" y="2440588"/>
            <a:ext cx="5053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có sử dụng 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;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...;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của một hình để trang trí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4423" y="3605700"/>
            <a:ext cx="512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mĩ.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2116" y="1479077"/>
            <a:ext cx="3437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</a:t>
            </a:r>
            <a:r>
              <a:rPr kumimoji="0" lang="en-US" altLang="zh-CN" sz="2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phẩm trang trí đảm bảo các yêu cầu sau:</a:t>
            </a:r>
            <a:endParaRPr kumimoji="0" lang="vi-VN" altLang="zh-CN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537" y="1479077"/>
            <a:ext cx="3689068" cy="24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8" grpId="0" animBg="1"/>
      <p:bldP spid="9" grpId="0"/>
      <p:bldP spid="11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928136" y="1951568"/>
            <a:ext cx="10587589" cy="3831389"/>
          </a:xfrm>
          <a:prstGeom prst="roundRect">
            <a:avLst>
              <a:gd name="adj" fmla="val 10160"/>
            </a:avLst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3741684" y="1097470"/>
            <a:ext cx="4937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1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7917" y="2081725"/>
            <a:ext cx="4720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Vẽ cây hoa gồm có 1 bông hoa 6 cánh hình tam giác, 2 chiếc lá, mỗi lá gồm 2 hình tam giác.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32868" y="2105936"/>
            <a:ext cx="4630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C</a:t>
            </a:r>
            <a:r>
              <a:rPr lang="vi-VN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hia hình vuông thành </a:t>
            </a: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vi-VN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  <a:endParaRPr lang="en-US" altLang="zh-CN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2527898" y="3396073"/>
            <a:ext cx="1611254" cy="2287268"/>
            <a:chOff x="1608217" y="3399696"/>
            <a:chExt cx="1611254" cy="2287268"/>
          </a:xfrm>
        </p:grpSpPr>
        <p:sp>
          <p:nvSpPr>
            <p:cNvPr id="2" name="Isosceles Triangle 1"/>
            <p:cNvSpPr/>
            <p:nvPr/>
          </p:nvSpPr>
          <p:spPr>
            <a:xfrm rot="7127281">
              <a:off x="1685798" y="3584355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/>
          </p:nvSpPr>
          <p:spPr>
            <a:xfrm rot="10800000">
              <a:off x="2051745" y="3399696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 rot="14235857">
              <a:off x="2394976" y="3577095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/>
            <p:cNvSpPr/>
            <p:nvPr/>
          </p:nvSpPr>
          <p:spPr>
            <a:xfrm rot="17933218">
              <a:off x="2409404" y="3954512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/>
            <p:cNvSpPr/>
            <p:nvPr/>
          </p:nvSpPr>
          <p:spPr>
            <a:xfrm rot="3345538">
              <a:off x="1704116" y="3975243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2247348" y="4333009"/>
              <a:ext cx="236166" cy="1353955"/>
            </a:xfrm>
            <a:custGeom>
              <a:avLst/>
              <a:gdLst>
                <a:gd name="connsiteX0" fmla="*/ 38652 w 236166"/>
                <a:gd name="connsiteY0" fmla="*/ 0 h 1353955"/>
                <a:gd name="connsiteX1" fmla="*/ 236079 w 236166"/>
                <a:gd name="connsiteY1" fmla="*/ 644236 h 1353955"/>
                <a:gd name="connsiteX2" fmla="*/ 17870 w 236166"/>
                <a:gd name="connsiteY2" fmla="*/ 1288473 h 1353955"/>
                <a:gd name="connsiteX3" fmla="*/ 28261 w 236166"/>
                <a:gd name="connsiteY3" fmla="*/ 1298864 h 135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166" h="1353955">
                  <a:moveTo>
                    <a:pt x="38652" y="0"/>
                  </a:moveTo>
                  <a:cubicBezTo>
                    <a:pt x="139097" y="214745"/>
                    <a:pt x="239543" y="429491"/>
                    <a:pt x="236079" y="644236"/>
                  </a:cubicBezTo>
                  <a:cubicBezTo>
                    <a:pt x="232615" y="858981"/>
                    <a:pt x="17870" y="1288473"/>
                    <a:pt x="17870" y="1288473"/>
                  </a:cubicBezTo>
                  <a:cubicBezTo>
                    <a:pt x="-16766" y="1397577"/>
                    <a:pt x="5747" y="1348220"/>
                    <a:pt x="28261" y="1298864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2056399" y="4110986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156697" y="3864315"/>
              <a:ext cx="355115" cy="355115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/>
            <p:cNvGrpSpPr/>
            <p:nvPr/>
          </p:nvGrpSpPr>
          <p:grpSpPr>
            <a:xfrm rot="12184786">
              <a:off x="2552309" y="4840975"/>
              <a:ext cx="667162" cy="718114"/>
              <a:chOff x="3520982" y="3558159"/>
              <a:chExt cx="667162" cy="718114"/>
            </a:xfrm>
          </p:grpSpPr>
          <p:sp>
            <p:nvSpPr>
              <p:cNvPr id="10" name="Right Triangle 9"/>
              <p:cNvSpPr/>
              <p:nvPr/>
            </p:nvSpPr>
            <p:spPr>
              <a:xfrm rot="6235890">
                <a:off x="3615105" y="3537305"/>
                <a:ext cx="478915" cy="667162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ight Triangle 26"/>
              <p:cNvSpPr/>
              <p:nvPr/>
            </p:nvSpPr>
            <p:spPr>
              <a:xfrm rot="17872847">
                <a:off x="3528145" y="3628001"/>
                <a:ext cx="616957" cy="511846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/>
              <p:cNvCxnSpPr>
                <a:stCxn id="10" idx="3"/>
              </p:cNvCxnSpPr>
              <p:nvPr/>
            </p:nvCxnSpPr>
            <p:spPr>
              <a:xfrm>
                <a:off x="3530794" y="3790573"/>
                <a:ext cx="137197" cy="182186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>
                <a:stCxn id="10" idx="2"/>
                <a:endCxn id="27" idx="5"/>
              </p:cNvCxnSpPr>
              <p:nvPr/>
            </p:nvCxnSpPr>
            <p:spPr>
              <a:xfrm>
                <a:off x="3588446" y="3558159"/>
                <a:ext cx="248178" cy="32576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>
                <a:stCxn id="10" idx="1"/>
              </p:cNvCxnSpPr>
              <p:nvPr/>
            </p:nvCxnSpPr>
            <p:spPr>
              <a:xfrm>
                <a:off x="3912215" y="3638472"/>
                <a:ext cx="122655" cy="1521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27" idx="1"/>
              </p:cNvCxnSpPr>
              <p:nvPr/>
            </p:nvCxnSpPr>
            <p:spPr>
              <a:xfrm flipH="1" flipV="1">
                <a:off x="3674980" y="3946148"/>
                <a:ext cx="17389" cy="210447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>
                <a:stCxn id="27" idx="2"/>
                <a:endCxn id="27" idx="5"/>
              </p:cNvCxnSpPr>
              <p:nvPr/>
            </p:nvCxnSpPr>
            <p:spPr>
              <a:xfrm flipH="1" flipV="1">
                <a:off x="3836624" y="3883924"/>
                <a:ext cx="81961" cy="392349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endCxn id="27" idx="3"/>
              </p:cNvCxnSpPr>
              <p:nvPr/>
            </p:nvCxnSpPr>
            <p:spPr>
              <a:xfrm>
                <a:off x="4053006" y="3812682"/>
                <a:ext cx="9834" cy="19092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 rot="3110697">
              <a:off x="1633693" y="4926586"/>
              <a:ext cx="667162" cy="718114"/>
              <a:chOff x="3520982" y="3558159"/>
              <a:chExt cx="667162" cy="718114"/>
            </a:xfrm>
          </p:grpSpPr>
          <p:sp>
            <p:nvSpPr>
              <p:cNvPr id="42" name="Right Triangle 41"/>
              <p:cNvSpPr/>
              <p:nvPr/>
            </p:nvSpPr>
            <p:spPr>
              <a:xfrm rot="6235890">
                <a:off x="3615105" y="3537305"/>
                <a:ext cx="478915" cy="667162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ight Triangle 42"/>
              <p:cNvSpPr/>
              <p:nvPr/>
            </p:nvSpPr>
            <p:spPr>
              <a:xfrm rot="17872847">
                <a:off x="3528145" y="3628001"/>
                <a:ext cx="616957" cy="511846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>
                <a:stCxn id="42" idx="3"/>
              </p:cNvCxnSpPr>
              <p:nvPr/>
            </p:nvCxnSpPr>
            <p:spPr>
              <a:xfrm>
                <a:off x="3530794" y="3790573"/>
                <a:ext cx="137197" cy="182186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42" idx="2"/>
                <a:endCxn id="43" idx="5"/>
              </p:cNvCxnSpPr>
              <p:nvPr/>
            </p:nvCxnSpPr>
            <p:spPr>
              <a:xfrm>
                <a:off x="3588446" y="3558159"/>
                <a:ext cx="248178" cy="32576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42" idx="1"/>
              </p:cNvCxnSpPr>
              <p:nvPr/>
            </p:nvCxnSpPr>
            <p:spPr>
              <a:xfrm>
                <a:off x="3912215" y="3638472"/>
                <a:ext cx="122655" cy="1521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43" idx="1"/>
              </p:cNvCxnSpPr>
              <p:nvPr/>
            </p:nvCxnSpPr>
            <p:spPr>
              <a:xfrm flipH="1" flipV="1">
                <a:off x="3674980" y="3946148"/>
                <a:ext cx="17389" cy="210447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43" idx="2"/>
                <a:endCxn id="43" idx="5"/>
              </p:cNvCxnSpPr>
              <p:nvPr/>
            </p:nvCxnSpPr>
            <p:spPr>
              <a:xfrm flipH="1" flipV="1">
                <a:off x="3836624" y="3883924"/>
                <a:ext cx="81961" cy="392349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endCxn id="43" idx="3"/>
              </p:cNvCxnSpPr>
              <p:nvPr/>
            </p:nvCxnSpPr>
            <p:spPr>
              <a:xfrm>
                <a:off x="4053006" y="3812682"/>
                <a:ext cx="9834" cy="19092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Rectangle 50"/>
          <p:cNvSpPr/>
          <p:nvPr/>
        </p:nvSpPr>
        <p:spPr>
          <a:xfrm>
            <a:off x="7032489" y="3217134"/>
            <a:ext cx="2122099" cy="21220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7032489" y="3214138"/>
            <a:ext cx="2122099" cy="2125095"/>
            <a:chOff x="7032489" y="3214138"/>
            <a:chExt cx="2122099" cy="2125095"/>
          </a:xfrm>
        </p:grpSpPr>
        <p:cxnSp>
          <p:nvCxnSpPr>
            <p:cNvPr id="52" name="Straight Connector 51"/>
            <p:cNvCxnSpPr>
              <a:cxnSpLocks/>
            </p:cNvCxnSpPr>
            <p:nvPr/>
          </p:nvCxnSpPr>
          <p:spPr>
            <a:xfrm>
              <a:off x="7037868" y="3214138"/>
              <a:ext cx="2116720" cy="212509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cxnSpLocks/>
            </p:cNvCxnSpPr>
            <p:nvPr/>
          </p:nvCxnSpPr>
          <p:spPr>
            <a:xfrm flipH="1">
              <a:off x="7032489" y="3220659"/>
              <a:ext cx="2122099" cy="211857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3B3BA4-DDAD-A78E-14AE-6AB2F0F5478D}"/>
              </a:ext>
            </a:extLst>
          </p:cNvPr>
          <p:cNvCxnSpPr>
            <a:cxnSpLocks/>
            <a:stCxn id="4" idx="0"/>
            <a:endCxn id="4" idx="2"/>
          </p:cNvCxnSpPr>
          <p:nvPr/>
        </p:nvCxnSpPr>
        <p:spPr>
          <a:xfrm>
            <a:off x="6221931" y="1951568"/>
            <a:ext cx="0" cy="3831389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42F3DF5-3CE2-6FA1-2888-6ADBDFED0EED}"/>
              </a:ext>
            </a:extLst>
          </p:cNvPr>
          <p:cNvSpPr/>
          <p:nvPr/>
        </p:nvSpPr>
        <p:spPr>
          <a:xfrm>
            <a:off x="9256624" y="3220659"/>
            <a:ext cx="2122099" cy="21220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7E8E17-B409-2261-4DC5-15CB77D210A0}"/>
              </a:ext>
            </a:extLst>
          </p:cNvPr>
          <p:cNvCxnSpPr>
            <a:cxnSpLocks/>
            <a:stCxn id="14" idx="3"/>
            <a:endCxn id="14" idx="1"/>
          </p:cNvCxnSpPr>
          <p:nvPr/>
        </p:nvCxnSpPr>
        <p:spPr>
          <a:xfrm flipH="1">
            <a:off x="9256624" y="4281709"/>
            <a:ext cx="212209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E6F1B26-C85F-B413-146C-E3B292CF3F1F}"/>
              </a:ext>
            </a:extLst>
          </p:cNvPr>
          <p:cNvCxnSpPr>
            <a:cxnSpLocks/>
            <a:stCxn id="14" idx="2"/>
            <a:endCxn id="14" idx="0"/>
          </p:cNvCxnSpPr>
          <p:nvPr/>
        </p:nvCxnSpPr>
        <p:spPr>
          <a:xfrm flipV="1">
            <a:off x="10317674" y="3220659"/>
            <a:ext cx="0" cy="212209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0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cloud with black text and a red gear&#10;&#10;Description automatically generated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129512" y="2709144"/>
            <a:ext cx="7110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54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2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56565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3413</TotalTime>
  <Words>1890</Words>
  <PresentationFormat>Widescreen</PresentationFormat>
  <Paragraphs>238</Paragraphs>
  <Slides>39</Slides>
  <Notes>39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Arial</vt:lpstr>
      <vt:lpstr>Calibri</vt:lpstr>
      <vt:lpstr>Tahoma</vt:lpstr>
      <vt:lpstr>Roboto Black</vt:lpstr>
      <vt:lpstr>Times New Roman</vt:lpstr>
      <vt:lpstr>Pangolin</vt:lpstr>
      <vt:lpstr>Roboto</vt:lpstr>
      <vt:lpstr>Calibri Light</vt:lpstr>
      <vt:lpstr>1_Office Theme</vt:lpstr>
      <vt:lpstr>2_Office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2023-04-01T23:44:56Z</dcterms:created>
  <dcterms:modified xsi:type="dcterms:W3CDTF">2023-09-07T10:59:23Z</dcterms:modified>
</cp:coreProperties>
</file>