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4"/>
  </p:notesMasterIdLst>
  <p:sldIdLst>
    <p:sldId id="319" r:id="rId2"/>
    <p:sldId id="321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29" r:id="rId20"/>
    <p:sldId id="330" r:id="rId21"/>
    <p:sldId id="332" r:id="rId22"/>
    <p:sldId id="348" r:id="rId23"/>
    <p:sldId id="357" r:id="rId24"/>
    <p:sldId id="355" r:id="rId25"/>
    <p:sldId id="351" r:id="rId26"/>
    <p:sldId id="352" r:id="rId27"/>
    <p:sldId id="354" r:id="rId28"/>
    <p:sldId id="358" r:id="rId29"/>
    <p:sldId id="334" r:id="rId30"/>
    <p:sldId id="335" r:id="rId31"/>
    <p:sldId id="336" r:id="rId32"/>
    <p:sldId id="31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74EB23"/>
    <a:srgbClr val="321547"/>
    <a:srgbClr val="441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44" autoAdjust="0"/>
  </p:normalViewPr>
  <p:slideViewPr>
    <p:cSldViewPr>
      <p:cViewPr>
        <p:scale>
          <a:sx n="80" d="100"/>
          <a:sy n="80" d="100"/>
        </p:scale>
        <p:origin x="-876" y="5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Relationship Id="rId4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04514-47FC-49B8-8AA4-F262FF854C8A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AD590-AC15-4E3A-8E39-B28AFFC23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7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3" name="Rectangle 127"/>
          <p:cNvSpPr>
            <a:spLocks noChangeArrowheads="1"/>
          </p:cNvSpPr>
          <p:nvPr/>
        </p:nvSpPr>
        <p:spPr bwMode="gray">
          <a:xfrm>
            <a:off x="0" y="0"/>
            <a:ext cx="9144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80808"/>
              </a:solidFill>
            </a:endParaRPr>
          </a:p>
        </p:txBody>
      </p:sp>
      <p:grpSp>
        <p:nvGrpSpPr>
          <p:cNvPr id="4111" name="Group 15"/>
          <p:cNvGrpSpPr>
            <a:grpSpLocks/>
          </p:cNvGrpSpPr>
          <p:nvPr/>
        </p:nvGrpSpPr>
        <p:grpSpPr bwMode="auto">
          <a:xfrm>
            <a:off x="152400" y="381000"/>
            <a:ext cx="6838950" cy="3365500"/>
            <a:chOff x="664" y="1951"/>
            <a:chExt cx="4308" cy="2120"/>
          </a:xfrm>
        </p:grpSpPr>
        <p:sp>
          <p:nvSpPr>
            <p:cNvPr id="4112" name="Freeform 16"/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35" name="Freeform 39"/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36" name="Freeform 40"/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37" name="Freeform 41"/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38" name="Freeform 42"/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39" name="Freeform 43"/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40" name="Freeform 44"/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41" name="Freeform 45"/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42" name="Freeform 46"/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43" name="Freeform 47"/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44" name="Freeform 48"/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45" name="Freeform 49"/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46" name="Freeform 50"/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rgbClr val="FEFEFE">
                        <a:gamma/>
                        <a:shade val="60000"/>
                        <a:invGamma/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47" name="Freeform 51"/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20 w 416"/>
                <a:gd name="T3" fmla="*/ 37 h 282"/>
                <a:gd name="T4" fmla="*/ 28 w 416"/>
                <a:gd name="T5" fmla="*/ 49 h 282"/>
                <a:gd name="T6" fmla="*/ 84 w 416"/>
                <a:gd name="T7" fmla="*/ 89 h 282"/>
                <a:gd name="T8" fmla="*/ 120 w 416"/>
                <a:gd name="T9" fmla="*/ 113 h 282"/>
                <a:gd name="T10" fmla="*/ 132 w 416"/>
                <a:gd name="T11" fmla="*/ 121 h 282"/>
                <a:gd name="T12" fmla="*/ 136 w 416"/>
                <a:gd name="T13" fmla="*/ 169 h 282"/>
                <a:gd name="T14" fmla="*/ 116 w 416"/>
                <a:gd name="T15" fmla="*/ 201 h 282"/>
                <a:gd name="T16" fmla="*/ 136 w 416"/>
                <a:gd name="T17" fmla="*/ 197 h 282"/>
                <a:gd name="T18" fmla="*/ 148 w 416"/>
                <a:gd name="T19" fmla="*/ 189 h 282"/>
                <a:gd name="T20" fmla="*/ 160 w 416"/>
                <a:gd name="T21" fmla="*/ 201 h 282"/>
                <a:gd name="T22" fmla="*/ 184 w 416"/>
                <a:gd name="T23" fmla="*/ 217 h 282"/>
                <a:gd name="T24" fmla="*/ 208 w 416"/>
                <a:gd name="T25" fmla="*/ 233 h 282"/>
                <a:gd name="T26" fmla="*/ 240 w 416"/>
                <a:gd name="T27" fmla="*/ 221 h 282"/>
                <a:gd name="T28" fmla="*/ 248 w 416"/>
                <a:gd name="T29" fmla="*/ 197 h 282"/>
                <a:gd name="T30" fmla="*/ 268 w 416"/>
                <a:gd name="T31" fmla="*/ 201 h 282"/>
                <a:gd name="T32" fmla="*/ 292 w 416"/>
                <a:gd name="T33" fmla="*/ 209 h 282"/>
                <a:gd name="T34" fmla="*/ 340 w 416"/>
                <a:gd name="T35" fmla="*/ 281 h 282"/>
                <a:gd name="T36" fmla="*/ 356 w 416"/>
                <a:gd name="T37" fmla="*/ 277 h 282"/>
                <a:gd name="T38" fmla="*/ 352 w 416"/>
                <a:gd name="T39" fmla="*/ 253 h 282"/>
                <a:gd name="T40" fmla="*/ 316 w 416"/>
                <a:gd name="T41" fmla="*/ 197 h 282"/>
                <a:gd name="T42" fmla="*/ 360 w 416"/>
                <a:gd name="T43" fmla="*/ 173 h 282"/>
                <a:gd name="T44" fmla="*/ 408 w 416"/>
                <a:gd name="T45" fmla="*/ 145 h 282"/>
                <a:gd name="T46" fmla="*/ 409 w 416"/>
                <a:gd name="T47" fmla="*/ 120 h 282"/>
                <a:gd name="T48" fmla="*/ 367 w 416"/>
                <a:gd name="T49" fmla="*/ 138 h 282"/>
                <a:gd name="T50" fmla="*/ 308 w 416"/>
                <a:gd name="T51" fmla="*/ 137 h 282"/>
                <a:gd name="T52" fmla="*/ 264 w 416"/>
                <a:gd name="T53" fmla="*/ 97 h 282"/>
                <a:gd name="T54" fmla="*/ 180 w 416"/>
                <a:gd name="T55" fmla="*/ 61 h 282"/>
                <a:gd name="T56" fmla="*/ 132 w 416"/>
                <a:gd name="T57" fmla="*/ 33 h 282"/>
                <a:gd name="T58" fmla="*/ 92 w 416"/>
                <a:gd name="T59" fmla="*/ 41 h 282"/>
                <a:gd name="T60" fmla="*/ 76 w 416"/>
                <a:gd name="T61" fmla="*/ 57 h 282"/>
                <a:gd name="T62" fmla="*/ 56 w 416"/>
                <a:gd name="T63" fmla="*/ 17 h 282"/>
                <a:gd name="T64" fmla="*/ 0 w 416"/>
                <a:gd name="T65" fmla="*/ 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48" name="Freeform 52"/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49" name="Freeform 53"/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50" name="Freeform 54"/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51" name="Freeform 55"/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52" name="Freeform 56"/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53" name="Freeform 57"/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54" name="Freeform 58"/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55" name="Freeform 59"/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56" name="Freeform 60"/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57" name="Freeform 61"/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58" name="Freeform 62"/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59" name="Freeform 63"/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60" name="Freeform 64"/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61" name="Freeform 65"/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62" name="Freeform 66"/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63" name="Freeform 67"/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64" name="Freeform 68"/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65" name="Freeform 69"/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66" name="Freeform 70"/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67" name="Freeform 71"/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68" name="Freeform 72"/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69" name="Freeform 73"/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70" name="Freeform 74"/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71" name="Freeform 75"/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72" name="Freeform 76"/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73" name="Freeform 77"/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74" name="Freeform 78"/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75" name="Freeform 79"/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76" name="Freeform 80"/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77" name="Freeform 81"/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78" name="Freeform 82"/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79" name="Freeform 83"/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80" name="Freeform 84"/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81" name="Freeform 85"/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82" name="Freeform 86"/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83" name="Freeform 87"/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84" name="Freeform 88"/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85" name="Freeform 89"/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86" name="Freeform 90"/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87" name="Freeform 91"/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88" name="Freeform 92"/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89" name="Freeform 93"/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90" name="Freeform 94"/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91" name="Freeform 95"/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92" name="Freeform 96"/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93" name="Freeform 97"/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94" name="Freeform 98"/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95" name="Freeform 99"/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96" name="Freeform 100"/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97" name="Freeform 101"/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98" name="Freeform 102"/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199" name="Freeform 103"/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00" name="Freeform 104"/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01" name="Freeform 105"/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02" name="Freeform 106"/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03" name="Freeform 107"/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04" name="Freeform 108"/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05" name="Freeform 109"/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06" name="Freeform 110"/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07" name="Freeform 111"/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08" name="Freeform 112"/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09" name="Freeform 113"/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10" name="Freeform 114"/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11" name="Freeform 115"/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12" name="Freeform 116"/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13" name="Freeform 117"/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14" name="Freeform 118"/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15" name="Freeform 119"/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16" name="Freeform 120"/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17" name="Freeform 121"/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18" name="Freeform 122"/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  <p:sp>
          <p:nvSpPr>
            <p:cNvPr id="4219" name="Freeform 123"/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FF5425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80808"/>
                </a:solidFill>
              </a:endParaRPr>
            </a:p>
          </p:txBody>
        </p:sp>
      </p:grp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4770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705600" y="6477000"/>
            <a:ext cx="2286000" cy="1682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www.themegallery.com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657600" y="6477000"/>
            <a:ext cx="2133600" cy="168275"/>
          </a:xfrm>
        </p:spPr>
        <p:txBody>
          <a:bodyPr/>
          <a:lstStyle>
            <a:lvl1pPr algn="ctr">
              <a:defRPr/>
            </a:lvl1pPr>
          </a:lstStyle>
          <a:p>
            <a:fld id="{5876C576-89DF-45D0-A476-C1F7E57031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103" name="Picture 7" descr="artplus_nature_naturalcity42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3167063"/>
            <a:ext cx="4425950" cy="29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rtplus_nature_naturalcity42_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3352800"/>
            <a:ext cx="1654175" cy="8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rtplus_nature_naturalcity42_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895600"/>
            <a:ext cx="1112838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artplus_nature_naturalcity42_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4594225"/>
            <a:ext cx="4911725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419600"/>
            <a:ext cx="6400800" cy="1143000"/>
          </a:xfrm>
        </p:spPr>
        <p:txBody>
          <a:bodyPr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7150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222" name="Text Box 126"/>
          <p:cNvSpPr txBox="1">
            <a:spLocks noChangeArrowheads="1"/>
          </p:cNvSpPr>
          <p:nvPr/>
        </p:nvSpPr>
        <p:spPr bwMode="auto">
          <a:xfrm>
            <a:off x="8007350" y="152400"/>
            <a:ext cx="98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Verdana" pitchFamily="34" charset="0"/>
              </a:rPr>
              <a:t>LOGO</a:t>
            </a:r>
          </a:p>
        </p:txBody>
      </p:sp>
      <p:pic>
        <p:nvPicPr>
          <p:cNvPr id="4105" name="Picture 9" descr="artplus_nature_naturalcity42_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3097213"/>
            <a:ext cx="29718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rtplus_nature_naturalcity42_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93900"/>
            <a:ext cx="1546225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artplus_nature_naturalcity42_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862263"/>
            <a:ext cx="623888" cy="5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4" name="Picture 128" descr="a1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95250"/>
            <a:ext cx="18034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5" name="Picture 129" descr="b_1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450" y="1968500"/>
            <a:ext cx="10795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9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7743E-6 L -0.21076 0.047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8" y="238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8906 0.01505 -0.38802 0.03033 -0.53472 0.09075 C -0.68142 0.15116 -0.81198 0.322 -0.88055 0.36297 C -0.94913 0.40394 -0.93229 0.34237 -0.94583 0.3370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4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65" y="20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 C -0.07778 0.05393 -0.34948 0.0956 -0.46667 0.09166 C -0.58385 0.08773 -0.63611 -0.0007 -0.70278 0.02314 C -0.76944 0.04699 -0.83247 0.19027 -0.86667 0.2342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4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33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3" grpId="0" animBg="1"/>
      <p:bldP spid="4098" grpId="0"/>
      <p:bldP spid="40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40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BF7D87-5B4F-4CEA-8275-8A5E1B01F19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86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6B39B-94F1-4F3E-BA74-F097A71323B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90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FEB5E39B-E72D-4CA1-BF5B-822125635B1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8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E574DD-4D2C-40FA-B25B-B374B5D7367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970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FBB90-ADEE-4B25-825C-AA6C0F0C48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6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8258-4306-42BE-B79E-7F38DB7608B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5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9C0AF-8291-47FE-A5A5-B85FE3D021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1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16860-04F5-4D65-BC9C-5F595C7FC51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6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75772-B481-4F63-A12C-19BA419A0B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7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9D2A0C-E824-42A6-A3FC-DC4CDF8FF9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24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176DC-119D-417A-9341-7DD0B588044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9" descr="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80808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5BE0F2-8CB0-4358-82B5-CE5869A34232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1033" name="Picture 9" descr="artplus_nature_naturalcity42_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5935663"/>
            <a:ext cx="1235075" cy="8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tplus_nature_naturalcity42_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5916613"/>
            <a:ext cx="828675" cy="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artplus_nature_naturalcity42_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5608638"/>
            <a:ext cx="430212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rtplus_nature_naturalcity42_d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5849938"/>
            <a:ext cx="173038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artplus_nature_naturalcity42_i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5969000"/>
            <a:ext cx="461962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plus_nature_naturalcity42_c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5943600"/>
            <a:ext cx="309563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artplus_nature_naturalcity42_f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6334125"/>
            <a:ext cx="1370012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44" name="Picture 20" descr="a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328613"/>
            <a:ext cx="942975" cy="10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b_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371600"/>
            <a:ext cx="825500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85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C -0.09045 -0.01597 -0.36945 -0.08727 -0.54306 -0.09537 C -0.71667 -0.10347 -0.93785 -0.05879 -1.04167 -0.0490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3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5949 C 0.00625 0.0581 0.04097 0.0574 0.05399 0.05324 C 0.06701 0.04907 0.06632 0.04907 0.07638 0.03379 C 0.08628 0.01898 0.10538 -0.02269 0.11319 -0.03727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483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package" Target="../embeddings/Microsoft_Word_Document5.docx"/><Relationship Id="rId3" Type="http://schemas.openxmlformats.org/officeDocument/2006/relationships/package" Target="../embeddings/Microsoft_Word_Document1.docx"/><Relationship Id="rId7" Type="http://schemas.openxmlformats.org/officeDocument/2006/relationships/package" Target="../embeddings/Microsoft_Word_Document3.docx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emf"/><Relationship Id="rId11" Type="http://schemas.openxmlformats.org/officeDocument/2006/relationships/image" Target="../media/image31.png"/><Relationship Id="rId5" Type="http://schemas.openxmlformats.org/officeDocument/2006/relationships/package" Target="../embeddings/Microsoft_Word_Document2.docx"/><Relationship Id="rId10" Type="http://schemas.openxmlformats.org/officeDocument/2006/relationships/image" Target="../media/image29.emf"/><Relationship Id="rId4" Type="http://schemas.openxmlformats.org/officeDocument/2006/relationships/image" Target="../media/image26.emf"/><Relationship Id="rId9" Type="http://schemas.openxmlformats.org/officeDocument/2006/relationships/package" Target="../embeddings/Microsoft_Word_Document4.docx"/><Relationship Id="rId1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package" Target="../embeddings/Microsoft_Word_Document6.docx"/><Relationship Id="rId7" Type="http://schemas.openxmlformats.org/officeDocument/2006/relationships/package" Target="../embeddings/Microsoft_Word_Document8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emf"/><Relationship Id="rId11" Type="http://schemas.openxmlformats.org/officeDocument/2006/relationships/image" Target="../media/image31.png"/><Relationship Id="rId5" Type="http://schemas.openxmlformats.org/officeDocument/2006/relationships/package" Target="../embeddings/Microsoft_Word_Document7.docx"/><Relationship Id="rId10" Type="http://schemas.openxmlformats.org/officeDocument/2006/relationships/image" Target="../media/image36.emf"/><Relationship Id="rId4" Type="http://schemas.openxmlformats.org/officeDocument/2006/relationships/image" Target="../media/image33.emf"/><Relationship Id="rId9" Type="http://schemas.openxmlformats.org/officeDocument/2006/relationships/package" Target="../embeddings/Microsoft_Word_Document9.docx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package" Target="../embeddings/Microsoft_Word_Document10.docx"/><Relationship Id="rId7" Type="http://schemas.openxmlformats.org/officeDocument/2006/relationships/package" Target="../embeddings/Microsoft_Word_Document1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emf"/><Relationship Id="rId5" Type="http://schemas.openxmlformats.org/officeDocument/2006/relationships/package" Target="../embeddings/Microsoft_Word_Document11.docx"/><Relationship Id="rId10" Type="http://schemas.openxmlformats.org/officeDocument/2006/relationships/image" Target="../media/image40.emf"/><Relationship Id="rId4" Type="http://schemas.openxmlformats.org/officeDocument/2006/relationships/image" Target="../media/image37.emf"/><Relationship Id="rId9" Type="http://schemas.openxmlformats.org/officeDocument/2006/relationships/package" Target="../embeddings/Microsoft_Word_Document13.docx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emf"/><Relationship Id="rId5" Type="http://schemas.openxmlformats.org/officeDocument/2006/relationships/package" Target="../embeddings/Microsoft_Word_Document15.docx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6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emf"/><Relationship Id="rId5" Type="http://schemas.openxmlformats.org/officeDocument/2006/relationships/package" Target="../embeddings/Microsoft_Word_Document17.docx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8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emf"/><Relationship Id="rId5" Type="http://schemas.openxmlformats.org/officeDocument/2006/relationships/package" Target="../embeddings/Microsoft_Word_Document19.docx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0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8.emf"/><Relationship Id="rId5" Type="http://schemas.openxmlformats.org/officeDocument/2006/relationships/package" Target="../embeddings/Microsoft_Word_Document21.docx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685800"/>
            <a:ext cx="7239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effectLst/>
                <a:latin typeface="Times New Roman"/>
                <a:ea typeface="Times New Roman"/>
              </a:rPr>
              <a:t>PHÒNG GIÁO DỤC VÀ ĐÀO TẠO THÀNH PHỐ HẠ LONG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ctr"/>
            <a:r>
              <a:rPr lang="en-US" b="1" dirty="0" smtClean="0">
                <a:effectLst/>
                <a:latin typeface="Times New Roman"/>
                <a:ea typeface="Times New Roman"/>
              </a:rPr>
              <a:t>TRƯỜNG TH- THCS- THPT NGUYỄN NỈNH KHIÊM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ctr"/>
            <a:r>
              <a:rPr lang="en-US" dirty="0" smtClean="0">
                <a:effectLst/>
                <a:latin typeface="Times New Roman"/>
                <a:ea typeface="Times New Roman"/>
              </a:rPr>
              <a:t>…..</a:t>
            </a:r>
            <a:r>
              <a:rPr lang="en-US" dirty="0" smtClean="0">
                <a:effectLst/>
                <a:latin typeface="Times New Roman"/>
                <a:ea typeface="Times New Roman"/>
                <a:sym typeface="Wingdings 2"/>
              </a:rPr>
              <a:t></a:t>
            </a:r>
            <a:r>
              <a:rPr lang="en-US" dirty="0" smtClean="0">
                <a:effectLst/>
                <a:latin typeface="Times New Roman"/>
                <a:ea typeface="Times New Roman"/>
                <a:sym typeface="Webdings"/>
              </a:rPr>
              <a:t></a:t>
            </a:r>
            <a:r>
              <a:rPr lang="en-US" dirty="0" smtClean="0">
                <a:effectLst/>
                <a:latin typeface="Times New Roman"/>
                <a:ea typeface="Times New Roman"/>
                <a:sym typeface="Wingdings 2"/>
              </a:rPr>
              <a:t>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…..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ctr"/>
            <a:r>
              <a:rPr lang="en-US" dirty="0" smtClean="0">
                <a:effectLst/>
                <a:latin typeface="Times New Roman"/>
                <a:ea typeface="Times New Roman"/>
              </a:rPr>
              <a:t> </a:t>
            </a: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 smtClean="0">
                <a:latin typeface="Times New Roman"/>
                <a:ea typeface="Calibri"/>
                <a:cs typeface="Times New Roman"/>
              </a:rPr>
              <a:t>Báo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Calibri"/>
                <a:cs typeface="Times New Roman"/>
              </a:rPr>
              <a:t>cáo</a:t>
            </a:r>
            <a:r>
              <a:rPr lang="en-US" sz="28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biện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pháp</a:t>
            </a:r>
            <a:endParaRPr lang="en-US" sz="28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Sửa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gặp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8 </a:t>
            </a:r>
            <a:endParaRPr lang="en-US" sz="2800" b="1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toán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”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endParaRPr lang="en-US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1600" y="4664681"/>
            <a:ext cx="7696200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 err="1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Họ</a:t>
            </a:r>
            <a:r>
              <a:rPr lang="en-US" sz="2400" dirty="0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dirty="0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tên</a:t>
            </a:r>
            <a:r>
              <a:rPr lang="en-US" sz="2400" dirty="0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giáo</a:t>
            </a:r>
            <a:r>
              <a:rPr lang="en-US" sz="2400" dirty="0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viên</a:t>
            </a:r>
            <a:r>
              <a:rPr lang="en-US" sz="2400" dirty="0" smtClean="0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trình</a:t>
            </a:r>
            <a:r>
              <a:rPr lang="en-US" sz="2400" dirty="0" smtClean="0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bày</a:t>
            </a:r>
            <a:r>
              <a:rPr lang="en-US" sz="2400" dirty="0" smtClean="0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b="1" i="1" dirty="0" err="1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Phạm</a:t>
            </a:r>
            <a:r>
              <a:rPr lang="en-US" sz="2400" b="1" i="1" dirty="0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Thị</a:t>
            </a:r>
            <a:r>
              <a:rPr lang="en-US" sz="2400" b="1" i="1" dirty="0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080808"/>
                </a:solidFill>
                <a:latin typeface="Times New Roman"/>
                <a:ea typeface="Calibri"/>
                <a:cs typeface="Times New Roman"/>
              </a:rPr>
              <a:t>Tươi</a:t>
            </a:r>
            <a:endParaRPr lang="en-US" dirty="0">
              <a:solidFill>
                <a:srgbClr val="080808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6873" y="5269026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Đơn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vị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b="1" i="1" dirty="0">
                <a:latin typeface="Times New Roman"/>
                <a:ea typeface="Calibri"/>
                <a:cs typeface="Times New Roman"/>
              </a:rPr>
              <a:t>TH-THCS- THPT </a:t>
            </a:r>
            <a:r>
              <a:rPr lang="en-US" sz="2400" b="1" i="1" dirty="0" err="1">
                <a:latin typeface="Times New Roman"/>
                <a:ea typeface="Calibri"/>
                <a:cs typeface="Times New Roman"/>
              </a:rPr>
              <a:t>Nguyễn</a:t>
            </a:r>
            <a:r>
              <a:rPr lang="en-US" sz="24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i="1" dirty="0" err="1">
                <a:latin typeface="Times New Roman"/>
                <a:ea typeface="Calibri"/>
                <a:cs typeface="Times New Roman"/>
              </a:rPr>
              <a:t>Bỉnh</a:t>
            </a:r>
            <a:r>
              <a:rPr lang="en-US" sz="24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i="1" dirty="0" err="1" smtClean="0">
                <a:latin typeface="Times New Roman"/>
                <a:ea typeface="Calibri"/>
                <a:cs typeface="Times New Roman"/>
              </a:rPr>
              <a:t>Khiêm</a:t>
            </a:r>
            <a:endParaRPr lang="en-US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5085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228600"/>
            <a:ext cx="6553200" cy="58714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2.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vận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hằng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đẳng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thức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chưa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solidFill>
                <a:srgbClr val="0000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893741"/>
              </p:ext>
            </p:extLst>
          </p:nvPr>
        </p:nvGraphicFramePr>
        <p:xfrm>
          <a:off x="152399" y="990522"/>
          <a:ext cx="10515601" cy="846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7" name="Document" r:id="rId3" imgW="5779299" imgH="464506" progId="Word.Document.12">
                  <p:embed/>
                </p:oleObj>
              </mc:Choice>
              <mc:Fallback>
                <p:oleObj name="Document" r:id="rId3" imgW="5779299" imgH="46450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399" y="990522"/>
                        <a:ext cx="10515601" cy="846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379566"/>
              </p:ext>
            </p:extLst>
          </p:nvPr>
        </p:nvGraphicFramePr>
        <p:xfrm>
          <a:off x="228600" y="1720817"/>
          <a:ext cx="9181605" cy="946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8" name="Document" r:id="rId5" imgW="5779299" imgH="483605" progId="Word.Document.12">
                  <p:embed/>
                </p:oleObj>
              </mc:Choice>
              <mc:Fallback>
                <p:oleObj name="Document" r:id="rId5" imgW="5779299" imgH="48360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" y="1720817"/>
                        <a:ext cx="9181605" cy="946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473179"/>
              </p:ext>
            </p:extLst>
          </p:nvPr>
        </p:nvGraphicFramePr>
        <p:xfrm>
          <a:off x="152400" y="3886200"/>
          <a:ext cx="847590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9" name="Document" r:id="rId7" imgW="5779299" imgH="509191" progId="Word.Document.12">
                  <p:embed/>
                </p:oleObj>
              </mc:Choice>
              <mc:Fallback>
                <p:oleObj name="Document" r:id="rId7" imgW="5779299" imgH="5091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2400" y="3886200"/>
                        <a:ext cx="8475905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362454"/>
              </p:ext>
            </p:extLst>
          </p:nvPr>
        </p:nvGraphicFramePr>
        <p:xfrm>
          <a:off x="152400" y="4814386"/>
          <a:ext cx="8382000" cy="1357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0" name="Document" r:id="rId9" imgW="5779299" imgH="765407" progId="Word.Document.12">
                  <p:embed/>
                </p:oleObj>
              </mc:Choice>
              <mc:Fallback>
                <p:oleObj name="Document" r:id="rId9" imgW="5779299" imgH="76540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2400" y="4814386"/>
                        <a:ext cx="8382000" cy="1357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94" name="Picture 20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7" y="1828800"/>
            <a:ext cx="404813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5" name="Picture 20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42152"/>
            <a:ext cx="3810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419600" y="4419600"/>
            <a:ext cx="381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57800" y="4419600"/>
            <a:ext cx="381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496" name="Picture 20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43399"/>
            <a:ext cx="533400" cy="18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042374"/>
              </p:ext>
            </p:extLst>
          </p:nvPr>
        </p:nvGraphicFramePr>
        <p:xfrm>
          <a:off x="152400" y="2590800"/>
          <a:ext cx="8534400" cy="1376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1" name="Document" r:id="rId13" imgW="5779299" imgH="753155" progId="Word.Document.12">
                  <p:embed/>
                </p:oleObj>
              </mc:Choice>
              <mc:Fallback>
                <p:oleObj name="Document" r:id="rId13" imgW="5779299" imgH="75315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2400" y="2590800"/>
                        <a:ext cx="8534400" cy="1376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5816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2379"/>
            <a:ext cx="7162800" cy="58714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áp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chưa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quy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tắc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đổi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dấu</a:t>
            </a:r>
            <a:endParaRPr lang="en-US" sz="2400" dirty="0">
              <a:solidFill>
                <a:srgbClr val="0000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496728"/>
              </p:ext>
            </p:extLst>
          </p:nvPr>
        </p:nvGraphicFramePr>
        <p:xfrm>
          <a:off x="216706" y="599528"/>
          <a:ext cx="9692898" cy="780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2" name="Document" r:id="rId3" imgW="5779299" imgH="464506" progId="Word.Document.12">
                  <p:embed/>
                </p:oleObj>
              </mc:Choice>
              <mc:Fallback>
                <p:oleObj name="Document" r:id="rId3" imgW="5779299" imgH="46450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706" y="599528"/>
                        <a:ext cx="9692898" cy="780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624316"/>
              </p:ext>
            </p:extLst>
          </p:nvPr>
        </p:nvGraphicFramePr>
        <p:xfrm>
          <a:off x="152400" y="1308522"/>
          <a:ext cx="9144000" cy="204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3" name="Document" r:id="rId5" imgW="5779299" imgH="1292256" progId="Word.Document.12">
                  <p:embed/>
                </p:oleObj>
              </mc:Choice>
              <mc:Fallback>
                <p:oleObj name="Document" r:id="rId5" imgW="5779299" imgH="129225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" y="1308522"/>
                        <a:ext cx="9144000" cy="2044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871401"/>
              </p:ext>
            </p:extLst>
          </p:nvPr>
        </p:nvGraphicFramePr>
        <p:xfrm>
          <a:off x="74613" y="3189288"/>
          <a:ext cx="8994775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4" name="Document" r:id="rId7" imgW="5798074" imgH="772254" progId="Word.Document.12">
                  <p:embed/>
                </p:oleObj>
              </mc:Choice>
              <mc:Fallback>
                <p:oleObj name="Document" r:id="rId7" imgW="5798074" imgH="77225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613" y="3189288"/>
                        <a:ext cx="8994775" cy="119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60308" y="5037081"/>
            <a:ext cx="9083692" cy="1150705"/>
            <a:chOff x="76200" y="5707295"/>
            <a:chExt cx="9083692" cy="1150705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1095438"/>
                </p:ext>
              </p:extLst>
            </p:nvPr>
          </p:nvGraphicFramePr>
          <p:xfrm>
            <a:off x="76200" y="5707295"/>
            <a:ext cx="8839200" cy="1150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45" name="Document" r:id="rId9" imgW="5779299" imgH="771534" progId="Word.Document.12">
                    <p:embed/>
                  </p:oleObj>
                </mc:Choice>
                <mc:Fallback>
                  <p:oleObj name="Document" r:id="rId9" imgW="5779299" imgH="771534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6200" y="5707295"/>
                          <a:ext cx="8839200" cy="1150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 19"/>
            <p:cNvSpPr/>
            <p:nvPr/>
          </p:nvSpPr>
          <p:spPr>
            <a:xfrm>
              <a:off x="8686800" y="579120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534400" y="5715000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thay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471" name="Picture 20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29891"/>
            <a:ext cx="13716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84" y="4401010"/>
            <a:ext cx="19287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dirty="0" err="1">
                <a:latin typeface="Times New Roman"/>
                <a:ea typeface="Calibri"/>
              </a:rPr>
              <a:t>Lời</a:t>
            </a:r>
            <a:r>
              <a:rPr lang="en-US" sz="2200" b="1" i="1" dirty="0">
                <a:latin typeface="Times New Roman"/>
                <a:ea typeface="Calibri"/>
              </a:rPr>
              <a:t> </a:t>
            </a:r>
            <a:r>
              <a:rPr lang="en-US" sz="2200" b="1" i="1" dirty="0" err="1">
                <a:latin typeface="Times New Roman"/>
                <a:ea typeface="Calibri"/>
              </a:rPr>
              <a:t>giải</a:t>
            </a:r>
            <a:r>
              <a:rPr lang="en-US" sz="2200" b="1" i="1" dirty="0">
                <a:latin typeface="Times New Roman"/>
                <a:ea typeface="Calibri"/>
              </a:rPr>
              <a:t> </a:t>
            </a:r>
            <a:r>
              <a:rPr lang="en-US" sz="2200" b="1" i="1" dirty="0" err="1">
                <a:latin typeface="Times New Roman"/>
                <a:ea typeface="Calibri"/>
              </a:rPr>
              <a:t>đúng</a:t>
            </a:r>
            <a:r>
              <a:rPr lang="en-US" sz="2200" b="1" i="1" dirty="0">
                <a:latin typeface="Times New Roman"/>
                <a:ea typeface="Calibri"/>
              </a:rPr>
              <a:t>:</a:t>
            </a:r>
            <a:r>
              <a:rPr lang="en-US" sz="2200" dirty="0">
                <a:latin typeface="Times New Roman"/>
                <a:ea typeface="Calibri"/>
              </a:rPr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75816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2379"/>
            <a:ext cx="7162800" cy="58714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áp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chưa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quy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tắc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đổi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dấu</a:t>
            </a:r>
            <a:endParaRPr lang="en-US" sz="2400" dirty="0">
              <a:solidFill>
                <a:srgbClr val="0000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113227"/>
              </p:ext>
            </p:extLst>
          </p:nvPr>
        </p:nvGraphicFramePr>
        <p:xfrm>
          <a:off x="149705" y="670959"/>
          <a:ext cx="8811466" cy="776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0" name="Document" r:id="rId3" imgW="5779299" imgH="509191" progId="Word.Document.12">
                  <p:embed/>
                </p:oleObj>
              </mc:Choice>
              <mc:Fallback>
                <p:oleObj name="Document" r:id="rId3" imgW="5779299" imgH="5091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705" y="670959"/>
                        <a:ext cx="8811466" cy="776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997727"/>
              </p:ext>
            </p:extLst>
          </p:nvPr>
        </p:nvGraphicFramePr>
        <p:xfrm>
          <a:off x="228600" y="1295400"/>
          <a:ext cx="8811466" cy="2105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1" name="Document" r:id="rId5" imgW="5798074" imgH="1382346" progId="Word.Document.12">
                  <p:embed/>
                </p:oleObj>
              </mc:Choice>
              <mc:Fallback>
                <p:oleObj name="Document" r:id="rId5" imgW="5798074" imgH="13823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" y="1295400"/>
                        <a:ext cx="8811466" cy="2105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022597"/>
              </p:ext>
            </p:extLst>
          </p:nvPr>
        </p:nvGraphicFramePr>
        <p:xfrm>
          <a:off x="149225" y="3125788"/>
          <a:ext cx="8802688" cy="123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2" name="Document" r:id="rId7" imgW="5798074" imgH="816939" progId="Word.Document.12">
                  <p:embed/>
                </p:oleObj>
              </mc:Choice>
              <mc:Fallback>
                <p:oleObj name="Document" r:id="rId7" imgW="5798074" imgH="81693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9225" y="3125788"/>
                        <a:ext cx="8802688" cy="1233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152400" y="4084966"/>
            <a:ext cx="19287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200" b="1" i="1" dirty="0" smtClean="0">
                <a:latin typeface="Times New Roman"/>
                <a:ea typeface="Times New Roman"/>
              </a:rPr>
              <a:t>Lời giải đúng:</a:t>
            </a:r>
            <a:r>
              <a:rPr lang="nl-NL" sz="2200" dirty="0" smtClean="0">
                <a:latin typeface="Times New Roman"/>
                <a:ea typeface="Times New Roman"/>
              </a:rPr>
              <a:t> </a:t>
            </a:r>
            <a:endParaRPr lang="en-US" sz="2200" dirty="0"/>
          </a:p>
        </p:txBody>
      </p:sp>
      <p:sp>
        <p:nvSpPr>
          <p:cNvPr id="23" name="Oval 22"/>
          <p:cNvSpPr/>
          <p:nvPr/>
        </p:nvSpPr>
        <p:spPr>
          <a:xfrm>
            <a:off x="5410200" y="1219200"/>
            <a:ext cx="14478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52400" y="5635079"/>
            <a:ext cx="883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200" dirty="0">
                <a:latin typeface="Times New Roman"/>
                <a:ea typeface="Times New Roman"/>
              </a:rPr>
              <a:t>Khi đổi dấu của hai nhân tử trong một tích, thì dấu của tích đó sẽ không thay đổi. </a:t>
            </a:r>
            <a:endParaRPr lang="en-US" sz="2200" dirty="0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689896"/>
              </p:ext>
            </p:extLst>
          </p:nvPr>
        </p:nvGraphicFramePr>
        <p:xfrm>
          <a:off x="149225" y="4413250"/>
          <a:ext cx="8612188" cy="136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3" name="Document" r:id="rId9" imgW="5798074" imgH="921444" progId="Word.Document.12">
                  <p:embed/>
                </p:oleObj>
              </mc:Choice>
              <mc:Fallback>
                <p:oleObj name="Document" r:id="rId9" imgW="5798074" imgH="92144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9225" y="4413250"/>
                        <a:ext cx="8612188" cy="1360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2144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2379"/>
            <a:ext cx="7162800" cy="58714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áp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chưa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quy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tắc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đổi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dấu</a:t>
            </a:r>
            <a:endParaRPr lang="en-US" sz="2400" dirty="0">
              <a:solidFill>
                <a:srgbClr val="0000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" y="1447800"/>
            <a:ext cx="8305800" cy="372409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28600" marR="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nl-NL" sz="2400" b="1" i="1" dirty="0">
                <a:latin typeface="Times New Roman"/>
                <a:ea typeface="Times New Roman"/>
                <a:cs typeface="Times New Roman"/>
              </a:rPr>
              <a:t>Qua ví dụ </a:t>
            </a:r>
            <a:r>
              <a:rPr lang="nl-NL" sz="2400" b="1" i="1" dirty="0" smtClean="0">
                <a:latin typeface="Times New Roman"/>
                <a:ea typeface="Times New Roman"/>
                <a:cs typeface="Times New Roman"/>
              </a:rPr>
              <a:t>3 và ví dụ 4, </a:t>
            </a:r>
            <a:r>
              <a:rPr lang="nl-NL" sz="2400" b="1" i="1" dirty="0">
                <a:latin typeface="Times New Roman"/>
                <a:ea typeface="Times New Roman"/>
                <a:cs typeface="Times New Roman"/>
              </a:rPr>
              <a:t>giáo viên củng cố cho học sinh</a:t>
            </a:r>
            <a:r>
              <a:rPr lang="nl-NL" sz="2400" i="1" dirty="0">
                <a:latin typeface="Times New Roman"/>
                <a:ea typeface="Times New Roman"/>
                <a:cs typeface="Times New Roman"/>
              </a:rPr>
              <a:t>: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nl-NL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Trong </a:t>
            </a:r>
            <a:r>
              <a:rPr lang="nl-NL" sz="2400" dirty="0">
                <a:latin typeface="Times New Roman" pitchFamily="18" charset="0"/>
                <a:ea typeface="Times New Roman"/>
                <a:cs typeface="Times New Roman" pitchFamily="18" charset="0"/>
              </a:rPr>
              <a:t>trường hợp tổng quát : 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nl-NL" sz="2400" dirty="0">
                <a:latin typeface="Times New Roman" pitchFamily="18" charset="0"/>
                <a:ea typeface="Times New Roman"/>
                <a:cs typeface="Times New Roman" pitchFamily="18" charset="0"/>
              </a:rPr>
              <a:t>+ Dấu của tích sẽ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thay đổi </a:t>
            </a:r>
            <a:r>
              <a:rPr lang="nl-NL" sz="2400" dirty="0">
                <a:latin typeface="Times New Roman" pitchFamily="18" charset="0"/>
                <a:ea typeface="Times New Roman"/>
                <a:cs typeface="Times New Roman" pitchFamily="18" charset="0"/>
              </a:rPr>
              <a:t>khi ta đổi dấu một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 lẻ </a:t>
            </a:r>
            <a:r>
              <a:rPr lang="nl-NL" sz="2400" dirty="0">
                <a:latin typeface="Times New Roman" pitchFamily="18" charset="0"/>
                <a:ea typeface="Times New Roman"/>
                <a:cs typeface="Times New Roman" pitchFamily="18" charset="0"/>
              </a:rPr>
              <a:t>nhân tử trong tích đó.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nl-NL" sz="2400" dirty="0">
                <a:latin typeface="Times New Roman" pitchFamily="18" charset="0"/>
                <a:ea typeface="Times New Roman"/>
                <a:cs typeface="Times New Roman" pitchFamily="18" charset="0"/>
              </a:rPr>
              <a:t>+ Dấu của tích sẽ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 đổi </a:t>
            </a:r>
            <a:r>
              <a:rPr lang="nl-NL" sz="2400" dirty="0">
                <a:latin typeface="Times New Roman" pitchFamily="18" charset="0"/>
                <a:ea typeface="Times New Roman"/>
                <a:cs typeface="Times New Roman" pitchFamily="18" charset="0"/>
              </a:rPr>
              <a:t>khi ta đổi dấu một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 chẵn </a:t>
            </a:r>
            <a:r>
              <a:rPr lang="nl-NL" sz="2400" dirty="0">
                <a:latin typeface="Times New Roman" pitchFamily="18" charset="0"/>
                <a:ea typeface="Times New Roman"/>
                <a:cs typeface="Times New Roman" pitchFamily="18" charset="0"/>
              </a:rPr>
              <a:t>nhân tử trong tích đó.</a:t>
            </a:r>
            <a:endParaRPr lang="en-US" sz="24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44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6844"/>
            <a:ext cx="78486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57150" marR="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áp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dấu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ngoặc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quy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tắc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dấu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ngoặc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solidFill>
                <a:srgbClr val="0000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540082"/>
              </p:ext>
            </p:extLst>
          </p:nvPr>
        </p:nvGraphicFramePr>
        <p:xfrm>
          <a:off x="35293" y="762000"/>
          <a:ext cx="949398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9" name="Document" r:id="rId3" imgW="5779299" imgH="509191" progId="Word.Document.12">
                  <p:embed/>
                </p:oleObj>
              </mc:Choice>
              <mc:Fallback>
                <p:oleObj name="Document" r:id="rId3" imgW="5779299" imgH="5091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293" y="762000"/>
                        <a:ext cx="949398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420039"/>
              </p:ext>
            </p:extLst>
          </p:nvPr>
        </p:nvGraphicFramePr>
        <p:xfrm>
          <a:off x="70586" y="1524000"/>
          <a:ext cx="9139512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0" name="Document" r:id="rId5" imgW="5798074" imgH="1282526" progId="Word.Document.12">
                  <p:embed/>
                </p:oleObj>
              </mc:Choice>
              <mc:Fallback>
                <p:oleObj name="Document" r:id="rId5" imgW="5798074" imgH="128252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586" y="1524000"/>
                        <a:ext cx="9139512" cy="213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37160" y="3350189"/>
            <a:ext cx="8686800" cy="114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fr-FR" sz="2400" b="1" i="1" dirty="0" err="1">
                <a:latin typeface="Times New Roman"/>
                <a:ea typeface="Calibri"/>
                <a:cs typeface="Times New Roman"/>
              </a:rPr>
              <a:t>Phát</a:t>
            </a:r>
            <a:r>
              <a:rPr lang="fr-FR" sz="24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i="1" dirty="0" err="1">
                <a:latin typeface="Times New Roman"/>
                <a:ea typeface="Calibri"/>
                <a:cs typeface="Times New Roman"/>
              </a:rPr>
              <a:t>hiện</a:t>
            </a:r>
            <a:r>
              <a:rPr lang="fr-FR" sz="24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i="1" dirty="0" err="1">
                <a:latin typeface="Times New Roman"/>
                <a:ea typeface="Calibri"/>
                <a:cs typeface="Times New Roman"/>
              </a:rPr>
              <a:t>lỗi</a:t>
            </a:r>
            <a:r>
              <a:rPr lang="fr-FR" sz="24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i="1" dirty="0" err="1">
                <a:latin typeface="Times New Roman"/>
                <a:ea typeface="Calibri"/>
                <a:cs typeface="Times New Roman"/>
              </a:rPr>
              <a:t>sai</a:t>
            </a:r>
            <a:r>
              <a:rPr lang="fr-FR" sz="2400" b="1" i="1" dirty="0">
                <a:latin typeface="Times New Roman"/>
                <a:ea typeface="Calibri"/>
                <a:cs typeface="Times New Roman"/>
              </a:rPr>
              <a:t>:</a:t>
            </a:r>
            <a:r>
              <a:rPr lang="fr-FR" sz="2400" i="1" dirty="0">
                <a:latin typeface="Times New Roman"/>
                <a:ea typeface="Calibri"/>
                <a:cs typeface="Times New Roman"/>
              </a:rPr>
              <a:t>  </a:t>
            </a:r>
            <a:r>
              <a:rPr lang="nl-NL" sz="2400" dirty="0">
                <a:latin typeface="Times New Roman"/>
                <a:ea typeface="Times New Roman"/>
                <a:cs typeface="Times New Roman"/>
              </a:rPr>
              <a:t>Học sinh thực hiện thiếu dấu ngoặc, dẫn đến sai quy tắc dấu ngoặc khi đằng trước dấu ngoặc là dấu trừ.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30" y="4953000"/>
            <a:ext cx="9067800" cy="114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nl-NL" sz="2400" b="1" i="1" dirty="0">
                <a:latin typeface="Times New Roman"/>
                <a:ea typeface="Times New Roman"/>
                <a:cs typeface="Times New Roman"/>
              </a:rPr>
              <a:t>Nhấn mạnh:</a:t>
            </a:r>
            <a:r>
              <a:rPr lang="nl-NL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Khi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dùng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hằng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đẳng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thức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nếu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 A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hoặc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 B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hai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 smtClean="0">
                <a:latin typeface="Times New Roman"/>
                <a:ea typeface="Times New Roman"/>
                <a:cs typeface="Times New Roman"/>
              </a:rPr>
              <a:t>hạng</a:t>
            </a:r>
            <a:r>
              <a:rPr lang="fr-FR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tử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trở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lên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thì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 khi </a:t>
            </a:r>
            <a:r>
              <a:rPr lang="fr-FR" sz="2400" dirty="0" err="1" smtClean="0">
                <a:latin typeface="Times New Roman"/>
                <a:ea typeface="Times New Roman"/>
                <a:cs typeface="Times New Roman"/>
              </a:rPr>
              <a:t>khai</a:t>
            </a:r>
            <a:r>
              <a:rPr lang="fr-FR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 smtClean="0">
                <a:latin typeface="Times New Roman"/>
                <a:ea typeface="Times New Roman"/>
                <a:cs typeface="Times New Roman"/>
              </a:rPr>
              <a:t>triển</a:t>
            </a:r>
            <a:r>
              <a:rPr lang="fr-FR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 smtClean="0">
                <a:latin typeface="Times New Roman"/>
                <a:ea typeface="Times New Roman"/>
                <a:cs typeface="Times New Roman"/>
              </a:rPr>
              <a:t>nên</a:t>
            </a:r>
            <a:r>
              <a:rPr lang="fr-FR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 smtClean="0">
                <a:latin typeface="Times New Roman"/>
                <a:ea typeface="Times New Roman"/>
                <a:cs typeface="Times New Roman"/>
              </a:rPr>
              <a:t>cho</a:t>
            </a:r>
            <a:r>
              <a:rPr lang="fr-FR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 smtClean="0">
                <a:latin typeface="Times New Roman"/>
                <a:ea typeface="Times New Roman"/>
                <a:cs typeface="Times New Roman"/>
              </a:rPr>
              <a:t>các</a:t>
            </a:r>
            <a:r>
              <a:rPr lang="fr-FR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 smtClean="0">
                <a:latin typeface="Times New Roman"/>
                <a:ea typeface="Times New Roman"/>
                <a:cs typeface="Times New Roman"/>
              </a:rPr>
              <a:t>hạng</a:t>
            </a:r>
            <a:r>
              <a:rPr lang="fr-FR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 smtClean="0">
                <a:latin typeface="Times New Roman"/>
                <a:ea typeface="Times New Roman"/>
                <a:cs typeface="Times New Roman"/>
              </a:rPr>
              <a:t>tử</a:t>
            </a:r>
            <a:r>
              <a:rPr lang="fr-FR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vào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 smtClean="0">
                <a:latin typeface="Times New Roman"/>
                <a:ea typeface="Times New Roman"/>
                <a:cs typeface="Times New Roman"/>
              </a:rPr>
              <a:t>dấu</a:t>
            </a:r>
            <a:r>
              <a:rPr lang="fr-FR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  <a:cs typeface="Times New Roman"/>
              </a:rPr>
              <a:t>ngoặc</a:t>
            </a:r>
            <a:r>
              <a:rPr lang="fr-FR" sz="24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3041" y="4491335"/>
            <a:ext cx="2007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i="1" dirty="0">
                <a:latin typeface="Times New Roman"/>
                <a:ea typeface="Times New Roman"/>
              </a:rPr>
              <a:t>Lời giải đúng:</a:t>
            </a:r>
            <a:endParaRPr lang="en-US" sz="24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124200" y="2590800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144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847654"/>
              </p:ext>
            </p:extLst>
          </p:nvPr>
        </p:nvGraphicFramePr>
        <p:xfrm>
          <a:off x="196090" y="838200"/>
          <a:ext cx="879551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8" name="Document" r:id="rId3" imgW="5779299" imgH="464506" progId="Word.Document.12">
                  <p:embed/>
                </p:oleObj>
              </mc:Choice>
              <mc:Fallback>
                <p:oleObj name="Document" r:id="rId3" imgW="5779299" imgH="46450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090" y="838200"/>
                        <a:ext cx="879551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83242"/>
              </p:ext>
            </p:extLst>
          </p:nvPr>
        </p:nvGraphicFramePr>
        <p:xfrm>
          <a:off x="228600" y="1371600"/>
          <a:ext cx="88392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9" name="Document" r:id="rId5" imgW="5779299" imgH="2639647" progId="Word.Document.12">
                  <p:embed/>
                </p:oleObj>
              </mc:Choice>
              <mc:Fallback>
                <p:oleObj name="Document" r:id="rId5" imgW="5779299" imgH="263964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" y="1371600"/>
                        <a:ext cx="8839200" cy="441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981777" y="76200"/>
            <a:ext cx="78486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57150" marR="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áp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dấu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ngoặc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quy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tắc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dấu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ngoặc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solidFill>
                <a:srgbClr val="0000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679" y="5715000"/>
            <a:ext cx="8198719" cy="114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fr-FR" sz="2400" b="1" i="1" dirty="0" err="1">
                <a:latin typeface="Times New Roman"/>
                <a:ea typeface="Calibri"/>
                <a:cs typeface="Times New Roman"/>
              </a:rPr>
              <a:t>Phát</a:t>
            </a:r>
            <a:r>
              <a:rPr lang="fr-FR" sz="24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i="1" dirty="0" err="1">
                <a:latin typeface="Times New Roman"/>
                <a:ea typeface="Calibri"/>
                <a:cs typeface="Times New Roman"/>
              </a:rPr>
              <a:t>hiện</a:t>
            </a:r>
            <a:r>
              <a:rPr lang="fr-FR" sz="24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i="1" dirty="0" err="1">
                <a:latin typeface="Times New Roman"/>
                <a:ea typeface="Calibri"/>
                <a:cs typeface="Times New Roman"/>
              </a:rPr>
              <a:t>lỗi</a:t>
            </a:r>
            <a:r>
              <a:rPr lang="fr-FR" sz="24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i="1" dirty="0" err="1">
                <a:latin typeface="Times New Roman"/>
                <a:ea typeface="Calibri"/>
                <a:cs typeface="Times New Roman"/>
              </a:rPr>
              <a:t>sai</a:t>
            </a:r>
            <a:r>
              <a:rPr lang="fr-FR" sz="2400" b="1" i="1" dirty="0">
                <a:latin typeface="Times New Roman"/>
                <a:ea typeface="Calibri"/>
                <a:cs typeface="Times New Roman"/>
              </a:rPr>
              <a:t>:</a:t>
            </a:r>
            <a:r>
              <a:rPr lang="fr-FR" sz="24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nl-NL" sz="2400" dirty="0">
                <a:latin typeface="Times New Roman"/>
                <a:ea typeface="Times New Roman"/>
                <a:cs typeface="Times New Roman"/>
              </a:rPr>
              <a:t>Học sinh thực sai quy tắc dấu ngoặc, khi thêm dấu ngoặc để nhóm các hạng tử.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343400" y="24384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14800" y="41910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144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2057400"/>
            <a:ext cx="8305800" cy="16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nl-NL" sz="2400" b="1" i="1" dirty="0">
                <a:latin typeface="Times New Roman"/>
                <a:ea typeface="Times New Roman"/>
                <a:cs typeface="Times New Roman"/>
              </a:rPr>
              <a:t>Nhấn mạnh:</a:t>
            </a:r>
            <a:r>
              <a:rPr lang="nl-NL" sz="2400" dirty="0">
                <a:latin typeface="Times New Roman"/>
                <a:ea typeface="Times New Roman"/>
                <a:cs typeface="Times New Roman"/>
              </a:rPr>
              <a:t> Khi thêm dấu ngoặc nếu đằng trước dấu ngoặc là dấu trừ thì ta phải đổi dấu các hạng tử khi đưa chúng vào trong dấu ngoặc.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1777" y="76200"/>
            <a:ext cx="78486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57150" marR="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áp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dấu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ngoặc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quy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tắc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dấu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ngoặc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solidFill>
                <a:srgbClr val="0000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7575" y="1376065"/>
            <a:ext cx="2007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i="1" dirty="0">
                <a:latin typeface="Times New Roman"/>
                <a:ea typeface="Times New Roman"/>
              </a:rPr>
              <a:t>Lời giải đúng: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0067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0"/>
            <a:ext cx="59436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marR="0" lvl="0" indent="-34290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 startAt="5"/>
            </a:pP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hạng</a:t>
            </a: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tử</a:t>
            </a:r>
            <a:r>
              <a:rPr lang="en-US" sz="2400" b="1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chưa</a:t>
            </a: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lý</a:t>
            </a:r>
            <a:endParaRPr lang="en-US" sz="2400" dirty="0">
              <a:solidFill>
                <a:srgbClr val="0000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401673"/>
              </p:ext>
            </p:extLst>
          </p:nvPr>
        </p:nvGraphicFramePr>
        <p:xfrm>
          <a:off x="152400" y="762000"/>
          <a:ext cx="9467077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75" name="Document" r:id="rId3" imgW="5779299" imgH="477479" progId="Word.Document.12">
                  <p:embed/>
                </p:oleObj>
              </mc:Choice>
              <mc:Fallback>
                <p:oleObj name="Document" r:id="rId3" imgW="5779299" imgH="47747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762000"/>
                        <a:ext cx="9467077" cy="782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411718"/>
              </p:ext>
            </p:extLst>
          </p:nvPr>
        </p:nvGraphicFramePr>
        <p:xfrm>
          <a:off x="191703" y="1402432"/>
          <a:ext cx="8915400" cy="1645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76" name="Document" r:id="rId5" imgW="5779299" imgH="965768" progId="Word.Document.12">
                  <p:embed/>
                </p:oleObj>
              </mc:Choice>
              <mc:Fallback>
                <p:oleObj name="Document" r:id="rId5" imgW="5779299" imgH="96576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1703" y="1402432"/>
                        <a:ext cx="8915400" cy="1645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09600" y="2630269"/>
            <a:ext cx="7239000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Không giải được tiếp vì không có nhân tử chung</a:t>
            </a:r>
            <a:endParaRPr lang="en-US" sz="24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8442" y="3124200"/>
            <a:ext cx="8746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i="1" dirty="0" err="1">
                <a:latin typeface="Times New Roman"/>
                <a:ea typeface="Calibri"/>
                <a:cs typeface="Times New Roman"/>
              </a:rPr>
              <a:t>Phát</a:t>
            </a:r>
            <a:r>
              <a:rPr lang="fr-FR" sz="24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i="1" dirty="0" err="1">
                <a:latin typeface="Times New Roman"/>
                <a:ea typeface="Calibri"/>
                <a:cs typeface="Times New Roman"/>
              </a:rPr>
              <a:t>hiện</a:t>
            </a:r>
            <a:r>
              <a:rPr lang="fr-FR" sz="24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i="1" dirty="0" err="1">
                <a:latin typeface="Times New Roman"/>
                <a:ea typeface="Calibri"/>
                <a:cs typeface="Times New Roman"/>
              </a:rPr>
              <a:t>lỗi</a:t>
            </a:r>
            <a:r>
              <a:rPr lang="fr-FR" sz="24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i="1" dirty="0" err="1">
                <a:latin typeface="Times New Roman"/>
                <a:ea typeface="Calibri"/>
                <a:cs typeface="Times New Roman"/>
              </a:rPr>
              <a:t>sai</a:t>
            </a:r>
            <a:r>
              <a:rPr lang="fr-FR" sz="2400" b="1" i="1" dirty="0">
                <a:latin typeface="Times New Roman"/>
                <a:ea typeface="Calibri"/>
                <a:cs typeface="Times New Roman"/>
              </a:rPr>
              <a:t>:</a:t>
            </a:r>
            <a:r>
              <a:rPr lang="fr-FR" sz="24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nl-NL" sz="2400" dirty="0">
                <a:latin typeface="Times New Roman"/>
                <a:ea typeface="Times New Roman"/>
                <a:cs typeface="Times New Roman"/>
              </a:rPr>
              <a:t>Chia nhóm các hạng tử chưa hợp lý, dẫn đến bước tiếp theo sẽ không xuất hiện nhân tử chung.</a:t>
            </a:r>
            <a:r>
              <a:rPr lang="nl-NL" sz="2400" i="1" dirty="0">
                <a:latin typeface="Times New Roman"/>
                <a:ea typeface="Times New Roman"/>
                <a:cs typeface="Times New Roman"/>
              </a:rPr>
              <a:t> 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4722674"/>
            <a:ext cx="8686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nl-NL" sz="2400" b="1" i="1" dirty="0">
                <a:latin typeface="Times New Roman"/>
                <a:ea typeface="Times New Roman"/>
              </a:rPr>
              <a:t>Nhấn mạnh:</a:t>
            </a:r>
            <a:r>
              <a:rPr lang="nl-NL" sz="2400" i="1" dirty="0">
                <a:latin typeface="Times New Roman"/>
                <a:ea typeface="Times New Roman"/>
              </a:rPr>
              <a:t> </a:t>
            </a:r>
            <a:r>
              <a:rPr lang="nl-NL" sz="2400" dirty="0">
                <a:latin typeface="Times New Roman"/>
                <a:ea typeface="Times New Roman"/>
              </a:rPr>
              <a:t>Sau khi phân tích đa thức thành nhân tử ở mỗi nhóm </a:t>
            </a:r>
            <a:r>
              <a:rPr lang="nl-NL" sz="2400" dirty="0" smtClean="0">
                <a:latin typeface="Times New Roman"/>
                <a:ea typeface="Times New Roman"/>
              </a:rPr>
              <a:t>nếu </a:t>
            </a:r>
            <a:r>
              <a:rPr lang="nl-NL" sz="2400" dirty="0">
                <a:latin typeface="Times New Roman"/>
                <a:ea typeface="Times New Roman"/>
              </a:rPr>
              <a:t>quá trình phân tích thành nhân tử không thực hiện được nữa, thì cách nhóm đó đã sai, phải thực hiện lại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04800" y="4343400"/>
            <a:ext cx="2007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i="1" dirty="0">
                <a:latin typeface="Times New Roman"/>
                <a:ea typeface="Times New Roman"/>
              </a:rPr>
              <a:t>Lời giải đúng: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0067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54543"/>
            <a:ext cx="70866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6.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phân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tử</a:t>
            </a:r>
            <a:r>
              <a:rPr lang="en-US" sz="2400" b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chưa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triệt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en-US" sz="2400" dirty="0">
              <a:solidFill>
                <a:srgbClr val="0000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963585"/>
              </p:ext>
            </p:extLst>
          </p:nvPr>
        </p:nvGraphicFramePr>
        <p:xfrm>
          <a:off x="304800" y="838199"/>
          <a:ext cx="8333044" cy="659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3" name="Document" r:id="rId3" imgW="5779299" imgH="357118" progId="Word.Document.12">
                  <p:embed/>
                </p:oleObj>
              </mc:Choice>
              <mc:Fallback>
                <p:oleObj name="Document" r:id="rId3" imgW="5779299" imgH="35711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838199"/>
                        <a:ext cx="8333044" cy="659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612405"/>
              </p:ext>
            </p:extLst>
          </p:nvPr>
        </p:nvGraphicFramePr>
        <p:xfrm>
          <a:off x="266699" y="1447800"/>
          <a:ext cx="8726401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44" name="Document" r:id="rId5" imgW="5779299" imgH="1567572" progId="Word.Document.12">
                  <p:embed/>
                </p:oleObj>
              </mc:Choice>
              <mc:Fallback>
                <p:oleObj name="Document" r:id="rId5" imgW="5779299" imgH="156757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699" y="1447800"/>
                        <a:ext cx="8726401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98383" y="41910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latin typeface="Times New Roman"/>
                <a:ea typeface="Calibri"/>
              </a:rPr>
              <a:t>Học</a:t>
            </a:r>
            <a:r>
              <a:rPr lang="fr-FR" sz="2400" dirty="0" smtClean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sinh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nghĩ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đã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phân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tích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được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thành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nhân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tử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rồi</a:t>
            </a:r>
            <a:r>
              <a:rPr lang="fr-FR" sz="2400" dirty="0">
                <a:latin typeface="Times New Roman"/>
                <a:ea typeface="Calibri"/>
              </a:rPr>
              <a:t> là </a:t>
            </a:r>
            <a:r>
              <a:rPr lang="fr-FR" sz="2400" dirty="0" err="1">
                <a:latin typeface="Times New Roman"/>
                <a:ea typeface="Calibri"/>
              </a:rPr>
              <a:t>dừng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lại</a:t>
            </a:r>
            <a:r>
              <a:rPr lang="fr-FR" sz="2400" dirty="0">
                <a:latin typeface="Times New Roman"/>
                <a:ea typeface="Calibri"/>
              </a:rPr>
              <a:t>, </a:t>
            </a:r>
            <a:r>
              <a:rPr lang="fr-FR" sz="2400" dirty="0" err="1">
                <a:latin typeface="Times New Roman"/>
                <a:ea typeface="Calibri"/>
              </a:rPr>
              <a:t>không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cần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phân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tích</a:t>
            </a:r>
            <a:r>
              <a:rPr lang="fr-FR" sz="2400" dirty="0">
                <a:latin typeface="Times New Roman"/>
                <a:ea typeface="Calibri"/>
              </a:rPr>
              <a:t> </a:t>
            </a:r>
            <a:r>
              <a:rPr lang="fr-FR" sz="2400" dirty="0" err="1">
                <a:latin typeface="Times New Roman"/>
                <a:ea typeface="Calibri"/>
              </a:rPr>
              <a:t>tiếp</a:t>
            </a:r>
            <a:r>
              <a:rPr lang="fr-FR" sz="2400" b="1" i="1" dirty="0">
                <a:latin typeface="Times New Roman"/>
                <a:ea typeface="Calibri"/>
              </a:rPr>
              <a:t>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45983" y="563880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i="1" dirty="0">
                <a:latin typeface="Times New Roman"/>
                <a:ea typeface="Times New Roman"/>
              </a:rPr>
              <a:t>Nhấn mạnh: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Nên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tìm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hết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nhân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tử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chung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của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các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hạng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tử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và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chỉ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dừng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lại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công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việc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phân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tích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khi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không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còn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phân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tích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được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nữa</a:t>
            </a:r>
            <a:r>
              <a:rPr lang="en-US" sz="2400" dirty="0">
                <a:latin typeface="Times New Roman"/>
                <a:ea typeface="Times New Roman"/>
              </a:rPr>
              <a:t>.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765483" y="2438400"/>
            <a:ext cx="16447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67100" y="3962400"/>
            <a:ext cx="1447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66036" y="5105400"/>
            <a:ext cx="2820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i="1" dirty="0">
                <a:latin typeface="Times New Roman"/>
                <a:ea typeface="Times New Roman"/>
              </a:rPr>
              <a:t>Lời giải </a:t>
            </a:r>
            <a:r>
              <a:rPr lang="nl-NL" sz="2400" b="1" i="1" dirty="0" smtClean="0">
                <a:latin typeface="Times New Roman"/>
                <a:ea typeface="Times New Roman"/>
              </a:rPr>
              <a:t>hoàn chỉnh: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0067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/>
          <p:cNvSpPr>
            <a:spLocks noChangeArrowheads="1"/>
          </p:cNvSpPr>
          <p:nvPr/>
        </p:nvSpPr>
        <p:spPr bwMode="gray">
          <a:xfrm>
            <a:off x="1890562" y="495392"/>
            <a:ext cx="610447" cy="287673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11" descr="DP_circl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6" y="-152400"/>
            <a:ext cx="1754179" cy="1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black">
          <a:xfrm>
            <a:off x="455701" y="393797"/>
            <a:ext cx="14348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Calibri"/>
              </a:rPr>
              <a:t>Biện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Calibri"/>
              </a:rPr>
              <a:t>pháp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ea typeface="Calibri"/>
              </a:rPr>
              <a:t>2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602" y="1005609"/>
            <a:ext cx="7773899" cy="579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u="sng" dirty="0" err="1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2400" b="1" u="sng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2400" b="1" u="sng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u="sng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400" b="1" u="sng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 b="1" u="sng" dirty="0">
              <a:solidFill>
                <a:srgbClr val="0000CC"/>
              </a:solidFill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01" y="1905000"/>
            <a:ext cx="7924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Times New Roman"/>
                <a:ea typeface="Calibri"/>
                <a:cs typeface="Times New Roman"/>
              </a:rPr>
              <a:t>Chia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lớp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4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đảm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bảo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mỗi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đều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sinh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lực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môn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toán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Giỏi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khá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trung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bình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Giao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độc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lập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tập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sau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khá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giỏi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tòi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giúp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đỡ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bạn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yếu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hơn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hiện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lỗi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sai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toán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cùng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sửa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chữa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 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701" y="4953000"/>
            <a:ext cx="7848600" cy="113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Sau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mỗi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hoạt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giáo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viên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sẽ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kiểm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tra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từng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đưa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đáp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án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chính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xác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59077" y="304800"/>
            <a:ext cx="4950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Vận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dụng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tương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tự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73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gray">
          <a:xfrm rot="16200000">
            <a:off x="802389" y="2807414"/>
            <a:ext cx="2556603" cy="717871"/>
          </a:xfrm>
          <a:prstGeom prst="triangle">
            <a:avLst>
              <a:gd name="adj" fmla="val 50000"/>
            </a:avLst>
          </a:prstGeom>
          <a:solidFill>
            <a:srgbClr val="425462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434762" y="2420226"/>
            <a:ext cx="6388538" cy="688975"/>
            <a:chOff x="720" y="1392"/>
            <a:chExt cx="4058" cy="48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solidFill>
              <a:srgbClr val="F79646">
                <a:lumMod val="40000"/>
                <a:lumOff val="6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6" name="AutoShape 7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5ADE3">
                      <a:alpha val="0"/>
                    </a:srgbClr>
                  </a:gs>
                  <a:gs pos="100000">
                    <a:srgbClr val="35ADE3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AutoShape 8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5ADE3">
                      <a:gamma/>
                      <a:tint val="15686"/>
                      <a:invGamma/>
                    </a:srgbClr>
                  </a:gs>
                  <a:gs pos="100000">
                    <a:srgbClr val="35ADE3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434762" y="3209213"/>
            <a:ext cx="6388538" cy="688975"/>
            <a:chOff x="720" y="1392"/>
            <a:chExt cx="4058" cy="480"/>
          </a:xfrm>
        </p:grpSpPr>
        <p:sp>
          <p:nvSpPr>
            <p:cNvPr id="9" name="AutoShape 1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6AE44"/>
                </a:gs>
                <a:gs pos="50000">
                  <a:srgbClr val="F6AE44">
                    <a:gamma/>
                    <a:shade val="92157"/>
                    <a:invGamma/>
                  </a:srgbClr>
                </a:gs>
                <a:gs pos="100000">
                  <a:srgbClr val="F6AE4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1" name="AutoShape 1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6AE44">
                      <a:alpha val="0"/>
                    </a:srgbClr>
                  </a:gs>
                  <a:gs pos="100000">
                    <a:srgbClr val="F6AE44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AutoShape 1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6AE44">
                      <a:gamma/>
                      <a:tint val="25490"/>
                      <a:invGamma/>
                    </a:srgbClr>
                  </a:gs>
                  <a:gs pos="100000">
                    <a:srgbClr val="F6AE44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434762" y="3990263"/>
            <a:ext cx="6388538" cy="688975"/>
            <a:chOff x="720" y="1392"/>
            <a:chExt cx="4058" cy="480"/>
          </a:xfrm>
        </p:grpSpPr>
        <p:sp>
          <p:nvSpPr>
            <p:cNvPr id="14" name="AutoShape 15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DE608D"/>
                </a:gs>
                <a:gs pos="50000">
                  <a:srgbClr val="DE608D">
                    <a:gamma/>
                    <a:shade val="92157"/>
                    <a:invGamma/>
                  </a:srgbClr>
                </a:gs>
                <a:gs pos="100000">
                  <a:srgbClr val="DE608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6" name="AutoShape 17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99CC00">
                      <a:alpha val="0"/>
                    </a:srgbClr>
                  </a:gs>
                  <a:gs pos="100000">
                    <a:srgbClr val="99CC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AutoShape 18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E608D">
                      <a:gamma/>
                      <a:tint val="22353"/>
                      <a:invGamma/>
                    </a:srgbClr>
                  </a:gs>
                  <a:gs pos="100000">
                    <a:srgbClr val="DE608D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8" name="AutoShape 22"/>
          <p:cNvSpPr>
            <a:spLocks noChangeArrowheads="1"/>
          </p:cNvSpPr>
          <p:nvPr/>
        </p:nvSpPr>
        <p:spPr bwMode="gray">
          <a:xfrm>
            <a:off x="76200" y="2209800"/>
            <a:ext cx="1677639" cy="1828800"/>
          </a:xfrm>
          <a:prstGeom prst="flowChartAlternateProcess">
            <a:avLst/>
          </a:prstGeom>
          <a:gradFill rotWithShape="1">
            <a:gsLst>
              <a:gs pos="0">
                <a:srgbClr val="FFFFFF">
                  <a:gamma/>
                  <a:shade val="89020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9020"/>
                  <a:invGamma/>
                </a:srgbClr>
              </a:gs>
            </a:gsLst>
            <a:lin ang="5400000" scaled="1"/>
          </a:gradFill>
          <a:ln w="38100" algn="ctr">
            <a:solidFill>
              <a:srgbClr val="FFFFFF"/>
            </a:solidFill>
            <a:miter lim="800000"/>
            <a:headEnd/>
            <a:tailEnd/>
          </a:ln>
          <a:effectLst>
            <a:outerShdw dist="81320" dir="3080412" algn="ctr" rotWithShape="0">
              <a:srgbClr val="768A7B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Bố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Cục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gray">
          <a:xfrm>
            <a:off x="2270099" y="2475788"/>
            <a:ext cx="1006373" cy="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gray">
          <a:xfrm>
            <a:off x="2270099" y="3264776"/>
            <a:ext cx="1006371" cy="69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gray">
          <a:xfrm>
            <a:off x="2270099" y="4055351"/>
            <a:ext cx="1006373" cy="69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2422062" y="1676400"/>
            <a:ext cx="6388538" cy="688975"/>
            <a:chOff x="720" y="1392"/>
            <a:chExt cx="4058" cy="480"/>
          </a:xfrm>
        </p:grpSpPr>
        <p:sp>
          <p:nvSpPr>
            <p:cNvPr id="23" name="AutoShape 5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5ADE3"/>
                </a:gs>
                <a:gs pos="50000">
                  <a:srgbClr val="35ADE3">
                    <a:gamma/>
                    <a:shade val="92157"/>
                    <a:invGamma/>
                  </a:srgbClr>
                </a:gs>
                <a:gs pos="100000">
                  <a:srgbClr val="35ADE3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4" name="Group 6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5" name="AutoShape 7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5ADE3">
                      <a:alpha val="0"/>
                    </a:srgbClr>
                  </a:gs>
                  <a:gs pos="100000">
                    <a:srgbClr val="35ADE3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AutoShape 8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5ADE3">
                      <a:gamma/>
                      <a:tint val="15686"/>
                      <a:invGamma/>
                    </a:srgbClr>
                  </a:gs>
                  <a:gs pos="100000">
                    <a:srgbClr val="35ADE3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27" name="Picture 26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gray">
          <a:xfrm>
            <a:off x="2193899" y="1824037"/>
            <a:ext cx="1006373" cy="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108300" y="1743888"/>
            <a:ext cx="5349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Lý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do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biện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pháp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08300" y="2438400"/>
            <a:ext cx="4816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II.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biện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pháp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68440" y="4018178"/>
            <a:ext cx="5823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IV.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dung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1" name="Text Box 271"/>
          <p:cNvSpPr txBox="1">
            <a:spLocks noChangeArrowheads="1"/>
          </p:cNvSpPr>
          <p:nvPr/>
        </p:nvSpPr>
        <p:spPr bwMode="gray">
          <a:xfrm>
            <a:off x="3108301" y="3276600"/>
            <a:ext cx="569442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III.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Hiệu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hiện</a:t>
            </a:r>
            <a:endParaRPr lang="en-US" sz="2400" b="1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006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6" y="1066800"/>
            <a:ext cx="8899604" cy="579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0"/>
          <p:cNvSpPr>
            <a:spLocks noChangeArrowheads="1"/>
          </p:cNvSpPr>
          <p:nvPr/>
        </p:nvSpPr>
        <p:spPr bwMode="gray">
          <a:xfrm>
            <a:off x="1890562" y="647792"/>
            <a:ext cx="610447" cy="287673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11" descr="DP_circl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6" y="0"/>
            <a:ext cx="1754179" cy="17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black">
          <a:xfrm>
            <a:off x="455701" y="546197"/>
            <a:ext cx="14348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Calibri"/>
              </a:rPr>
              <a:t>Biện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Calibri"/>
              </a:rPr>
              <a:t>pháp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ea typeface="Calibri"/>
              </a:rPr>
              <a:t>2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03415" y="473800"/>
            <a:ext cx="5040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Vận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dụng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tương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tự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73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gray">
          <a:xfrm rot="16200000">
            <a:off x="7241641" y="251707"/>
            <a:ext cx="1119976" cy="2276821"/>
          </a:xfrm>
          <a:prstGeom prst="roundRect">
            <a:avLst>
              <a:gd name="adj" fmla="val 42588"/>
            </a:avLst>
          </a:prstGeom>
          <a:gradFill rotWithShape="1">
            <a:gsLst>
              <a:gs pos="0">
                <a:srgbClr val="009999">
                  <a:alpha val="0"/>
                </a:srgbClr>
              </a:gs>
              <a:gs pos="100000">
                <a:srgbClr val="009999">
                  <a:gamma/>
                  <a:tint val="41176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gray">
          <a:xfrm rot="16200000">
            <a:off x="695479" y="260155"/>
            <a:ext cx="1110192" cy="2276821"/>
          </a:xfrm>
          <a:prstGeom prst="roundRect">
            <a:avLst>
              <a:gd name="adj" fmla="val 35907"/>
            </a:avLst>
          </a:prstGeom>
          <a:gradFill rotWithShape="1">
            <a:gsLst>
              <a:gs pos="0">
                <a:srgbClr val="009999">
                  <a:gamma/>
                  <a:tint val="33333"/>
                  <a:invGamma/>
                </a:srgbClr>
              </a:gs>
              <a:gs pos="100000">
                <a:srgbClr val="0099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gray">
          <a:xfrm rot="5400000">
            <a:off x="797987" y="1309260"/>
            <a:ext cx="1077606" cy="2506289"/>
          </a:xfrm>
          <a:prstGeom prst="roundRect">
            <a:avLst>
              <a:gd name="adj" fmla="val 49755"/>
            </a:avLst>
          </a:prstGeom>
          <a:gradFill rotWithShape="1">
            <a:gsLst>
              <a:gs pos="0">
                <a:srgbClr val="417799">
                  <a:alpha val="0"/>
                </a:srgbClr>
              </a:gs>
              <a:gs pos="100000">
                <a:srgbClr val="417799">
                  <a:gamma/>
                  <a:tint val="41176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-100000" rotWithShape="0">
                    <a:schemeClr val="bg2">
                      <a:alpha val="10001"/>
                    </a:schemeClr>
                  </a:outerShdw>
                </a:effectLst>
              </a14:hiddenEffects>
            </a:ext>
          </a:extLst>
        </p:spPr>
        <p:txBody>
          <a:bodyPr wrap="squar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gray">
          <a:xfrm rot="5400000">
            <a:off x="7200756" y="1314334"/>
            <a:ext cx="1058777" cy="2506289"/>
          </a:xfrm>
          <a:prstGeom prst="roundRect">
            <a:avLst>
              <a:gd name="adj" fmla="val 38727"/>
            </a:avLst>
          </a:prstGeom>
          <a:gradFill rotWithShape="1">
            <a:gsLst>
              <a:gs pos="0">
                <a:srgbClr val="417799">
                  <a:gamma/>
                  <a:tint val="33333"/>
                  <a:invGamma/>
                </a:srgbClr>
              </a:gs>
              <a:gs pos="100000">
                <a:srgbClr val="4177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gray">
          <a:xfrm rot="16200000">
            <a:off x="7238264" y="2666572"/>
            <a:ext cx="1179865" cy="2321360"/>
          </a:xfrm>
          <a:prstGeom prst="roundRect">
            <a:avLst>
              <a:gd name="adj" fmla="val 42588"/>
            </a:avLst>
          </a:prstGeom>
          <a:gradFill rotWithShape="1">
            <a:gsLst>
              <a:gs pos="0">
                <a:srgbClr val="009999">
                  <a:alpha val="0"/>
                </a:srgbClr>
              </a:gs>
              <a:gs pos="100000">
                <a:srgbClr val="009999">
                  <a:gamma/>
                  <a:tint val="41176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gray">
          <a:xfrm rot="16200000">
            <a:off x="728304" y="2666954"/>
            <a:ext cx="1169556" cy="2321358"/>
          </a:xfrm>
          <a:prstGeom prst="roundRect">
            <a:avLst>
              <a:gd name="adj" fmla="val 35907"/>
            </a:avLst>
          </a:prstGeom>
          <a:gradFill rotWithShape="1">
            <a:gsLst>
              <a:gs pos="0">
                <a:srgbClr val="009999">
                  <a:gamma/>
                  <a:tint val="33333"/>
                  <a:invGamma/>
                </a:srgbClr>
              </a:gs>
              <a:gs pos="100000">
                <a:srgbClr val="0099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gray">
          <a:xfrm rot="5400000">
            <a:off x="712751" y="3960538"/>
            <a:ext cx="1160319" cy="2304068"/>
          </a:xfrm>
          <a:prstGeom prst="roundRect">
            <a:avLst>
              <a:gd name="adj" fmla="val 49755"/>
            </a:avLst>
          </a:prstGeom>
          <a:gradFill rotWithShape="1">
            <a:gsLst>
              <a:gs pos="0">
                <a:srgbClr val="417799">
                  <a:alpha val="0"/>
                </a:srgbClr>
              </a:gs>
              <a:gs pos="100000">
                <a:srgbClr val="417799">
                  <a:gamma/>
                  <a:tint val="41176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-100000" rotWithShape="0">
                    <a:schemeClr val="bg2">
                      <a:alpha val="10001"/>
                    </a:schemeClr>
                  </a:outerShdw>
                </a:effectLst>
              </a14:hiddenEffects>
            </a:ext>
          </a:extLst>
        </p:spPr>
        <p:txBody>
          <a:bodyPr wrap="squar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gray">
          <a:xfrm rot="5400000">
            <a:off x="7237948" y="3964887"/>
            <a:ext cx="1140047" cy="2304068"/>
          </a:xfrm>
          <a:prstGeom prst="roundRect">
            <a:avLst>
              <a:gd name="adj" fmla="val 38727"/>
            </a:avLst>
          </a:prstGeom>
          <a:gradFill rotWithShape="1">
            <a:gsLst>
              <a:gs pos="0">
                <a:srgbClr val="417799">
                  <a:gamma/>
                  <a:tint val="33333"/>
                  <a:invGamma/>
                </a:srgbClr>
              </a:gs>
              <a:gs pos="100000">
                <a:srgbClr val="4177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gray">
          <a:xfrm rot="16200000">
            <a:off x="7110820" y="4999904"/>
            <a:ext cx="1119485" cy="2596706"/>
          </a:xfrm>
          <a:prstGeom prst="roundRect">
            <a:avLst>
              <a:gd name="adj" fmla="val 42588"/>
            </a:avLst>
          </a:prstGeom>
          <a:gradFill rotWithShape="1">
            <a:gsLst>
              <a:gs pos="0">
                <a:srgbClr val="009999">
                  <a:alpha val="0"/>
                </a:srgbClr>
              </a:gs>
              <a:gs pos="100000">
                <a:srgbClr val="009999">
                  <a:gamma/>
                  <a:tint val="41176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gray">
          <a:xfrm rot="16200000">
            <a:off x="929317" y="5004794"/>
            <a:ext cx="1109704" cy="2596708"/>
          </a:xfrm>
          <a:prstGeom prst="roundRect">
            <a:avLst>
              <a:gd name="adj" fmla="val 35907"/>
            </a:avLst>
          </a:prstGeom>
          <a:gradFill rotWithShape="1">
            <a:gsLst>
              <a:gs pos="0">
                <a:srgbClr val="009999">
                  <a:gamma/>
                  <a:tint val="33333"/>
                  <a:invGamma/>
                </a:srgbClr>
              </a:gs>
              <a:gs pos="100000">
                <a:srgbClr val="0099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9378" y="2133600"/>
            <a:ext cx="88346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Bef>
                <a:spcPts val="400"/>
              </a:spcBef>
              <a:spcAft>
                <a:spcPts val="400"/>
              </a:spcAft>
            </a:pP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sinh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nắm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vững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hơn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phân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tích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tử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đã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khắc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phục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mà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tôi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đã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ra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0488" y="838201"/>
            <a:ext cx="8740385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>
              <a:spcBef>
                <a:spcPts val="400"/>
              </a:spcBef>
              <a:spcAft>
                <a:spcPts val="400"/>
              </a:spcAft>
            </a:pP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lượng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môn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toán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nâng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 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Calibri"/>
              </a:rPr>
              <a:t>Học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ghi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nhớ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khắc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sâu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thực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thạo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toán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tương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mức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cơ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bản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nâng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cao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9335" y="3124200"/>
            <a:ext cx="8864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>
              <a:spcBef>
                <a:spcPts val="600"/>
              </a:spcBef>
              <a:spcAft>
                <a:spcPts val="300"/>
              </a:spcAft>
            </a:pP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khá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giỏi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tòi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đỡ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yếu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lỗi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sai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giúp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khá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giỏi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thức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còn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yếu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nhớ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bước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toán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5815" y="4495800"/>
            <a:ext cx="8675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sinh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cũng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củng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cố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khắc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sâu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hơn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về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nội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dung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đã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như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Quy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tắc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dấu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ngoặc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hằng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đẳng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đáng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nhớ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…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5815" y="5715000"/>
            <a:ext cx="8768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Khi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sang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nội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dung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Chia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rút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gọn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biểu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quy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mẫu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phân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… 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sinh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đã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mạnh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dạn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chủ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động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065464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III.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Hiệu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tế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5573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6" grpId="0" animBg="1"/>
      <p:bldP spid="17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-66780"/>
            <a:ext cx="8839200" cy="113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Chất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lượng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kiểm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tra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liên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toán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phân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tích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đa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tử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đã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nâng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lên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. </a:t>
            </a:r>
            <a:endParaRPr lang="en-US" sz="2400" b="1" dirty="0">
              <a:ea typeface="Calibri"/>
              <a:cs typeface="Times New Roman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169924"/>
              </p:ext>
            </p:extLst>
          </p:nvPr>
        </p:nvGraphicFramePr>
        <p:xfrm>
          <a:off x="228600" y="1301401"/>
          <a:ext cx="8610599" cy="5327999"/>
        </p:xfrm>
        <a:graphic>
          <a:graphicData uri="http://schemas.openxmlformats.org/drawingml/2006/table">
            <a:tbl>
              <a:tblPr firstRow="1" firstCol="1" bandRow="1"/>
              <a:tblGrid>
                <a:gridCol w="3431119"/>
                <a:gridCol w="954361"/>
                <a:gridCol w="947384"/>
                <a:gridCol w="1065685"/>
                <a:gridCol w="1065685"/>
                <a:gridCol w="1146365"/>
              </a:tblGrid>
              <a:tr h="1342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8 - 10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6,5- 8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– 6,5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Dưới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5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Tổng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HS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4992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Kiểm</a:t>
                      </a:r>
                      <a:r>
                        <a:rPr lang="en-US" sz="2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tra</a:t>
                      </a:r>
                      <a:r>
                        <a:rPr lang="en-US" sz="2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2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xuyên</a:t>
                      </a:r>
                      <a:endParaRPr lang="en-US" sz="2400" b="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 </a:t>
                      </a:r>
                      <a:r>
                        <a:rPr lang="en-US" sz="2400" i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</a:t>
                      </a:r>
                      <a:r>
                        <a:rPr lang="en-US" sz="240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chưa</a:t>
                      </a:r>
                      <a:r>
                        <a:rPr lang="en-US" sz="240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áp</a:t>
                      </a:r>
                      <a:r>
                        <a:rPr lang="en-US" sz="240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dụng</a:t>
                      </a:r>
                      <a:r>
                        <a:rPr lang="en-US" sz="240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biện</a:t>
                      </a:r>
                      <a:r>
                        <a:rPr lang="en-US" sz="240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pháp</a:t>
                      </a:r>
                      <a:r>
                        <a:rPr lang="en-US" sz="240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309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24,3%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29,7%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0021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Kiểm</a:t>
                      </a:r>
                      <a:r>
                        <a:rPr lang="en-US" sz="2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tra</a:t>
                      </a:r>
                      <a:r>
                        <a:rPr lang="en-US" sz="2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thường</a:t>
                      </a:r>
                      <a:r>
                        <a:rPr lang="en-US" sz="24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xuyên</a:t>
                      </a:r>
                      <a:endParaRPr lang="en-US" sz="2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 </a:t>
                      </a:r>
                      <a:r>
                        <a:rPr lang="en-US" sz="2400" i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Khi</a:t>
                      </a:r>
                      <a:r>
                        <a:rPr lang="en-US" sz="240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đã</a:t>
                      </a:r>
                      <a:r>
                        <a:rPr lang="en-US" sz="240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áp</a:t>
                      </a:r>
                      <a:r>
                        <a:rPr lang="en-US" sz="240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dụng</a:t>
                      </a:r>
                      <a:r>
                        <a:rPr lang="en-US" sz="240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biện</a:t>
                      </a:r>
                      <a:r>
                        <a:rPr lang="en-US" sz="240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i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pháp</a:t>
                      </a:r>
                      <a:r>
                        <a:rPr lang="en-US" sz="2400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040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67,6%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18,9%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10,8%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  <a:tab pos="1752600" algn="l"/>
                        </a:tabLst>
                      </a:pP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2,7%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799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1630"/>
            <a:ext cx="911191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MỘT SỐ HÌNH ẢNH MINH HỌA HOẠT ĐỘNG DẠY </a:t>
            </a:r>
            <a:endParaRPr lang="en-US" sz="2000" b="1" dirty="0" smtClean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en-US" sz="2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GIÁO VIÊN VÀ HỌC TẬP CỦA HỌC SINH</a:t>
            </a:r>
            <a:r>
              <a:rPr lang="en-US" sz="2000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516"/>
            <a:ext cx="9144000" cy="573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126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1630"/>
            <a:ext cx="911191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MỘT SỐ HÌNH ẢNH MINH HỌA HOẠT ĐỘNG DẠY </a:t>
            </a:r>
            <a:endParaRPr lang="en-US" sz="2000" b="1" dirty="0" smtClean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en-US" sz="2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GIÁO VIÊN VÀ HỌC TẬP CỦA HỌC SINH</a:t>
            </a:r>
            <a:r>
              <a:rPr lang="en-US" sz="2000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11916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283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1630"/>
            <a:ext cx="911191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MỘT SỐ HÌNH ẢNH MINH HỌA HOẠT ĐỘNG DẠY </a:t>
            </a:r>
            <a:endParaRPr lang="en-US" sz="2000" b="1" dirty="0" smtClean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en-US" sz="2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GIÁO VIÊN VÀ HỌC TẬP CỦA HỌC SINH</a:t>
            </a:r>
            <a:r>
              <a:rPr lang="en-US" sz="2000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516"/>
            <a:ext cx="9111916" cy="573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575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1630"/>
            <a:ext cx="911191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MỘT SỐ HÌNH ẢNH MINH HỌA HOẠT ĐỘNG DẠY </a:t>
            </a:r>
            <a:endParaRPr lang="en-US" sz="2000" b="1" dirty="0" smtClean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en-US" sz="2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GIÁO VIÊN VÀ HỌC TẬP CỦA HỌC SINH</a:t>
            </a:r>
            <a:r>
              <a:rPr lang="en-US" sz="2000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516"/>
            <a:ext cx="9111916" cy="573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575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1630"/>
            <a:ext cx="911191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MỘT SỐ HÌNH ẢNH MINH HỌA HOẠT ĐỘNG DẠY </a:t>
            </a:r>
            <a:endParaRPr lang="en-US" sz="2000" b="1" dirty="0" smtClean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en-US" sz="20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GIÁO VIÊN VÀ HỌC TẬP CỦA HỌC SINH</a:t>
            </a:r>
            <a:r>
              <a:rPr lang="en-US" sz="2000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916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575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9" y="1219200"/>
            <a:ext cx="4385109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16" y="1232836"/>
            <a:ext cx="468349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1153"/>
            <a:ext cx="92964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80808"/>
                </a:solidFill>
                <a:latin typeface="Times New Roman"/>
                <a:ea typeface="Times New Roman"/>
              </a:rPr>
              <a:t>MỘT SỐ BÀI KIỂM TRA CỦA HỌC </a:t>
            </a:r>
            <a:r>
              <a:rPr lang="en-US" b="1" dirty="0" smtClean="0">
                <a:solidFill>
                  <a:srgbClr val="080808"/>
                </a:solidFill>
                <a:latin typeface="Times New Roman"/>
                <a:ea typeface="Times New Roman"/>
              </a:rPr>
              <a:t>SINH TRƯỚC VÀ SAU KHI ÁP DỤNG BIỆN PHÁP 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991" y="72973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5308" y="72973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7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52862" y="-154454"/>
            <a:ext cx="6071938" cy="1068854"/>
            <a:chOff x="1852862" y="0"/>
            <a:chExt cx="5919537" cy="840254"/>
          </a:xfrm>
        </p:grpSpPr>
        <p:sp>
          <p:nvSpPr>
            <p:cNvPr id="3" name="Horizontal Scroll 2"/>
            <p:cNvSpPr/>
            <p:nvPr/>
          </p:nvSpPr>
          <p:spPr>
            <a:xfrm>
              <a:off x="1852862" y="0"/>
              <a:ext cx="5919537" cy="840254"/>
            </a:xfrm>
            <a:prstGeom prst="horizontalScroll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209800" y="152400"/>
              <a:ext cx="5518883" cy="579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lvl="0">
                <a:lnSpc>
                  <a:spcPct val="150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US" sz="2400" b="1" dirty="0" smtClean="0">
                  <a:latin typeface="Times New Roman"/>
                  <a:ea typeface="Calibri"/>
                  <a:cs typeface="Times New Roman"/>
                </a:rPr>
                <a:t>IV. </a:t>
              </a:r>
              <a:r>
                <a:rPr lang="en-US" sz="2400" b="1" dirty="0" err="1" smtClean="0">
                  <a:latin typeface="Times New Roman"/>
                  <a:ea typeface="Calibri"/>
                  <a:cs typeface="Times New Roman"/>
                </a:rPr>
                <a:t>Kết</a:t>
              </a:r>
              <a:r>
                <a:rPr lang="en-US" sz="2400" b="1" dirty="0" smtClean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2400" b="1" dirty="0" err="1">
                  <a:latin typeface="Times New Roman"/>
                  <a:ea typeface="Calibri"/>
                  <a:cs typeface="Times New Roman"/>
                </a:rPr>
                <a:t>luận</a:t>
              </a:r>
              <a:r>
                <a:rPr lang="en-US" sz="2400" b="1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2400" b="1" dirty="0" err="1">
                  <a:latin typeface="Times New Roman"/>
                  <a:ea typeface="Calibri"/>
                  <a:cs typeface="Times New Roman"/>
                </a:rPr>
                <a:t>áp</a:t>
              </a:r>
              <a:r>
                <a:rPr lang="en-US" sz="2400" b="1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2400" b="1" dirty="0" err="1">
                  <a:latin typeface="Times New Roman"/>
                  <a:ea typeface="Calibri"/>
                  <a:cs typeface="Times New Roman"/>
                </a:rPr>
                <a:t>dụng</a:t>
              </a:r>
              <a:r>
                <a:rPr lang="en-US" sz="2400" b="1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2400" b="1" dirty="0" err="1">
                  <a:latin typeface="Times New Roman"/>
                  <a:ea typeface="Calibri"/>
                  <a:cs typeface="Times New Roman"/>
                </a:rPr>
                <a:t>nội</a:t>
              </a:r>
              <a:r>
                <a:rPr lang="en-US" sz="2400" b="1" dirty="0">
                  <a:latin typeface="Times New Roman"/>
                  <a:ea typeface="Calibri"/>
                  <a:cs typeface="Times New Roman"/>
                </a:rPr>
                <a:t> dung </a:t>
              </a:r>
              <a:r>
                <a:rPr lang="en-US" sz="2400" b="1" dirty="0" err="1">
                  <a:latin typeface="Times New Roman"/>
                  <a:ea typeface="Calibri"/>
                  <a:cs typeface="Times New Roman"/>
                </a:rPr>
                <a:t>trình</a:t>
              </a:r>
              <a:r>
                <a:rPr lang="en-US" sz="2400" b="1" dirty="0">
                  <a:latin typeface="Times New Roman"/>
                  <a:ea typeface="Calibri"/>
                  <a:cs typeface="Times New Roman"/>
                </a:rPr>
                <a:t> </a:t>
              </a:r>
              <a:r>
                <a:rPr lang="en-US" sz="2400" b="1" dirty="0" err="1">
                  <a:latin typeface="Times New Roman"/>
                  <a:ea typeface="Calibri"/>
                  <a:cs typeface="Times New Roman"/>
                </a:rPr>
                <a:t>bày</a:t>
              </a:r>
              <a:r>
                <a:rPr lang="en-US" sz="2400" b="1" dirty="0">
                  <a:latin typeface="Times New Roman"/>
                  <a:ea typeface="Calibri"/>
                  <a:cs typeface="Times New Roman"/>
                </a:rPr>
                <a:t>.</a:t>
              </a:r>
              <a:endParaRPr lang="en-US" sz="2400" dirty="0">
                <a:ea typeface="Calibri"/>
                <a:cs typeface="Times New Roman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28600" y="1244769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1.	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luận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9007" y="1715582"/>
            <a:ext cx="8305800" cy="3452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 err="1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sửa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chữa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sinh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khi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phân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tích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tử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cần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thiết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giúp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sinh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nắm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chắc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liên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toán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phân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tích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tử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hạn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chế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sót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sinh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khi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liên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endParaRPr lang="en-US" sz="2400" dirty="0">
              <a:ea typeface="Calibri"/>
              <a:cs typeface="Times New Roman"/>
            </a:endParaRPr>
          </a:p>
          <a:p>
            <a:pPr indent="34290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 err="1"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biệt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sinh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tự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tin,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hứng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thú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môn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toán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đó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nâng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cao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chất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lượng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môn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5573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9"/>
          <p:cNvSpPr>
            <a:spLocks noChangeArrowheads="1"/>
          </p:cNvSpPr>
          <p:nvPr/>
        </p:nvSpPr>
        <p:spPr bwMode="gray">
          <a:xfrm>
            <a:off x="450600" y="2232026"/>
            <a:ext cx="8418762" cy="1740000"/>
          </a:xfrm>
          <a:prstGeom prst="roundRect">
            <a:avLst>
              <a:gd name="adj" fmla="val 16667"/>
            </a:avLst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AutoShape 43"/>
          <p:cNvSpPr>
            <a:spLocks noChangeArrowheads="1"/>
          </p:cNvSpPr>
          <p:nvPr/>
        </p:nvSpPr>
        <p:spPr bwMode="gray">
          <a:xfrm>
            <a:off x="420438" y="2667000"/>
            <a:ext cx="8418762" cy="1740000"/>
          </a:xfrm>
          <a:prstGeom prst="roundRect">
            <a:avLst>
              <a:gd name="adj" fmla="val 16667"/>
            </a:avLst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AutoShape 44"/>
          <p:cNvSpPr>
            <a:spLocks noChangeArrowheads="1"/>
          </p:cNvSpPr>
          <p:nvPr/>
        </p:nvSpPr>
        <p:spPr bwMode="gray">
          <a:xfrm>
            <a:off x="140987" y="1676400"/>
            <a:ext cx="8839200" cy="1425626"/>
          </a:xfrm>
          <a:prstGeom prst="roundRect">
            <a:avLst>
              <a:gd name="adj" fmla="val 16667"/>
            </a:avLst>
          </a:prstGeom>
          <a:solidFill>
            <a:srgbClr val="E0AD2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/>
          <a:lstStyle/>
          <a:p>
            <a:pPr indent="27432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 err="1" smtClean="0">
                <a:latin typeface="Times New Roman"/>
                <a:ea typeface="Calibri"/>
              </a:rPr>
              <a:t>Trong</a:t>
            </a:r>
            <a:r>
              <a:rPr lang="en-US" sz="2400" dirty="0" smtClean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chương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trình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Đại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số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lớp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smtClean="0">
                <a:latin typeface="Times New Roman"/>
                <a:ea typeface="Calibri"/>
              </a:rPr>
              <a:t>8,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p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hân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tích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tử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là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</a:rPr>
              <a:t>nội</a:t>
            </a:r>
            <a:r>
              <a:rPr lang="en-US" sz="2400" dirty="0" smtClean="0">
                <a:latin typeface="Times New Roman"/>
                <a:ea typeface="Calibri"/>
              </a:rPr>
              <a:t> </a:t>
            </a:r>
            <a:r>
              <a:rPr lang="en-US" sz="2400" dirty="0">
                <a:latin typeface="Times New Roman"/>
                <a:ea typeface="Calibri"/>
              </a:rPr>
              <a:t>dung </a:t>
            </a:r>
            <a:r>
              <a:rPr lang="en-US" sz="2400" dirty="0" err="1">
                <a:latin typeface="Times New Roman"/>
                <a:ea typeface="Calibri"/>
              </a:rPr>
              <a:t>hết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sức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quan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latin typeface="Times New Roman"/>
                <a:ea typeface="Calibri"/>
              </a:rPr>
              <a:t>trọng</a:t>
            </a:r>
            <a:r>
              <a:rPr lang="en-US" sz="2400" dirty="0" smtClean="0">
                <a:latin typeface="Times New Roman"/>
                <a:ea typeface="Calibri"/>
              </a:rPr>
              <a:t>, </a:t>
            </a:r>
            <a:r>
              <a:rPr lang="en-US" sz="2400" dirty="0" err="1" smtClean="0">
                <a:latin typeface="Times New Roman"/>
                <a:ea typeface="Calibri"/>
              </a:rPr>
              <a:t>nó</a:t>
            </a:r>
            <a:r>
              <a:rPr lang="en-US" sz="2400" dirty="0" smtClean="0"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latin typeface="Times New Roman"/>
                <a:ea typeface="Calibri"/>
              </a:rPr>
              <a:t>là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cơ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sở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giải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quyết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dạng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toán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AutoShape 46"/>
          <p:cNvSpPr>
            <a:spLocks noChangeArrowheads="1"/>
          </p:cNvSpPr>
          <p:nvPr/>
        </p:nvSpPr>
        <p:spPr bwMode="gray">
          <a:xfrm>
            <a:off x="228600" y="3200400"/>
            <a:ext cx="8605469" cy="10668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Bài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toán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p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hân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tích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đa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thức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thành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nhân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tử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vẫn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còn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nhiều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học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sinh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làm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sai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hoặc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chưa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thực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hiện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được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. 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47"/>
          <p:cNvSpPr>
            <a:spLocks noChangeArrowheads="1"/>
          </p:cNvSpPr>
          <p:nvPr/>
        </p:nvSpPr>
        <p:spPr bwMode="gray">
          <a:xfrm>
            <a:off x="228600" y="860426"/>
            <a:ext cx="8605469" cy="739774"/>
          </a:xfrm>
          <a:prstGeom prst="roundRect">
            <a:avLst>
              <a:gd name="adj" fmla="val 16667"/>
            </a:avLst>
          </a:prstGeom>
          <a:solidFill>
            <a:srgbClr val="4AAD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Toán học là bộ môn khoa học được coi là chủ lực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30480"/>
            <a:ext cx="6553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Lý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3" y="4383087"/>
            <a:ext cx="8662407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006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849" y="762000"/>
            <a:ext cx="22445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tabLst>
                <a:tab pos="62865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nghị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2862" y="10427"/>
            <a:ext cx="5932503" cy="840254"/>
            <a:chOff x="1852862" y="0"/>
            <a:chExt cx="5932503" cy="840254"/>
          </a:xfrm>
        </p:grpSpPr>
        <p:sp>
          <p:nvSpPr>
            <p:cNvPr id="4" name="Horizontal Scroll 3"/>
            <p:cNvSpPr/>
            <p:nvPr/>
          </p:nvSpPr>
          <p:spPr>
            <a:xfrm>
              <a:off x="1852862" y="0"/>
              <a:ext cx="5919537" cy="840254"/>
            </a:xfrm>
            <a:prstGeom prst="horizontalScroll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09800" y="65773"/>
              <a:ext cx="5575565" cy="579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IV. 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Kết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luận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áp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dụng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nội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 dung 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trình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bày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  <a:cs typeface="Times New Roman"/>
                </a:rPr>
                <a:t>.</a:t>
              </a: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libri"/>
                <a:cs typeface="Times New Roman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52400" y="1295400"/>
            <a:ext cx="8763000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tabLst>
                <a:tab pos="628650" algn="l"/>
              </a:tabLst>
            </a:pPr>
            <a:r>
              <a:rPr lang="nl-NL" sz="2400" i="1" dirty="0" smtClean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   Đối </a:t>
            </a:r>
            <a:r>
              <a:rPr lang="nl-NL" sz="2400" i="1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với giáo viên giảng dạy: </a:t>
            </a:r>
            <a:endParaRPr lang="nl-NL" sz="2400" i="1" dirty="0" smtClean="0"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tabLst>
                <a:tab pos="628650" algn="l"/>
              </a:tabLst>
            </a:pPr>
            <a:r>
              <a:rPr lang="nl-NL" sz="2400" dirty="0" smtClean="0"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400" dirty="0">
                <a:latin typeface="Times New Roman"/>
                <a:ea typeface="Times New Roman"/>
                <a:cs typeface="Times New Roman"/>
              </a:rPr>
              <a:t>Củng cố lại các phép tính, các phép biến đổi, quy tắc dấu và quy tắc dấu ngoặc ở các lớp 6, 7. </a:t>
            </a:r>
            <a:endParaRPr lang="en-US" sz="2400" dirty="0">
              <a:ea typeface="Calibri"/>
              <a:cs typeface="Times New Roman"/>
            </a:endParaRPr>
          </a:p>
          <a:p>
            <a:pPr indent="34290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nl-NL" sz="2400" dirty="0"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400" dirty="0" smtClean="0">
                <a:latin typeface="Times New Roman"/>
                <a:ea typeface="Times New Roman"/>
                <a:cs typeface="Times New Roman"/>
              </a:rPr>
              <a:t>Dạy </a:t>
            </a:r>
            <a:r>
              <a:rPr lang="nl-NL" sz="2400" dirty="0">
                <a:latin typeface="Times New Roman"/>
                <a:ea typeface="Times New Roman"/>
                <a:cs typeface="Times New Roman"/>
              </a:rPr>
              <a:t>tốt cho học sinh nắm vững chắc kiến thức về nhân đơn thức với đa thức, đa thức với đa thức, các hằng thức đáng </a:t>
            </a:r>
            <a:r>
              <a:rPr lang="nl-NL" sz="2400" dirty="0" smtClean="0">
                <a:latin typeface="Times New Roman"/>
                <a:ea typeface="Times New Roman"/>
                <a:cs typeface="Times New Roman"/>
              </a:rPr>
              <a:t>nhớ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5573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524000"/>
            <a:ext cx="777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" marR="0" indent="889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đây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biện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pháp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“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Sửa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gặp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sinh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lớp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8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khi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giải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toán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phân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tích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tử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”,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tôi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đã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áp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hiệu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quả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cho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sinh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tại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lớp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8A3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Trường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TH-THCS-THPT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Nguyễn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Bỉnh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Khiêm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phố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Hạ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Long.</a:t>
            </a:r>
            <a:endParaRPr lang="en-US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3962400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" marR="0" indent="889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 err="1">
                <a:latin typeface="Times New Roman"/>
                <a:ea typeface="Calibri"/>
                <a:cs typeface="Times New Roman"/>
              </a:rPr>
              <a:t>Biện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pháp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này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lần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đăng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ký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giáo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viên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dạy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giỏi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THCS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cấp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phố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năm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2020-2021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chưa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xét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duyệt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tích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khen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thưởng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cá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trước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đó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5573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1219200"/>
            <a:ext cx="4974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XIN CẢM ƠN !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4946" y="2590800"/>
            <a:ext cx="7680308" cy="18283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 CHÚC BAN GIÁM KHẢO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 KHỎE VÀ THÀNH CÔNG</a:t>
            </a:r>
            <a:r>
              <a:rPr lang="en-US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085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0" y="914400"/>
            <a:ext cx="7696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Sửa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gặp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8 </a:t>
            </a:r>
          </a:p>
          <a:p>
            <a:pPr lvl="0"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toán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lvl="0"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”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4191000" y="228600"/>
            <a:ext cx="762000" cy="685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7700" y="3733800"/>
            <a:ext cx="7924800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8 A3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TH-THCS-THPT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Bỉnh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Khiêm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2020-2021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006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>
            <a:stCxn id="44" idx="5"/>
          </p:cNvCxnSpPr>
          <p:nvPr/>
        </p:nvCxnSpPr>
        <p:spPr>
          <a:xfrm>
            <a:off x="1725766" y="3926750"/>
            <a:ext cx="994405" cy="201876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55807" y="3741180"/>
            <a:ext cx="790007" cy="92897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955808" y="2101723"/>
            <a:ext cx="725219" cy="114519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44" idx="7"/>
          </p:cNvCxnSpPr>
          <p:nvPr/>
        </p:nvCxnSpPr>
        <p:spPr>
          <a:xfrm flipH="1">
            <a:off x="1725766" y="585154"/>
            <a:ext cx="955940" cy="226245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2093099" y="582696"/>
            <a:ext cx="705644" cy="0"/>
          </a:xfrm>
          <a:prstGeom prst="line">
            <a:avLst/>
          </a:prstGeom>
          <a:noFill/>
          <a:ln w="12700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7650657" y="6553200"/>
            <a:ext cx="705644" cy="0"/>
          </a:xfrm>
          <a:prstGeom prst="line">
            <a:avLst/>
          </a:prstGeom>
          <a:noFill/>
          <a:ln w="12700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1903202" y="4070357"/>
            <a:ext cx="685800" cy="0"/>
          </a:xfrm>
          <a:prstGeom prst="line">
            <a:avLst/>
          </a:prstGeom>
          <a:noFill/>
          <a:ln w="12700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gray">
          <a:xfrm>
            <a:off x="2616487" y="304800"/>
            <a:ext cx="6386096" cy="9493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pPr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  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Tôi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tham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gia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đầy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đủ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đợt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huấn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về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chuyên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môn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nghiệp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vụ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AutoShape 22"/>
          <p:cNvSpPr>
            <a:spLocks noChangeArrowheads="1"/>
          </p:cNvSpPr>
          <p:nvPr/>
        </p:nvSpPr>
        <p:spPr bwMode="gray">
          <a:xfrm>
            <a:off x="2610137" y="1641475"/>
            <a:ext cx="6386096" cy="9493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pPr marR="0"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   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Cơ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sở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chất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nhà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trường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đầy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đủ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Oval 26"/>
          <p:cNvSpPr>
            <a:spLocks noChangeArrowheads="1"/>
          </p:cNvSpPr>
          <p:nvPr/>
        </p:nvSpPr>
        <p:spPr bwMode="gray">
          <a:xfrm>
            <a:off x="2540165" y="583235"/>
            <a:ext cx="285945" cy="44384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969696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AutoShape 29"/>
          <p:cNvSpPr>
            <a:spLocks noChangeArrowheads="1"/>
          </p:cNvSpPr>
          <p:nvPr/>
        </p:nvSpPr>
        <p:spPr bwMode="gray">
          <a:xfrm>
            <a:off x="2610454" y="2971800"/>
            <a:ext cx="6457345" cy="9493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pPr marR="0"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    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Sĩ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sinh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lớp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37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quá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đông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AutoShape 32"/>
          <p:cNvSpPr>
            <a:spLocks noChangeArrowheads="1"/>
          </p:cNvSpPr>
          <p:nvPr/>
        </p:nvSpPr>
        <p:spPr bwMode="gray">
          <a:xfrm>
            <a:off x="2636786" y="4298957"/>
            <a:ext cx="6507213" cy="9493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pPr marR="0" lvl="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  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Tôi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đã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theo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dạy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môn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toán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lớp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năm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lớp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6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nay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gray">
          <a:xfrm>
            <a:off x="2643972" y="5603875"/>
            <a:ext cx="6386096" cy="9493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pPr marR="0" lvl="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   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Ngoài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tiết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chính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khóa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còn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tiết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ôn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buổi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chiều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Oval 27"/>
          <p:cNvSpPr>
            <a:spLocks noChangeArrowheads="1"/>
          </p:cNvSpPr>
          <p:nvPr/>
        </p:nvSpPr>
        <p:spPr bwMode="gray">
          <a:xfrm>
            <a:off x="2557686" y="1879803"/>
            <a:ext cx="264617" cy="44384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969696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Oval 34"/>
          <p:cNvSpPr>
            <a:spLocks noChangeArrowheads="1"/>
          </p:cNvSpPr>
          <p:nvPr/>
        </p:nvSpPr>
        <p:spPr bwMode="gray">
          <a:xfrm>
            <a:off x="2654126" y="5791200"/>
            <a:ext cx="264617" cy="44384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969696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Oval 34"/>
          <p:cNvSpPr>
            <a:spLocks noChangeArrowheads="1"/>
          </p:cNvSpPr>
          <p:nvPr/>
        </p:nvSpPr>
        <p:spPr bwMode="gray">
          <a:xfrm>
            <a:off x="2643972" y="4442283"/>
            <a:ext cx="264617" cy="44384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969696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955807" y="3172992"/>
            <a:ext cx="989837" cy="443840"/>
            <a:chOff x="2185838" y="3727404"/>
            <a:chExt cx="989837" cy="443840"/>
          </a:xfrm>
        </p:grpSpPr>
        <p:sp>
          <p:nvSpPr>
            <p:cNvPr id="33" name="Oval 31"/>
            <p:cNvSpPr>
              <a:spLocks noChangeArrowheads="1"/>
            </p:cNvSpPr>
            <p:nvPr/>
          </p:nvSpPr>
          <p:spPr bwMode="gray">
            <a:xfrm>
              <a:off x="2911058" y="3727404"/>
              <a:ext cx="264617" cy="443840"/>
            </a:xfrm>
            <a:prstGeom prst="ellipse">
              <a:avLst/>
            </a:prstGeom>
            <a:gradFill rotWithShape="1">
              <a:gsLst>
                <a:gs pos="0">
                  <a:srgbClr val="E96E29"/>
                </a:gs>
                <a:gs pos="100000">
                  <a:srgbClr val="E96E29">
                    <a:gamma/>
                    <a:shade val="6666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63500" dir="2212194" algn="ctr" rotWithShape="0">
                <a:srgbClr val="969696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34" name="Straight Connector 33"/>
            <p:cNvCxnSpPr>
              <a:stCxn id="33" idx="2"/>
            </p:cNvCxnSpPr>
            <p:nvPr/>
          </p:nvCxnSpPr>
          <p:spPr>
            <a:xfrm flipH="1">
              <a:off x="2185838" y="3949324"/>
              <a:ext cx="725220" cy="51550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35" name="Group 8"/>
          <p:cNvGrpSpPr>
            <a:grpSpLocks/>
          </p:cNvGrpSpPr>
          <p:nvPr/>
        </p:nvGrpSpPr>
        <p:grpSpPr bwMode="auto">
          <a:xfrm>
            <a:off x="74538" y="2209800"/>
            <a:ext cx="2101502" cy="2454403"/>
            <a:chOff x="192" y="1538"/>
            <a:chExt cx="1584" cy="1872"/>
          </a:xfrm>
        </p:grpSpPr>
        <p:sp>
          <p:nvSpPr>
            <p:cNvPr id="36" name="Line 9"/>
            <p:cNvSpPr>
              <a:spLocks noChangeShapeType="1"/>
            </p:cNvSpPr>
            <p:nvPr/>
          </p:nvSpPr>
          <p:spPr bwMode="auto">
            <a:xfrm flipV="1">
              <a:off x="1492" y="1538"/>
              <a:ext cx="240" cy="24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10"/>
            <p:cNvSpPr>
              <a:spLocks noChangeShapeType="1"/>
            </p:cNvSpPr>
            <p:nvPr/>
          </p:nvSpPr>
          <p:spPr bwMode="auto">
            <a:xfrm>
              <a:off x="1444" y="3218"/>
              <a:ext cx="288" cy="192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val 11"/>
            <p:cNvSpPr>
              <a:spLocks noChangeArrowheads="1"/>
            </p:cNvSpPr>
            <p:nvPr/>
          </p:nvSpPr>
          <p:spPr bwMode="gray">
            <a:xfrm>
              <a:off x="192" y="2225"/>
              <a:ext cx="196" cy="495"/>
            </a:xfrm>
            <a:prstGeom prst="ellipse">
              <a:avLst/>
            </a:prstGeom>
            <a:gradFill rotWithShape="1">
              <a:gsLst>
                <a:gs pos="0">
                  <a:srgbClr val="4AADB2">
                    <a:gamma/>
                    <a:tint val="0"/>
                    <a:invGamma/>
                  </a:srgbClr>
                </a:gs>
                <a:gs pos="50000">
                  <a:srgbClr val="4AADB2"/>
                </a:gs>
                <a:gs pos="100000">
                  <a:srgbClr val="4AADB2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Oval 12"/>
            <p:cNvSpPr>
              <a:spLocks noChangeArrowheads="1"/>
            </p:cNvSpPr>
            <p:nvPr/>
          </p:nvSpPr>
          <p:spPr bwMode="gray">
            <a:xfrm>
              <a:off x="303" y="2224"/>
              <a:ext cx="1461" cy="495"/>
            </a:xfrm>
            <a:prstGeom prst="ellipse">
              <a:avLst/>
            </a:prstGeom>
            <a:gradFill rotWithShape="1">
              <a:gsLst>
                <a:gs pos="0">
                  <a:srgbClr val="4AADB2">
                    <a:gamma/>
                    <a:shade val="54118"/>
                    <a:invGamma/>
                  </a:srgbClr>
                </a:gs>
                <a:gs pos="50000">
                  <a:srgbClr val="4AADB2"/>
                </a:gs>
                <a:gs pos="100000">
                  <a:srgbClr val="4AADB2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gray">
            <a:xfrm>
              <a:off x="315" y="2211"/>
              <a:ext cx="1461" cy="495"/>
            </a:xfrm>
            <a:prstGeom prst="ellipse">
              <a:avLst/>
            </a:prstGeom>
            <a:gradFill rotWithShape="1">
              <a:gsLst>
                <a:gs pos="0">
                  <a:srgbClr val="4AADB2">
                    <a:gamma/>
                    <a:shade val="63529"/>
                    <a:invGamma/>
                  </a:srgbClr>
                </a:gs>
                <a:gs pos="100000">
                  <a:srgbClr val="4AADB2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Oval 14"/>
            <p:cNvSpPr>
              <a:spLocks noChangeArrowheads="1"/>
            </p:cNvSpPr>
            <p:nvPr/>
          </p:nvSpPr>
          <p:spPr bwMode="gray">
            <a:xfrm>
              <a:off x="375" y="2224"/>
              <a:ext cx="1317" cy="49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Oval 15"/>
            <p:cNvSpPr>
              <a:spLocks noChangeArrowheads="1"/>
            </p:cNvSpPr>
            <p:nvPr/>
          </p:nvSpPr>
          <p:spPr bwMode="gray">
            <a:xfrm>
              <a:off x="396" y="1835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Oval 16"/>
            <p:cNvSpPr>
              <a:spLocks noChangeArrowheads="1"/>
            </p:cNvSpPr>
            <p:nvPr/>
          </p:nvSpPr>
          <p:spPr bwMode="gray">
            <a:xfrm>
              <a:off x="412" y="1842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Oval 17"/>
            <p:cNvSpPr>
              <a:spLocks noChangeArrowheads="1"/>
            </p:cNvSpPr>
            <p:nvPr/>
          </p:nvSpPr>
          <p:spPr bwMode="gray">
            <a:xfrm>
              <a:off x="426" y="1854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18"/>
            <p:cNvSpPr>
              <a:spLocks noChangeArrowheads="1"/>
            </p:cNvSpPr>
            <p:nvPr/>
          </p:nvSpPr>
          <p:spPr bwMode="gray">
            <a:xfrm rot="16200000">
              <a:off x="439" y="1913"/>
              <a:ext cx="1053" cy="109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Thuận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kumimoji="0" lang="en-US" sz="24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006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10" grpId="0" animBg="1"/>
      <p:bldP spid="10" grpId="1" animBg="1"/>
      <p:bldP spid="11" grpId="0" animBg="1"/>
      <p:bldP spid="12" grpId="0" animBg="1"/>
      <p:bldP spid="13" grpId="0" animBg="1"/>
      <p:bldP spid="18" grpId="0" animBg="1"/>
      <p:bldP spid="18" grpId="1" animBg="1"/>
      <p:bldP spid="22" grpId="0" animBg="1"/>
      <p:bldP spid="22" grpId="1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251075" y="3421102"/>
            <a:ext cx="509182" cy="1224069"/>
          </a:xfrm>
          <a:prstGeom prst="line">
            <a:avLst/>
          </a:prstGeom>
          <a:noFill/>
          <a:ln w="25400" cap="flat" cmpd="sng" algn="ctr">
            <a:solidFill>
              <a:srgbClr val="8064A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" name="Straight Connector 2"/>
          <p:cNvCxnSpPr>
            <a:stCxn id="20" idx="6"/>
          </p:cNvCxnSpPr>
          <p:nvPr/>
        </p:nvCxnSpPr>
        <p:spPr>
          <a:xfrm flipV="1">
            <a:off x="2305051" y="1540512"/>
            <a:ext cx="551236" cy="1707702"/>
          </a:xfrm>
          <a:prstGeom prst="line">
            <a:avLst/>
          </a:prstGeom>
          <a:noFill/>
          <a:ln w="25400" cap="flat" cmpd="sng" algn="ctr">
            <a:solidFill>
              <a:srgbClr val="8064A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2527094" y="1828800"/>
            <a:ext cx="715464" cy="0"/>
          </a:xfrm>
          <a:prstGeom prst="line">
            <a:avLst/>
          </a:prstGeom>
          <a:noFill/>
          <a:ln w="12700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527094" y="5184775"/>
            <a:ext cx="715464" cy="0"/>
          </a:xfrm>
          <a:prstGeom prst="line">
            <a:avLst/>
          </a:prstGeom>
          <a:noFill/>
          <a:ln w="12700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2527094" y="3505200"/>
            <a:ext cx="715464" cy="0"/>
          </a:xfrm>
          <a:prstGeom prst="line">
            <a:avLst/>
          </a:prstGeom>
          <a:noFill/>
          <a:ln w="12700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gray">
          <a:xfrm>
            <a:off x="2819300" y="762000"/>
            <a:ext cx="6096100" cy="13271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pPr marR="0" lvl="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tabLst>
                <a:tab pos="0" algn="l"/>
              </a:tabLst>
            </a:pP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   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Chất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lượng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môn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toán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sinh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chưa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đều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. 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AutoShape 24"/>
          <p:cNvSpPr>
            <a:spLocks noChangeArrowheads="1"/>
          </p:cNvSpPr>
          <p:nvPr/>
        </p:nvSpPr>
        <p:spPr bwMode="gray">
          <a:xfrm>
            <a:off x="2816125" y="2406650"/>
            <a:ext cx="5992018" cy="13271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Tồn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tại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yếu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tính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               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toán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kĩ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năng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biến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đổi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….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26"/>
          <p:cNvSpPr>
            <a:spLocks noChangeArrowheads="1"/>
          </p:cNvSpPr>
          <p:nvPr/>
        </p:nvSpPr>
        <p:spPr bwMode="gray">
          <a:xfrm>
            <a:off x="2812908" y="1115332"/>
            <a:ext cx="268300" cy="620486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969696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28"/>
          <p:cNvSpPr>
            <a:spLocks noChangeArrowheads="1"/>
          </p:cNvSpPr>
          <p:nvPr/>
        </p:nvSpPr>
        <p:spPr bwMode="gray">
          <a:xfrm>
            <a:off x="2750676" y="2772466"/>
            <a:ext cx="268300" cy="620486"/>
          </a:xfrm>
          <a:prstGeom prst="ellipse">
            <a:avLst/>
          </a:prstGeom>
          <a:gradFill rotWithShape="1">
            <a:gsLst>
              <a:gs pos="0">
                <a:srgbClr val="E0AD2E"/>
              </a:gs>
              <a:gs pos="100000">
                <a:srgbClr val="E0AD2E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969696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AutoShape 32"/>
          <p:cNvSpPr>
            <a:spLocks noChangeArrowheads="1"/>
          </p:cNvSpPr>
          <p:nvPr/>
        </p:nvSpPr>
        <p:spPr bwMode="gray">
          <a:xfrm>
            <a:off x="2819300" y="4159250"/>
            <a:ext cx="5992018" cy="13271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Một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chưa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nắm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vững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quy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tắc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đổi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dấu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quy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tắc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dấu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ngoặc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hằng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đẳng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rPr>
              <a:t>thức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val 34"/>
          <p:cNvSpPr>
            <a:spLocks noChangeArrowheads="1"/>
          </p:cNvSpPr>
          <p:nvPr/>
        </p:nvSpPr>
        <p:spPr bwMode="gray">
          <a:xfrm>
            <a:off x="2750676" y="4548023"/>
            <a:ext cx="268300" cy="620486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rgbClr val="969696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3" name="Straight Connector 12"/>
          <p:cNvCxnSpPr>
            <a:stCxn id="19" idx="6"/>
          </p:cNvCxnSpPr>
          <p:nvPr/>
        </p:nvCxnSpPr>
        <p:spPr>
          <a:xfrm flipV="1">
            <a:off x="2438401" y="3162119"/>
            <a:ext cx="327256" cy="65458"/>
          </a:xfrm>
          <a:prstGeom prst="line">
            <a:avLst/>
          </a:prstGeom>
          <a:noFill/>
          <a:ln w="25400" cap="flat" cmpd="sng" algn="ctr">
            <a:solidFill>
              <a:srgbClr val="8064A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-76200" y="1764695"/>
            <a:ext cx="2514600" cy="2971800"/>
            <a:chOff x="192" y="1538"/>
            <a:chExt cx="1584" cy="1872"/>
          </a:xfrm>
        </p:grpSpPr>
        <p:sp>
          <p:nvSpPr>
            <p:cNvPr id="15" name="Line 9"/>
            <p:cNvSpPr>
              <a:spLocks noChangeShapeType="1"/>
            </p:cNvSpPr>
            <p:nvPr/>
          </p:nvSpPr>
          <p:spPr bwMode="auto">
            <a:xfrm flipV="1">
              <a:off x="1492" y="1538"/>
              <a:ext cx="240" cy="24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1444" y="3218"/>
              <a:ext cx="288" cy="192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val 11"/>
            <p:cNvSpPr>
              <a:spLocks noChangeArrowheads="1"/>
            </p:cNvSpPr>
            <p:nvPr/>
          </p:nvSpPr>
          <p:spPr bwMode="gray">
            <a:xfrm>
              <a:off x="192" y="2268"/>
              <a:ext cx="164" cy="409"/>
            </a:xfrm>
            <a:prstGeom prst="ellipse">
              <a:avLst/>
            </a:prstGeom>
            <a:gradFill rotWithShape="1">
              <a:gsLst>
                <a:gs pos="0">
                  <a:srgbClr val="4AADB2">
                    <a:gamma/>
                    <a:tint val="0"/>
                    <a:invGamma/>
                  </a:srgbClr>
                </a:gs>
                <a:gs pos="50000">
                  <a:srgbClr val="4AADB2"/>
                </a:gs>
                <a:gs pos="100000">
                  <a:srgbClr val="4AADB2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val 12"/>
            <p:cNvSpPr>
              <a:spLocks noChangeArrowheads="1"/>
            </p:cNvSpPr>
            <p:nvPr/>
          </p:nvSpPr>
          <p:spPr bwMode="gray">
            <a:xfrm>
              <a:off x="303" y="2267"/>
              <a:ext cx="1461" cy="409"/>
            </a:xfrm>
            <a:prstGeom prst="ellipse">
              <a:avLst/>
            </a:prstGeom>
            <a:gradFill rotWithShape="1">
              <a:gsLst>
                <a:gs pos="0">
                  <a:srgbClr val="4AADB2">
                    <a:gamma/>
                    <a:shade val="54118"/>
                    <a:invGamma/>
                  </a:srgbClr>
                </a:gs>
                <a:gs pos="50000">
                  <a:srgbClr val="4AADB2"/>
                </a:gs>
                <a:gs pos="100000">
                  <a:srgbClr val="4AADB2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gray">
            <a:xfrm>
              <a:off x="315" y="2255"/>
              <a:ext cx="1461" cy="409"/>
            </a:xfrm>
            <a:prstGeom prst="ellipse">
              <a:avLst/>
            </a:prstGeom>
            <a:gradFill rotWithShape="1">
              <a:gsLst>
                <a:gs pos="0">
                  <a:srgbClr val="4AADB2">
                    <a:gamma/>
                    <a:shade val="63529"/>
                    <a:invGamma/>
                  </a:srgbClr>
                </a:gs>
                <a:gs pos="100000">
                  <a:srgbClr val="4AADB2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val 14"/>
            <p:cNvSpPr>
              <a:spLocks noChangeArrowheads="1"/>
            </p:cNvSpPr>
            <p:nvPr/>
          </p:nvSpPr>
          <p:spPr bwMode="gray">
            <a:xfrm>
              <a:off x="375" y="2268"/>
              <a:ext cx="1317" cy="4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gray">
            <a:xfrm>
              <a:off x="396" y="1835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val 16"/>
            <p:cNvSpPr>
              <a:spLocks noChangeArrowheads="1"/>
            </p:cNvSpPr>
            <p:nvPr/>
          </p:nvSpPr>
          <p:spPr bwMode="gray">
            <a:xfrm>
              <a:off x="412" y="1842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val 17"/>
            <p:cNvSpPr>
              <a:spLocks noChangeArrowheads="1"/>
            </p:cNvSpPr>
            <p:nvPr/>
          </p:nvSpPr>
          <p:spPr bwMode="gray">
            <a:xfrm>
              <a:off x="426" y="1854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val 18"/>
            <p:cNvSpPr>
              <a:spLocks noChangeArrowheads="1"/>
            </p:cNvSpPr>
            <p:nvPr/>
          </p:nvSpPr>
          <p:spPr bwMode="gray">
            <a:xfrm>
              <a:off x="495" y="1887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55601" y="2959437"/>
            <a:ext cx="1846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006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  <p:bldP spid="12" grpId="1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57287"/>
            <a:ext cx="48125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II.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Nội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dung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pháp</a:t>
            </a:r>
            <a:endParaRPr lang="en-US" sz="24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AutoShape 2"/>
          <p:cNvSpPr>
            <a:spLocks noChangeArrowheads="1"/>
          </p:cNvSpPr>
          <p:nvPr/>
        </p:nvSpPr>
        <p:spPr bwMode="gray">
          <a:xfrm>
            <a:off x="804316" y="1740775"/>
            <a:ext cx="8263484" cy="1664658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F3DA47"/>
              </a:gs>
              <a:gs pos="100000">
                <a:srgbClr val="99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black">
          <a:xfrm>
            <a:off x="1752785" y="1752600"/>
            <a:ext cx="716261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indent="9017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ra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sửa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chữa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mà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sinh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gặp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khi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giải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toán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phân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tích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đa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latin typeface="Times New Roman"/>
                <a:ea typeface="Calibri"/>
                <a:cs typeface="Times New Roman"/>
              </a:rPr>
              <a:t>tử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gray">
          <a:xfrm>
            <a:off x="1780751" y="2393303"/>
            <a:ext cx="610447" cy="438068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6" name="Picture 5" descr="DO_circl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1962150" cy="197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black">
          <a:xfrm>
            <a:off x="143581" y="2171431"/>
            <a:ext cx="19112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pháp</a:t>
            </a:r>
            <a:endParaRPr lang="en-US" sz="2400" b="1" dirty="0" smtClean="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</a:rPr>
              <a:t> 1</a:t>
            </a:r>
            <a:endParaRPr lang="en-US" sz="2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gray">
          <a:xfrm>
            <a:off x="804316" y="3878892"/>
            <a:ext cx="8263484" cy="1664658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6699FF"/>
              </a:gs>
              <a:gs pos="100000">
                <a:srgbClr val="99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/>
          <a:lstStyle/>
          <a:p>
            <a:pPr lvl="0">
              <a:spcBef>
                <a:spcPct val="5000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                         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Vận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dụng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làm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bài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Calibri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tương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ea typeface="Calibri"/>
              </a:rPr>
              <a:t>tự</a:t>
            </a:r>
            <a:endParaRPr lang="en-U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gray">
          <a:xfrm>
            <a:off x="1828800" y="4533982"/>
            <a:ext cx="610447" cy="438068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0" name="Picture 11" descr="DP_circl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6" y="3633842"/>
            <a:ext cx="1976684" cy="198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black">
          <a:xfrm>
            <a:off x="152400" y="4267200"/>
            <a:ext cx="19112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pháp</a:t>
            </a:r>
            <a:endParaRPr lang="en-US" sz="2400" b="1" dirty="0" smtClean="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</a:rPr>
              <a:t>2</a:t>
            </a:r>
            <a:endParaRPr lang="en-US" sz="24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006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7" grpId="0"/>
      <p:bldP spid="8" grpId="0" animBg="1"/>
      <p:bldP spid="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10321" y="3151044"/>
            <a:ext cx="2280880" cy="1954356"/>
            <a:chOff x="2327" y="1929"/>
            <a:chExt cx="1184" cy="1031"/>
          </a:xfrm>
        </p:grpSpPr>
        <p:sp>
          <p:nvSpPr>
            <p:cNvPr id="3" name="Oval 11"/>
            <p:cNvSpPr>
              <a:spLocks noChangeArrowheads="1"/>
            </p:cNvSpPr>
            <p:nvPr/>
          </p:nvSpPr>
          <p:spPr bwMode="gray">
            <a:xfrm>
              <a:off x="2837" y="2223"/>
              <a:ext cx="165" cy="455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Oval 12"/>
            <p:cNvSpPr>
              <a:spLocks noChangeArrowheads="1"/>
            </p:cNvSpPr>
            <p:nvPr/>
          </p:nvSpPr>
          <p:spPr bwMode="gray">
            <a:xfrm>
              <a:off x="2327" y="2223"/>
              <a:ext cx="1183" cy="455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val 13"/>
            <p:cNvSpPr>
              <a:spLocks noChangeArrowheads="1"/>
            </p:cNvSpPr>
            <p:nvPr/>
          </p:nvSpPr>
          <p:spPr bwMode="gray">
            <a:xfrm>
              <a:off x="2328" y="2225"/>
              <a:ext cx="1183" cy="455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val 14"/>
            <p:cNvSpPr>
              <a:spLocks noChangeArrowheads="1"/>
            </p:cNvSpPr>
            <p:nvPr/>
          </p:nvSpPr>
          <p:spPr bwMode="gray">
            <a:xfrm>
              <a:off x="2391" y="2223"/>
              <a:ext cx="1065" cy="45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8" name="Oval 16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Oval 17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Oval 18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Oval 19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2" name="AutoShape 2"/>
          <p:cNvSpPr>
            <a:spLocks noChangeArrowheads="1"/>
          </p:cNvSpPr>
          <p:nvPr/>
        </p:nvSpPr>
        <p:spPr bwMode="gray">
          <a:xfrm>
            <a:off x="1275973" y="0"/>
            <a:ext cx="7700308" cy="1518300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F3DA47"/>
              </a:gs>
              <a:gs pos="100000">
                <a:srgbClr val="99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black">
          <a:xfrm>
            <a:off x="1188562" y="77975"/>
            <a:ext cx="7787719" cy="130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indent="90170" algn="ctr">
              <a:spcBef>
                <a:spcPts val="400"/>
              </a:spcBef>
              <a:spcAft>
                <a:spcPts val="4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sửa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chữa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mà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học</a:t>
            </a:r>
            <a:endParaRPr lang="en-US" sz="2400" b="1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marL="457200" marR="0" indent="90170" algn="ctr">
              <a:spcBef>
                <a:spcPts val="400"/>
              </a:spcBef>
              <a:spcAft>
                <a:spcPts val="4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sinh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gặp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toán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tử</a:t>
            </a:r>
            <a:endParaRPr lang="en-US" sz="24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gray">
          <a:xfrm>
            <a:off x="1500332" y="519678"/>
            <a:ext cx="532688" cy="350606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Picture 5" descr="DO_circl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427"/>
            <a:ext cx="1712211" cy="157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black">
          <a:xfrm>
            <a:off x="0" y="457200"/>
            <a:ext cx="16678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Calibri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</a:rPr>
              <a:t>1</a:t>
            </a:r>
            <a:endParaRPr lang="en-US" sz="2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invGray">
          <a:xfrm rot="17973186">
            <a:off x="4742220" y="3007374"/>
            <a:ext cx="696913" cy="254000"/>
          </a:xfrm>
          <a:prstGeom prst="rightArrow">
            <a:avLst>
              <a:gd name="adj1" fmla="val 35167"/>
              <a:gd name="adj2" fmla="val 111109"/>
            </a:avLst>
          </a:prstGeom>
          <a:gradFill rotWithShape="1">
            <a:gsLst>
              <a:gs pos="0">
                <a:srgbClr val="003366">
                  <a:gamma/>
                  <a:shade val="89020"/>
                  <a:invGamma/>
                  <a:alpha val="0"/>
                </a:srgbClr>
              </a:gs>
              <a:gs pos="100000">
                <a:srgbClr val="0033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invGray">
          <a:xfrm rot="3465783">
            <a:off x="4742220" y="4912374"/>
            <a:ext cx="696913" cy="254000"/>
          </a:xfrm>
          <a:prstGeom prst="rightArrow">
            <a:avLst>
              <a:gd name="adj1" fmla="val 35167"/>
              <a:gd name="adj2" fmla="val 111109"/>
            </a:avLst>
          </a:prstGeom>
          <a:gradFill rotWithShape="1">
            <a:gsLst>
              <a:gs pos="0">
                <a:srgbClr val="003366">
                  <a:gamma/>
                  <a:shade val="89020"/>
                  <a:invGamma/>
                  <a:alpha val="0"/>
                </a:srgbClr>
              </a:gs>
              <a:gs pos="100000">
                <a:srgbClr val="0033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invGray">
          <a:xfrm rot="14369022">
            <a:off x="3669070" y="3074049"/>
            <a:ext cx="696913" cy="254000"/>
          </a:xfrm>
          <a:prstGeom prst="rightArrow">
            <a:avLst>
              <a:gd name="adj1" fmla="val 35167"/>
              <a:gd name="adj2" fmla="val 111109"/>
            </a:avLst>
          </a:prstGeom>
          <a:gradFill rotWithShape="1">
            <a:gsLst>
              <a:gs pos="0">
                <a:srgbClr val="003366">
                  <a:gamma/>
                  <a:shade val="89020"/>
                  <a:invGamma/>
                  <a:alpha val="0"/>
                </a:srgbClr>
              </a:gs>
              <a:gs pos="100000">
                <a:srgbClr val="0033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invGray">
          <a:xfrm rot="7535209">
            <a:off x="3634146" y="4882211"/>
            <a:ext cx="698500" cy="255588"/>
          </a:xfrm>
          <a:prstGeom prst="rightArrow">
            <a:avLst>
              <a:gd name="adj1" fmla="val 35167"/>
              <a:gd name="adj2" fmla="val 110670"/>
            </a:avLst>
          </a:prstGeom>
          <a:gradFill rotWithShape="1">
            <a:gsLst>
              <a:gs pos="0">
                <a:srgbClr val="003366">
                  <a:gamma/>
                  <a:shade val="89020"/>
                  <a:invGamma/>
                  <a:alpha val="0"/>
                </a:srgbClr>
              </a:gs>
              <a:gs pos="100000">
                <a:srgbClr val="0033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invGray">
          <a:xfrm>
            <a:off x="5251015" y="4000355"/>
            <a:ext cx="696912" cy="254000"/>
          </a:xfrm>
          <a:prstGeom prst="rightArrow">
            <a:avLst>
              <a:gd name="adj1" fmla="val 35167"/>
              <a:gd name="adj2" fmla="val 111109"/>
            </a:avLst>
          </a:prstGeom>
          <a:gradFill rotWithShape="1">
            <a:gsLst>
              <a:gs pos="0">
                <a:srgbClr val="003366">
                  <a:gamma/>
                  <a:shade val="89020"/>
                  <a:invGamma/>
                  <a:alpha val="0"/>
                </a:srgbClr>
              </a:gs>
              <a:gs pos="100000">
                <a:srgbClr val="0033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invGray">
          <a:xfrm rot="10800000">
            <a:off x="3130115" y="3994005"/>
            <a:ext cx="760412" cy="255587"/>
          </a:xfrm>
          <a:prstGeom prst="rightArrow">
            <a:avLst>
              <a:gd name="adj1" fmla="val 35167"/>
              <a:gd name="adj2" fmla="val 120480"/>
            </a:avLst>
          </a:prstGeom>
          <a:gradFill rotWithShape="1">
            <a:gsLst>
              <a:gs pos="0">
                <a:srgbClr val="003366">
                  <a:gamma/>
                  <a:shade val="89020"/>
                  <a:invGamma/>
                  <a:alpha val="0"/>
                </a:srgbClr>
              </a:gs>
              <a:gs pos="100000">
                <a:srgbClr val="0033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AutoShape 21"/>
          <p:cNvSpPr>
            <a:spLocks noChangeArrowheads="1"/>
          </p:cNvSpPr>
          <p:nvPr/>
        </p:nvSpPr>
        <p:spPr bwMode="gray">
          <a:xfrm>
            <a:off x="155864" y="3565728"/>
            <a:ext cx="3096491" cy="950603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lvl="0" algn="ctr" fontAlgn="auto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2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</a:t>
            </a:r>
            <a:r>
              <a:rPr lang="en-US" sz="2400" kern="0" dirty="0" err="1" smtClean="0">
                <a:solidFill>
                  <a:sysClr val="windowText" lastClr="000000"/>
                </a:solidFill>
                <a:latin typeface="Times New Roman"/>
                <a:ea typeface="Times New Roman"/>
                <a:cs typeface="Times New Roman"/>
              </a:rPr>
              <a:t>ận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kern="0" dirty="0" err="1" smtClean="0">
                <a:solidFill>
                  <a:sysClr val="windowText" lastClr="000000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kern="0" dirty="0" err="1" smtClean="0">
                <a:solidFill>
                  <a:sysClr val="windowText" lastClr="000000"/>
                </a:solidFill>
                <a:latin typeface="Times New Roman"/>
                <a:ea typeface="Times New Roman"/>
                <a:cs typeface="Times New Roman"/>
              </a:rPr>
              <a:t>hằng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kern="0" dirty="0" err="1" smtClean="0">
                <a:solidFill>
                  <a:sysClr val="windowText" lastClr="000000"/>
                </a:solidFill>
                <a:latin typeface="Times New Roman"/>
                <a:ea typeface="Times New Roman"/>
                <a:cs typeface="Times New Roman"/>
              </a:rPr>
              <a:t>đẳng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lvl="0" algn="ctr" fontAlgn="auto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400" kern="0" dirty="0" err="1" smtClean="0">
                <a:solidFill>
                  <a:sysClr val="windowText" lastClr="000000"/>
                </a:solidFill>
                <a:latin typeface="Times New Roman"/>
                <a:ea typeface="Times New Roman"/>
                <a:cs typeface="Times New Roman"/>
              </a:rPr>
              <a:t>thức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kern="0" dirty="0" err="1" smtClean="0">
                <a:solidFill>
                  <a:sysClr val="windowText" lastClr="000000"/>
                </a:solidFill>
                <a:latin typeface="Times New Roman"/>
                <a:ea typeface="Times New Roman"/>
                <a:cs typeface="Times New Roman"/>
              </a:rPr>
              <a:t>chưa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kern="0" dirty="0" err="1" smtClean="0">
                <a:solidFill>
                  <a:sysClr val="windowText" lastClr="000000"/>
                </a:solidFill>
                <a:latin typeface="Times New Roman"/>
                <a:ea typeface="Times New Roman"/>
                <a:cs typeface="Times New Roman"/>
              </a:rPr>
              <a:t>đúng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AutoShape 22"/>
          <p:cNvSpPr>
            <a:spLocks noChangeArrowheads="1"/>
          </p:cNvSpPr>
          <p:nvPr/>
        </p:nvSpPr>
        <p:spPr bwMode="gray">
          <a:xfrm>
            <a:off x="812365" y="2064326"/>
            <a:ext cx="3024856" cy="85811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lvl="0" algn="ctr" fontAlgn="auto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400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Bỏ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sót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hạng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tử</a:t>
            </a:r>
            <a:endParaRPr lang="en-US" sz="24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AutoShape 23"/>
          <p:cNvSpPr>
            <a:spLocks noChangeArrowheads="1"/>
          </p:cNvSpPr>
          <p:nvPr/>
        </p:nvSpPr>
        <p:spPr bwMode="gray">
          <a:xfrm>
            <a:off x="609601" y="5105400"/>
            <a:ext cx="3276600" cy="858910"/>
          </a:xfrm>
          <a:prstGeom prst="roundRect">
            <a:avLst>
              <a:gd name="adj" fmla="val 16667"/>
            </a:avLst>
          </a:prstGeom>
          <a:solidFill>
            <a:srgbClr val="2FBFF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3. </a:t>
            </a:r>
            <a:r>
              <a:rPr lang="en-US" sz="2400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Áp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dụng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chưa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đúng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quy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tắc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đổi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dấu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FEFEFE"/>
              </a:solidFill>
              <a:effectLst/>
              <a:uLnTx/>
              <a:uFillTx/>
            </a:endParaRPr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gray">
          <a:xfrm>
            <a:off x="5791200" y="3595126"/>
            <a:ext cx="3273135" cy="950603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342900" lvl="0" indent="-342900" algn="ctr" fontAlgn="auto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 startAt="5"/>
              <a:defRPr/>
            </a:pPr>
            <a:r>
              <a:rPr lang="en-US" sz="2400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chưa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lý</a:t>
            </a:r>
            <a:endParaRPr lang="en-US" sz="24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7" name="AutoShape 25"/>
          <p:cNvSpPr>
            <a:spLocks noChangeArrowheads="1"/>
          </p:cNvSpPr>
          <p:nvPr/>
        </p:nvSpPr>
        <p:spPr bwMode="gray">
          <a:xfrm>
            <a:off x="5181600" y="2064326"/>
            <a:ext cx="3321481" cy="85811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Calibri"/>
              </a:rPr>
              <a:t>4.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</a:rPr>
              <a:t>Á</a:t>
            </a:r>
            <a:r>
              <a:rPr lang="en-US" sz="2400" kern="0" dirty="0" err="1" smtClean="0">
                <a:solidFill>
                  <a:sysClr val="windowText" lastClr="000000"/>
                </a:solidFill>
                <a:latin typeface="Times New Roman"/>
                <a:ea typeface="Calibri"/>
              </a:rPr>
              <a:t>p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Calibri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</a:rPr>
              <a:t>dụng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</a:rPr>
              <a:t>sai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</a:rPr>
              <a:t>dấu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</a:rPr>
              <a:t>ngoặc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Calibri"/>
              </a:rPr>
              <a:t>,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ysClr val="windowText" lastClr="000000"/>
                </a:solidFill>
                <a:latin typeface="Times New Roman"/>
                <a:ea typeface="Calibri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</a:rPr>
              <a:t>quy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</a:rPr>
              <a:t>tắc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</a:rPr>
              <a:t>dấu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</a:rPr>
              <a:t>ngoặc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</a:rPr>
              <a:t>.</a:t>
            </a:r>
            <a:endParaRPr lang="en-US" sz="2400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8" name="AutoShape 26"/>
          <p:cNvSpPr>
            <a:spLocks noChangeArrowheads="1"/>
          </p:cNvSpPr>
          <p:nvPr/>
        </p:nvSpPr>
        <p:spPr bwMode="gray">
          <a:xfrm>
            <a:off x="5181600" y="5127480"/>
            <a:ext cx="3733800" cy="892320"/>
          </a:xfrm>
          <a:prstGeom prst="roundRect">
            <a:avLst>
              <a:gd name="adj" fmla="val 16667"/>
            </a:avLst>
          </a:prstGeom>
          <a:solidFill>
            <a:srgbClr val="2FBFFF"/>
          </a:solidFill>
          <a:ln w="28575">
            <a:solidFill>
              <a:srgbClr val="FEFEFE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6.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hân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tích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chưa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triệt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để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.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rgbClr val="FEFEFE"/>
              </a:solidFill>
              <a:effectLst/>
              <a:uLnTx/>
              <a:uFillTx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36565" y="3505200"/>
            <a:ext cx="16946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Các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lỗi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sai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thường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gặp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68006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838200"/>
            <a:ext cx="8610600" cy="830997"/>
            <a:chOff x="-90727" y="1004681"/>
            <a:chExt cx="5849754" cy="830997"/>
          </a:xfrm>
        </p:grpSpPr>
        <p:sp>
          <p:nvSpPr>
            <p:cNvPr id="4" name="Rectangle 15"/>
            <p:cNvSpPr>
              <a:spLocks noChangeArrowheads="1"/>
            </p:cNvSpPr>
            <p:nvPr/>
          </p:nvSpPr>
          <p:spPr bwMode="auto">
            <a:xfrm>
              <a:off x="-90727" y="1004681"/>
              <a:ext cx="584975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90488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V</a:t>
              </a:r>
              <a:r>
                <a:rPr kumimoji="0" lang="en-US" sz="24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 pitchFamily="34" charset="0"/>
                  <a:cs typeface="Times New Roman" pitchFamily="18" charset="0"/>
                </a:rPr>
                <a:t>í</a:t>
              </a:r>
              <a:r>
                <a:rPr kumimoji="0" lang="en-US" sz="24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dụ</a:t>
              </a:r>
              <a:r>
                <a:rPr kumimoji="0" lang="en-US" sz="24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1: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Phân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 pitchFamily="34" charset="0"/>
                  <a:cs typeface="Times New Roman" pitchFamily="18" charset="0"/>
                </a:rPr>
                <a:t>í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ch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đa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thức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               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thành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nhân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tử</a:t>
              </a: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2062370"/>
                </p:ext>
              </p:extLst>
            </p:nvPr>
          </p:nvGraphicFramePr>
          <p:xfrm>
            <a:off x="2275058" y="1157081"/>
            <a:ext cx="750632" cy="4688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33" name="Equation" r:id="rId3" imgW="482400" imgH="228600" progId="Equation.DSMT4">
                    <p:embed/>
                  </p:oleObj>
                </mc:Choice>
                <mc:Fallback>
                  <p:oleObj name="Equation" r:id="rId3" imgW="4824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5058" y="1157081"/>
                          <a:ext cx="750632" cy="46884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90726" y="1611270"/>
            <a:ext cx="24238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Lời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giải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sai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3976098"/>
              </p:ext>
            </p:extLst>
          </p:nvPr>
        </p:nvGraphicFramePr>
        <p:xfrm>
          <a:off x="1919527" y="1888975"/>
          <a:ext cx="2218334" cy="561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4" name="Equation" r:id="rId5" imgW="1206500" imgH="279400" progId="Equation.DSMT4">
                  <p:embed/>
                </p:oleObj>
              </mc:Choice>
              <mc:Fallback>
                <p:oleObj name="Equation" r:id="rId5" imgW="12065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527" y="1888975"/>
                        <a:ext cx="2218334" cy="5616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-152400" y="2552888"/>
            <a:ext cx="944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Phát hiện lỗi sai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: Bỏ sót hạng tử sau khi đặt nhân tử chung. Học sinh cho rằng ở hạng tử thứ hai khi đặt nhân tử chung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vi-V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thì còn lại là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thừa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vi-VN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số 0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206943" y="4160093"/>
            <a:ext cx="2057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Lời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giải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đúng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44764"/>
              </p:ext>
            </p:extLst>
          </p:nvPr>
        </p:nvGraphicFramePr>
        <p:xfrm>
          <a:off x="2438400" y="4191000"/>
          <a:ext cx="2895600" cy="478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5" name="Equation" r:id="rId7" imgW="1866600" imgH="279360" progId="Equation.DSMT4">
                  <p:embed/>
                </p:oleObj>
              </mc:Choice>
              <mc:Fallback>
                <p:oleObj name="Equation" r:id="rId7" imgW="18666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191000"/>
                        <a:ext cx="2895600" cy="4786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676400" y="27272"/>
            <a:ext cx="51054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  <a:defRPr/>
            </a:pPr>
            <a:r>
              <a:rPr lang="en-US" sz="2400" b="1" kern="0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Lỗi</a:t>
            </a:r>
            <a:r>
              <a:rPr lang="en-US" sz="2400" b="1" kern="0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sai</a:t>
            </a:r>
            <a:r>
              <a:rPr lang="en-US" sz="2400" b="1" kern="0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bỏ</a:t>
            </a:r>
            <a:r>
              <a:rPr lang="en-US" sz="2400" b="1" kern="0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sót</a:t>
            </a:r>
            <a:r>
              <a:rPr lang="en-US" sz="2400" b="1" kern="0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hạng</a:t>
            </a:r>
            <a:r>
              <a:rPr lang="en-US" sz="2400" b="1" kern="0" dirty="0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Times New Roman"/>
                <a:ea typeface="Calibri"/>
                <a:cs typeface="Times New Roman"/>
              </a:rPr>
              <a:t>tử</a:t>
            </a:r>
            <a:endParaRPr lang="en-US" kern="0" dirty="0">
              <a:solidFill>
                <a:srgbClr val="0000CC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86275" y="1842102"/>
            <a:ext cx="444767" cy="6724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29200" y="4191000"/>
            <a:ext cx="533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76200" y="4800600"/>
            <a:ext cx="8610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i="1" dirty="0" err="1">
                <a:latin typeface="Times New Roman"/>
                <a:ea typeface="Calibri"/>
                <a:cs typeface="Times New Roman"/>
              </a:rPr>
              <a:t>Nhấn</a:t>
            </a:r>
            <a:r>
              <a:rPr lang="en-US" sz="24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i="1" dirty="0" err="1">
                <a:latin typeface="Times New Roman"/>
                <a:ea typeface="Calibri"/>
                <a:cs typeface="Times New Roman"/>
              </a:rPr>
              <a:t>mạnh</a:t>
            </a:r>
            <a:r>
              <a:rPr lang="en-US" sz="2400" b="1" i="1" dirty="0">
                <a:latin typeface="Times New Roman"/>
                <a:ea typeface="Calibri"/>
                <a:cs typeface="Times New Roman"/>
              </a:rPr>
              <a:t>: x =1.x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nên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khi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đặt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tử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chung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là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i="1" dirty="0">
                <a:latin typeface="Times New Roman"/>
                <a:ea typeface="Calibri"/>
                <a:cs typeface="Times New Roman"/>
              </a:rPr>
              <a:t>x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thì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còn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thừa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1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chứ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>
                <a:latin typeface="Times New Roman"/>
                <a:ea typeface="Calibri"/>
                <a:cs typeface="Times New Roman"/>
              </a:rPr>
              <a:t>0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.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8006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6" grpId="0" animBg="1"/>
      <p:bldP spid="25" grpId="0" animBg="1"/>
      <p:bldP spid="34" grpId="0"/>
    </p:bldLst>
  </p:timing>
</p:sld>
</file>

<file path=ppt/theme/theme1.xml><?xml version="1.0" encoding="utf-8"?>
<a:theme xmlns:a="http://schemas.openxmlformats.org/drawingml/2006/main" name="400TGp_globalcity_light_ani">
  <a:themeElements>
    <a:clrScheme name="Default Design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1446</TotalTime>
  <Words>1827</Words>
  <PresentationFormat>On-screen Show (4:3)</PresentationFormat>
  <Paragraphs>163</Paragraphs>
  <Slides>32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400TGp_globalcity_light_ani</vt:lpstr>
      <vt:lpstr>Equation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2021-01-13T08:21:02Z</dcterms:created>
  <dcterms:modified xsi:type="dcterms:W3CDTF">2021-04-03T01:02:54Z</dcterms:modified>
</cp:coreProperties>
</file>