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39" r:id="rId2"/>
    <p:sldId id="262" r:id="rId3"/>
    <p:sldId id="268" r:id="rId4"/>
    <p:sldId id="270" r:id="rId5"/>
    <p:sldId id="277" r:id="rId6"/>
    <p:sldId id="271" r:id="rId7"/>
    <p:sldId id="272" r:id="rId8"/>
    <p:sldId id="279" r:id="rId9"/>
    <p:sldId id="281" r:id="rId10"/>
    <p:sldId id="263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5" r:id="rId25"/>
    <p:sldId id="354" r:id="rId26"/>
    <p:sldId id="264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17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3" r:id="rId54"/>
    <p:sldId id="384" r:id="rId55"/>
    <p:sldId id="385" r:id="rId56"/>
    <p:sldId id="386" r:id="rId57"/>
    <p:sldId id="387" r:id="rId58"/>
    <p:sldId id="388" r:id="rId59"/>
    <p:sldId id="333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60"/>
  </p:normalViewPr>
  <p:slideViewPr>
    <p:cSldViewPr snapToGrid="0">
      <p:cViewPr>
        <p:scale>
          <a:sx n="60" d="100"/>
          <a:sy n="60" d="100"/>
        </p:scale>
        <p:origin x="-55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569D-5D07-468D-9833-F382205AE0F3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C966-D777-4DAB-A459-4A358E9A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5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7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0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slide" Target="slide31.xml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28.xml"/><Relationship Id="rId3" Type="http://schemas.openxmlformats.org/officeDocument/2006/relationships/slide" Target="slide41.xml"/><Relationship Id="rId7" Type="http://schemas.openxmlformats.org/officeDocument/2006/relationships/slide" Target="slide36.xml"/><Relationship Id="rId12" Type="http://schemas.openxmlformats.org/officeDocument/2006/relationships/slide" Target="slide30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1.xml"/><Relationship Id="rId5" Type="http://schemas.openxmlformats.org/officeDocument/2006/relationships/slide" Target="slide43.xml"/><Relationship Id="rId15" Type="http://schemas.openxmlformats.org/officeDocument/2006/relationships/slide" Target="slide27.xml"/><Relationship Id="rId10" Type="http://schemas.openxmlformats.org/officeDocument/2006/relationships/slide" Target="slide32.xml"/><Relationship Id="rId4" Type="http://schemas.openxmlformats.org/officeDocument/2006/relationships/slide" Target="slide42.xml"/><Relationship Id="rId9" Type="http://schemas.openxmlformats.org/officeDocument/2006/relationships/slide" Target="slide38.xml"/><Relationship Id="rId14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9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slide" Target="slide31.xml"/><Relationship Id="rId4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8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slide" Target="slide31.xml"/><Relationship Id="rId4" Type="http://schemas.openxmlformats.org/officeDocument/2006/relationships/image" Target="../media/image159.png"/><Relationship Id="rId9" Type="http://schemas.openxmlformats.org/officeDocument/2006/relationships/image" Target="../media/image1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31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18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31.xml"/><Relationship Id="rId11" Type="http://schemas.openxmlformats.org/officeDocument/2006/relationships/image" Target="../media/image206.png"/><Relationship Id="rId5" Type="http://schemas.openxmlformats.org/officeDocument/2006/relationships/image" Target="../media/image203.png"/><Relationship Id="rId10" Type="http://schemas.openxmlformats.org/officeDocument/2006/relationships/image" Target="../media/image200.png"/><Relationship Id="rId4" Type="http://schemas.openxmlformats.org/officeDocument/2006/relationships/image" Target="../media/image202.png"/><Relationship Id="rId9" Type="http://schemas.openxmlformats.org/officeDocument/2006/relationships/image" Target="../media/image19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45.xml"/><Relationship Id="rId3" Type="http://schemas.openxmlformats.org/officeDocument/2006/relationships/slide" Target="slide54.xml"/><Relationship Id="rId7" Type="http://schemas.openxmlformats.org/officeDocument/2006/relationships/slide" Target="slide49.xml"/><Relationship Id="rId12" Type="http://schemas.openxmlformats.org/officeDocument/2006/relationships/slide" Target="slide46.xml"/><Relationship Id="rId17" Type="http://schemas.openxmlformats.org/officeDocument/2006/relationships/slide" Target="slide43.xml"/><Relationship Id="rId2" Type="http://schemas.openxmlformats.org/officeDocument/2006/relationships/slide" Target="slide55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47.xml"/><Relationship Id="rId5" Type="http://schemas.openxmlformats.org/officeDocument/2006/relationships/slide" Target="slide57.xml"/><Relationship Id="rId15" Type="http://schemas.openxmlformats.org/officeDocument/2006/relationships/slide" Target="slide53.xml"/><Relationship Id="rId10" Type="http://schemas.openxmlformats.org/officeDocument/2006/relationships/slide" Target="slide52.xml"/><Relationship Id="rId4" Type="http://schemas.openxmlformats.org/officeDocument/2006/relationships/slide" Target="slide56.xml"/><Relationship Id="rId9" Type="http://schemas.openxmlformats.org/officeDocument/2006/relationships/slide" Target="slide51.xml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1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slide" Target="slide31.xml"/><Relationship Id="rId9" Type="http://schemas.openxmlformats.org/officeDocument/2006/relationships/image" Target="../media/image2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7.png"/><Relationship Id="rId11" Type="http://schemas.openxmlformats.org/officeDocument/2006/relationships/image" Target="../media/image224.png"/><Relationship Id="rId5" Type="http://schemas.openxmlformats.org/officeDocument/2006/relationships/image" Target="../media/image226.png"/><Relationship Id="rId10" Type="http://schemas.openxmlformats.org/officeDocument/2006/relationships/image" Target="../media/image220.wmf"/><Relationship Id="rId4" Type="http://schemas.openxmlformats.org/officeDocument/2006/relationships/image" Target="../media/image225.png"/><Relationship Id="rId9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Relationship Id="rId9" Type="http://schemas.openxmlformats.org/officeDocument/2006/relationships/image" Target="../media/image2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slide" Target="slide31.xml"/><Relationship Id="rId4" Type="http://schemas.openxmlformats.org/officeDocument/2006/relationships/image" Target="../media/image2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58.png"/><Relationship Id="rId7" Type="http://schemas.openxmlformats.org/officeDocument/2006/relationships/image" Target="../media/image2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43.png"/><Relationship Id="rId7" Type="http://schemas.openxmlformats.org/officeDocument/2006/relationships/image" Target="../media/image2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9" Type="http://schemas.openxmlformats.org/officeDocument/2006/relationships/slide" Target="slide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slide" Target="slide31.xml"/><Relationship Id="rId4" Type="http://schemas.openxmlformats.org/officeDocument/2006/relationships/image" Target="../media/image2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62.xml"/><Relationship Id="rId4" Type="http://schemas.openxmlformats.org/officeDocument/2006/relationships/slide" Target="slide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311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slide" Target="slide31.xml"/><Relationship Id="rId4" Type="http://schemas.openxmlformats.org/officeDocument/2006/relationships/image" Target="../media/image3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slide" Target="slide31.xml"/><Relationship Id="rId4" Type="http://schemas.openxmlformats.org/officeDocument/2006/relationships/image" Target="../media/image3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5" Type="http://schemas.openxmlformats.org/officeDocument/2006/relationships/slide" Target="slide31.xml"/><Relationship Id="rId4" Type="http://schemas.openxmlformats.org/officeDocument/2006/relationships/image" Target="../media/image3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6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9" y="3811206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5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89" tIns="22844" rIns="45689" bIns="22844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9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9" tIns="22844" rIns="45689" bIns="2284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65372" y="3426765"/>
            <a:ext cx="4006165" cy="1585019"/>
            <a:chOff x="9175246" y="4371559"/>
            <a:chExt cx="6766733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75246" y="4371559"/>
              <a:ext cx="6766733" cy="154529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5:</a:t>
              </a:r>
              <a:endParaRPr lang="en-US" sz="28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/>
              <a:r>
                <a:rPr lang="en-US" sz="3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6"/>
            <a:ext cx="906946" cy="952849"/>
            <a:chOff x="12784885" y="1066801"/>
            <a:chExt cx="1814128" cy="19056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8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2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091821"/>
            <a:ext cx="6871416" cy="7703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44753" y="17912"/>
            <a:ext cx="12182161" cy="716607"/>
            <a:chOff x="9839" y="31560"/>
            <a:chExt cx="12182161" cy="716607"/>
          </a:xfrm>
        </p:grpSpPr>
        <p:sp>
          <p:nvSpPr>
            <p:cNvPr id="21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4" y="5359575"/>
            <a:ext cx="11834900" cy="1497043"/>
            <a:chOff x="184495" y="3598197"/>
            <a:chExt cx="11834900" cy="19732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1046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7996" y="3598197"/>
              <a:ext cx="2317900" cy="781262"/>
              <a:chOff x="1324217" y="6170224"/>
              <a:chExt cx="4543926" cy="14195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7323" y="4802494"/>
                <a:ext cx="116974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1" y="6170224"/>
                <a:ext cx="3680792" cy="125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vi-VN" sz="280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324217" y="6261714"/>
                <a:ext cx="1110138" cy="116159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81654" y="6423967"/>
                <a:ext cx="972871" cy="116576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119052"/>
            <a:ext cx="12197343" cy="2512440"/>
            <a:chOff x="534987" y="1869705"/>
            <a:chExt cx="23404876" cy="316412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63693"/>
                  <a:ext cx="582199" cy="511169"/>
                  <a:chOff x="7440266" y="3436652"/>
                  <a:chExt cx="757238" cy="72707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647702" y="1936625"/>
              <a:ext cx="23292161" cy="309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</a:pPr>
              <a:r>
                <a:rPr lang="en-US" altLang="en-US" sz="3600" smtClean="0">
                  <a:ea typeface="Times New Roman" panose="02020603050405020304" pitchFamily="18" charset="0"/>
                  <a:cs typeface="Chu Văn An (Uni)"/>
                </a:rPr>
                <a:t>                Đường </a:t>
              </a:r>
              <a:r>
                <a:rPr lang="en-US" altLang="en-US" sz="3600">
                  <a:ea typeface="Times New Roman" panose="02020603050405020304" pitchFamily="18" charset="0"/>
                  <a:cs typeface="Chu Văn An (Uni)"/>
                </a:rPr>
                <a:t>cong trong hình bên là đồ thị của một hàm số trong bốn hàm số được liệt kê ở bốn phương án A, B, C, D dưới đây. Hỏi hàm số đó là hàm số nào?  </a:t>
              </a:r>
              <a:endParaRPr lang="en-US" altLang="en-US" sz="3600" dirty="0">
                <a:ea typeface="Times New Roman" panose="02020603050405020304" pitchFamily="18" charset="0"/>
                <a:cs typeface="Chu Văn An (Uni)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2057400"/>
            <a:ext cx="7181751" cy="617268"/>
            <a:chOff x="1458731" y="61817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1817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81762"/>
                  <a:ext cx="13101203" cy="12345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3294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76145" y="2903294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3689280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oMath>
                    </m:oMathPara>
                  </a14:m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49896" y="4495800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oMath>
                    </m:oMathPara>
                  </a14:m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92080" y="2174852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17" y="2131225"/>
            <a:ext cx="4380284" cy="33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1216" y="5740365"/>
                <a:ext cx="89059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216" y="5740365"/>
                <a:ext cx="890596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811468"/>
            <a:ext cx="11755672" cy="268101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5216"/>
            <a:ext cx="12178293" cy="2095968"/>
            <a:chOff x="534987" y="1673328"/>
            <a:chExt cx="23340848" cy="269664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9399" y="1653394"/>
                  <a:ext cx="2228039" cy="712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74103" y="1673328"/>
                  <a:ext cx="23001730" cy="2696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buClr>
                      <a:srgbClr val="0000CC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3600" smtClean="0"/>
                    <a:t>                 Đường </a:t>
                  </a:r>
                  <a:r>
                    <a:rPr lang="en-US" sz="3600" dirty="0" err="1"/>
                    <a:t>cong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trong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hình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bên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là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đồ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thị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của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một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trong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bốn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được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liệt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kê</a:t>
                  </a:r>
                  <a:r>
                    <a:rPr lang="en-US" sz="3600" dirty="0"/>
                    <a:t> ở </a:t>
                  </a:r>
                  <a:r>
                    <a:rPr lang="en-US" sz="3600" dirty="0" err="1"/>
                    <a:t>bốn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phương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án</a:t>
                  </a:r>
                  <a:r>
                    <a:rPr lang="en-US" sz="3600" dirty="0"/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 err="1"/>
                    <a:t>dưới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đây</a:t>
                  </a:r>
                  <a:r>
                    <a:rPr lang="en-US" sz="3600" dirty="0"/>
                    <a:t>. </a:t>
                  </a:r>
                  <a:r>
                    <a:rPr lang="en-US" sz="3600" dirty="0" err="1"/>
                    <a:t>Hỏi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đó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là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nào</a:t>
                  </a:r>
                  <a:r>
                    <a:rPr lang="en-US" sz="3600"/>
                    <a:t>? 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103" y="1673328"/>
                  <a:ext cx="23001730" cy="26966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2" r="-813" b="-6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510774" y="2198418"/>
            <a:ext cx="3832138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670" b="-192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571945" y="2152874"/>
            <a:ext cx="4093534" cy="617268"/>
            <a:chOff x="-4523699" y="6928207"/>
            <a:chExt cx="13315327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marR="0" indent="628650">
                    <a:spcBef>
                      <a:spcPts val="60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-4523699" y="7091413"/>
              <a:ext cx="155994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92157" y="2983185"/>
            <a:ext cx="3813143" cy="617268"/>
            <a:chOff x="1458731" y="69056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3636" b="-1818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705331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6779" y="2980606"/>
            <a:ext cx="4119071" cy="617268"/>
            <a:chOff x="-4640569" y="6791362"/>
            <a:chExt cx="1409971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752" b="-201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-4640569" y="6862814"/>
              <a:ext cx="149049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325553" y="2216336"/>
            <a:ext cx="567268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929" y="2095500"/>
            <a:ext cx="3793221" cy="4181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0741" y="4696361"/>
                <a:ext cx="9614647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 D.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" y="4696361"/>
                <a:ext cx="9614647" cy="1723549"/>
              </a:xfrm>
              <a:prstGeom prst="rect">
                <a:avLst/>
              </a:prstGeom>
              <a:blipFill rotWithShape="1">
                <a:blip r:embed="rId9"/>
                <a:stretch>
                  <a:fillRect t="-4947" b="-9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770387"/>
            <a:ext cx="11834900" cy="1973313"/>
            <a:chOff x="184495" y="3598177"/>
            <a:chExt cx="11834900" cy="19733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1046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98177"/>
              <a:ext cx="2342697" cy="553998"/>
              <a:chOff x="1275608" y="6170224"/>
              <a:chExt cx="4592536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3" y="463193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170224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261720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61389"/>
            <a:chOff x="534987" y="1869705"/>
            <a:chExt cx="23404876" cy="245101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63693"/>
                  <a:ext cx="582199" cy="511169"/>
                  <a:chOff x="7440266" y="3436652"/>
                  <a:chExt cx="757238" cy="72707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384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buClr>
                      <a:srgbClr val="0000CC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3600" dirty="0"/>
                    <a:t>Cho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 err="1"/>
                    <a:t>có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đồ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thị</a:t>
                  </a:r>
                  <a:r>
                    <a:rPr lang="en-US" sz="36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3600" dirty="0"/>
                    <a:t>. </a:t>
                  </a:r>
                  <a:r>
                    <a:rPr lang="en-US" sz="3600" dirty="0" err="1"/>
                    <a:t>Mệnh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đề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nào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dưới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đây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đúng</a:t>
                  </a:r>
                  <a:r>
                    <a:rPr lang="en-US" sz="3600" dirty="0"/>
                    <a:t> 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3840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64" r="-904" b="-124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676400"/>
            <a:ext cx="6765633" cy="617268"/>
            <a:chOff x="1458731" y="6181762"/>
            <a:chExt cx="1400221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59743" y="61817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000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43" y="6181762"/>
                  <a:ext cx="13101203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835" b="-2110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3294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32404" y="2522294"/>
            <a:ext cx="6706391" cy="574092"/>
            <a:chOff x="1458731" y="6334162"/>
            <a:chExt cx="1294197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000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vi-VN" sz="3000" b="1" smtClean="0">
                      <a:solidFill>
                        <a:schemeClr val="bg1"/>
                      </a:solidFill>
                      <a:latin typeface="+mj-lt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843" b="-2549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3308280"/>
            <a:ext cx="6788899" cy="617268"/>
            <a:chOff x="1458731" y="6334162"/>
            <a:chExt cx="1360005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sz="2800" b="1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2800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49896" y="4114800"/>
            <a:ext cx="6788899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92080" y="2574902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6642" y="4983256"/>
                <a:ext cx="11396811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0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Xét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3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 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30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2" y="4983256"/>
                <a:ext cx="11396811" cy="1613711"/>
              </a:xfrm>
              <a:prstGeom prst="rect">
                <a:avLst/>
              </a:prstGeom>
              <a:blipFill rotWithShape="1">
                <a:blip r:embed="rId7"/>
                <a:stretch>
                  <a:fillRect t="-4906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770387"/>
            <a:ext cx="11834900" cy="1973313"/>
            <a:chOff x="184495" y="3598177"/>
            <a:chExt cx="11834900" cy="19733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1046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98177"/>
              <a:ext cx="2342697" cy="553998"/>
              <a:chOff x="1275608" y="6170224"/>
              <a:chExt cx="4592536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3" y="463193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170224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261720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7668"/>
            <a:ext cx="12044944" cy="1516332"/>
            <a:chOff x="534985" y="1682894"/>
            <a:chExt cx="23612450" cy="254316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63693"/>
                  <a:ext cx="582199" cy="511169"/>
                  <a:chOff x="7440266" y="3436652"/>
                  <a:chExt cx="757238" cy="72707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534985" y="1682894"/>
              <a:ext cx="23612450" cy="232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just">
                <a:lnSpc>
                  <a:spcPct val="115000"/>
                </a:lnSpc>
                <a:buClr>
                  <a:srgbClr val="0000CC"/>
                </a:buClr>
                <a:buSzPts val="1200"/>
                <a:tabLst>
                  <a:tab pos="630555" algn="l"/>
                </a:tabLst>
              </a:pPr>
              <a:r>
                <a:rPr lang="en-US" sz="3600" smtClean="0"/>
                <a:t>                </a:t>
              </a:r>
              <a:r>
                <a:rPr lang="en-US" sz="3200" b="1" smtClean="0"/>
                <a:t>Bảng </a:t>
              </a:r>
              <a:r>
                <a:rPr lang="en-US" sz="3200" b="1"/>
                <a:t>biến thiên dưới đây là bảng biến thiên của hàm số nào trong các hàm số được liệt kê ở bốn phương án A, B, C, D?</a:t>
              </a:r>
              <a:endParaRPr lang="en-US" sz="3200" b="1" dirty="0"/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3" y="1676400"/>
            <a:ext cx="4498888" cy="617268"/>
            <a:chOff x="1458731" y="6181762"/>
            <a:chExt cx="1400221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59743" y="61817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43" y="6181762"/>
                  <a:ext cx="13101203" cy="12345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3294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32405" y="2522294"/>
            <a:ext cx="4439646" cy="574092"/>
            <a:chOff x="1458731" y="6334162"/>
            <a:chExt cx="1294197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marR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35109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3308280"/>
            <a:ext cx="4522155" cy="617268"/>
            <a:chOff x="1458731" y="6334162"/>
            <a:chExt cx="1360005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marR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3510915" algn="l"/>
                    </a:tabLst>
                  </a:pPr>
                  <a:r>
                    <a:rPr lang="en-US" sz="2800" b="1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49896" y="4114800"/>
            <a:ext cx="4522155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92080" y="2574902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292" y="4926106"/>
                <a:ext cx="11396811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0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BBT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A,C.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2" y="4926106"/>
                <a:ext cx="11396811" cy="2000548"/>
              </a:xfrm>
              <a:prstGeom prst="rect">
                <a:avLst/>
              </a:prstGeom>
              <a:blipFill rotWithShape="1">
                <a:blip r:embed="rId6"/>
                <a:stretch>
                  <a:fillRect t="-1829" r="-535" b="-8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102" y="1576467"/>
            <a:ext cx="6805848" cy="3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51154" y="4267891"/>
            <a:ext cx="11885654" cy="2595446"/>
            <a:chOff x="184495" y="3712611"/>
            <a:chExt cx="11834900" cy="44052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4693373"/>
              <a:ext cx="11834900" cy="34244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7683" y="3712611"/>
              <a:ext cx="2461391" cy="1855325"/>
              <a:chOff x="1284395" y="6378164"/>
              <a:chExt cx="4825220" cy="33710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79147" y="6918739"/>
                <a:ext cx="1589046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0556" y="8241352"/>
                <a:ext cx="2801123" cy="107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84395" y="8093392"/>
                <a:ext cx="843661" cy="158089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63938"/>
            <a:chOff x="534987" y="1869705"/>
            <a:chExt cx="23719158" cy="279071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27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 4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A, B, C, D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br>
                    <a:rPr lang="en-US" sz="3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271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8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304800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956" y="5361001"/>
                <a:ext cx="11532316" cy="129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C,D.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6" y="5361001"/>
                <a:ext cx="11532316" cy="1293944"/>
              </a:xfrm>
              <a:prstGeom prst="rect">
                <a:avLst/>
              </a:prstGeom>
              <a:blipFill rotWithShape="1">
                <a:blip r:embed="rId4"/>
                <a:stretch>
                  <a:fillRect t="-3286" r="-846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-79476" y="4798398"/>
            <a:ext cx="558678" cy="762388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1" name="Rectangle 10"/>
          <p:cNvSpPr/>
          <p:nvPr/>
        </p:nvSpPr>
        <p:spPr>
          <a:xfrm>
            <a:off x="1141170" y="161199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A. </a:t>
            </a:r>
            <a:r>
              <a:rPr lang="en-US"/>
              <a:t>	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723947" y="153884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D. </a:t>
            </a:r>
            <a:r>
              <a:rPr lang="en-US"/>
              <a:t>	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99517" y="1618345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C. </a:t>
            </a:r>
            <a:r>
              <a:rPr lang="en-US"/>
              <a:t>	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09218" y="163048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B. </a:t>
            </a:r>
            <a:r>
              <a:rPr lang="en-US"/>
              <a:t>	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6" y="2346339"/>
            <a:ext cx="11390754" cy="2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173060"/>
            <a:ext cx="11834900" cy="4684940"/>
            <a:chOff x="184495" y="3636268"/>
            <a:chExt cx="11834900" cy="47854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65888"/>
              <a:chOff x="1275608" y="6239450"/>
              <a:chExt cx="4592537" cy="102819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16704"/>
            <a:ext cx="12099375" cy="2335521"/>
            <a:chOff x="534987" y="1752637"/>
            <a:chExt cx="23719158" cy="44293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1050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731266" y="1752637"/>
              <a:ext cx="23522879" cy="442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"/>
                </a:spcBef>
                <a:spcAft>
                  <a:spcPts val="120"/>
                </a:spcAft>
              </a:pPr>
              <a:r>
                <a:rPr lang="en-US" sz="32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Đường </a:t>
              </a:r>
              <a:r>
                <a:rPr lang="en-US" sz="32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cong trong hình vẽ bên là đồ thị của hàm số nào dưới đây</a:t>
              </a:r>
              <a:r>
                <a:rPr lang="en-US" sz="32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"/>
                </a:spcBef>
              </a:pP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fontAlgn="base">
                <a:buClr>
                  <a:srgbClr val="0000FF"/>
                </a:buClr>
                <a:tabLst>
                  <a:tab pos="629826" algn="l"/>
                </a:tabLst>
              </a:pPr>
              <a:endParaRPr lang="en-US" sz="3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9518" y="1295401"/>
            <a:ext cx="12497269" cy="1178015"/>
            <a:chOff x="247181" y="1501339"/>
            <a:chExt cx="12439750" cy="122264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660196" cy="914401"/>
              <a:chOff x="5537206" y="1557991"/>
              <a:chExt cx="3647785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1337" y="1731722"/>
                    <a:ext cx="3193654" cy="534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5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2500" b="1" i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1337" y="1731722"/>
                    <a:ext cx="3193654" cy="53453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087174" y="1501344"/>
              <a:ext cx="3607682" cy="1222639"/>
              <a:chOff x="5461529" y="1557992"/>
              <a:chExt cx="3595440" cy="113661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71056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461529" y="1788876"/>
                    <a:ext cx="3595440" cy="90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5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5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5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5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5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500" b="1" i="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1529" y="1788876"/>
                    <a:ext cx="3595440" cy="9057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3"/>
              <a:ext cx="3763562" cy="914402"/>
              <a:chOff x="5537206" y="1557992"/>
              <a:chExt cx="375080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1060" y="1696973"/>
                    <a:ext cx="3166948" cy="5345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vi-VN" sz="25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1060" y="1696973"/>
                    <a:ext cx="3166948" cy="53452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08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241455" y="1501346"/>
              <a:ext cx="3445476" cy="914401"/>
              <a:chOff x="5782881" y="1557992"/>
              <a:chExt cx="343379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49" y="1557992"/>
                <a:ext cx="3105455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82881" y="171929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89351" y="1740949"/>
                    <a:ext cx="2927324" cy="4686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5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vi-VN" sz="25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500" b="1" i="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9351" y="1740949"/>
                    <a:ext cx="2927324" cy="46864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826" t="-8861" b="-291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873345" y="1538188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C</a:t>
            </a:r>
            <a:endParaRPr lang="en-US" sz="3200" b="1" dirty="0"/>
          </a:p>
        </p:txBody>
      </p:sp>
      <p:sp>
        <p:nvSpPr>
          <p:cNvPr id="63" name="Action Button: Forward or Next 62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86218" y="2890491"/>
                <a:ext cx="11806271" cy="3621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800" b="1" i="1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218" y="2890491"/>
                <a:ext cx="11806271" cy="3621825"/>
              </a:xfrm>
              <a:prstGeom prst="rect">
                <a:avLst/>
              </a:prstGeom>
              <a:blipFill rotWithShape="1">
                <a:blip r:embed="rId7"/>
                <a:stretch>
                  <a:fillRect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47650" y="6306833"/>
                <a:ext cx="12246433" cy="56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650" y="6306833"/>
                <a:ext cx="12246433" cy="564450"/>
              </a:xfrm>
              <a:prstGeom prst="rect">
                <a:avLst/>
              </a:prstGeom>
              <a:blipFill rotWithShape="1">
                <a:blip r:embed="rId8"/>
                <a:stretch>
                  <a:fillRect t="-130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73" y="2207193"/>
            <a:ext cx="3148322" cy="400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9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173060"/>
            <a:ext cx="11834900" cy="4684940"/>
            <a:chOff x="184495" y="3636268"/>
            <a:chExt cx="11834900" cy="47854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65888"/>
              <a:chOff x="1275608" y="6239450"/>
              <a:chExt cx="4592537" cy="102819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3981" y="-51525"/>
            <a:ext cx="11999251" cy="2927478"/>
            <a:chOff x="470144" y="1686599"/>
            <a:chExt cx="23522879" cy="55519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1050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70144" y="1686599"/>
              <a:ext cx="23522879" cy="555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"/>
                </a:spcBef>
                <a:spcAft>
                  <a:spcPts val="120"/>
                </a:spcAft>
              </a:pPr>
              <a:r>
                <a:rPr lang="en-US" sz="32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 cong trong hình trên là đồ thị của hàm số nào trong các hàm số cho dưới đây?</a:t>
              </a:r>
              <a:endParaRPr 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"/>
                </a:spcBef>
                <a:spcAft>
                  <a:spcPts val="120"/>
                </a:spcAft>
              </a:pPr>
              <a:endPara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"/>
                </a:spcBef>
              </a:pP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fontAlgn="base">
                <a:buClr>
                  <a:srgbClr val="0000FF"/>
                </a:buClr>
                <a:tabLst>
                  <a:tab pos="629826" algn="l"/>
                </a:tabLst>
              </a:pPr>
              <a:endParaRPr lang="en-US" sz="3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9518" y="1295403"/>
            <a:ext cx="12592520" cy="1178014"/>
            <a:chOff x="247181" y="1501341"/>
            <a:chExt cx="12534561" cy="122264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660196" cy="975023"/>
              <a:chOff x="5537206" y="1557991"/>
              <a:chExt cx="3647785" cy="90642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1337" y="1731722"/>
                    <a:ext cx="3193654" cy="732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0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3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3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𝟑𝐱</m:t>
                            </m:r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000" b="1" i="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b="1" i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vi-VN" sz="3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b="1" i="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1337" y="1731722"/>
                    <a:ext cx="3193654" cy="73269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25098" y="1501343"/>
              <a:ext cx="3607682" cy="1222641"/>
              <a:chOff x="5499325" y="1557992"/>
              <a:chExt cx="3595440" cy="113661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71056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499325" y="1788876"/>
                    <a:ext cx="3595440" cy="9057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25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5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5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5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5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5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5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5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500" b="1" i="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9325" y="1788876"/>
                    <a:ext cx="3595440" cy="90573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5"/>
              <a:ext cx="3763562" cy="958008"/>
              <a:chOff x="5537206" y="1557992"/>
              <a:chExt cx="3750802" cy="89060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1060" y="1696973"/>
                    <a:ext cx="3166948" cy="7516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1060" y="1696973"/>
                    <a:ext cx="3166948" cy="7516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241455" y="1501344"/>
              <a:ext cx="3540287" cy="914400"/>
              <a:chOff x="5782881" y="1557992"/>
              <a:chExt cx="3528285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49" y="1557992"/>
                <a:ext cx="3105455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82881" y="171929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3842" y="1612286"/>
                    <a:ext cx="2927324" cy="751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a14:m>
                    <a:r>
                      <a:rPr lang="vi-VN" sz="28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800" b="1" i="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3842" y="1612286"/>
                    <a:ext cx="2927324" cy="75162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9054695" y="1461988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D</a:t>
            </a:r>
            <a:endParaRPr lang="en-US" sz="3200" b="1" dirty="0"/>
          </a:p>
        </p:txBody>
      </p:sp>
      <p:sp>
        <p:nvSpPr>
          <p:cNvPr id="63" name="Action Button: Forward or Next 62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81467" y="2890491"/>
                <a:ext cx="9230176" cy="2878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467" y="2890491"/>
                <a:ext cx="9230176" cy="2878480"/>
              </a:xfrm>
              <a:prstGeom prst="rect">
                <a:avLst/>
              </a:prstGeom>
              <a:blipFill rotWithShape="1">
                <a:blip r:embed="rId7"/>
                <a:stretch>
                  <a:fillRect t="-2119" r="-198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459" y="2247801"/>
            <a:ext cx="3438542" cy="40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438150" y="119052"/>
            <a:ext cx="12858750" cy="1404948"/>
            <a:chOff x="-612231" y="1869705"/>
            <a:chExt cx="24759667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612231" y="1936625"/>
                  <a:ext cx="24759667" cy="2031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vi-VN" sz="2800" b="1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SỞ GDĐT KIÊN GIANG 2019)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liệt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kê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bốn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9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</m:oMath>
                  </a14:m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9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9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en-US" sz="29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12231" y="1936625"/>
                  <a:ext cx="24759667" cy="20312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84" b="-65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vi-VN" sz="3000" smtClean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8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8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311230" y="1865356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52400" y="3683404"/>
                <a:ext cx="7543800" cy="289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Dựa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.Vậy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endParaRPr lang="en-US" sz="2800" b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683404"/>
                <a:ext cx="7543800" cy="2897075"/>
              </a:xfrm>
              <a:prstGeom prst="rect">
                <a:avLst/>
              </a:prstGeom>
              <a:blipFill rotWithShape="1">
                <a:blip r:embed="rId8"/>
                <a:stretch>
                  <a:fillRect t="-210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249" y="3569104"/>
            <a:ext cx="5238751" cy="28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770387"/>
            <a:ext cx="11834900" cy="1973313"/>
            <a:chOff x="184495" y="3598177"/>
            <a:chExt cx="11834900" cy="19733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1046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98177"/>
              <a:ext cx="2342697" cy="553998"/>
              <a:chOff x="1275608" y="6170224"/>
              <a:chExt cx="4592536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3" y="463193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170224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261720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58710"/>
            <a:ext cx="12157508" cy="1465290"/>
            <a:chOff x="534987" y="1768500"/>
            <a:chExt cx="23833116" cy="24575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63693"/>
                  <a:ext cx="582199" cy="511169"/>
                  <a:chOff x="7440266" y="3436652"/>
                  <a:chExt cx="757238" cy="72707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55653" y="1768500"/>
                  <a:ext cx="23612450" cy="206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600" smtClean="0"/>
                    <a:t>                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tục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thiên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fr-FR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768500"/>
                  <a:ext cx="23612450" cy="20648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95" r="-557" b="-103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509670" y="1671443"/>
            <a:ext cx="9427015" cy="617268"/>
            <a:chOff x="633917" y="6171839"/>
            <a:chExt cx="22675792" cy="123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635444" y="6171839"/>
                  <a:ext cx="21674265" cy="123453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ỏ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2400" b="1" dirty="0" err="1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1.</m:t>
                        </m:r>
                      </m:oMath>
                    </m:oMathPara>
                  </a14:m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444" y="6171839"/>
                  <a:ext cx="21674265" cy="123453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633917" y="63294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32405" y="2522294"/>
            <a:ext cx="9087845" cy="574092"/>
            <a:chOff x="1458731" y="6334162"/>
            <a:chExt cx="1294197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3510915" algn="l"/>
                    </a:tabLs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ố đạ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à đạ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400" b="1" dirty="0" err="1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2400" b="1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941" y="6334162"/>
                  <a:ext cx="12415768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4"/>
              <a:ext cx="71766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3308280"/>
            <a:ext cx="9303704" cy="617268"/>
            <a:chOff x="1458731" y="6334162"/>
            <a:chExt cx="1360005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3355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351091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ắ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3 đ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4"/>
              <a:ext cx="864179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239086" y="4114800"/>
            <a:ext cx="4650637" cy="617268"/>
            <a:chOff x="206062" y="6334162"/>
            <a:chExt cx="27634882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5700561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900"/>
                </a:spcBef>
              </a:pPr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Hàm </a:t>
              </a:r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 có đúng một cực trị</a:t>
              </a:r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206062" y="6481814"/>
              <a:ext cx="234134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92080" y="2574902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419101" y="4935044"/>
                <a:ext cx="6780319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01" y="4935044"/>
                <a:ext cx="6780319" cy="2462213"/>
              </a:xfrm>
              <a:prstGeom prst="rect">
                <a:avLst/>
              </a:prstGeom>
              <a:blipFill rotWithShape="1">
                <a:blip r:embed="rId6"/>
                <a:stretch>
                  <a:fillRect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93" y="3925548"/>
            <a:ext cx="5831758" cy="29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5: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BẬC BA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7982" y="5707344"/>
            <a:ext cx="11885654" cy="1861859"/>
            <a:chOff x="184495" y="3712611"/>
            <a:chExt cx="11834900" cy="44052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4693373"/>
              <a:ext cx="11834900" cy="34244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7683" y="3712611"/>
              <a:ext cx="2461391" cy="1855325"/>
              <a:chOff x="1284395" y="6378164"/>
              <a:chExt cx="4825220" cy="33710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79147" y="6918739"/>
                <a:ext cx="1589046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0557" y="7889317"/>
                <a:ext cx="2801124" cy="1074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84395" y="8093394"/>
                <a:ext cx="843661" cy="158089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320099" cy="995499"/>
            <a:chOff x="534987" y="1869705"/>
            <a:chExt cx="24151857" cy="166962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69627"/>
              <a:chOff x="534987" y="1647866"/>
              <a:chExt cx="23340848" cy="166962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596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73229" y="1933278"/>
                  <a:ext cx="21313615" cy="1048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có đồ thị nào trong các đồ thị dưới đây?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229" y="1933278"/>
                  <a:ext cx="21313615" cy="10487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80" b="-196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304800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86866" y="6091905"/>
                <a:ext cx="115323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cắt trục tung tại điểm có tung độ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66" y="6091905"/>
                <a:ext cx="1153231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-79476" y="5960120"/>
            <a:ext cx="558678" cy="568327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1" name="Rectangle 10"/>
          <p:cNvSpPr/>
          <p:nvPr/>
        </p:nvSpPr>
        <p:spPr>
          <a:xfrm>
            <a:off x="1141170" y="161199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1. </a:t>
            </a:r>
            <a:r>
              <a:rPr lang="en-US"/>
              <a:t>	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723947" y="153884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4. </a:t>
            </a:r>
            <a:r>
              <a:rPr lang="en-US"/>
              <a:t>	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99517" y="1618345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3. </a:t>
            </a:r>
            <a:r>
              <a:rPr lang="en-US"/>
              <a:t>	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09218" y="163048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2</a:t>
            </a:r>
            <a:r>
              <a:rPr lang="en-US" sz="4000" b="1" smtClean="0">
                <a:solidFill>
                  <a:schemeClr val="bg1"/>
                </a:solidFill>
              </a:rPr>
              <a:t>. </a:t>
            </a:r>
            <a:r>
              <a:rPr lang="en-US"/>
              <a:t>	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67" y="2529093"/>
            <a:ext cx="5139038" cy="36480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684" y="2536706"/>
            <a:ext cx="5414881" cy="36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814050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153" y="-5690"/>
            <a:ext cx="8638400" cy="2327556"/>
            <a:chOff x="381810" y="1869705"/>
            <a:chExt cx="16934392" cy="390372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1810" y="1875290"/>
                  <a:ext cx="16782568" cy="3898141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vi-VN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</a:t>
                  </a:r>
                  <a:r>
                    <a:rPr lang="en-US" sz="24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b="1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CHUYÊN LÊ HỒNG PHONG – NAM ĐỊNH 2019 – LẦN 1)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10" y="1875290"/>
                  <a:ext cx="16782568" cy="38981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425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81329"/>
            <a:chOff x="295025" y="1106599"/>
            <a:chExt cx="1504746" cy="943638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2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sz="3000" b="1" smtClean="0">
                  <a:solidFill>
                    <a:schemeClr val="bg1"/>
                  </a:solidFill>
                </a:rPr>
                <a:t>1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663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sz="3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6631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10197778" y="1157704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6781710" y="2438400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ction Button: Forward or Next 97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31761" r="32770" b="12140"/>
          <a:stretch/>
        </p:blipFill>
        <p:spPr>
          <a:xfrm>
            <a:off x="8503003" y="2309517"/>
            <a:ext cx="3248167" cy="390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970753"/>
                <a:ext cx="662151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Nhìn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0753"/>
                <a:ext cx="6621517" cy="1815882"/>
              </a:xfrm>
              <a:prstGeom prst="rect">
                <a:avLst/>
              </a:prstGeom>
              <a:blipFill rotWithShape="1">
                <a:blip r:embed="rId8"/>
                <a:stretch>
                  <a:fillRect t="-3356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814050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331076" y="-5690"/>
            <a:ext cx="8968323" cy="1870227"/>
            <a:chOff x="-264959" y="1869705"/>
            <a:chExt cx="17581161" cy="313670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264959" y="1960850"/>
                  <a:ext cx="17317996" cy="3045558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4959" y="1960850"/>
                  <a:ext cx="17317996" cy="30455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356" r="-1380" b="-8389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81329"/>
            <a:chOff x="295025" y="1106599"/>
            <a:chExt cx="1504746" cy="943638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10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b="1" smtClean="0">
                  <a:solidFill>
                    <a:schemeClr val="bg1"/>
                  </a:solidFill>
                </a:rPr>
                <a:t>9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5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643703" y="228137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31076" y="2686965"/>
                <a:ext cx="695259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076" y="2686965"/>
                <a:ext cx="6952593" cy="2677656"/>
              </a:xfrm>
              <a:prstGeom prst="rect">
                <a:avLst/>
              </a:prstGeom>
              <a:blipFill rotWithShape="1">
                <a:blip r:embed="rId6"/>
                <a:stretch>
                  <a:fillRect t="-2278" r="-1754"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l="33511" b="6504"/>
          <a:stretch/>
        </p:blipFill>
        <p:spPr>
          <a:xfrm>
            <a:off x="6646183" y="2157976"/>
            <a:ext cx="5451936" cy="34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51154" y="4267891"/>
            <a:ext cx="11885654" cy="2595446"/>
            <a:chOff x="184495" y="3712611"/>
            <a:chExt cx="11834900" cy="44052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4693373"/>
              <a:ext cx="11834900" cy="34244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7683" y="3712611"/>
              <a:ext cx="2461391" cy="1855325"/>
              <a:chOff x="1284395" y="6378164"/>
              <a:chExt cx="4825220" cy="33710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79147" y="6918739"/>
                <a:ext cx="1589046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0556" y="8241352"/>
                <a:ext cx="2801123" cy="107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84395" y="8093392"/>
                <a:ext cx="843661" cy="158089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99826"/>
            <a:chOff x="534987" y="1869705"/>
            <a:chExt cx="23719158" cy="23477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284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thiên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fr-FR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fr-FR" sz="28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</a:p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2841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9" t="-13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34412" y="1464295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3250332" y="177986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/>
              <a:t>B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9684" y="4872782"/>
                <a:ext cx="1153231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4" y="4872782"/>
                <a:ext cx="11532316" cy="1631216"/>
              </a:xfrm>
              <a:prstGeom prst="rect">
                <a:avLst/>
              </a:prstGeom>
              <a:blipFill rotWithShape="1">
                <a:blip r:embed="rId4"/>
                <a:stretch>
                  <a:fillRect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-79476" y="4798398"/>
            <a:ext cx="558678" cy="762388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1" name="Rectangle 10"/>
          <p:cNvSpPr/>
          <p:nvPr/>
        </p:nvSpPr>
        <p:spPr>
          <a:xfrm>
            <a:off x="1141170" y="1611996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0. </a:t>
            </a:r>
            <a:r>
              <a:rPr lang="en-US"/>
              <a:t>	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723947" y="1538841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  3. </a:t>
            </a:r>
            <a:r>
              <a:rPr lang="en-US"/>
              <a:t>	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99517" y="1618345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2. </a:t>
            </a:r>
            <a:r>
              <a:rPr lang="en-US"/>
              <a:t>	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09218" y="163048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    1. </a:t>
            </a:r>
            <a:r>
              <a:rPr lang="en-US"/>
              <a:t>	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138" y="2415745"/>
            <a:ext cx="7785809" cy="23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770387"/>
            <a:ext cx="11834900" cy="1973313"/>
            <a:chOff x="184495" y="3598177"/>
            <a:chExt cx="11834900" cy="19733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1046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98177"/>
              <a:ext cx="2342697" cy="553998"/>
              <a:chOff x="1275608" y="6170224"/>
              <a:chExt cx="4592536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3" y="463193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170224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261720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63693"/>
                  <a:ext cx="582199" cy="511169"/>
                  <a:chOff x="7440266" y="3436652"/>
                  <a:chExt cx="757238" cy="72707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68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6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680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64" t="-3774" r="-904" b="-127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204554" y="1676400"/>
            <a:ext cx="7362894" cy="617268"/>
            <a:chOff x="944352" y="6181762"/>
            <a:chExt cx="1627351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44352" y="6181762"/>
                  <a:ext cx="16273517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1440180" algn="l"/>
                    </a:tabLst>
                  </a:pPr>
                  <a:r>
                    <a:rPr lang="en-US" sz="3000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</a:t>
                  </a:r>
                  <a:r>
                    <a:rPr lang="en-US" sz="2800" b="1" dirty="0" err="1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tiểu</a:t>
                  </a:r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352" y="6181762"/>
                  <a:ext cx="16273517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46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3294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32404" y="2522294"/>
            <a:ext cx="6706392" cy="574092"/>
            <a:chOff x="1458731" y="6334162"/>
            <a:chExt cx="1294198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495868" y="6334162"/>
                  <a:ext cx="1290484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1440180" algn="l"/>
                    </a:tabLst>
                  </a:pPr>
                  <a:r>
                    <a:rPr lang="en-US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868" y="6334162"/>
                  <a:ext cx="1290484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941" b="-176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3308280"/>
            <a:ext cx="6788899" cy="617268"/>
            <a:chOff x="1458731" y="6334162"/>
            <a:chExt cx="1360005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sz="2800" b="1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vô</a:t>
                  </a:r>
                  <a:r>
                    <a:rPr 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800" b="1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585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147056" y="4114800"/>
            <a:ext cx="8650087" cy="617268"/>
            <a:chOff x="1683992" y="6334162"/>
            <a:chExt cx="1355759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683992" y="6334162"/>
                  <a:ext cx="13557595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1440180" algn="l"/>
                    </a:tabLst>
                  </a:pPr>
                  <a:r>
                    <a:rPr lang="en-US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−∞;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992" y="6334162"/>
                  <a:ext cx="13557595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76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683992" y="6481814"/>
              <a:ext cx="86341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29016" y="1770836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6642" y="4983256"/>
                <a:ext cx="11396811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0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2" y="4983256"/>
                <a:ext cx="11396811" cy="1415772"/>
              </a:xfrm>
              <a:prstGeom prst="rect">
                <a:avLst/>
              </a:prstGeom>
              <a:blipFill rotWithShape="1">
                <a:blip r:embed="rId7"/>
                <a:stretch>
                  <a:fillRect t="-2575" b="-10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20897" t="2771" r="2126" b="15416"/>
          <a:stretch/>
        </p:blipFill>
        <p:spPr>
          <a:xfrm>
            <a:off x="8447386" y="1676400"/>
            <a:ext cx="3744614" cy="34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811468"/>
            <a:ext cx="11755672" cy="268101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56906"/>
            <a:ext cx="12178293" cy="2095968"/>
            <a:chOff x="534987" y="1753253"/>
            <a:chExt cx="23340848" cy="269664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8164" y="1653394"/>
                  <a:ext cx="2630510" cy="712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1753253"/>
                  <a:ext cx="23001730" cy="2696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buClr>
                      <a:srgbClr val="0000CC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3600" smtClean="0"/>
                    <a:t>                 </a:t>
                  </a:r>
                  <a:r>
                    <a:rPr lang="vi-VN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𝑐𝑥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vi-VN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có đồ thị là đường cong như hình vẽ. Tính tổng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15000"/>
                    </a:lnSpc>
                    <a:buClr>
                      <a:srgbClr val="0000CC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3600" dirty="0" err="1"/>
                    <a:t>dưới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đây</a:t>
                  </a:r>
                  <a:r>
                    <a:rPr lang="en-US" sz="3600" dirty="0"/>
                    <a:t>. </a:t>
                  </a:r>
                  <a:r>
                    <a:rPr lang="en-US" sz="3600" dirty="0" err="1"/>
                    <a:t>Hỏi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đó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là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hàm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số</a:t>
                  </a:r>
                  <a:r>
                    <a:rPr lang="en-US" sz="3600" dirty="0"/>
                    <a:t> </a:t>
                  </a:r>
                  <a:r>
                    <a:rPr lang="en-US" sz="3600" dirty="0" err="1"/>
                    <a:t>nào</a:t>
                  </a:r>
                  <a:r>
                    <a:rPr lang="en-US" sz="3600"/>
                    <a:t>? 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1753253"/>
                  <a:ext cx="23001730" cy="26966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2" t="-581" r="-813" b="-6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56812" y="2198418"/>
            <a:ext cx="3886100" cy="617268"/>
            <a:chOff x="1264649" y="6334162"/>
            <a:chExt cx="1397693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000" b="1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670" b="-192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264649" y="6481814"/>
              <a:ext cx="1688893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571945" y="2152874"/>
            <a:ext cx="4093534" cy="617268"/>
            <a:chOff x="-4523699" y="6928207"/>
            <a:chExt cx="13315327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indent="628650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vi-VN" sz="3000" b="1" dirty="0"/>
                          <m:t>.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-4523699" y="7091413"/>
              <a:ext cx="155994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92157" y="2983185"/>
            <a:ext cx="3813143" cy="617268"/>
            <a:chOff x="1458731" y="69056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818" b="-318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705331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6779" y="2980606"/>
            <a:ext cx="4119071" cy="617268"/>
            <a:chOff x="-4640569" y="6791362"/>
            <a:chExt cx="1409971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1927" b="-3302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-4640569" y="6862814"/>
              <a:ext cx="149049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359118" y="3057011"/>
            <a:ext cx="567268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smtClean="0">
                <a:latin typeface="+mj-lt"/>
              </a:rPr>
              <a:t>C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434" y="4696361"/>
                <a:ext cx="7664857" cy="1774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just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 hàm số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4" y="4696361"/>
                <a:ext cx="7664857" cy="1774845"/>
              </a:xfrm>
              <a:prstGeom prst="rect">
                <a:avLst/>
              </a:prstGeom>
              <a:blipFill rotWithShape="1">
                <a:blip r:embed="rId8"/>
                <a:stretch>
                  <a:fillRect t="-4795" b="-9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6291" y="2090752"/>
            <a:ext cx="4231758" cy="42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1985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35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119052"/>
            <a:ext cx="12192000" cy="1382080"/>
            <a:chOff x="231432" y="1869705"/>
            <a:chExt cx="23475832" cy="2318003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18" y="1653394"/>
                  <a:ext cx="223840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0309" y="1869705"/>
                  <a:ext cx="20166955" cy="1884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800" b="1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b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309" y="1869705"/>
                  <a:ext cx="20166955" cy="18841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3" b="-103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4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6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+9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47826" y="1919555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9098" y="4090538"/>
                <a:ext cx="3584985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đối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xứng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của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nó</a:t>
                </a:r>
                <a:r>
                  <a:rPr lang="en-US" sz="2800" b="1" dirty="0"/>
                  <a:t> qua </a:t>
                </a:r>
                <a:r>
                  <a:rPr lang="en-US" sz="2800" b="1" dirty="0" err="1"/>
                  <a:t>trục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tung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nên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chọn</a:t>
                </a:r>
                <a:r>
                  <a:rPr lang="en-US" sz="2800" b="1" dirty="0"/>
                  <a:t> A.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8" y="4090538"/>
                <a:ext cx="3584985" cy="2246769"/>
              </a:xfrm>
              <a:prstGeom prst="rect">
                <a:avLst/>
              </a:prstGeom>
              <a:blipFill rotWithShape="1">
                <a:blip r:embed="rId8"/>
                <a:stretch>
                  <a:fillRect l="-3571" t="-2710" r="-3231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5505" y="3514553"/>
            <a:ext cx="2985320" cy="31582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221" y="3448722"/>
            <a:ext cx="4779384" cy="32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3971" y="5193267"/>
            <a:ext cx="11909665" cy="1742267"/>
            <a:chOff x="160586" y="3276013"/>
            <a:chExt cx="11858809" cy="349891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50467"/>
              <a:ext cx="11834900" cy="34244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0586" y="3276013"/>
              <a:ext cx="2508486" cy="945091"/>
              <a:chOff x="1192070" y="5584875"/>
              <a:chExt cx="4917541" cy="17171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42890" y="4450557"/>
                <a:ext cx="1261556" cy="40718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0556" y="5584875"/>
                <a:ext cx="2316121" cy="168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92070" y="5721170"/>
                <a:ext cx="843660" cy="158089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16790"/>
            <a:ext cx="12044942" cy="1640972"/>
            <a:chOff x="534987" y="1822350"/>
            <a:chExt cx="23612450" cy="275219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29417" cy="2078058"/>
              <a:chOff x="534987" y="1647866"/>
              <a:chExt cx="23429417" cy="20780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44218" y="2129321"/>
                <a:ext cx="23120186" cy="1596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4"/>
                  <a:ext cx="2278919" cy="929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12881" y="1822350"/>
                  <a:ext cx="20334556" cy="2752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bốn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105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Hỏi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?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881" y="1822350"/>
                  <a:ext cx="20334556" cy="27521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4" t="-3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9"/>
            <a:ext cx="11838141" cy="741587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304800" y="171187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-47944" y="5234884"/>
            <a:ext cx="558678" cy="568327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1" name="Rectangle 10"/>
          <p:cNvSpPr/>
          <p:nvPr/>
        </p:nvSpPr>
        <p:spPr>
          <a:xfrm>
            <a:off x="1141170" y="161199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1. </a:t>
            </a:r>
            <a:r>
              <a:rPr lang="en-US"/>
              <a:t>	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723947" y="153884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4. </a:t>
            </a:r>
            <a:r>
              <a:rPr lang="en-US"/>
              <a:t>	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99517" y="1618345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</a:t>
            </a:r>
            <a:r>
              <a:rPr lang="en-US" sz="4000" b="1" smtClean="0">
                <a:solidFill>
                  <a:schemeClr val="bg1"/>
                </a:solidFill>
              </a:rPr>
              <a:t>3. </a:t>
            </a:r>
            <a:r>
              <a:rPr lang="en-US"/>
              <a:t>	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09218" y="163048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Hình 2</a:t>
            </a:r>
            <a:r>
              <a:rPr lang="en-US" sz="4000" b="1" smtClean="0">
                <a:solidFill>
                  <a:schemeClr val="bg1"/>
                </a:solidFill>
              </a:rPr>
              <a:t>. </a:t>
            </a:r>
            <a:r>
              <a:rPr lang="en-US"/>
              <a:t>	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66" y="2304562"/>
            <a:ext cx="11729857" cy="2677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284650" y="5136023"/>
                <a:ext cx="11961092" cy="1863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B;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D;Có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650" y="5136023"/>
                <a:ext cx="11961092" cy="1863587"/>
              </a:xfrm>
              <a:prstGeom prst="rect">
                <a:avLst/>
              </a:prstGeom>
              <a:blipFill rotWithShape="1">
                <a:blip r:embed="rId5"/>
                <a:stretch>
                  <a:fillRect t="-2951"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8269" y="3392085"/>
            <a:ext cx="11715367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7649" y="-22842"/>
            <a:ext cx="12021506" cy="1361408"/>
            <a:chOff x="534987" y="1631727"/>
            <a:chExt cx="23147544" cy="228333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631727"/>
              <a:ext cx="23147544" cy="2283331"/>
              <a:chOff x="534987" y="1409888"/>
              <a:chExt cx="23147544" cy="22833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62345" y="140988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18" y="1653394"/>
                  <a:ext cx="223840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825038" y="1742990"/>
                  <a:ext cx="20824956" cy="1755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038" y="1742990"/>
                  <a:ext cx="20824956" cy="17550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82" b="-116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8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8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000" b="1" dirty="0" smtClean="0">
                      <a:latin typeface="+mj-lt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2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367508" y="1958066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405688" y="3915148"/>
                <a:ext cx="7801799" cy="103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688" y="3915148"/>
                <a:ext cx="7801799" cy="1030026"/>
              </a:xfrm>
              <a:prstGeom prst="rect">
                <a:avLst/>
              </a:prstGeom>
              <a:blipFill rotWithShape="1">
                <a:blip r:embed="rId8"/>
                <a:stretch>
                  <a:fillRect t="-4142" r="-859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409904" y="4934080"/>
                <a:ext cx="8718331" cy="195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𝜟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en-US" sz="24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den>
                                  </m:f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9904" y="4934080"/>
                <a:ext cx="8718331" cy="1955792"/>
              </a:xfrm>
              <a:prstGeom prst="rect">
                <a:avLst/>
              </a:prstGeom>
              <a:blipFill rotWithShape="1">
                <a:blip r:embed="rId9"/>
                <a:stretch>
                  <a:fillRect t="-2492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4049" y="3468429"/>
            <a:ext cx="3899586" cy="3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381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arpada" charset="0"/>
                <a:ea typeface="Arial" pitchFamily="34" charset="0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59717"/>
                  </p:ext>
                </p:extLst>
              </p:nvPr>
            </p:nvGraphicFramePr>
            <p:xfrm>
              <a:off x="349532" y="1814387"/>
              <a:ext cx="11842468" cy="4876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4246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7970">
                    <a:tc>
                      <a:txBody>
                        <a:bodyPr/>
                        <a:lstStyle/>
                        <a:p>
                          <a:pPr marL="0" marR="0" indent="27051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Hàm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3200" b="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3200" b="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𝑐𝑥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3200" b="0" dirty="0" smtClean="0"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≠0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US" sz="3200" b="0" baseline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baseline="0" dirty="0" err="1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59717"/>
                  </p:ext>
                </p:extLst>
              </p:nvPr>
            </p:nvGraphicFramePr>
            <p:xfrm>
              <a:off x="349532" y="1814387"/>
              <a:ext cx="11842468" cy="4876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424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5000" b="-5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50419" y="680116"/>
            <a:ext cx="90033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A. KIẾN THỨC CƠ BẢN.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Định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nghĩa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0865" y="5008383"/>
                <a:ext cx="11255422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 Hàm số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không có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cực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trị khi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không đổi dấu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nl-NL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nl-NL" sz="3200" dirty="0">
                    <a:latin typeface="Varpada"/>
                    <a:ea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∆′</m:t>
                            </m:r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đơn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điệu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toàn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65" y="5008383"/>
                <a:ext cx="11255422" cy="1757148"/>
              </a:xfrm>
              <a:prstGeom prst="rect">
                <a:avLst/>
              </a:prstGeom>
              <a:blipFill rotWithShape="1">
                <a:blip r:embed="rId3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2377290"/>
            <a:ext cx="3848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en-US" sz="32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nl-NL" sz="32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</a:rPr>
              <a:t>2. Tính chất: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86526" y="2956649"/>
                <a:ext cx="119963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∆′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526" y="2956649"/>
                <a:ext cx="1199638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56" t="-145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200169" y="3522880"/>
                <a:ext cx="12769758" cy="14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.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Cực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trị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: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  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Hàm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số có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2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cực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trị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có 2 nghiệm phân biệt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i="1" smtClean="0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∆′&gt;0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169" y="3522880"/>
                <a:ext cx="12769758" cy="1483804"/>
              </a:xfrm>
              <a:prstGeom prst="rect">
                <a:avLst/>
              </a:prstGeom>
              <a:blipFill rotWithShape="1">
                <a:blip r:embed="rId5"/>
                <a:stretch>
                  <a:fillRect l="-334" t="-3292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8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119052"/>
            <a:ext cx="12192000" cy="1382080"/>
            <a:chOff x="231432" y="1869705"/>
            <a:chExt cx="23475832" cy="2318003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18" y="1653394"/>
                  <a:ext cx="223840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0309" y="1869705"/>
                  <a:ext cx="20166955" cy="17550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309" y="1869705"/>
                  <a:ext cx="20166955" cy="175509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85" r="-291" b="-116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6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2800" dirty="0"/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2800" dirty="0"/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2800" dirty="0"/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268078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C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090538"/>
                <a:ext cx="8431823" cy="22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12140"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0538"/>
                <a:ext cx="8431823" cy="2278637"/>
              </a:xfrm>
              <a:prstGeom prst="rect">
                <a:avLst/>
              </a:prstGeom>
              <a:blipFill rotWithShape="1">
                <a:blip r:embed="rId8"/>
                <a:stretch>
                  <a:fillRect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1823" y="3492760"/>
            <a:ext cx="3511267" cy="31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114375"/>
            <a:ext cx="11901492" cy="374362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119052"/>
            <a:ext cx="12192000" cy="1477338"/>
            <a:chOff x="231432" y="1869705"/>
            <a:chExt cx="23475832" cy="2477768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18" y="1653394"/>
                  <a:ext cx="223840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0309" y="1869705"/>
                  <a:ext cx="20166955" cy="2477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𝒆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với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Trong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các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khẳng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định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sau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khẳng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định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nào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đúng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?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309" y="1869705"/>
                  <a:ext cx="20166955" cy="24777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9" t="-413" b="-78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59494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59494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3000" b="1" dirty="0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3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41776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449297"/>
            <a:ext cx="5359563" cy="712415"/>
            <a:chOff x="1458731" y="6018842"/>
            <a:chExt cx="13782856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018842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018842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198026"/>
              <a:ext cx="1088672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252312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C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52400" y="3325838"/>
                <a:ext cx="8686800" cy="426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Ta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hị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400" b="1" i="1" smtClean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(1),(2) </a:t>
                </a:r>
                <a:r>
                  <a:rPr lang="fr-FR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325838"/>
                <a:ext cx="8686800" cy="4264950"/>
              </a:xfrm>
              <a:prstGeom prst="rect">
                <a:avLst/>
              </a:prstGeom>
              <a:blipFill rotWithShape="1">
                <a:blip r:embed="rId8"/>
                <a:stretch>
                  <a:fillRect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C:\Users\MyPC\Pictures\ư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27" y="3444708"/>
            <a:ext cx="3711709" cy="320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9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811468"/>
            <a:ext cx="11755672" cy="268101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47420"/>
            <a:ext cx="12178293" cy="1866513"/>
            <a:chOff x="534987" y="1869705"/>
            <a:chExt cx="23340848" cy="240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9401" y="1653394"/>
                  <a:ext cx="2228039" cy="712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44250" y="1895241"/>
                  <a:ext cx="23001730" cy="2375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600" smtClean="0"/>
                    <a:t>                 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trả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lời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250" y="1895241"/>
                  <a:ext cx="23001730" cy="23758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970" r="-762" b="-85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31076" y="2013933"/>
            <a:ext cx="4011836" cy="801753"/>
            <a:chOff x="812421" y="6334162"/>
            <a:chExt cx="1442916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000" b="1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812421" y="6481815"/>
              <a:ext cx="214112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571945" y="2152874"/>
            <a:ext cx="4093534" cy="827732"/>
            <a:chOff x="-4523699" y="6928207"/>
            <a:chExt cx="13315327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indent="628650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en-US" sz="2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vi-VN" sz="2400" b="1" dirty="0"/>
                          <m:t>.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09575" y="6928207"/>
                  <a:ext cx="13101203" cy="12345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-4523699" y="7091412"/>
              <a:ext cx="2051444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88354" y="2983184"/>
            <a:ext cx="3916946" cy="828283"/>
            <a:chOff x="1083528" y="6905662"/>
            <a:chExt cx="14158059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89" b="-8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083528" y="7053315"/>
              <a:ext cx="1944752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6779" y="2980605"/>
            <a:ext cx="4119071" cy="830861"/>
            <a:chOff x="-4640569" y="6791362"/>
            <a:chExt cx="1409971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9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-4640569" y="6862814"/>
              <a:ext cx="2108047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352644" y="2184582"/>
            <a:ext cx="567268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>
                <a:latin typeface="+mj-lt"/>
              </a:rPr>
              <a:t>A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68013" y="4144551"/>
                <a:ext cx="9301654" cy="221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i="1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</a:t>
                </a: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.(1)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013" y="4144551"/>
                <a:ext cx="9301654" cy="2210477"/>
              </a:xfrm>
              <a:prstGeom prst="rect">
                <a:avLst/>
              </a:prstGeom>
              <a:blipFill rotWithShape="1">
                <a:blip r:embed="rId8"/>
                <a:stretch>
                  <a:fillRect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8958" y="2152874"/>
            <a:ext cx="3423042" cy="38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814050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90"/>
            <a:ext cx="8566719" cy="1779497"/>
            <a:chOff x="534987" y="1869705"/>
            <a:chExt cx="16793871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4" y="1653394"/>
                  <a:ext cx="2278919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87586" y="2088899"/>
                  <a:ext cx="15041272" cy="1822281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2800" b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 </a:t>
                  </a:r>
                  <a:r>
                    <a:rPr lang="en-US" sz="2800" b="1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2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5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586" y="2088899"/>
                  <a:ext cx="15041272" cy="18222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9" t="-5618" b="-12360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4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b="1" smtClean="0">
                  <a:solidFill>
                    <a:schemeClr val="bg1"/>
                  </a:solidFill>
                </a:rPr>
                <a:t>5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6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643703" y="228137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032" y="2686965"/>
                <a:ext cx="11794604" cy="393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800" b="1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 algn="ctr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smtClean="0">
                    <a:solidFill>
                      <a:prstClr val="black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32" y="2686965"/>
                <a:ext cx="11794604" cy="3933577"/>
              </a:xfrm>
              <a:prstGeom prst="rect">
                <a:avLst/>
              </a:prstGeom>
              <a:blipFill rotWithShape="1">
                <a:blip r:embed="rId6"/>
                <a:stretch>
                  <a:fillRect t="-1395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814050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90377" y="-5690"/>
            <a:ext cx="8834080" cy="1779497"/>
            <a:chOff x="10862" y="1869705"/>
            <a:chExt cx="17317996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4" y="1653394"/>
                  <a:ext cx="2278919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862" y="1958143"/>
                  <a:ext cx="17317996" cy="1600207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vi-VN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thiên</a:t>
                  </a:r>
                  <a:r>
                    <a:rPr lang="en-US" sz="28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Hỏi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 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2" y="1958143"/>
                  <a:ext cx="17317996" cy="16002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410" r="-1380" b="-16667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81329"/>
            <a:chOff x="295025" y="1106599"/>
            <a:chExt cx="1504746" cy="943638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</a:t>
              </a:r>
              <a:r>
                <a:rPr lang="en-US" sz="3200" b="1" i="0"/>
                <a:t>3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4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5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188771" y="228137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B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62606" y="4610358"/>
                <a:ext cx="52183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606" y="4610358"/>
                <a:ext cx="5218386" cy="1384995"/>
              </a:xfrm>
              <a:prstGeom prst="rect">
                <a:avLst/>
              </a:prstGeom>
              <a:blipFill rotWithShape="1">
                <a:blip r:embed="rId6"/>
                <a:stretch>
                  <a:fillRect t="-4405" r="-584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91" y="1972845"/>
            <a:ext cx="8591107" cy="2022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69668" y="4058533"/>
                <a:ext cx="90303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668" y="4058533"/>
                <a:ext cx="9030357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2791" r="-270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349" y="4433319"/>
            <a:ext cx="7585925" cy="19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879332"/>
            <a:ext cx="11755672" cy="2613146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331078" y="-26007"/>
            <a:ext cx="12656422" cy="1831475"/>
            <a:chOff x="-381404" y="1869705"/>
            <a:chExt cx="24257239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8" y="1720892"/>
                <a:ext cx="23120187" cy="228333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9401" y="1653394"/>
                  <a:ext cx="2228040" cy="712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381404" y="1871281"/>
                  <a:ext cx="24106152" cy="2315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600" smtClean="0"/>
                    <a:t>                      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1404" y="1871281"/>
                  <a:ext cx="24106152" cy="23153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42" b="-6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31076" y="2152874"/>
            <a:ext cx="4011836" cy="662812"/>
            <a:chOff x="812421" y="6334162"/>
            <a:chExt cx="1442916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;0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000" b="1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274" b="-1025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812421" y="6481815"/>
              <a:ext cx="214112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461586" y="2137552"/>
            <a:ext cx="3184690" cy="711029"/>
            <a:chOff x="-4523699" y="7102264"/>
            <a:chExt cx="13315327" cy="1060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-4309575" y="7102264"/>
                  <a:ext cx="13101203" cy="106047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indent="628650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−1;0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vi-VN" sz="2400" b="1" dirty="0"/>
                          <m:t>.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09575" y="7102264"/>
                  <a:ext cx="13101203" cy="10604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-4523699" y="7243352"/>
              <a:ext cx="2051446" cy="84859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88354" y="2983184"/>
            <a:ext cx="3916946" cy="828283"/>
            <a:chOff x="1083528" y="6905662"/>
            <a:chExt cx="14158059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9056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89" b="-8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083528" y="7093387"/>
              <a:ext cx="1944752" cy="96045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461587" y="2980605"/>
            <a:ext cx="3184689" cy="830861"/>
            <a:chOff x="-5217517" y="6791362"/>
            <a:chExt cx="1467666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a14:m>
                  <a:r>
                    <a:rPr lang="vi-VN" sz="3600" b="1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42060" y="6791362"/>
                  <a:ext cx="13101204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389" b="-8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-5217517" y="6862814"/>
              <a:ext cx="2684999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4501856" y="3109134"/>
            <a:ext cx="567268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D</a:t>
            </a:r>
            <a:endParaRPr lang="en-US" sz="3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52335" y="4810238"/>
                <a:ext cx="8865259" cy="1902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i="1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ycbt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335" y="4810238"/>
                <a:ext cx="8865259" cy="1902637"/>
              </a:xfrm>
              <a:prstGeom prst="rect">
                <a:avLst/>
              </a:prstGeom>
              <a:blipFill rotWithShape="1">
                <a:blip r:embed="rId8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33" y="2137552"/>
            <a:ext cx="4475200" cy="305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5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47943" y="4247307"/>
            <a:ext cx="12021580" cy="2390967"/>
            <a:chOff x="160586" y="3276013"/>
            <a:chExt cx="11858809" cy="349891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50467"/>
              <a:ext cx="11834900" cy="34244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0586" y="3276013"/>
              <a:ext cx="2508486" cy="945091"/>
              <a:chOff x="1192070" y="5584875"/>
              <a:chExt cx="4917541" cy="17171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42890" y="4450557"/>
                <a:ext cx="1261556" cy="40718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0556" y="5584875"/>
                <a:ext cx="2316121" cy="168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92070" y="5721170"/>
                <a:ext cx="843660" cy="158089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16790"/>
            <a:ext cx="12044942" cy="1267257"/>
            <a:chOff x="534987" y="1822350"/>
            <a:chExt cx="23612450" cy="21254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29417" cy="2078058"/>
              <a:chOff x="534987" y="1647866"/>
              <a:chExt cx="23429417" cy="20780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44218" y="2129321"/>
                <a:ext cx="23120186" cy="1596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929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12881" y="1822350"/>
                  <a:ext cx="20334556" cy="1884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 hợp các giá trị thực của tham số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để phương trình </a:t>
                  </a:r>
                  <a:endPara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có ba nghiệm phân biệt </a:t>
                  </a:r>
                  <a:r>
                    <a:rPr lang="vi-VN" sz="28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881" y="1822350"/>
                  <a:ext cx="20334556" cy="18841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630" b="-103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9"/>
            <a:ext cx="11838141" cy="741587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32392"/>
                <a:ext cx="2280848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304800" y="171187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-47944" y="5234884"/>
            <a:ext cx="558678" cy="568327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09638" y="1485868"/>
                <a:ext cx="203132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smtClean="0">
                    <a:solidFill>
                      <a:schemeClr val="bg1"/>
                    </a:solidFill>
                  </a:rPr>
                  <a:t>. </a:t>
                </a:r>
                <a:r>
                  <a:rPr lang="en-US"/>
                  <a:t>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8" y="1485868"/>
                <a:ext cx="2031325" cy="737189"/>
              </a:xfrm>
              <a:prstGeom prst="rect">
                <a:avLst/>
              </a:prstGeom>
              <a:blipFill rotWithShape="1">
                <a:blip r:embed="rId4"/>
                <a:stretch>
                  <a:fillRect t="-17355" b="-2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9723947" y="1491543"/>
                <a:ext cx="203132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smtClean="0">
                    <a:solidFill>
                      <a:schemeClr val="bg1"/>
                    </a:solidFill>
                  </a:rPr>
                  <a:t>. </a:t>
                </a:r>
                <a:r>
                  <a:rPr lang="en-US"/>
                  <a:t>	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947" y="1491543"/>
                <a:ext cx="2031325" cy="737189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636899" y="1539515"/>
                <a:ext cx="29546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−3;+∞</m:t>
                        </m:r>
                      </m:e>
                    </m:d>
                  </m:oMath>
                </a14:m>
                <a:r>
                  <a:rPr lang="en-US" sz="4000" b="1" smtClean="0">
                    <a:solidFill>
                      <a:schemeClr val="bg1"/>
                    </a:solidFill>
                  </a:rPr>
                  <a:t>. </a:t>
                </a:r>
                <a:r>
                  <a:rPr lang="en-US"/>
                  <a:t>	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99" y="1539515"/>
                <a:ext cx="2954655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914176" y="1535885"/>
                <a:ext cx="2031325" cy="7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smtClean="0">
                    <a:solidFill>
                      <a:schemeClr val="bg1"/>
                    </a:solidFill>
                  </a:rPr>
                  <a:t>. </a:t>
                </a:r>
                <a:r>
                  <a:rPr lang="en-US"/>
                  <a:t>	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176" y="1535885"/>
                <a:ext cx="2031325" cy="73404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8044" y="4282116"/>
                <a:ext cx="11961092" cy="1146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4" y="4282116"/>
                <a:ext cx="11961092" cy="1146468"/>
              </a:xfrm>
              <a:prstGeom prst="rect">
                <a:avLst/>
              </a:prstGeom>
              <a:blipFill rotWithShape="1">
                <a:blip r:embed="rId8"/>
                <a:stretch>
                  <a:fillRect l="-815" t="-3704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341" y="2390702"/>
            <a:ext cx="8361935" cy="2205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98" y="5428584"/>
                <a:ext cx="11061155" cy="1128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8" y="5428584"/>
                <a:ext cx="11061155" cy="1128579"/>
              </a:xfrm>
              <a:prstGeom prst="rect">
                <a:avLst/>
              </a:prstGeom>
              <a:blipFill rotWithShape="1">
                <a:blip r:embed="rId10"/>
                <a:stretch>
                  <a:fillRect l="-826" t="-2162" r="-110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119052"/>
            <a:ext cx="12192000" cy="1640972"/>
            <a:chOff x="231432" y="1869705"/>
            <a:chExt cx="23475832" cy="2752212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2047" y="1653394"/>
                  <a:ext cx="2642748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98258" y="1869705"/>
                  <a:ext cx="20609006" cy="2752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vẽ. </a:t>
                  </a:r>
                </a:p>
                <a:p>
                  <a:pPr marL="629920" indent="-629920"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 </a:t>
                  </a:r>
                  <a:r>
                    <a:rPr lang="en-US" sz="2800" b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 nào sau đây đúng</a:t>
                  </a:r>
                  <a:endParaRPr lang="en-US" sz="28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29920" marR="0" indent="-629920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8258" y="1869705"/>
                  <a:ext cx="20609006" cy="275221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5" t="-3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000" b="1" dirty="0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29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268078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C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090538"/>
                <a:ext cx="8431823" cy="2892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2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</m:eqAr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𝑪𝑻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0538"/>
                <a:ext cx="8431823" cy="2892330"/>
              </a:xfrm>
              <a:prstGeom prst="rect">
                <a:avLst/>
              </a:prstGeom>
              <a:blipFill rotWithShape="1">
                <a:blip r:embed="rId8"/>
                <a:stretch>
                  <a:fillRect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5115" y="3413928"/>
            <a:ext cx="4106885" cy="3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22334" y="19801"/>
            <a:ext cx="12108388" cy="1707080"/>
            <a:chOff x="188428" y="1703251"/>
            <a:chExt cx="23314835" cy="2863088"/>
          </a:xfrm>
        </p:grpSpPr>
        <p:grpSp>
          <p:nvGrpSpPr>
            <p:cNvPr id="21" name="Group 20"/>
            <p:cNvGrpSpPr/>
            <p:nvPr/>
          </p:nvGrpSpPr>
          <p:grpSpPr>
            <a:xfrm>
              <a:off x="188428" y="1790869"/>
              <a:ext cx="23120186" cy="2283331"/>
              <a:chOff x="188428" y="1569030"/>
              <a:chExt cx="23120186" cy="22833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188428" y="1569030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2047" y="1653394"/>
                  <a:ext cx="2642748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700368" y="1703251"/>
                  <a:ext cx="21802895" cy="286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CC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nl-NL" sz="2800" b="1" smtClean="0"/>
                    <a:t>Đường </a:t>
                  </a:r>
                  <a:r>
                    <a:rPr lang="en-US" sz="2800" b="1" dirty="0" err="1"/>
                    <a:t>cong</a:t>
                  </a:r>
                  <a:r>
                    <a:rPr lang="nl-NL" sz="2800" b="1" dirty="0"/>
                    <a:t> hình bên là đồ thị hàm số </a:t>
                  </a:r>
                  <a14:m>
                    <m:oMath xmlns:m="http://schemas.openxmlformats.org/officeDocument/2006/math">
                      <m:r>
                        <a:rPr lang="nl-NL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nl-NL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𝒄𝒙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2800" b="1" dirty="0"/>
                    <a:t>. </a:t>
                  </a:r>
                  <a:endParaRPr lang="en-US" sz="2800" b="1" dirty="0"/>
                </a:p>
                <a:p>
                  <a:pPr marL="630555" algn="just">
                    <a:lnSpc>
                      <a:spcPct val="115000"/>
                    </a:lnSpc>
                  </a:pPr>
                  <a:r>
                    <a:rPr lang="nl-NL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Xét các phát biểu </a:t>
                  </a:r>
                  <a:r>
                    <a:rPr lang="nl-NL" sz="2800" b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nl-NL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</a:t>
                  </a:r>
                  <a:r>
                    <a:rPr lang="nl-NL" sz="2800" b="1"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2800" b="1" smtClean="0">
                      <a:ea typeface="Times New Roman" panose="02020603050405020304" pitchFamily="18" charset="0"/>
                    </a:rPr>
                    <a:t>2.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𝒂𝒅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.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0" smtClean="0">
                          <a:latin typeface="Cambria Math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𝒂𝒅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nl-NL" sz="2800" b="1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nl-NL" sz="28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4.</a:t>
                  </a:r>
                  <a:r>
                    <a:rPr lang="nl-NL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endPara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630555" algn="just">
                    <a:lnSpc>
                      <a:spcPct val="115000"/>
                    </a:lnSpc>
                  </a:pPr>
                  <a:r>
                    <a:rPr lang="nl-NL" sz="2800" b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</a:t>
                  </a:r>
                  <a:r>
                    <a:rPr lang="nl-NL" sz="28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r>
                    <a:rPr lang="nl-NL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  </m:t>
                      </m:r>
                      <m:r>
                        <m:rPr>
                          <m:nor/>
                        </m:rPr>
                        <a:rPr lang="nl-NL" sz="28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28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800" b="1" i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28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à:</m:t>
                      </m:r>
                    </m:oMath>
                  </a14:m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368" y="1703251"/>
                  <a:ext cx="21802895" cy="28630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9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1" y="1837243"/>
            <a:ext cx="5370634" cy="699362"/>
            <a:chOff x="1458728" y="6334162"/>
            <a:chExt cx="13782859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3599815" algn="l"/>
                </a:tabLst>
              </a:pPr>
              <a:r>
                <a:rPr lang="en-US" sz="28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28" y="6334162"/>
              <a:ext cx="1526167" cy="11033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02994" y="1837243"/>
            <a:ext cx="5359563" cy="784005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2</a:t>
              </a:r>
              <a:endParaRPr lang="en-US" sz="30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3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296283" y="2826214"/>
            <a:ext cx="5375328" cy="712415"/>
            <a:chOff x="1418187" y="7216540"/>
            <a:chExt cx="13823397" cy="14248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40382" y="7216540"/>
              <a:ext cx="13101202" cy="14248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3000" smtClean="0"/>
                <a:t>4</a:t>
              </a:r>
              <a:r>
                <a:rPr lang="vi-VN" sz="3000" smtClean="0"/>
                <a:t>.</a:t>
              </a:r>
              <a:endParaRPr lang="vi-VN" sz="30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18187" y="7427774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268078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C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3342" y="4090538"/>
                <a:ext cx="11524593" cy="221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Sai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fName>
                      <m: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phát biểu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𝒂𝒅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đều Sai.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(Đúng), Phát biểu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𝒂𝒅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đúng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các phát biểu 1,2,4 sai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3 phát biểu sai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42" y="4090538"/>
                <a:ext cx="11524593" cy="2214452"/>
              </a:xfrm>
              <a:prstGeom prst="rect">
                <a:avLst/>
              </a:prstGeom>
              <a:blipFill rotWithShape="1">
                <a:blip r:embed="rId5"/>
                <a:stretch>
                  <a:fillRect l="-847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8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115252"/>
            <a:ext cx="12304740" cy="1385880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2047" y="1653394"/>
                  <a:ext cx="2642748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5340" y="1863332"/>
                  <a:ext cx="20609006" cy="17550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Mệnh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đề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dưới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đây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đúng</a:t>
                  </a:r>
                  <a:r>
                    <a:rPr lang="en-U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</a:t>
                  </a:r>
                  <a:endPara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40" y="1863332"/>
                  <a:ext cx="20609006" cy="175509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81" b="-110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000" b="1" dirty="0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29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268078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C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0533" y="4090538"/>
                <a:ext cx="7861290" cy="1475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=−∞⇒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A.Sai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nl-NL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fName>
                      <m:e>
                        <m:r>
                          <a:rPr lang="nl-NL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C. Sai.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𝐨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𝐧𝐡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độ đ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𝐢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ể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𝐦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𝐮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𝐥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𝟎𝐧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ê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&lt; 0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 Sai.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endPara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3" y="4090538"/>
                <a:ext cx="7861290" cy="1475789"/>
              </a:xfrm>
              <a:prstGeom prst="rect">
                <a:avLst/>
              </a:prstGeom>
              <a:blipFill rotWithShape="1">
                <a:blip r:embed="rId8"/>
                <a:stretch>
                  <a:fillRect l="-1241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718" y="3721702"/>
            <a:ext cx="4014346" cy="29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677" y="1119557"/>
                <a:ext cx="11942142" cy="178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 uốn: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”=6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+2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”=0 </m:t>
                    </m:r>
                  </m:oMath>
                </a14:m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 thị hàm số nhận điểm uốn làm tâm đối xứng</a:t>
                </a:r>
              </a:p>
              <a:p>
                <a:r>
                  <a:rPr lang="nl-NL" altLang="en-US" sz="3200" b="1" dirty="0" smtClean="0">
                    <a:solidFill>
                      <a:srgbClr val="0000CC"/>
                    </a:solidFill>
                    <a:latin typeface="Varpada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.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b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smtClean="0">
                    <a:effectLst/>
                    <a:latin typeface="Calibri" panose="020F0502020204030204" pitchFamily="34" charset="0"/>
                  </a:rPr>
                  <a:t>  </a:t>
                </a:r>
                <a:endParaRPr lang="en-US" sz="3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119557"/>
                <a:ext cx="11942142" cy="1786515"/>
              </a:xfrm>
              <a:prstGeom prst="rect">
                <a:avLst/>
              </a:prstGeom>
              <a:blipFill rotWithShape="1">
                <a:blip r:embed="rId2"/>
                <a:stretch>
                  <a:fillRect l="-1276" b="-10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505971"/>
                  </p:ext>
                </p:extLst>
              </p:nvPr>
            </p:nvGraphicFramePr>
            <p:xfrm>
              <a:off x="994770" y="3271821"/>
              <a:ext cx="8258412" cy="2321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920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12920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7046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87538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=+∞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512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=+∞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505971"/>
                  </p:ext>
                </p:extLst>
              </p:nvPr>
            </p:nvGraphicFramePr>
            <p:xfrm>
              <a:off x="994770" y="3271821"/>
              <a:ext cx="8258412" cy="2321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92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1292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704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862" r="-99853" b="-22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148" t="-862" b="-228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87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80690" r="-99853" b="-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148" t="-80690" b="-8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29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18333" r="-99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148" t="-2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033176" y="5779143"/>
            <a:ext cx="583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1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2353104"/>
            <a:ext cx="11926984" cy="4433134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65" y="-5690"/>
            <a:ext cx="8611981" cy="2059478"/>
            <a:chOff x="433599" y="1869705"/>
            <a:chExt cx="16882603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5"/>
                  <a:ext cx="2690581" cy="802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3599" y="2051513"/>
                  <a:ext cx="16817511" cy="2631523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tabLst>
                      <a:tab pos="228600" algn="l"/>
                      <a:tab pos="1261110" algn="l"/>
                      <a:tab pos="2518410" algn="l"/>
                      <a:tab pos="3775710" algn="l"/>
                    </a:tabLst>
                  </a:pPr>
                  <a:r>
                    <a:rPr lang="vi-VN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𝐲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liên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tục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cong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Hỏi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bao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nhiêu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phân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biệt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trên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99" y="2051513"/>
                  <a:ext cx="16817511" cy="26315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1" t="-3356" r="-1493" b="-8389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81329"/>
            <a:chOff x="295025" y="1106599"/>
            <a:chExt cx="1504746" cy="943638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5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>
                  <a:solidFill>
                    <a:schemeClr val="bg1"/>
                  </a:solidFill>
                </a:rPr>
                <a:t>6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7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188771" y="228137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B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613" y="2679236"/>
            <a:ext cx="2795146" cy="288249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95027"/>
              </p:ext>
            </p:extLst>
          </p:nvPr>
        </p:nvGraphicFramePr>
        <p:xfrm>
          <a:off x="649782" y="2648521"/>
          <a:ext cx="459263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8" imgW="1739900" imgH="444500" progId="Equation.DSMT4">
                  <p:embed/>
                </p:oleObj>
              </mc:Choice>
              <mc:Fallback>
                <p:oleObj name="Equation" r:id="rId8" imgW="17399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82" y="2648521"/>
                        <a:ext cx="4592638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555282" y="3889256"/>
            <a:ext cx="61923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60475" algn="l"/>
                <a:tab pos="2517775" algn="l"/>
                <a:tab pos="3775075" algn="l"/>
              </a:tabLst>
            </a:pP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2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kumimoji="0" lang="fr-FR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M Centur" charset="0"/>
                <a:ea typeface="Times New Roman" panose="02020603050405020304" pitchFamily="18" charset="0"/>
              </a:rPr>
              <a:t> C.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46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2353104"/>
            <a:ext cx="11926984" cy="4433134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471" y="-5690"/>
            <a:ext cx="8578776" cy="1957561"/>
            <a:chOff x="498694" y="1869705"/>
            <a:chExt cx="16817508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98694" y="2097586"/>
                  <a:ext cx="16389247" cy="2007094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tabLst>
                      <a:tab pos="228600" algn="l"/>
                      <a:tab pos="1261110" algn="l"/>
                      <a:tab pos="2518410" algn="l"/>
                      <a:tab pos="3775710" algn="l"/>
                    </a:tabLst>
                  </a:pPr>
                  <a:r>
                    <a:rPr lang="vi-VN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bậc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𝐲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như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vẽ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Hỏi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phương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bao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nhiêu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nghiệm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thực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phân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biệt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94" y="2097586"/>
                  <a:ext cx="16389247" cy="20070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32" t="-4630" r="-1459" b="-17130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81329"/>
            <a:chOff x="295025" y="1106599"/>
            <a:chExt cx="1504746" cy="943638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731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5.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b="1" smtClean="0">
                  <a:solidFill>
                    <a:schemeClr val="bg1"/>
                  </a:solidFill>
                </a:rPr>
                <a:t>7</a:t>
              </a:r>
              <a:r>
                <a:rPr lang="en-US" smtClean="0">
                  <a:solidFill>
                    <a:schemeClr val="bg1"/>
                  </a:solidFill>
                </a:rPr>
                <a:t>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9.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188771" y="1157704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/>
              <a:t>D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2" y="2872705"/>
                <a:ext cx="86651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𝐲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2" y="2872705"/>
                <a:ext cx="866519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78" t="-11628" r="-21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20583"/>
              </p:ext>
            </p:extLst>
          </p:nvPr>
        </p:nvGraphicFramePr>
        <p:xfrm>
          <a:off x="832362" y="3494102"/>
          <a:ext cx="7185025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8" imgW="2349360" imgH="672840" progId="Equation.DSMT4">
                  <p:embed/>
                </p:oleObj>
              </mc:Choice>
              <mc:Fallback>
                <p:oleObj name="Equation" r:id="rId8" imgW="234936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62" y="3494102"/>
                        <a:ext cx="7185025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2549" y="2580854"/>
            <a:ext cx="3200421" cy="331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8972" y="5780782"/>
                <a:ext cx="87541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D.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72" y="5780782"/>
                <a:ext cx="8754139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3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3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  <p:bldP spid="2" grpId="0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0699" y="108844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19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89580"/>
            <a:ext cx="11834900" cy="3737801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100"/>
            <a:ext cx="12099375" cy="1477338"/>
            <a:chOff x="534987" y="1801067"/>
            <a:chExt cx="23719158" cy="24777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33705"/>
              <a:chOff x="534987" y="1647866"/>
              <a:chExt cx="23340848" cy="23337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800218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801067"/>
                  <a:ext cx="20571712" cy="2477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2800" b="1" dirty="0" smtClean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 đạt cực tiểu tại điểm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 và đồ thị hàm số cắt trục tung tại điểm có tung độ bằng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𝑻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 New Roman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801067"/>
                  <a:ext cx="20571712" cy="24777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9" b="-86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95102"/>
            <a:chOff x="247181" y="1501340"/>
            <a:chExt cx="11838141" cy="9951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57041"/>
              <a:chOff x="5537206" y="1557991"/>
              <a:chExt cx="3079904" cy="88970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715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=9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71530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95098"/>
              <a:chOff x="5537206" y="1557992"/>
              <a:chExt cx="3079904" cy="92508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715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71530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79649"/>
              <a:chOff x="5537206" y="1557992"/>
              <a:chExt cx="3079904" cy="9107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715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=−2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71530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9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676455"/>
                    <a:ext cx="2493487" cy="715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=−4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676455"/>
                    <a:ext cx="2493487" cy="71530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8956041" y="1773705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509" y="3194464"/>
                <a:ext cx="11683127" cy="2829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 smtClean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 đạt cực tiểu tại điểm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Theo giả thiết ta có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Thử lại ta thấy thỏa mãn. Vậy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 New Roman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9" y="3194464"/>
                <a:ext cx="11683127" cy="2829044"/>
              </a:xfrm>
              <a:prstGeom prst="rect">
                <a:avLst/>
              </a:prstGeom>
              <a:blipFill rotWithShape="1">
                <a:blip r:embed="rId8"/>
                <a:stretch>
                  <a:fillRect t="-1509" b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559873"/>
            <a:ext cx="11834900" cy="4126368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58964"/>
            <a:ext cx="11938264" cy="1495435"/>
            <a:chOff x="534987" y="1695299"/>
            <a:chExt cx="23403322" cy="250811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33705"/>
              <a:chOff x="534987" y="1647866"/>
              <a:chExt cx="23340848" cy="23337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800218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12587" y="1695299"/>
                  <a:ext cx="20025722" cy="1990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endParaRPr lang="vi-VN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87" y="1695299"/>
                  <a:ext cx="20025722" cy="19907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58" r="-298"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618931"/>
            <a:ext cx="11838141" cy="898965"/>
            <a:chOff x="247181" y="1490041"/>
            <a:chExt cx="11838141" cy="103099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0041"/>
              <a:ext cx="3090381" cy="1030998"/>
              <a:chOff x="5537206" y="1547488"/>
              <a:chExt cx="3079904" cy="95845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47488"/>
                    <a:ext cx="2280848" cy="9584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vi-VN" sz="28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47488"/>
                    <a:ext cx="2280848" cy="95845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25683"/>
              <a:chOff x="5537206" y="1557992"/>
              <a:chExt cx="3079904" cy="86055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82868"/>
                    <a:ext cx="2280848" cy="8356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&lt;−</m:t>
                          </m:r>
                          <m:f>
                            <m:fPr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82868"/>
                    <a:ext cx="2280848" cy="8356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4403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686171"/>
                    <a:ext cx="2280848" cy="5578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b="1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86171"/>
                    <a:ext cx="2280848" cy="55784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9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676455"/>
                    <a:ext cx="2493487" cy="557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676455"/>
                    <a:ext cx="2493487" cy="55784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3134501" y="1786488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509" y="2989506"/>
                <a:ext cx="11683127" cy="3626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,∀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limLow>
                        <m:limLow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𝒎𝒊𝒏</m:t>
                          </m:r>
                        </m:e>
                        <m:lim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&lt;−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9" y="2989506"/>
                <a:ext cx="11683127" cy="3626442"/>
              </a:xfrm>
              <a:prstGeom prst="rect">
                <a:avLst/>
              </a:prstGeom>
              <a:blipFill rotWithShape="1">
                <a:blip r:embed="rId8"/>
                <a:stretch>
                  <a:fillRect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2043192"/>
            <a:ext cx="11926984" cy="4743046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90"/>
            <a:ext cx="8560263" cy="2048882"/>
            <a:chOff x="534987" y="1869705"/>
            <a:chExt cx="16781215" cy="312376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6" y="1653394"/>
                  <a:ext cx="2278919" cy="844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26956" y="2037245"/>
              <a:ext cx="16389246" cy="2956223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</a:pPr>
              <a:r>
                <a:rPr lang="en-US" sz="2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</a:t>
              </a:r>
              <a:r>
                <a:rPr lang="sv-SE" altLang="vi-VN" sz="3000" smtClean="0">
                  <a:ea typeface="Times New Roman" panose="02020603050405020304" pitchFamily="18" charset="0"/>
                </a:rPr>
                <a:t>Cho </a:t>
              </a:r>
              <a:r>
                <a:rPr lang="sv-SE" altLang="vi-VN" sz="3000">
                  <a:ea typeface="Times New Roman" panose="02020603050405020304" pitchFamily="18" charset="0"/>
                </a:rPr>
                <a:t>hàm 2018 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y=ax</a:t>
              </a:r>
              <a:r>
                <a:rPr lang="vi-VN" altLang="vi-VN" sz="3000" baseline="30000">
                  <a:latin typeface="Cambria Math" panose="02040503050406030204" pitchFamily="18" charset="0"/>
                  <a:ea typeface="Times New Roman" panose="02020603050405020304" pitchFamily="18" charset="0"/>
                </a:rPr>
                <a:t>3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+bx</a:t>
              </a:r>
              <a:r>
                <a:rPr lang="vi-VN" altLang="vi-VN" sz="3000" baseline="30000">
                  <a:latin typeface="Cambria Math" panose="02040503050406030204" pitchFamily="18" charset="0"/>
                  <a:ea typeface="Times New Roman" panose="02020603050405020304" pitchFamily="18" charset="0"/>
                </a:rPr>
                <a:t>2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+cx+d</a:t>
              </a:r>
              <a:r>
                <a:rPr lang="sv-SE" altLang="vi-VN" sz="3000">
                  <a:ea typeface="Times New Roman" panose="02020603050405020304" pitchFamily="18" charset="0"/>
                </a:rPr>
                <a:t> có đồ thị cắt trục tung tại điểm có tung độ 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-3</a:t>
              </a:r>
              <a:r>
                <a:rPr lang="sv-SE" altLang="vi-VN" sz="3000">
                  <a:ea typeface="Times New Roman" panose="02020603050405020304" pitchFamily="18" charset="0"/>
                </a:rPr>
                <a:t>; </a:t>
              </a:r>
              <a:r>
                <a:rPr lang="sv-SE" altLang="vi-VN" sz="3000" smtClean="0">
                  <a:ea typeface="Times New Roman" panose="02020603050405020304" pitchFamily="18" charset="0"/>
                </a:rPr>
                <a:t>hoành </a:t>
              </a:r>
              <a:r>
                <a:rPr lang="sv-SE" altLang="vi-VN" sz="3000">
                  <a:ea typeface="Times New Roman" panose="02020603050405020304" pitchFamily="18" charset="0"/>
                </a:rPr>
                <a:t>độ điểm cực đại là 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2</a:t>
              </a:r>
              <a:r>
                <a:rPr lang="sv-SE" altLang="vi-VN" sz="3000">
                  <a:ea typeface="Times New Roman" panose="02020603050405020304" pitchFamily="18" charset="0"/>
                </a:rPr>
                <a:t> và đi qua điểm </a:t>
              </a:r>
              <a:r>
                <a:rPr lang="vi-VN" altLang="vi-VN" sz="3000">
                  <a:latin typeface="Cambria Math" panose="02040503050406030204" pitchFamily="18" charset="0"/>
                  <a:ea typeface="Times New Roman" panose="02020603050405020304" pitchFamily="18" charset="0"/>
                </a:rPr>
                <a:t>1;-1</a:t>
              </a:r>
              <a:r>
                <a:rPr lang="sv-SE" altLang="vi-VN" sz="3000">
                  <a:ea typeface="Times New Roman" panose="02020603050405020304" pitchFamily="18" charset="0"/>
                </a:rPr>
                <a:t> như hình vẽ</a:t>
              </a:r>
              <a:r>
                <a:rPr lang="sv-SE" altLang="vi-VN" sz="3000" smtClean="0">
                  <a:ea typeface="Times New Roman" panose="02020603050405020304" pitchFamily="18" charset="0"/>
                </a:rPr>
                <a:t>.</a:t>
              </a:r>
              <a:r>
                <a:rPr lang="sv-SE" altLang="vi-VN" sz="3000">
                  <a:ea typeface="Times New Roman" panose="02020603050405020304" pitchFamily="18" charset="0"/>
                </a:rPr>
                <a:t> Tỷ số </a:t>
              </a:r>
              <a:r>
                <a:rPr lang="vi-VN" altLang="vi-VN" sz="300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b/a</a:t>
              </a:r>
              <a:r>
                <a:rPr lang="sv-SE" altLang="vi-VN" sz="3000">
                  <a:solidFill>
                    <a:srgbClr val="FF0000"/>
                  </a:solidFill>
                  <a:ea typeface="Times New Roman" panose="02020603050405020304" pitchFamily="18" charset="0"/>
                </a:rPr>
                <a:t> </a:t>
              </a:r>
              <a:r>
                <a:rPr lang="sv-SE" altLang="vi-VN" sz="3000" smtClean="0">
                  <a:ea typeface="Times New Roman" panose="02020603050405020304" pitchFamily="18" charset="0"/>
                </a:rPr>
                <a:t>bằng:</a:t>
              </a:r>
              <a:endParaRPr lang="vi-VN" altLang="vi-VN" sz="3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-1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1.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b="1" smtClean="0">
                  <a:solidFill>
                    <a:schemeClr val="bg1"/>
                  </a:solidFill>
                </a:rPr>
                <a:t>-3</a:t>
              </a:r>
              <a:r>
                <a:rPr lang="en-US" smtClean="0">
                  <a:solidFill>
                    <a:schemeClr val="bg1"/>
                  </a:solidFill>
                </a:rPr>
                <a:t>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597721" y="1251176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C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4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520260" y="2734193"/>
                <a:ext cx="9412810" cy="1590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 thị cắt trục tung tại điểm có tung độ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hoành độ điểm cực đại là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ta có: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260" y="2734193"/>
                <a:ext cx="9412810" cy="1590115"/>
              </a:xfrm>
              <a:prstGeom prst="rect">
                <a:avLst/>
              </a:prstGeom>
              <a:blipFill rotWithShape="1">
                <a:blip r:embed="rId5"/>
                <a:stretch>
                  <a:fillRect t="-153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3647" r="34456" b="22507"/>
          <a:stretch>
            <a:fillRect/>
          </a:stretch>
        </p:blipFill>
        <p:spPr bwMode="auto">
          <a:xfrm>
            <a:off x="8560954" y="2034900"/>
            <a:ext cx="3613949" cy="332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7742" y="4324308"/>
                <a:ext cx="5665499" cy="1566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&amp;12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&amp;8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2" y="4324308"/>
                <a:ext cx="5665499" cy="15668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301396" y="4324308"/>
                <a:ext cx="5345887" cy="1566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2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&amp;12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&amp;8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96" y="4324308"/>
                <a:ext cx="5345887" cy="15668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79823" y="6027389"/>
                <a:ext cx="2294924" cy="712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 smtClean="0"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3" y="6027389"/>
                <a:ext cx="2294924" cy="712246"/>
              </a:xfrm>
              <a:prstGeom prst="rect">
                <a:avLst/>
              </a:prstGeom>
              <a:blipFill rotWithShape="1">
                <a:blip r:embed="rId9"/>
                <a:stretch>
                  <a:fillRect r="-3183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  <p:bldP spid="2" grpId="0"/>
      <p:bldP spid="50" grpId="0"/>
      <p:bldP spid="51" grpId="0"/>
      <p:bldP spid="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65839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4"/>
                  <a:ext cx="223840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315340" y="1863332"/>
              <a:ext cx="20609006" cy="175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</a:pPr>
              <a:r>
                <a: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vi-VN" sz="2800">
                  <a:ea typeface="Times New Roman" panose="02020603050405020304" pitchFamily="18" charset="0"/>
                </a:rPr>
                <a:t>Cho hàm số </a:t>
              </a:r>
              <a:r>
                <a:rPr lang="vi-VN" altLang="vi-VN" sz="2800">
                  <a:latin typeface="Cambria Math" panose="02040503050406030204" pitchFamily="18" charset="0"/>
                  <a:ea typeface="Times New Roman" panose="02020603050405020304" pitchFamily="18" charset="0"/>
                </a:rPr>
                <a:t>y= f(x)= ax</a:t>
              </a:r>
              <a:r>
                <a:rPr lang="vi-VN" altLang="vi-VN" sz="2800" baseline="30000">
                  <a:latin typeface="Cambria Math" panose="02040503050406030204" pitchFamily="18" charset="0"/>
                  <a:ea typeface="Times New Roman" panose="02020603050405020304" pitchFamily="18" charset="0"/>
                </a:rPr>
                <a:t>3</a:t>
              </a:r>
              <a:r>
                <a:rPr lang="vi-VN" altLang="vi-VN" sz="2800" baseline="-25000">
                  <a:latin typeface="Cambria Math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vi-VN" altLang="vi-VN" sz="2800">
                  <a:latin typeface="Cambria Math" panose="02040503050406030204" pitchFamily="18" charset="0"/>
                  <a:ea typeface="Times New Roman" panose="02020603050405020304" pitchFamily="18" charset="0"/>
                </a:rPr>
                <a:t> +bx</a:t>
              </a:r>
              <a:r>
                <a:rPr lang="vi-VN" altLang="vi-VN" sz="2800" baseline="30000">
                  <a:latin typeface="Cambria Math" panose="02040503050406030204" pitchFamily="18" charset="0"/>
                  <a:ea typeface="Times New Roman" panose="02020603050405020304" pitchFamily="18" charset="0"/>
                </a:rPr>
                <a:t>2</a:t>
              </a:r>
              <a:r>
                <a:rPr lang="vi-VN" altLang="vi-VN" sz="2800">
                  <a:latin typeface="Cambria Math" panose="02040503050406030204" pitchFamily="18" charset="0"/>
                  <a:ea typeface="Times New Roman" panose="02020603050405020304" pitchFamily="18" charset="0"/>
                </a:rPr>
                <a:t>+cx+d </a:t>
              </a:r>
              <a:r>
                <a:rPr lang="vi-VN" altLang="vi-VN" sz="2800">
                  <a:ea typeface="Times New Roman" panose="02020603050405020304" pitchFamily="18" charset="0"/>
                </a:rPr>
                <a:t> có đồ thị  như hình vẽ. Mệnh đề nào dưới đây là đúng?</a:t>
              </a:r>
              <a:endParaRPr lang="vi-VN" altLang="vi-VN" sz="2800" dirty="0"/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3000" b="1" dirty="0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3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00524" y="1387969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2473" y="3127196"/>
                <a:ext cx="10253798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/>
                  <a:t>                             </a:t>
                </a:r>
                <a:r>
                  <a:rPr lang="vi-VN" sz="2600" smtClean="0"/>
                  <a:t>Đồ thị đi xuống từ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∞;−1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smtClean="0"/>
                  <a:t> </a:t>
                </a:r>
                <a:r>
                  <a:rPr lang="vi-VN" sz="2600"/>
                  <a:t>và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(2;+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vi-VN" sz="2600"/>
                  <a:t>; </a:t>
                </a:r>
                <a:endParaRPr lang="en-US" sz="260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−1;2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600" smtClean="0"/>
                  <a:t>đi </a:t>
                </a:r>
                <a:r>
                  <a:rPr lang="vi-VN" sz="2600"/>
                  <a:t>lên </a:t>
                </a:r>
                <a:r>
                  <a:rPr lang="vi-VN" sz="2600" smtClean="0"/>
                  <a:t>nên </a:t>
                </a:r>
                <a:r>
                  <a:rPr lang="vi-VN" sz="2600"/>
                  <a:t>a&lt; </a:t>
                </a:r>
                <a:r>
                  <a:rPr lang="vi-VN" sz="2600" smtClean="0"/>
                  <a:t>0Từ </a:t>
                </a:r>
                <a:r>
                  <a:rPr lang="vi-VN" sz="2600"/>
                  <a:t>đồ thị hàm số Cho </a:t>
                </a:r>
                <a:r>
                  <a:rPr lang="en-US" sz="2600" smtClean="0"/>
                  <a:t>x=0 suy ra d&gt;0</a:t>
                </a:r>
                <a:r>
                  <a:rPr lang="vi-VN" sz="2600" smtClean="0"/>
                  <a:t> </a:t>
                </a:r>
                <a:r>
                  <a:rPr lang="vi-VN" sz="2600"/>
                  <a:t>.</a:t>
                </a:r>
              </a:p>
              <a:p>
                <a:r>
                  <a:rPr lang="vi-VN" sz="26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=3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+2</m:t>
                    </m:r>
                    <m:r>
                      <a:rPr lang="en-US" sz="2600" b="0" i="1" smtClean="0">
                        <a:latin typeface="Cambria Math"/>
                      </a:rPr>
                      <m:t>𝑏𝑥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vi-VN" sz="2800" smtClean="0"/>
                  <a:t>có </a:t>
                </a:r>
                <a:r>
                  <a:rPr lang="vi-VN" sz="2800"/>
                  <a:t>2 nghiệm phân biệt trái dấu</a:t>
                </a:r>
                <a:endPara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3" y="3127196"/>
                <a:ext cx="10253798" cy="1354217"/>
              </a:xfrm>
              <a:prstGeom prst="rect">
                <a:avLst/>
              </a:prstGeom>
              <a:blipFill rotWithShape="1">
                <a:blip r:embed="rId8"/>
                <a:stretch>
                  <a:fillRect t="-315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785510"/>
              </p:ext>
            </p:extLst>
          </p:nvPr>
        </p:nvGraphicFramePr>
        <p:xfrm>
          <a:off x="573071" y="4540468"/>
          <a:ext cx="4926301" cy="205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9" imgW="2171520" imgH="1028520" progId="Equation.DSMT4">
                  <p:embed/>
                </p:oleObj>
              </mc:Choice>
              <mc:Fallback>
                <p:oleObj name="Equation" r:id="rId9" imgW="217152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71" y="4540468"/>
                        <a:ext cx="4926301" cy="2050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31" y="3191936"/>
            <a:ext cx="2951365" cy="322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3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86938"/>
            <a:chOff x="231432" y="1863332"/>
            <a:chExt cx="23692914" cy="2366442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5340" y="1863332"/>
                  <a:ext cx="20609006" cy="2366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.Tìm tất cả các giá trị thực của tham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để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40" y="1863332"/>
                  <a:ext cx="20609006" cy="23664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" r="-342"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 smtClean="0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−∞;−2</m:t>
                          </m:r>
                        </m:e>
                      </m:d>
                      <m:r>
                        <a:rPr lang="vi-VN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sz="2800" i="1" smtClean="0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4;+∞</m:t>
                          </m:r>
                        </m:e>
                      </m:d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−2;4</m:t>
                          </m:r>
                        </m:e>
                      </m:d>
                    </m:oMath>
                  </a14:m>
                  <a:r>
                    <a:rPr lang="en-US" sz="3000" b="1" dirty="0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3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−∞;−2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4;+∞</m:t>
                          </m:r>
                        </m:e>
                      </m:d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−2;4</m:t>
                          </m:r>
                        </m:e>
                      </m:d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359275" y="2176269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D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85044" y="3683404"/>
                <a:ext cx="9589641" cy="141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i="1" smtClean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⇔−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44" y="3683404"/>
                <a:ext cx="9589641" cy="1414233"/>
              </a:xfrm>
              <a:prstGeom prst="rect">
                <a:avLst/>
              </a:prstGeom>
              <a:blipFill rotWithShape="1">
                <a:blip r:embed="rId8"/>
                <a:stretch>
                  <a:fillRect t="-3448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8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80135" y="3945014"/>
            <a:ext cx="11762945" cy="2693260"/>
            <a:chOff x="184495" y="3636277"/>
            <a:chExt cx="11834900" cy="324618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92018"/>
              <a:chOff x="1275608" y="6239450"/>
              <a:chExt cx="4592538" cy="125736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7"/>
                <a:ext cx="828631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340283" cy="1257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2096004"/>
            <a:chOff x="231432" y="1863332"/>
            <a:chExt cx="23692914" cy="3661193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097991"/>
              <a:chOff x="231432" y="1647866"/>
              <a:chExt cx="23120186" cy="209799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5"/>
                <a:ext cx="23120186" cy="206332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4"/>
                  <a:ext cx="2238404" cy="967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5340" y="1863332"/>
                  <a:ext cx="20609006" cy="3661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có bảng biến thiên như </a:t>
                  </a:r>
                  <a:r>
                    <a:rPr lang="vi-VN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vi-VN" sz="28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</a:t>
                  </a:r>
                  <a:endParaRPr lang="en-US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2800" b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Mệnh đề nào dưới đây đúng?</a:t>
                  </a: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endPara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40" y="1863332"/>
                  <a:ext cx="20609006" cy="36611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20679" y="1233981"/>
            <a:ext cx="5544059" cy="784005"/>
            <a:chOff x="1458731" y="6334162"/>
            <a:chExt cx="1422792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85041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041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2875" y="214675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000" b="1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29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0644" y="3064169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2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122785" y="315876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&lt;0,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2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100173" y="228663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B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8883" y="4045665"/>
                <a:ext cx="12053453" cy="243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</a:t>
                </a:r>
                <a:r>
                  <a:rPr lang="vi-VN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 </a:t>
                </a:r>
                <a:r>
                  <a:rPr lang="vi-V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 bảng biến thiên ta thấy phương 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dương.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𝒂𝒄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hệ số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𝒄𝒙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vi-V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.Từ 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 suy ra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4045665"/>
                <a:ext cx="12053453" cy="2431884"/>
              </a:xfrm>
              <a:prstGeom prst="rect">
                <a:avLst/>
              </a:prstGeom>
              <a:blipFill rotWithShape="1">
                <a:blip r:embed="rId8"/>
                <a:stretch>
                  <a:fillRect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6340" y="1198182"/>
            <a:ext cx="6125427" cy="19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267210"/>
            <a:ext cx="12304740" cy="1507026"/>
            <a:chOff x="231432" y="1454703"/>
            <a:chExt cx="23692914" cy="3004613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49436"/>
              <a:chOff x="231432" y="1647866"/>
              <a:chExt cx="23120186" cy="234943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713970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5340" y="1454703"/>
                  <a:ext cx="20609006" cy="3004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Tiếp tuyến của đồ thị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song </a:t>
                  </a:r>
                  <a:r>
                    <a:rPr lang="vi-VN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song </a:t>
                  </a:r>
                  <a:endParaRPr lang="en-US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28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 </a:t>
                  </a:r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có phương trình là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40" y="1454703"/>
                  <a:ext cx="20609006" cy="30046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" b="-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6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3000" b="1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30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3000" smtClean="0"/>
                    <a:t>.</a:t>
                  </a:r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vi-VN" sz="300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2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375604" y="1358425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283779" y="3620340"/>
                <a:ext cx="12257415" cy="280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 tuyến song song với đường thẳng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hệ số góc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phương trình tiếp tuyến là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</a:p>
              <a:p>
                <a:r>
                  <a:rPr lang="en-US" sz="26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vi-VN" sz="26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phương trình tiếp tuyến là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600" b="1" dirty="0">
                  <a:solidFill>
                    <a:schemeClr val="tx1"/>
                  </a:solidFill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3779" y="3620340"/>
                <a:ext cx="12257415" cy="2809552"/>
              </a:xfrm>
              <a:prstGeom prst="rect">
                <a:avLst/>
              </a:prstGeom>
              <a:blipFill rotWithShape="1">
                <a:blip r:embed="rId8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0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70079"/>
                  </p:ext>
                </p:extLst>
              </p:nvPr>
            </p:nvGraphicFramePr>
            <p:xfrm>
              <a:off x="341195" y="1198935"/>
              <a:ext cx="11764369" cy="5661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3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21715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18986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9338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TRƯỜNG HỢP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786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3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biệt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8153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1 </a:t>
                          </a:r>
                          <a:r>
                            <a:rPr lang="en-US" sz="320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.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066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vô </a:t>
                          </a:r>
                          <a:r>
                            <a:rPr lang="en-US" sz="320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70079"/>
                  </p:ext>
                </p:extLst>
              </p:nvPr>
            </p:nvGraphicFramePr>
            <p:xfrm>
              <a:off x="341195" y="1198935"/>
              <a:ext cx="11764369" cy="5661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3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21715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41898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49338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TRƯỜNG HỢP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9769" t="-9877" r="-99277" b="-10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077" t="-9877" b="-10469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59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" t="-29180" r="-250272" b="-17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815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" t="-132660" r="-250272" b="-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493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" t="-282041" r="-250272" b="-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594"/>
          <a:stretch/>
        </p:blipFill>
        <p:spPr>
          <a:xfrm>
            <a:off x="4520537" y="1741775"/>
            <a:ext cx="2411204" cy="1828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9043"/>
          <a:stretch/>
        </p:blipFill>
        <p:spPr>
          <a:xfrm>
            <a:off x="8938147" y="1720209"/>
            <a:ext cx="2150031" cy="174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11897"/>
          <a:stretch/>
        </p:blipFill>
        <p:spPr>
          <a:xfrm>
            <a:off x="8938147" y="3603016"/>
            <a:ext cx="2085117" cy="1801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16667"/>
          <a:stretch/>
        </p:blipFill>
        <p:spPr>
          <a:xfrm>
            <a:off x="4896887" y="5390873"/>
            <a:ext cx="1658503" cy="1460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2176" t="24886" r="39796" b="28768"/>
          <a:stretch/>
        </p:blipFill>
        <p:spPr>
          <a:xfrm>
            <a:off x="4631056" y="3589367"/>
            <a:ext cx="1483142" cy="1801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34701" t="23556" r="38301" b="44955"/>
          <a:stretch/>
        </p:blipFill>
        <p:spPr>
          <a:xfrm>
            <a:off x="8938147" y="5390873"/>
            <a:ext cx="1556981" cy="15012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0916" y="643196"/>
            <a:ext cx="55752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 dirty="0">
                <a:solidFill>
                  <a:srgbClr val="0000CC"/>
                </a:solidFill>
                <a:latin typeface="Varpada" charset="0"/>
                <a:ea typeface="Arial" panose="020B0604020202020204" pitchFamily="34" charset="0"/>
                <a:sym typeface="Wingdings 2" panose="05020102010507070707" pitchFamily="18" charset="2"/>
              </a:rPr>
              <a:t>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đồ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thị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:</a:t>
            </a: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 charset="0"/>
              <a:ea typeface="Arial" panose="020B0604020202020204" pitchFamily="34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57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537936"/>
            <a:ext cx="11926984" cy="5248302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89"/>
            <a:ext cx="8663155" cy="1543625"/>
            <a:chOff x="534987" y="1869705"/>
            <a:chExt cx="16982920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6" y="1653394"/>
                  <a:ext cx="2278919" cy="844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28661" y="1991046"/>
                  <a:ext cx="16389246" cy="2111588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630238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tiếp xúc với đồ thị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tại hai điểm phân biệt. Tìm tung độ </a:t>
                  </a:r>
                  <a:r>
                    <a:rPr lang="vi-VN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tiếp </a:t>
                  </a:r>
                  <a:r>
                    <a:rPr lang="vi-VN" sz="28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điểm.</a:t>
                  </a:r>
                  <a:endParaRPr lang="vi-VN" alt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661" y="1991046"/>
                  <a:ext cx="16389246" cy="21115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58" t="-5556" b="-40556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-1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1.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0.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162263" y="227298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B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480" y="2249804"/>
                <a:ext cx="11620791" cy="4053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xúc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cong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d>
                              <m:dPr>
                                <m:ctrlP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      ,</m:t>
                        </m:r>
                      </m:e>
                    </m:d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fr-FR" sz="2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đường thẳng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2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hai điểm phân biệt khi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Hay tung độ tiếp điểm bằng </a:t>
                </a:r>
                <a14:m>
                  <m:oMath xmlns:m="http://schemas.openxmlformats.org/officeDocument/2006/math">
                    <m:r>
                      <a:rPr lang="vi-VN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0" y="2249804"/>
                <a:ext cx="11620791" cy="4053738"/>
              </a:xfrm>
              <a:prstGeom prst="rect">
                <a:avLst/>
              </a:prstGeom>
              <a:blipFill rotWithShape="1">
                <a:blip r:embed="rId6"/>
                <a:stretch>
                  <a:fillRect t="-60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0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49511"/>
            <a:ext cx="11834900" cy="4266528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58963"/>
            <a:ext cx="11938264" cy="1302226"/>
            <a:chOff x="534987" y="1695299"/>
            <a:chExt cx="23403322" cy="250811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33705"/>
              <a:chOff x="534987" y="1647866"/>
              <a:chExt cx="23340848" cy="23337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800218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106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12587" y="1695299"/>
                  <a:ext cx="20025722" cy="2184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để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tiếp xúc với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87" y="1695299"/>
                  <a:ext cx="20025722" cy="21840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58" b="-252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345755"/>
            <a:ext cx="11838141" cy="850867"/>
            <a:chOff x="247181" y="1466046"/>
            <a:chExt cx="11838141" cy="97583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0040"/>
              <a:ext cx="3090381" cy="925699"/>
              <a:chOff x="5537206" y="1547488"/>
              <a:chExt cx="3079904" cy="8605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47488"/>
                    <a:ext cx="2280848" cy="849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47488"/>
                    <a:ext cx="2280848" cy="84948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3"/>
              <a:ext cx="3090381" cy="940538"/>
              <a:chOff x="5537206" y="1557992"/>
              <a:chExt cx="3079904" cy="87436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82868"/>
                    <a:ext cx="2280848" cy="849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82868"/>
                    <a:ext cx="2280848" cy="84948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3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686171"/>
                    <a:ext cx="2280848" cy="492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86171"/>
                    <a:ext cx="2280848" cy="49221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66046"/>
              <a:ext cx="3090381" cy="949709"/>
              <a:chOff x="5537206" y="1525171"/>
              <a:chExt cx="3079904" cy="8828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25171"/>
                    <a:ext cx="2493487" cy="849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/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25171"/>
                    <a:ext cx="2493487" cy="84948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8991519" y="1488087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509" y="2989506"/>
                <a:ext cx="11683127" cy="372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điểm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hệ sau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vi-VN" sz="24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)⇔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∨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9" y="2989506"/>
                <a:ext cx="11683127" cy="3726533"/>
              </a:xfrm>
              <a:prstGeom prst="rect">
                <a:avLst/>
              </a:prstGeom>
              <a:blipFill rotWithShape="1">
                <a:blip r:embed="rId8"/>
                <a:stretch>
                  <a:fillRect t="-654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1913467"/>
            <a:ext cx="11834900" cy="4802572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58963"/>
            <a:ext cx="11938264" cy="1046450"/>
            <a:chOff x="534987" y="1695299"/>
            <a:chExt cx="23403322" cy="201548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41076"/>
              <a:chOff x="534987" y="1647866"/>
              <a:chExt cx="23340848" cy="184107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800218"/>
                <a:ext cx="23120186" cy="16887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106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12587" y="1695299"/>
                  <a:ext cx="20025722" cy="2015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s-ES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s-E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Tìm trên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các điểm mà từ đó kẻ được đúng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tiếp tuyến với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87" y="1695299"/>
                  <a:ext cx="20025722" cy="20154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58" b="-122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83903" y="1125031"/>
            <a:ext cx="12317946" cy="1091647"/>
            <a:chOff x="247182" y="1466046"/>
            <a:chExt cx="11703344" cy="125197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38"/>
              <a:ext cx="2901190" cy="914401"/>
              <a:chOff x="5537206" y="1557991"/>
              <a:chExt cx="289135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60081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48688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9782" y="1782819"/>
                    <a:ext cx="2508778" cy="426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(−1;4)</m:t>
                          </m:r>
                          <m:r>
                            <m:rPr>
                              <m:nor/>
                            </m:rPr>
                            <a:rPr lang="vi-VN" sz="2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vi-VN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7;4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(2;</m:t>
                          </m:r>
                          <m:r>
                            <a:rPr lang="vi-VN" sz="2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4)</m:t>
                          </m:r>
                          <m:r>
                            <m:rPr>
                              <m:nor/>
                            </m:rPr>
                            <a:rPr lang="vi-VN" sz="2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782" y="1782819"/>
                    <a:ext cx="2508778" cy="42658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15234" y="1501343"/>
              <a:ext cx="2868618" cy="914402"/>
              <a:chOff x="5489499" y="1557992"/>
              <a:chExt cx="285889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55903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89499" y="1811194"/>
                <a:ext cx="37039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39984" y="1784580"/>
                    <a:ext cx="2280848" cy="492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(−1;4)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7;4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(9;4)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24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984" y="1784580"/>
                    <a:ext cx="2280848" cy="49221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278" r="-19494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942871" y="1501343"/>
              <a:ext cx="3202646" cy="914403"/>
              <a:chOff x="5401515" y="1557992"/>
              <a:chExt cx="3191787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502074" y="1557992"/>
                <a:ext cx="3091228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01515" y="1811193"/>
                <a:ext cx="39631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688466" y="1704095"/>
                    <a:ext cx="2280848" cy="492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(−2;4)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−5;4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(2;4)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8466" y="1704095"/>
                    <a:ext cx="2280848" cy="49221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025" r="-27342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84569" y="1466046"/>
              <a:ext cx="2865957" cy="1251978"/>
              <a:chOff x="5626513" y="1525171"/>
              <a:chExt cx="2856238" cy="11638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746989" y="1557992"/>
                <a:ext cx="2720836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26513" y="1794385"/>
                <a:ext cx="37039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39203" y="1525171"/>
                    <a:ext cx="2643548" cy="1163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(−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vi-VN" sz="20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20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2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0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9203" y="1525171"/>
                    <a:ext cx="2643548" cy="116388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4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9114870" y="131734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378371" y="2101670"/>
                <a:ext cx="12412940" cy="47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</a:t>
                </a:r>
                <a:r>
                  <a:rPr lang="vi-VN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0" smtClean="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ệ 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sau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nhau, tức là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thỏa mãn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nhau.</a:t>
                </a:r>
              </a:p>
              <a:p>
                <a:pPr marL="630555" marR="0" algn="just"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phân biệt, trong đó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bằng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kép khác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các điểm cần tìm là: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371" y="2101670"/>
                <a:ext cx="12412940" cy="4754315"/>
              </a:xfrm>
              <a:prstGeom prst="rect">
                <a:avLst/>
              </a:prstGeom>
              <a:blipFill rotWithShape="1">
                <a:blip r:embed="rId8"/>
                <a:stretch>
                  <a:fillRect t="-513" r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9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129183"/>
            <a:ext cx="11762945" cy="372745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46486"/>
            <a:ext cx="12304740" cy="1386561"/>
            <a:chOff x="231432" y="1454703"/>
            <a:chExt cx="23692914" cy="2764438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49436"/>
              <a:chOff x="231432" y="1647866"/>
              <a:chExt cx="23120186" cy="234943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713970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2049" y="1653395"/>
                  <a:ext cx="2642748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5340" y="1454703"/>
                  <a:ext cx="20609006" cy="2264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</m:oMath>
                  </a14:m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trên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thẳng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điểm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mà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từ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đó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kẻ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được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tiếp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tuyến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phân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biệt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s-E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40" y="1454703"/>
                  <a:ext cx="20609006" cy="22648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" b="-1016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4" y="1089476"/>
            <a:ext cx="5530486" cy="926851"/>
            <a:chOff x="1458731" y="6109229"/>
            <a:chExt cx="15105751" cy="14594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109229"/>
                  <a:ext cx="15005433" cy="145946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vi-VN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pt-BR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∨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0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109229"/>
                  <a:ext cx="15005433" cy="14594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089476"/>
            <a:ext cx="5359563" cy="91108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pt-BR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2400" b="1" smtClean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2"/>
            <a:ext cx="5541557" cy="1026741"/>
            <a:chOff x="1458731" y="6334161"/>
            <a:chExt cx="14221505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539852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pt-BR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∨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0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000" b="1" smtClean="0"/>
                    <a:t>.</a:t>
                  </a:r>
                  <a:r>
                    <a:rPr lang="vi-VN" sz="2000" b="1" dirty="0"/>
                    <a:t>	</a:t>
                  </a:r>
                  <a:endParaRPr lang="vi-VN" sz="2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539852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4" y="2102443"/>
            <a:ext cx="5359564" cy="1026740"/>
            <a:chOff x="1458728" y="6334162"/>
            <a:chExt cx="13782859" cy="2053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205348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pt-BR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0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∨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0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0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000" b="1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205348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28" y="6546958"/>
              <a:ext cx="1527288" cy="13453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362609" y="3336552"/>
                <a:ext cx="12416062" cy="361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)∈(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.Phương 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m:rPr>
                                <m:nor/>
                              </m:rP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      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 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 ta được: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fr-FR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fr-FR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609" y="3336552"/>
                <a:ext cx="12416062" cy="3618876"/>
              </a:xfrm>
              <a:prstGeom prst="rect">
                <a:avLst/>
              </a:prstGeom>
              <a:blipFill rotWithShape="1">
                <a:blip r:embed="rId8"/>
                <a:stretch>
                  <a:fillRect t="-1347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7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9735" y="630878"/>
                <a:ext cx="108740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kẻ được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đến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5" y="630878"/>
                <a:ext cx="1087406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89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7160" y="1808716"/>
                <a:ext cx="105392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khác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0" y="1808716"/>
                <a:ext cx="10539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7160" y="2928456"/>
                <a:ext cx="4893840" cy="1105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)≠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vi-VN" sz="24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vi-VN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0" y="2928456"/>
                <a:ext cx="4893840" cy="1105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160" y="4279457"/>
                <a:ext cx="10309244" cy="1070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∨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thể kẻ được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0" y="4279457"/>
                <a:ext cx="10309244" cy="1070678"/>
              </a:xfrm>
              <a:prstGeom prst="rect">
                <a:avLst/>
              </a:prstGeom>
              <a:blipFill rotWithShape="1">
                <a:blip r:embed="rId5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1913467"/>
            <a:ext cx="11834900" cy="4802572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263922"/>
            <a:ext cx="12044942" cy="1469836"/>
            <a:chOff x="534987" y="1300539"/>
            <a:chExt cx="23612450" cy="283093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41076"/>
              <a:chOff x="534987" y="1647866"/>
              <a:chExt cx="23340848" cy="184107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800218"/>
                <a:ext cx="23120186" cy="16887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106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1300539"/>
                  <a:ext cx="23331234" cy="2830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            </a:t>
                  </a:r>
                  <a:r>
                    <a:rPr lang="vi-VN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gọi đồ thị của hàm số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Viết phương trình tiếp tuyến của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1300539"/>
                  <a:ext cx="23331234" cy="2830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83903" y="1155803"/>
            <a:ext cx="12302182" cy="797315"/>
            <a:chOff x="247182" y="1501338"/>
            <a:chExt cx="11688367" cy="9144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38"/>
              <a:ext cx="2901190" cy="914401"/>
              <a:chOff x="5537206" y="1557991"/>
              <a:chExt cx="289135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60081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48688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9782" y="1782819"/>
                    <a:ext cx="2508778" cy="5578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28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782" y="1782819"/>
                    <a:ext cx="2508778" cy="55784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15234" y="1501343"/>
              <a:ext cx="2868618" cy="914402"/>
              <a:chOff x="5489499" y="1557992"/>
              <a:chExt cx="285889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55903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89499" y="1811194"/>
                <a:ext cx="37039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39984" y="1784580"/>
                    <a:ext cx="2280848" cy="557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=−8</m:t>
                          </m:r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nor/>
                            </m:rPr>
                            <a:rPr lang="vi-VN" sz="28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984" y="1784580"/>
                    <a:ext cx="2280848" cy="5578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942871" y="1501343"/>
              <a:ext cx="3202646" cy="914403"/>
              <a:chOff x="5401515" y="1557992"/>
              <a:chExt cx="3191787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502074" y="1557992"/>
                <a:ext cx="3091228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01515" y="1811193"/>
                <a:ext cx="39631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688466" y="1704095"/>
                    <a:ext cx="2280848" cy="557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+25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8466" y="1704095"/>
                    <a:ext cx="2280848" cy="55784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84569" y="1501352"/>
              <a:ext cx="2850980" cy="914404"/>
              <a:chOff x="5626513" y="1557992"/>
              <a:chExt cx="284131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746989" y="1557992"/>
                <a:ext cx="2720836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26513" y="1794385"/>
                <a:ext cx="37039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11710" y="1667889"/>
                    <a:ext cx="2643548" cy="5578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800" b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vi-VN" sz="2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  <m:r>
                            <a:rPr lang="vi-VN" sz="2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800" b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1710" y="1667889"/>
                    <a:ext cx="2643548" cy="5578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9114870" y="131734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78371" y="2101670"/>
            <a:ext cx="124129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78371" y="2586196"/>
                <a:ext cx="12352007" cy="375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điểm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sSubSup>
                                  <m:sSubSupPr>
                                    <m:ctrlPr>
                                      <a:rPr lang="vi-VN" sz="24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vi-VN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</m:oMath>
                </a14:m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phương trình tiếp tuyến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371" y="2586196"/>
                <a:ext cx="12352007" cy="3755387"/>
              </a:xfrm>
              <a:prstGeom prst="rect">
                <a:avLst/>
              </a:prstGeom>
              <a:blipFill rotWithShape="1">
                <a:blip r:embed="rId8"/>
                <a:stretch>
                  <a:fillRect t="-1299" r="-740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586195"/>
            <a:ext cx="11834900" cy="4129843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3529"/>
              <a:chOff x="1275608" y="6239450"/>
              <a:chExt cx="4592537" cy="10057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5" y="4701165"/>
                <a:ext cx="82863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26054" cy="100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31068" y="31592"/>
            <a:ext cx="12366995" cy="1851506"/>
            <a:chOff x="525660" y="1869705"/>
            <a:chExt cx="23350175" cy="21772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48376"/>
              <a:chOff x="534987" y="1647866"/>
              <a:chExt cx="23340848" cy="174837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07518"/>
                <a:ext cx="23120185" cy="16887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77716" y="1653394"/>
                  <a:ext cx="2591408" cy="651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25660" y="1993473"/>
                  <a:ext cx="23331234" cy="2053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            </a:t>
                  </a:r>
                  <a:r>
                    <a:rPr lang="vi-VN" sz="2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là tham số thực. Khi hàm số đồng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−∞;+∞</m:t>
                          </m:r>
                        </m:e>
                      </m:d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hãy tìm giá trị nhỏ nhất của biểu thức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𝒂𝒃</m:t>
                      </m:r>
                    </m:oMath>
                  </a14:m>
                  <a:r>
                    <a:rPr lang="vi-V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60" y="1993473"/>
                  <a:ext cx="23331234" cy="20535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7" r="-247" b="-31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110182" y="1723391"/>
            <a:ext cx="12302182" cy="806214"/>
            <a:chOff x="247182" y="1501338"/>
            <a:chExt cx="11688367" cy="92462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38"/>
              <a:ext cx="3095925" cy="914401"/>
              <a:chOff x="5537206" y="1557991"/>
              <a:chExt cx="3085426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60081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48688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13854" y="1782819"/>
                    <a:ext cx="2508778" cy="5578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Min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oMath>
                    </a14:m>
                    <a:r>
                      <a:rPr lang="vi-VN" sz="2800" b="1" dirty="0">
                        <a:solidFill>
                          <a:srgbClr val="88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.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en-US" sz="2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854" y="1782819"/>
                    <a:ext cx="2508778" cy="55784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15234" y="1501345"/>
              <a:ext cx="2868618" cy="914405"/>
              <a:chOff x="5489499" y="1557992"/>
              <a:chExt cx="285889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55903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89499" y="1811194"/>
                <a:ext cx="37039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8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39984" y="1566060"/>
                    <a:ext cx="2514048" cy="8382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Min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vi-VN" sz="2400" b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𝟏𝟔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1" dirty="0"/>
                            <m:t>.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984" y="1566060"/>
                    <a:ext cx="2514048" cy="83820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942871" y="1501344"/>
              <a:ext cx="3202646" cy="924618"/>
              <a:chOff x="5401515" y="1557992"/>
              <a:chExt cx="3191787" cy="8595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502074" y="1557992"/>
                <a:ext cx="3091228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01515" y="1811193"/>
                <a:ext cx="396310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1824" y="1670477"/>
                    <a:ext cx="2280848" cy="74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Min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280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b="1" dirty="0" smtClean="0"/>
                      <a:t>.</a:t>
                    </a:r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824" y="1670477"/>
                    <a:ext cx="2280848" cy="7470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84569" y="1501353"/>
              <a:ext cx="2850980" cy="914404"/>
              <a:chOff x="5626513" y="1557992"/>
              <a:chExt cx="284131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746989" y="1557992"/>
                <a:ext cx="2720836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26513" y="1794385"/>
                <a:ext cx="37039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11710" y="1667889"/>
                    <a:ext cx="2643548" cy="5578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Min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1710" y="1667889"/>
                    <a:ext cx="2643548" cy="5578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2831014" y="1915161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78371" y="2101670"/>
            <a:ext cx="124129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-323685" y="2686816"/>
                <a:ext cx="12596875" cy="42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</a:t>
                </a:r>
                <a:r>
                  <a:rPr lang="vi-VN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vi-V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−∞;+∞</m:t>
                        </m:r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−∞;+∞</m:t>
                        </m:r>
                      </m:e>
                    </m:d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⇔−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𝑴𝒊𝒏𝑨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𝟖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vi-V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vi-VN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vi-VN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𝟖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vi-V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685" y="2686816"/>
                <a:ext cx="12596875" cy="42086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60598" y="3467101"/>
            <a:ext cx="11158588" cy="3344756"/>
            <a:chOff x="122430" y="3636290"/>
            <a:chExt cx="11799675" cy="3780556"/>
          </a:xfrm>
        </p:grpSpPr>
        <p:sp>
          <p:nvSpPr>
            <p:cNvPr id="5" name="Rounded Rectangle 4"/>
            <p:cNvSpPr/>
            <p:nvPr/>
          </p:nvSpPr>
          <p:spPr>
            <a:xfrm>
              <a:off x="122430" y="4003982"/>
              <a:ext cx="11799675" cy="34128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625" y="3636290"/>
              <a:ext cx="2094108" cy="626181"/>
              <a:chOff x="1194105" y="6239450"/>
              <a:chExt cx="4105212" cy="113773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15735" y="4748505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3111963" cy="113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488057" y="3948957"/>
                <a:ext cx="10910411" cy="2715024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3600" i="1" smtClean="0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d>
                        <m:d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+6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ó 2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ị 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070735" algn="l"/>
                    <a:tab pos="3420745" algn="l"/>
                    <a:tab pos="47707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   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≠−2</m:t>
                              </m:r>
                            </m:e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vi-VN" sz="3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−3&lt;0</m:t>
                              </m:r>
                            </m:e>
                          </m:eqArr>
                        </m:e>
                      </m:d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≠−2</m:t>
                              </m:r>
                            </m:e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&amp;−3&lt;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i="1" smtClean="0">
                  <a:latin typeface="Cambria Math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070735" algn="l"/>
                    <a:tab pos="3420745" algn="l"/>
                    <a:tab pos="47707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−3;1</m:t>
                          </m:r>
                        </m:e>
                      </m:d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57" y="3948957"/>
                <a:ext cx="10910411" cy="2715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2035987" y="769581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37579" y="1570300"/>
            <a:ext cx="5077720" cy="939144"/>
            <a:chOff x="3698855" y="1600200"/>
            <a:chExt cx="8178342" cy="1991244"/>
          </a:xfrm>
        </p:grpSpPr>
        <p:sp>
          <p:nvSpPr>
            <p:cNvPr id="54" name="Rectangle 53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698855" y="1771020"/>
                  <a:ext cx="8178342" cy="1463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1" i="1"/>
                          <m:t>𝒎</m:t>
                        </m:r>
                        <m:r>
                          <a:rPr lang="vi-VN" sz="2800" b="1"/>
                          <m:t>∈</m:t>
                        </m:r>
                        <m:d>
                          <m:dPr>
                            <m:ctrlPr>
                              <a:rPr lang="vi-VN" sz="28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b="1"/>
                              <m:t>−</m:t>
                            </m:r>
                            <m:r>
                              <a:rPr lang="vi-VN" sz="2800" b="1" i="1"/>
                              <m:t>𝟑</m:t>
                            </m:r>
                            <m:r>
                              <a:rPr lang="vi-VN" sz="2800" b="1"/>
                              <m:t>;</m:t>
                            </m:r>
                            <m:r>
                              <a:rPr lang="vi-VN" sz="2800" b="1" i="1"/>
                              <m:t>𝟏</m:t>
                            </m:r>
                          </m:e>
                        </m:d>
                        <m:r>
                          <a:rPr lang="vi-VN" sz="2800" b="1"/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8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b="1"/>
                              <m:t>−</m:t>
                            </m:r>
                            <m:r>
                              <a:rPr lang="vi-VN" sz="2800" b="1" i="1"/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2800" b="1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855" y="1771020"/>
                  <a:ext cx="8178342" cy="146393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66"/>
          <p:cNvSpPr/>
          <p:nvPr/>
        </p:nvSpPr>
        <p:spPr>
          <a:xfrm>
            <a:off x="6234012" y="1593310"/>
            <a:ext cx="3416855" cy="9391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9130" y="1649203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/>
              <a:t>B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5791239" y="1670102"/>
                <a:ext cx="4149696" cy="785846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/>
                        <m:t>𝑚</m:t>
                      </m:r>
                      <m:r>
                        <a:rPr lang="vi-VN" sz="3600"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36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600"/>
                            <m:t>−3;1</m:t>
                          </m:r>
                        </m:e>
                      </m:d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39" y="1670102"/>
                <a:ext cx="4149696" cy="7858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1762964" y="2554710"/>
            <a:ext cx="4276838" cy="91239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8082" y="2610603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956863" y="2655753"/>
                <a:ext cx="4149696" cy="644269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/>
                        <m:t>𝒎</m:t>
                      </m:r>
                      <m:r>
                        <a:rPr lang="vi-VN" sz="2800" b="1"/>
                        <m:t>∈</m:t>
                      </m:r>
                      <m:d>
                        <m:dPr>
                          <m:ctrlPr>
                            <a:rPr lang="vi-VN" sz="2800" b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1"/>
                            <m:t>−∞;−</m:t>
                          </m:r>
                          <m:r>
                            <a:rPr lang="vi-VN" sz="2800" b="1" i="1"/>
                            <m:t>𝟑</m:t>
                          </m:r>
                        </m:e>
                      </m:d>
                      <m:r>
                        <a:rPr lang="vi-VN" sz="2800" b="1"/>
                        <m:t>∪</m:t>
                      </m:r>
                      <m:d>
                        <m:dPr>
                          <m:ctrlPr>
                            <a:rPr lang="vi-VN" sz="2800" b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1" i="1"/>
                            <m:t>𝟏</m:t>
                          </m:r>
                          <m:r>
                            <a:rPr lang="vi-VN" sz="2800" b="1"/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vi-VN" sz="2800" b="1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63" y="2655753"/>
                <a:ext cx="4149696" cy="6442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6257787" y="2566056"/>
            <a:ext cx="3416855" cy="9391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62905" y="2621949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5799591" y="2595407"/>
                <a:ext cx="4149696" cy="785846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/>
                        <m:t>𝑚</m:t>
                      </m:r>
                      <m:r>
                        <a:rPr lang="vi-VN" sz="3600"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36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600"/>
                            <m:t>−3;1</m:t>
                          </m:r>
                        </m:e>
                      </m:d>
                      <m:r>
                        <m:rPr>
                          <m:nor/>
                        </m:rPr>
                        <a:rPr lang="vi-VN" sz="3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1" y="2595407"/>
                <a:ext cx="4149696" cy="7858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451202" y="1647044"/>
            <a:ext cx="552393" cy="4718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2148" y="76200"/>
            <a:ext cx="11939058" cy="1446898"/>
            <a:chOff x="534987" y="1869705"/>
            <a:chExt cx="23404876" cy="2426714"/>
          </a:xfrm>
        </p:grpSpPr>
        <p:grpSp>
          <p:nvGrpSpPr>
            <p:cNvPr id="50" name="Group 49"/>
            <p:cNvGrpSpPr/>
            <p:nvPr/>
          </p:nvGrpSpPr>
          <p:grpSpPr>
            <a:xfrm>
              <a:off x="534987" y="1869705"/>
              <a:ext cx="23340848" cy="2356357"/>
              <a:chOff x="534987" y="1647866"/>
              <a:chExt cx="23340848" cy="2356357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755649" y="1720891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6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64" name="Chevron 6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50"/>
                <p:cNvSpPr/>
                <p:nvPr/>
              </p:nvSpPr>
              <p:spPr>
                <a:xfrm>
                  <a:off x="4104214" y="1936625"/>
                  <a:ext cx="19835649" cy="235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 giá trị thực nào của tham số</a:t>
                  </a:r>
                  <a14:m>
                    <m:oMath xmlns:m="http://schemas.openxmlformats.org/officeDocument/2006/math"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vi-VN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thì hàm số </a:t>
                  </a:r>
                  <a14:m>
                    <m:oMath xmlns:m="http://schemas.openxmlformats.org/officeDocument/2006/math"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vi-VN" sz="3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𝑚𝑥</m:t>
                      </m:r>
                      <m:r>
                        <a:rPr lang="vi-VN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−6</m:t>
                      </m:r>
                    </m:oMath>
                  </a14:m>
                  <a:r>
                    <a:rPr lang="vi-VN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có  cực trị ?</a:t>
                  </a:r>
                </a:p>
              </p:txBody>
            </p:sp>
          </mc:Choice>
          <mc:Fallback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3597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04" t="-866" r="-964" b="-121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Action Button: Forward or Next 44">
            <a:hlinkClick r:id="rId9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 animBg="1"/>
      <p:bldP spid="67" grpId="0" animBg="1"/>
      <p:bldP spid="78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47" grpId="0" animBg="1"/>
      <p:bldP spid="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537936"/>
            <a:ext cx="11926984" cy="5248302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89"/>
            <a:ext cx="8672420" cy="1581422"/>
            <a:chOff x="534987" y="1869705"/>
            <a:chExt cx="17001083" cy="305761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6" y="1653394"/>
                  <a:ext cx="2690581" cy="107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146824" y="2081877"/>
                  <a:ext cx="16389246" cy="2845440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R="0" lvl="0" algn="just"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 đồ thị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có 2 điểm cực trị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𝟏𝟔</m:t>
                          </m:r>
                        </m:e>
                      </m:d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R="0" lvl="0" algn="just"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2800" b="1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824" y="2081877"/>
                  <a:ext cx="16389246" cy="28454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2" t="-3320" b="-10788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</a:t>
                  </a:r>
                  <a:r>
                    <a:rPr lang="en-US" smtClean="0">
                      <a:solidFill>
                        <a:schemeClr val="bg1"/>
                      </a:solidFill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1" y="1298581"/>
              <a:ext cx="1013413" cy="53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 smtClean="0"/>
                <a:t>   1.</a:t>
              </a:r>
              <a:endParaRPr lang="en-US" sz="32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1899004" cy="974375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013413" cy="62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   </a:t>
              </a:r>
              <a:r>
                <a:rPr lang="en-US" smtClean="0">
                  <a:solidFill>
                    <a:schemeClr val="bg1"/>
                  </a:solidFill>
                </a:rPr>
                <a:t>2.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56127" cy="98117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013413" cy="53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  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162263" y="227298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B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9780" y="2249804"/>
                <a:ext cx="11882219" cy="3514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2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 i="1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2 điểm cực trị là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đồ thị hàm số  nên ta có: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Times New Roman" panose="02020603050405020304" pitchFamily="18" charset="0"/>
                      </a:rPr>
                      <m:t>    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𝟐𝟕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hệ 4 phương 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có: </a:t>
                </a:r>
                <a:endParaRPr lang="en-US" sz="2800" b="1" i="1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𝟏𝟓𝟑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𝟐𝟎𝟑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28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0" y="2249804"/>
                <a:ext cx="11882219" cy="3514039"/>
              </a:xfrm>
              <a:prstGeom prst="rect">
                <a:avLst/>
              </a:prstGeom>
              <a:blipFill rotWithShape="1">
                <a:blip r:embed="rId6"/>
                <a:stretch>
                  <a:fillRect l="-1077" t="-1386" r="-1077" b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5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430027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2873" y="1733442"/>
            <a:ext cx="13246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nl-NL" sz="3000" b="1" dirty="0">
                <a:solidFill>
                  <a:srgbClr val="0000CC"/>
                </a:solidFill>
                <a:latin typeface="Calibri" panose="020F0502020204030204" pitchFamily="34" charset="0"/>
                <a:ea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lang="nl-NL" sz="3000" b="1" dirty="0">
                <a:solidFill>
                  <a:srgbClr val="0000C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r>
              <a:rPr lang="nl-NL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giải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/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bậc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726512"/>
                <a:ext cx="11955439" cy="3065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3000" b="1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Arial" panose="020B0604020202020204" pitchFamily="34" charset="0"/>
                  </a:rPr>
                  <a:t> </a:t>
                </a:r>
                <a:r>
                  <a:rPr lang="nl-NL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pháp</a:t>
                </a:r>
                <a:r>
                  <a:rPr lang="en-US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 </a:t>
                </a:r>
                <a:endParaRPr lang="en-US" sz="3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Nhánh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vô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cực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0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30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Oy</a:t>
                </a:r>
                <a:r>
                  <a:rPr lang="en-US" sz="30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phía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0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phía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>
                    <a:latin typeface="Calibri" panose="020F0502020204030204" pitchFamily="34" charset="0"/>
                  </a:rPr>
                  <a:t>+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Hoành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độ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điểm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uốn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suy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ra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dấu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của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b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>
                    <a:latin typeface="Calibri" panose="020F0502020204030204" pitchFamily="34" charset="0"/>
                  </a:rPr>
                  <a:t>+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Điểm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cực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trị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của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hàm</a:t>
                </a:r>
                <a:r>
                  <a:rPr lang="en-US" sz="3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latin typeface="Calibri" panose="020F0502020204030204" pitchFamily="34" charset="0"/>
                  </a:rPr>
                  <a:t>số</a:t>
                </a:r>
                <a:endParaRPr lang="en-US" sz="3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26512"/>
                <a:ext cx="11955439" cy="3065583"/>
              </a:xfrm>
              <a:prstGeom prst="rect">
                <a:avLst/>
              </a:prstGeom>
              <a:blipFill rotWithShape="1">
                <a:blip r:embed="rId2"/>
                <a:stretch>
                  <a:fillRect t="-2783" b="-5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4674" y="2723153"/>
            <a:ext cx="12540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19580" algn="l"/>
                <a:tab pos="3262630" algn="l"/>
                <a:tab pos="4806315" algn="l"/>
              </a:tabLst>
            </a:pP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000" b="1" u="sng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000" b="1" u="sng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Dựa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US" sz="3000" b="1" dirty="0" smtClean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719580" algn="l"/>
                <a:tab pos="3262630" algn="l"/>
                <a:tab pos="4806315" algn="l"/>
              </a:tabLst>
            </a:pPr>
            <a:r>
              <a:rPr lang="en-US" sz="3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suy</a:t>
            </a:r>
            <a:r>
              <a:rPr lang="en-US" sz="30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0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0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39" y="31560"/>
            <a:ext cx="12182161" cy="716607"/>
            <a:chOff x="9839" y="31560"/>
            <a:chExt cx="12182161" cy="716607"/>
          </a:xfrm>
        </p:grpSpPr>
        <p:sp>
          <p:nvSpPr>
            <p:cNvPr id="11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50047" y="709696"/>
            <a:ext cx="13432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B. DẠNG TOÁN. 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000" b="1" u="sng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000" b="1" u="sng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hàm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65839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040187" y="1863332"/>
              <a:ext cx="19884159" cy="208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/>
              <a:r>
                <a:rPr lang="en-US" sz="2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Cho hàm số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y=f(x)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có đồ thị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y=f'(x)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cắt trục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Ox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tại ba điểm có hoành độ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a&lt;b&lt;c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như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hình </a:t>
              </a:r>
              <a:r>
                <a:rPr lang="vi-VN" altLang="vi-VN" sz="2800" b="1" smtClean="0">
                  <a:latin typeface="+mj-lt"/>
                  <a:ea typeface="Times New Roman" panose="02020603050405020304" pitchFamily="18" charset="0"/>
                </a:rPr>
                <a:t>vẽ.Mệnh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đề nào dưới đây là đúng?</a:t>
              </a:r>
              <a:endParaRPr lang="vi-VN" altLang="vi-VN" sz="2800" b="1" dirty="0">
                <a:latin typeface="+mj-lt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1559049" y="6334162"/>
              <a:ext cx="13601616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3599815" algn="l"/>
                </a:tabLst>
              </a:pP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f(c)&gt;f(a)&gt;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f(b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f(c)&gt;f(b)&gt;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f(a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en-US" sz="2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1"/>
              <a:ext cx="13101203" cy="14248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f(a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)&gt;f(b)&gt;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</a:t>
              </a:r>
              <a:r>
                <a:rPr lang="vi-VN" sz="2800" b="1" smtClean="0">
                  <a:solidFill>
                    <a:schemeClr val="bg1"/>
                  </a:solidFill>
                </a:rPr>
                <a:t>.</a:t>
              </a:r>
              <a:r>
                <a:rPr lang="vi-VN" sz="2800" b="1" dirty="0">
                  <a:solidFill>
                    <a:schemeClr val="bg1"/>
                  </a:solidFill>
                </a:rPr>
                <a:t>	</a:t>
              </a:r>
              <a:endParaRPr lang="vi-VN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40385" y="6334162"/>
              <a:ext cx="13101202" cy="14248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</a:pP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f(b)&gt;f(a)&gt;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683403"/>
                <a:ext cx="9832428" cy="295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2400" b="1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 </a:t>
                </a: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tự: diện tích của hình phẳng giới hạn bởi các đường: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p>
                      <m:e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 khác, dựa vào hình vẽ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683403"/>
                <a:ext cx="9832428" cy="2959465"/>
              </a:xfrm>
              <a:prstGeom prst="rect">
                <a:avLst/>
              </a:prstGeom>
              <a:blipFill rotWithShape="1">
                <a:blip r:embed="rId3"/>
                <a:stretch>
                  <a:fillRect t="-164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8" y="2940667"/>
            <a:ext cx="2434287" cy="33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65839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040187" y="1863332"/>
              <a:ext cx="19884159" cy="208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/>
              <a:r>
                <a:rPr lang="en-US" sz="2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Cho hàm số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y=f(x)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có đồ thị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y=f'(x)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cắt trục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Ox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tại ba điểm có hoành độ </a:t>
              </a:r>
              <a:r>
                <a:rPr lang="vi-VN" altLang="vi-VN" sz="2800" b="1" i="1">
                  <a:latin typeface="+mj-lt"/>
                  <a:ea typeface="Times New Roman" panose="02020603050405020304" pitchFamily="18" charset="0"/>
                </a:rPr>
                <a:t>a&lt;b&lt;c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 như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hình </a:t>
              </a:r>
              <a:r>
                <a:rPr lang="vi-VN" altLang="vi-VN" sz="2800" b="1" smtClean="0">
                  <a:latin typeface="+mj-lt"/>
                  <a:ea typeface="Times New Roman" panose="02020603050405020304" pitchFamily="18" charset="0"/>
                </a:rPr>
                <a:t>vẽ.Mệnh </a:t>
              </a:r>
              <a:r>
                <a:rPr lang="vi-VN" altLang="vi-VN" sz="2800" b="1">
                  <a:latin typeface="+mj-lt"/>
                  <a:ea typeface="Times New Roman" panose="02020603050405020304" pitchFamily="18" charset="0"/>
                </a:rPr>
                <a:t>đề nào dưới đây là đúng?</a:t>
              </a:r>
              <a:endParaRPr lang="vi-VN" altLang="vi-VN" sz="2800" b="1" dirty="0">
                <a:latin typeface="+mj-lt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1559049" y="6334162"/>
              <a:ext cx="13601616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3599815" algn="l"/>
                </a:tabLst>
              </a:pP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f(c)&gt;f(a)&gt;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f(b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f(c)&gt;f(b)&gt;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f(a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en-US" sz="2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1"/>
              <a:ext cx="13101203" cy="14248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f(a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)&gt;f(b)&gt;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</a:t>
              </a:r>
              <a:r>
                <a:rPr lang="vi-VN" sz="2800" b="1" smtClean="0">
                  <a:solidFill>
                    <a:schemeClr val="bg1"/>
                  </a:solidFill>
                </a:rPr>
                <a:t>.</a:t>
              </a:r>
              <a:r>
                <a:rPr lang="vi-VN" sz="2800" b="1" dirty="0">
                  <a:solidFill>
                    <a:schemeClr val="bg1"/>
                  </a:solidFill>
                </a:rPr>
                <a:t>	</a:t>
              </a:r>
              <a:endParaRPr lang="vi-VN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40385" y="6334162"/>
              <a:ext cx="13101202" cy="14248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</a:pP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f(b)&gt;f(a)&gt;</a:t>
              </a:r>
              <a:r>
                <a:rPr lang="vi-VN" altLang="vi-VN" sz="2800" b="1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f(c</a:t>
              </a:r>
              <a:r>
                <a:rPr lang="vi-VN" altLang="vi-VN" sz="2800" b="1" i="1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rPr>
                <a:t>).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31938" y="1399277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>
                <a:latin typeface="+mj-lt"/>
              </a:rPr>
              <a:t>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557275"/>
                <a:ext cx="9832428" cy="308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marR="22225" indent="1905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liên tục trên các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lại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nguyên hàm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diện tích của hình phẳng giới hạn bởi các đường: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nary>
                      <m:nary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p>
                    </m:sSub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557275"/>
                <a:ext cx="9832428" cy="3088089"/>
              </a:xfrm>
              <a:prstGeom prst="rect">
                <a:avLst/>
              </a:prstGeom>
              <a:blipFill rotWithShape="1">
                <a:blip r:embed="rId3"/>
                <a:stretch>
                  <a:fillRect t="-1581" r="-1116" b="-3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8" y="2940667"/>
            <a:ext cx="2434287" cy="33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65839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863332"/>
                  <a:ext cx="19884159" cy="2287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Tìm trên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các điểm mà từ đó kẻ được đúng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tiếp tuyến với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863332"/>
                  <a:ext cx="19884159" cy="22871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5" b="-106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(9;4)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vi-VN" sz="2800" b="1" dirty="0">
                      <a:solidFill>
                        <a:schemeClr val="bg1"/>
                      </a:solidFill>
                    </a:rPr>
                    <a:t>	</a:t>
                  </a:r>
                  <a:endParaRPr lang="vi-VN" sz="2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573041"/>
                <a:ext cx="12205852" cy="3243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latin typeface="SymbolPS"/>
                    <a:ea typeface="Times New Roman" panose="02020603050405020304" pitchFamily="18" charset="0"/>
                    <a:sym typeface="SymbolPS"/>
                  </a:rPr>
                  <a:t>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nhau, tức là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thỏa mãn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</a:t>
                </a:r>
                <a:r>
                  <a:rPr lang="vi-VN" sz="24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vi-VN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573041"/>
                <a:ext cx="12205852" cy="3243388"/>
              </a:xfrm>
              <a:prstGeom prst="rect">
                <a:avLst/>
              </a:prstGeom>
              <a:blipFill rotWithShape="1">
                <a:blip r:embed="rId8"/>
                <a:stretch>
                  <a:fillRect t="-752" r="-749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46353"/>
            <a:ext cx="11762945" cy="4010285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65839"/>
            <a:chOff x="231432" y="1863332"/>
            <a:chExt cx="23692914" cy="2324376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863332"/>
                  <a:ext cx="19884159" cy="2287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Tìm trên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các điểm mà từ đó kẻ được đúng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tiếp tuyến với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863332"/>
                  <a:ext cx="19884159" cy="22871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5" b="-106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232322"/>
            <a:ext cx="5339101" cy="784005"/>
            <a:chOff x="1458731" y="6334162"/>
            <a:chExt cx="13701934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334162"/>
                  <a:ext cx="1360161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(9;4)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102443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vi-VN" sz="2800" b="1" dirty="0">
                      <a:solidFill>
                        <a:schemeClr val="bg1"/>
                      </a:solidFill>
                    </a:rPr>
                    <a:t>	</a:t>
                  </a:r>
                  <a:endParaRPr lang="vi-VN" sz="2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102443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;4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(2;4)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2"/>
                  <a:ext cx="13101202" cy="14248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683403"/>
                <a:ext cx="12205852" cy="1698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phân biệt, trong đó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bằng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kép khác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các điểm cần tìm là: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683403"/>
                <a:ext cx="12205852" cy="1698414"/>
              </a:xfrm>
              <a:prstGeom prst="rect">
                <a:avLst/>
              </a:prstGeom>
              <a:blipFill rotWithShape="1">
                <a:blip r:embed="rId8"/>
                <a:stretch>
                  <a:fillRect t="-2867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298093" y="2208517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D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7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43206"/>
            <a:ext cx="11762945" cy="3413432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86938"/>
            <a:chOff x="231432" y="1863332"/>
            <a:chExt cx="23692914" cy="2366442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098258" y="1863332"/>
                  <a:ext cx="20826088" cy="2366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es-E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trên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thẳng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điểm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mà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từ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đó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kẻ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được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tiếp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tuyến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phân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biệt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8258" y="1863332"/>
                  <a:ext cx="20826088" cy="23664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2"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108921"/>
            <a:ext cx="5359563" cy="1067350"/>
            <a:chOff x="1458731" y="6139847"/>
            <a:chExt cx="13754446" cy="16807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pt-BR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&lt;−2∨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4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:r>
                    <a:rPr lang="vi-VN" sz="24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13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pt-BR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&lt;−7</m:t>
                      </m:r>
                    </m:oMath>
                  </a14:m>
                  <a:r>
                    <a:rPr lang="vi-VN" sz="28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r>
                    <a:rPr lang="vi-VN" sz="28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465060"/>
            <a:ext cx="5488435" cy="978145"/>
            <a:chOff x="1458731" y="6334161"/>
            <a:chExt cx="1408517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pt-BR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&lt;−3∨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8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208517"/>
            <a:ext cx="5648023" cy="968959"/>
            <a:chOff x="1458731" y="5821074"/>
            <a:chExt cx="13782856" cy="19379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pt-BR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∨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683403"/>
                <a:ext cx="12205852" cy="2818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)∈(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400" b="1" dirty="0">
                    <a:latin typeface="Symbol" panose="05050102010706020507" pitchFamily="18" charset="2"/>
                    <a:ea typeface="Times New Roman" panose="02020603050405020304" pitchFamily="18" charset="0"/>
                  </a:rPr>
                  <a:t>&lt;=&gt;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m:rPr>
                                <m:nor/>
                              </m:rP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      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.Thay  </a:t>
                </a:r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 ta </a:t>
                </a:r>
                <a:r>
                  <a:rPr lang="pt-BR" sz="24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fr-FR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fr-FR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683403"/>
                <a:ext cx="12205852" cy="2818657"/>
              </a:xfrm>
              <a:prstGeom prst="rect">
                <a:avLst/>
              </a:prstGeom>
              <a:blipFill rotWithShape="1">
                <a:blip r:embed="rId8"/>
                <a:stretch>
                  <a:fillRect t="-1728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8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43206"/>
            <a:ext cx="11762945" cy="3413432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186938"/>
            <a:chOff x="231432" y="1863332"/>
            <a:chExt cx="23692914" cy="2366442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318003"/>
              <a:chOff x="231432" y="1647866"/>
              <a:chExt cx="23120186" cy="2318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682538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098258" y="1863332"/>
                  <a:ext cx="20826088" cy="2366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es-ES" sz="28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trên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thẳng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điểm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mà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từ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đó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kẻ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được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tiếp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tuyến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phân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biệt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s-ES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8258" y="1863332"/>
                  <a:ext cx="20826088" cy="23664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2"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108921"/>
            <a:ext cx="5359563" cy="1067350"/>
            <a:chOff x="1458731" y="6139847"/>
            <a:chExt cx="13754446" cy="16807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pt-BR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&lt;−2∨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4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:r>
                    <a:rPr lang="vi-VN" sz="24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13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216556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pt-BR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&lt;−7</m:t>
                      </m:r>
                    </m:oMath>
                  </a14:m>
                  <a:r>
                    <a:rPr lang="vi-VN" sz="28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r>
                    <a:rPr lang="vi-VN" sz="28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465060"/>
            <a:ext cx="5488435" cy="978145"/>
            <a:chOff x="1458731" y="6334161"/>
            <a:chExt cx="1408517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;2</m:t>
                          </m:r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pt-BR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&lt;−3∨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vi-VN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8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208517"/>
            <a:ext cx="5648023" cy="968959"/>
            <a:chOff x="1458731" y="5821074"/>
            <a:chExt cx="13782856" cy="19379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pt-BR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∨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951425"/>
                <a:ext cx="12205852" cy="2716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kẻ được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đến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khác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∨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24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∨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thể kẻ được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</a:t>
                </a:r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951425"/>
                <a:ext cx="12205852" cy="2716641"/>
              </a:xfrm>
              <a:prstGeom prst="rect">
                <a:avLst/>
              </a:prstGeom>
              <a:blipFill rotWithShape="1">
                <a:blip r:embed="rId8"/>
                <a:stretch>
                  <a:fillRect t="-1794" r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298093" y="2528761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D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4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  <p:bldP spid="4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43206"/>
            <a:ext cx="11762945" cy="3413432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78018"/>
            <a:ext cx="12304740" cy="1636035"/>
            <a:chOff x="231432" y="1863332"/>
            <a:chExt cx="23692914" cy="2701185"/>
          </a:xfrm>
        </p:grpSpPr>
        <p:grpSp>
          <p:nvGrpSpPr>
            <p:cNvPr id="21" name="Group 20"/>
            <p:cNvGrpSpPr/>
            <p:nvPr/>
          </p:nvGrpSpPr>
          <p:grpSpPr>
            <a:xfrm>
              <a:off x="231432" y="1869705"/>
              <a:ext cx="23120186" cy="2448156"/>
              <a:chOff x="231432" y="1647866"/>
              <a:chExt cx="23120186" cy="24481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31432" y="18126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54220" y="1653395"/>
                  <a:ext cx="2238404" cy="1104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863332"/>
                  <a:ext cx="23389359" cy="2701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</a:t>
                  </a:r>
                  <a:r>
                    <a:rPr lang="es-ES" sz="2400" b="1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s-ES" sz="24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s-ES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4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s-ES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nl-NL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 đồ thị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NL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r>
                    <a:rPr lang="es-ES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24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s-ES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nl-NL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 giá trị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nl-NL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sao cho trên đồ thị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NL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tồn tại một điểm duy nhất có hoành độ âm mà tiếp tuyến tại đó vuông góc với đường 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vi-VN"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863332"/>
                  <a:ext cx="23389359" cy="27011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" b="-33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424241"/>
            <a:ext cx="5359563" cy="1067350"/>
            <a:chOff x="1458731" y="6139847"/>
            <a:chExt cx="13754446" cy="16807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indent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35998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&lt;12</m:t>
                      </m:r>
                    </m:oMath>
                  </a14:m>
                  <a:r>
                    <a:rPr lang="nl-NL" sz="2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240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049" y="6139847"/>
                  <a:ext cx="13654128" cy="16807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500344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nl-NL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&gt;1</m:t>
                      </m:r>
                    </m:oMath>
                  </a14:m>
                  <a:r>
                    <a:rPr lang="vi-VN" sz="28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2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6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543890"/>
            <a:ext cx="5488435" cy="978145"/>
            <a:chOff x="1458731" y="6334161"/>
            <a:chExt cx="1408517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&lt;1</m:t>
                      </m:r>
                    </m:oMath>
                  </a14:m>
                  <a:r>
                    <a:rPr lang="nl-NL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vi-VN" sz="2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40352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523837"/>
            <a:ext cx="5648023" cy="968959"/>
            <a:chOff x="1458731" y="5821074"/>
            <a:chExt cx="13782856" cy="19379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&lt;0</m:t>
                        </m:r>
                        <m:r>
                          <m:rPr>
                            <m:nor/>
                          </m:rPr>
                          <a:rPr lang="nl-NL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nl-NL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nl-NL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NL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5821074"/>
                  <a:ext cx="13101203" cy="193791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52400" y="368340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52399" y="3951425"/>
                <a:ext cx="12205852" cy="296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s-E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s-E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s-E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có hệ số góc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hoành độ tiếp điểm thì: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toán,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đúng một nghiệm âm.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dễ thấy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đó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một nghiệm âm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3951425"/>
                <a:ext cx="12205852" cy="2964338"/>
              </a:xfrm>
              <a:prstGeom prst="rect">
                <a:avLst/>
              </a:prstGeom>
              <a:blipFill rotWithShape="1">
                <a:blip r:embed="rId8"/>
                <a:stretch>
                  <a:fillRect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313859" y="2812549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smtClean="0">
                <a:latin typeface="+mj-lt"/>
              </a:rPr>
              <a:t>D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5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/>
      <p:bldP spid="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537936"/>
            <a:ext cx="11926984" cy="5248302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89"/>
            <a:ext cx="8640888" cy="1543625"/>
            <a:chOff x="534987" y="1869705"/>
            <a:chExt cx="16939269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6" y="1653394"/>
                  <a:ext cx="2278919" cy="107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085010" y="1988481"/>
                  <a:ext cx="16389246" cy="2826597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 m để đồ thị hàm số </a:t>
                  </a:r>
                  <a:endParaRPr lang="en-US" sz="2400" b="1" i="1" smtClean="0"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 hai điểm cực trị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đối xứng nhau qua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010" y="1988481"/>
                  <a:ext cx="16389246" cy="28265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167" r="-1459" b="-10833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</a:t>
                  </a:r>
                  <a:r>
                    <a:rPr lang="en-US" sz="2800" b="1">
                      <a:solidFill>
                        <a:schemeClr val="bg1"/>
                      </a:solidFill>
                    </a:rPr>
                    <a:t>m</a:t>
                  </a:r>
                  <a:r>
                    <a:rPr lang="en-US" sz="2800" b="1" smtClean="0">
                      <a:solidFill>
                        <a:schemeClr val="bg1"/>
                      </a:solidFill>
                    </a:rPr>
                    <a:t>=0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2178153" cy="1027629"/>
            <a:chOff x="241306" y="1106599"/>
            <a:chExt cx="1991118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0" y="1298581"/>
              <a:ext cx="1421064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/>
                <a:t> </a:t>
              </a:r>
              <a:r>
                <a:rPr lang="en-US" sz="3200" b="1" i="0" smtClean="0"/>
                <a:t>m=</a:t>
              </a:r>
              <a:r>
                <a:rPr lang="en-US" sz="2800" b="1" i="0" smtClean="0"/>
                <a:t>1</a:t>
              </a:r>
              <a:r>
                <a:rPr lang="en-US" sz="2800" b="1" i="0" smtClean="0"/>
                <a:t>.</a:t>
              </a:r>
              <a:endParaRPr lang="en-US" sz="28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2137808" cy="974375"/>
            <a:chOff x="241306" y="1006293"/>
            <a:chExt cx="1754446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296480" cy="6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</a:t>
              </a:r>
              <a:r>
                <a:rPr lang="en-US" smtClean="0">
                  <a:solidFill>
                    <a:schemeClr val="bg1"/>
                  </a:solidFill>
                </a:rPr>
                <a:t>m=-1.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94221" cy="981173"/>
            <a:chOff x="241306" y="1106599"/>
            <a:chExt cx="1822980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365014" cy="56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</a:t>
              </a:r>
              <a:r>
                <a:rPr lang="en-US" sz="3000" b="1" smtClean="0">
                  <a:solidFill>
                    <a:schemeClr val="bg1"/>
                  </a:solidFill>
                </a:rPr>
                <a:t>m=3.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594855" y="227298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9780" y="2249804"/>
                <a:ext cx="11882219" cy="365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1.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Áp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 công thức giải nhanh, ta có phương trình đi qua hai điểm cực trị cần lập là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𝒂𝒄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 xứng nhau qua đường thẳng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 bài toán chỉ có một đáp số nên </a:t>
                </a:r>
                <a:endParaRPr lang="en-US" sz="2800" b="1" i="1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 mãn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0" y="2249804"/>
                <a:ext cx="11882219" cy="3659463"/>
              </a:xfrm>
              <a:prstGeom prst="rect">
                <a:avLst/>
              </a:prstGeom>
              <a:blipFill rotWithShape="1">
                <a:blip r:embed="rId6"/>
                <a:stretch>
                  <a:fillRect l="-1077" t="-1667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8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537936"/>
            <a:ext cx="11926984" cy="5248302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89"/>
            <a:ext cx="8584325" cy="1543625"/>
            <a:chOff x="534987" y="1869705"/>
            <a:chExt cx="16828385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6" y="1653394"/>
                  <a:ext cx="2278919" cy="107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974126" y="1953872"/>
                  <a:ext cx="16389246" cy="2826597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 m để đồ thị hàm số </a:t>
                  </a:r>
                  <a:endParaRPr lang="en-US" sz="2400" b="1" i="1" smtClean="0"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 hai điểm cực trị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đối xứng nhau qua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26" y="1953872"/>
                  <a:ext cx="16389246" cy="28265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167" r="-1458" b="-10833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</a:t>
                  </a:r>
                  <a:r>
                    <a:rPr lang="en-US" sz="2800" b="1">
                      <a:solidFill>
                        <a:schemeClr val="bg1"/>
                      </a:solidFill>
                    </a:rPr>
                    <a:t>m</a:t>
                  </a:r>
                  <a:r>
                    <a:rPr lang="en-US" sz="2800" b="1" smtClean="0">
                      <a:solidFill>
                        <a:schemeClr val="bg1"/>
                      </a:solidFill>
                    </a:rPr>
                    <a:t>=0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2178153" cy="1027629"/>
            <a:chOff x="241306" y="1106599"/>
            <a:chExt cx="1991118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0" y="1298581"/>
              <a:ext cx="1421064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/>
                <a:t> </a:t>
              </a:r>
              <a:r>
                <a:rPr lang="en-US" sz="3200" b="1" i="0" smtClean="0"/>
                <a:t>m=</a:t>
              </a:r>
              <a:r>
                <a:rPr lang="en-US" sz="2800" b="1" i="0" smtClean="0"/>
                <a:t>1</a:t>
              </a:r>
              <a:r>
                <a:rPr lang="en-US" sz="2800" b="1" i="0" smtClean="0"/>
                <a:t>.</a:t>
              </a:r>
              <a:endParaRPr lang="en-US" sz="28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2137808" cy="974375"/>
            <a:chOff x="241306" y="1006293"/>
            <a:chExt cx="1754446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296480" cy="6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</a:t>
              </a:r>
              <a:r>
                <a:rPr lang="en-US" smtClean="0">
                  <a:solidFill>
                    <a:schemeClr val="bg1"/>
                  </a:solidFill>
                </a:rPr>
                <a:t>m=-1.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94221" cy="981173"/>
            <a:chOff x="241306" y="1106599"/>
            <a:chExt cx="1822980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365014" cy="56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</a:t>
              </a:r>
              <a:r>
                <a:rPr lang="en-US" sz="3000" b="1" smtClean="0">
                  <a:solidFill>
                    <a:schemeClr val="bg1"/>
                  </a:solidFill>
                </a:rPr>
                <a:t>m=3.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6984" y="1794752"/>
                <a:ext cx="12255513" cy="4468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Cách 2:</a:t>
                </a:r>
                <a:r>
                  <a:rPr lang="vi-VN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800" b="1" i="1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có hai cực trị khi và chỉ khi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hai điểm cực trị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2800" b="1" i="1"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2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b="1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phương trình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4" y="1794752"/>
                <a:ext cx="12255513" cy="4468467"/>
              </a:xfrm>
              <a:prstGeom prst="rect">
                <a:avLst/>
              </a:prstGeom>
              <a:blipFill rotWithShape="1">
                <a:blip r:embed="rId6"/>
                <a:stretch>
                  <a:fillRect l="-1045" t="-1091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7" y="1537936"/>
            <a:ext cx="11926984" cy="5248302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4" y="-5689"/>
            <a:ext cx="8600091" cy="1543625"/>
            <a:chOff x="534987" y="1869705"/>
            <a:chExt cx="16859292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6" y="1653394"/>
                  <a:ext cx="2278919" cy="107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005033" y="1930139"/>
                  <a:ext cx="16389246" cy="2826597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:r>
                    <a:rPr lang="en-US" sz="28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 m để đồ thị hàm số </a:t>
                  </a:r>
                  <a:endParaRPr lang="en-US" sz="2400" b="1" i="1" smtClean="0"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450215" marR="0" indent="-450215" algn="just">
                    <a:spcBef>
                      <a:spcPts val="600"/>
                    </a:spcBef>
                    <a:spcAft>
                      <a:spcPts val="0"/>
                    </a:spcAft>
                    <a:tabLst>
                      <a:tab pos="450215" algn="l"/>
                    </a:tabLst>
                  </a:pP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 hai điểm cực trị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vi-VN" sz="2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đối xứng nhau qua đường thẳng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33" y="1930139"/>
                  <a:ext cx="16389246" cy="28265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167" r="-1459" b="-10833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8637247" y="30812"/>
            <a:ext cx="1822711" cy="932175"/>
            <a:chOff x="295025" y="1106599"/>
            <a:chExt cx="1504746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5025" y="1281968"/>
              <a:ext cx="490547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mtClean="0">
                      <a:solidFill>
                        <a:schemeClr val="bg1"/>
                      </a:solidFill>
                    </a:rPr>
                    <a:t>   </a:t>
                  </a:r>
                  <a:r>
                    <a:rPr lang="en-US" sz="2800" b="1">
                      <a:solidFill>
                        <a:schemeClr val="bg1"/>
                      </a:solidFill>
                    </a:rPr>
                    <a:t>m</a:t>
                  </a:r>
                  <a:r>
                    <a:rPr lang="en-US" sz="2800" b="1" smtClean="0">
                      <a:solidFill>
                        <a:schemeClr val="bg1"/>
                      </a:solidFill>
                    </a:rPr>
                    <a:t>=0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54" y="1257598"/>
                  <a:ext cx="1151702" cy="63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8" y="30812"/>
            <a:ext cx="2178153" cy="1027629"/>
            <a:chOff x="241306" y="1106599"/>
            <a:chExt cx="1991118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1360" y="1298581"/>
              <a:ext cx="1421064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b="1" i="0"/>
                <a:t> </a:t>
              </a:r>
              <a:r>
                <a:rPr lang="en-US" sz="3200" b="1" i="0" smtClean="0"/>
                <a:t>m=</a:t>
              </a:r>
              <a:r>
                <a:rPr lang="en-US" sz="2800" b="1" i="0" smtClean="0"/>
                <a:t>1</a:t>
              </a:r>
              <a:r>
                <a:rPr lang="en-US" sz="2800" b="1" i="0" smtClean="0"/>
                <a:t>.</a:t>
              </a:r>
              <a:endParaRPr lang="en-US" sz="2800" b="1" i="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0954" y="977496"/>
            <a:ext cx="2137808" cy="974375"/>
            <a:chOff x="241306" y="1006293"/>
            <a:chExt cx="1754446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9272" y="1236297"/>
              <a:ext cx="1296480" cy="6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mtClean="0">
                  <a:solidFill>
                    <a:schemeClr val="bg1"/>
                  </a:solidFill>
                </a:rPr>
                <a:t> </a:t>
              </a:r>
              <a:r>
                <a:rPr lang="en-US" smtClean="0">
                  <a:solidFill>
                    <a:schemeClr val="bg1"/>
                  </a:solidFill>
                </a:rPr>
                <a:t>m=-1.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197778" y="991671"/>
            <a:ext cx="1994221" cy="981173"/>
            <a:chOff x="241306" y="1106599"/>
            <a:chExt cx="1822980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9272" y="1244802"/>
              <a:ext cx="1365014" cy="56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3000" b="1" smtClean="0">
                  <a:solidFill>
                    <a:schemeClr val="bg1"/>
                  </a:solidFill>
                </a:rPr>
                <a:t>   </a:t>
              </a:r>
              <a:r>
                <a:rPr lang="en-US" sz="3000" b="1" smtClean="0">
                  <a:solidFill>
                    <a:schemeClr val="bg1"/>
                  </a:solidFill>
                </a:rPr>
                <a:t>m=3.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594855" y="227298"/>
            <a:ext cx="595390" cy="5735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smtClean="0"/>
              <a:t>A</a:t>
            </a:r>
            <a:endParaRPr lang="en-US" sz="3200" b="1" dirty="0"/>
          </a:p>
        </p:txBody>
      </p:sp>
      <p:sp>
        <p:nvSpPr>
          <p:cNvPr id="98" name="Action Button: Forward or Next 97">
            <a:hlinkClick r:id="rId5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9780" y="2249804"/>
                <a:ext cx="11882219" cy="3473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viết lại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 xứng nhau qua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thỏa mãn điều kiên cần là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có dạng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hai điểm cực trị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 trung điểm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vi-VN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giá trị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đáp số của bài toán</a:t>
                </a:r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TN: Thử vớigiá tri m tương ứng .</a:t>
                </a:r>
                <a:endParaRPr lang="vi-VN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0" y="2249804"/>
                <a:ext cx="11882219" cy="3473643"/>
              </a:xfrm>
              <a:prstGeom prst="rect">
                <a:avLst/>
              </a:prstGeom>
              <a:blipFill rotWithShape="1">
                <a:blip r:embed="rId6"/>
                <a:stretch>
                  <a:fillRect l="-1077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2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3" y="909848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1595354"/>
                <a:ext cx="120982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1595354"/>
                <a:ext cx="12098216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554" t="-5447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1" y="3141200"/>
                <a:ext cx="1230923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141200"/>
                <a:ext cx="12309231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8979" y="4267858"/>
            <a:ext cx="9886297" cy="614910"/>
            <a:chOff x="448979" y="3762882"/>
            <a:chExt cx="9886297" cy="614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48979" y="3762882"/>
                  <a:ext cx="442133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và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có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 smtClean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ba</a:t>
                  </a:r>
                  <a:r>
                    <a:rPr lang="fr-FR" sz="3200" dirty="0" smtClean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giao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điểm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79" y="3762882"/>
                  <a:ext cx="4421339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500" r="-552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4870318" y="3793017"/>
                  <a:ext cx="546495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fr-FR" sz="3200" dirty="0" err="1">
                      <a:effectLst/>
                      <a:ea typeface="Times New Roman" panose="02020603050405020304" pitchFamily="18" charset="0"/>
                      <a:cs typeface="Chu Văn An (Uni)"/>
                    </a:rPr>
                    <a:t>có</a:t>
                  </a:r>
                  <a:r>
                    <a:rPr lang="fr-FR" sz="3200" dirty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 smtClean="0">
                      <a:effectLst/>
                      <a:ea typeface="Times New Roman" panose="02020603050405020304" pitchFamily="18" charset="0"/>
                      <a:cs typeface="Chu Văn An (Uni)"/>
                    </a:rPr>
                    <a:t>ba</a:t>
                  </a:r>
                  <a:r>
                    <a:rPr lang="fr-FR" sz="3200" dirty="0" smtClean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effectLst/>
                      <a:ea typeface="Times New Roman" panose="02020603050405020304" pitchFamily="18" charset="0"/>
                      <a:cs typeface="Chu Văn An (Uni)"/>
                    </a:rPr>
                    <a:t>nghiệm</a:t>
                  </a:r>
                  <a:r>
                    <a:rPr lang="fr-FR" sz="3200" dirty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effectLst/>
                      <a:ea typeface="Times New Roman" panose="02020603050405020304" pitchFamily="18" charset="0"/>
                      <a:cs typeface="Chu Văn An (Uni)"/>
                    </a:rPr>
                    <a:t>phân</a:t>
                  </a:r>
                  <a:r>
                    <a:rPr lang="fr-FR" sz="3200" dirty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effectLst/>
                      <a:ea typeface="Times New Roman" panose="02020603050405020304" pitchFamily="18" charset="0"/>
                      <a:cs typeface="Chu Văn An (Uni)"/>
                    </a:rPr>
                    <a:t>biệt</a:t>
                  </a:r>
                  <a:r>
                    <a:rPr lang="fr-FR" sz="3200" dirty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318" y="3793017"/>
                  <a:ext cx="546495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112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5014096"/>
                <a:ext cx="94816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trái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dấu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5014096"/>
                <a:ext cx="9481624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607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-31105" y="17912"/>
            <a:ext cx="12182161" cy="716607"/>
            <a:chOff x="9839" y="31560"/>
            <a:chExt cx="12182161" cy="716607"/>
          </a:xfrm>
        </p:grpSpPr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1" y="909848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1486170"/>
                <a:ext cx="120982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1486170"/>
                <a:ext cx="12098216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554" t="-5447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218372" y="3059312"/>
                <a:ext cx="1207721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372" y="3059312"/>
                <a:ext cx="12077218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8979" y="4199618"/>
            <a:ext cx="8205324" cy="601262"/>
            <a:chOff x="448979" y="3762882"/>
            <a:chExt cx="8205324" cy="601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48979" y="3762882"/>
                  <a:ext cx="451591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và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có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 smtClean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hai</a:t>
                  </a:r>
                  <a:r>
                    <a:rPr lang="fr-FR" sz="3200" dirty="0" smtClean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giao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điểm</a:t>
                  </a:r>
                  <a:r>
                    <a:rPr lang="fr-FR" sz="3200" dirty="0">
                      <a:solidFill>
                        <a:srgbClr val="0000FF"/>
                      </a:solidFill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79" y="3762882"/>
                  <a:ext cx="4515916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500" r="-541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4870318" y="3779369"/>
                  <a:ext cx="378398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fr-FR" sz="3200" dirty="0" err="1">
                      <a:effectLst/>
                      <a:ea typeface="Times New Roman" panose="02020603050405020304" pitchFamily="18" charset="0"/>
                      <a:cs typeface="Chu Văn An (Uni)"/>
                    </a:rPr>
                    <a:t>có</a:t>
                  </a:r>
                  <a:r>
                    <a:rPr lang="fr-FR" sz="3200" dirty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 smtClean="0">
                      <a:effectLst/>
                      <a:ea typeface="Times New Roman" panose="02020603050405020304" pitchFamily="18" charset="0"/>
                      <a:cs typeface="Chu Văn An (Uni)"/>
                    </a:rPr>
                    <a:t>hai</a:t>
                  </a:r>
                  <a:r>
                    <a:rPr lang="fr-FR" sz="3200" dirty="0" smtClean="0">
                      <a:effectLst/>
                      <a:ea typeface="Times New Roman" panose="02020603050405020304" pitchFamily="18" charset="0"/>
                      <a:cs typeface="Chu Văn An (Uni)"/>
                    </a:rPr>
                    <a:t> </a:t>
                  </a:r>
                  <a:r>
                    <a:rPr lang="fr-FR" sz="3200" dirty="0" err="1" smtClean="0">
                      <a:effectLst/>
                      <a:ea typeface="Times New Roman" panose="02020603050405020304" pitchFamily="18" charset="0"/>
                      <a:cs typeface="Chu Văn An (Uni)"/>
                    </a:rPr>
                    <a:t>nghiệm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318" y="3779369"/>
                  <a:ext cx="3783985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306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5041392"/>
                <a:ext cx="94816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,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trong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đó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một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= </a:t>
                </a:r>
                <a:r>
                  <a:rPr lang="fr-FR" sz="3200" i="0" dirty="0" smtClean="0">
                    <a:effectLst/>
                    <a:latin typeface="+mj-lt"/>
                    <a:ea typeface="Times New Roman" panose="02020603050405020304" pitchFamily="18" charset="0"/>
                    <a:cs typeface="Chu Văn An (Uni)"/>
                  </a:rPr>
                  <a:t>0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5041392"/>
                <a:ext cx="9481624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607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31105" y="17912"/>
            <a:ext cx="12182161" cy="716607"/>
            <a:chOff x="9839" y="31560"/>
            <a:chExt cx="12182161" cy="716607"/>
          </a:xfrm>
        </p:grpSpPr>
        <p:sp>
          <p:nvSpPr>
            <p:cNvPr id="11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2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3" y="814312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1404282"/>
                <a:ext cx="120982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1404282"/>
                <a:ext cx="12098216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554" t="-5426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1" y="3004720"/>
                <a:ext cx="1230923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04720"/>
                <a:ext cx="12309231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979" y="4090434"/>
                <a:ext cx="4421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giao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9" y="4090434"/>
                <a:ext cx="442133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5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870318" y="4120569"/>
                <a:ext cx="54649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nghiệm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phân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biệt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8" y="4120569"/>
                <a:ext cx="5464958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4700192"/>
                <a:ext cx="948162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ffectLst/>
                    <a:sym typeface="Symbol" panose="05050102010706020507" pitchFamily="18" charset="2"/>
                  </a:rPr>
                  <a:t> </a:t>
                </a:r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cùng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dấu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200" dirty="0" err="1" smtClean="0"/>
                  <a:t>Không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có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cực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trị</a:t>
                </a:r>
                <a:r>
                  <a:rPr lang="fr-FR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4700192"/>
                <a:ext cx="9481624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607" t="-5814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-58401" y="17912"/>
            <a:ext cx="12182161" cy="716607"/>
            <a:chOff x="9839" y="31560"/>
            <a:chExt cx="12182161" cy="716607"/>
          </a:xfrm>
        </p:grpSpPr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00" y="31560"/>
              <a:ext cx="12116100" cy="7166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828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9" y="180773"/>
              <a:ext cx="1218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 5</a:t>
              </a:r>
              <a:r>
                <a:rPr lang="en-US" sz="2400" b="1" smtClean="0">
                  <a:solidFill>
                    <a:srgbClr val="0000CC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BA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9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83" grpId="0"/>
      <p:bldP spid="93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5430</TotalTime>
  <Words>12227</Words>
  <PresentationFormat>Custom</PresentationFormat>
  <Paragraphs>1085</Paragraphs>
  <Slides>69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2020-03-10T02:44:26Z</dcterms:modified>
</cp:coreProperties>
</file>