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82" r:id="rId10"/>
    <p:sldId id="28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embeddedFontLst>
    <p:embeddedFont>
      <p:font typeface="Cookie"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8250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1B16FB3-29AD-4AC0-9EB2-5C86A75010BC}" type="datetimeFigureOut">
              <a:rPr lang="en-US" smtClean="0"/>
              <a:t>4/14/2022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6110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7" name="Picture 3" descr="C:\Users\anhdung\Desktop\bảng xanh.jpg"/>
          <p:cNvPicPr>
            <a:picLocks noChangeAspect="1" noChangeArrowheads="1"/>
          </p:cNvPicPr>
          <p:nvPr/>
        </p:nvPicPr>
        <p:blipFill>
          <a:blip r:embed="rId2"/>
          <a:srcRect/>
          <a:stretch>
            <a:fillRect/>
          </a:stretch>
        </p:blipFill>
        <p:spPr bwMode="auto">
          <a:xfrm>
            <a:off x="2" y="-459629"/>
            <a:ext cx="12191999" cy="7336681"/>
          </a:xfrm>
          <a:prstGeom prst="rect">
            <a:avLst/>
          </a:prstGeom>
          <a:noFill/>
        </p:spPr>
      </p:pic>
      <p:sp>
        <p:nvSpPr>
          <p:cNvPr id="6" name="TextBox 5"/>
          <p:cNvSpPr txBox="1"/>
          <p:nvPr/>
        </p:nvSpPr>
        <p:spPr>
          <a:xfrm>
            <a:off x="1645923" y="979713"/>
            <a:ext cx="9764540" cy="2346804"/>
          </a:xfrm>
          <a:prstGeom prst="rect">
            <a:avLst/>
          </a:prstGeom>
          <a:noFill/>
        </p:spPr>
        <p:txBody>
          <a:bodyPr wrap="square" lIns="68588" tIns="34294" rIns="68588" bIns="34294" rtlCol="0">
            <a:spAutoFit/>
          </a:bodyPr>
          <a:lstStyle/>
          <a:p>
            <a:pPr algn="ctr"/>
            <a:r>
              <a:rPr lang="en-US" sz="3700" dirty="0" err="1">
                <a:solidFill>
                  <a:srgbClr val="E7E6E6"/>
                </a:solidFill>
                <a:latin typeface="Times New Roman" pitchFamily="18" charset="0"/>
                <a:cs typeface="Times New Roman" pitchFamily="18" charset="0"/>
              </a:rPr>
              <a:t>Thứ</a:t>
            </a:r>
            <a:r>
              <a:rPr lang="en-US" sz="3700" dirty="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Năm</a:t>
            </a:r>
            <a:r>
              <a:rPr lang="en-US" sz="3700" dirty="0" smtClean="0">
                <a:solidFill>
                  <a:srgbClr val="E7E6E6"/>
                </a:solidFill>
                <a:latin typeface="Times New Roman" pitchFamily="18" charset="0"/>
                <a:cs typeface="Times New Roman" pitchFamily="18" charset="0"/>
              </a:rPr>
              <a:t>  </a:t>
            </a:r>
            <a:r>
              <a:rPr lang="en-US" sz="3700" dirty="0" err="1">
                <a:solidFill>
                  <a:srgbClr val="E7E6E6"/>
                </a:solidFill>
                <a:latin typeface="Times New Roman" pitchFamily="18" charset="0"/>
                <a:cs typeface="Times New Roman" pitchFamily="18" charset="0"/>
              </a:rPr>
              <a:t>ngày</a:t>
            </a:r>
            <a:r>
              <a:rPr lang="en-US" sz="3700" dirty="0">
                <a:solidFill>
                  <a:srgbClr val="E7E6E6"/>
                </a:solidFill>
                <a:latin typeface="Times New Roman" pitchFamily="18" charset="0"/>
                <a:cs typeface="Times New Roman" pitchFamily="18" charset="0"/>
              </a:rPr>
              <a:t> </a:t>
            </a:r>
            <a:r>
              <a:rPr lang="en-US" sz="3700" dirty="0" smtClean="0">
                <a:solidFill>
                  <a:srgbClr val="E7E6E6"/>
                </a:solidFill>
                <a:latin typeface="Times New Roman" pitchFamily="18" charset="0"/>
                <a:cs typeface="Times New Roman" pitchFamily="18" charset="0"/>
              </a:rPr>
              <a:t>14 </a:t>
            </a:r>
            <a:r>
              <a:rPr lang="en-US" sz="3700" dirty="0" err="1">
                <a:solidFill>
                  <a:srgbClr val="E7E6E6"/>
                </a:solidFill>
                <a:latin typeface="Times New Roman" pitchFamily="18" charset="0"/>
                <a:cs typeface="Times New Roman" pitchFamily="18" charset="0"/>
              </a:rPr>
              <a:t>tháng</a:t>
            </a:r>
            <a:r>
              <a:rPr lang="en-US" sz="3700" dirty="0">
                <a:solidFill>
                  <a:srgbClr val="E7E6E6"/>
                </a:solidFill>
                <a:latin typeface="Times New Roman" pitchFamily="18" charset="0"/>
                <a:cs typeface="Times New Roman" pitchFamily="18" charset="0"/>
              </a:rPr>
              <a:t> </a:t>
            </a:r>
            <a:r>
              <a:rPr lang="en-US" sz="3700" dirty="0" smtClean="0">
                <a:solidFill>
                  <a:srgbClr val="E7E6E6"/>
                </a:solidFill>
                <a:latin typeface="Times New Roman" pitchFamily="18" charset="0"/>
                <a:cs typeface="Times New Roman" pitchFamily="18" charset="0"/>
              </a:rPr>
              <a:t>4 </a:t>
            </a:r>
            <a:r>
              <a:rPr lang="en-US" sz="3700" dirty="0" err="1">
                <a:solidFill>
                  <a:srgbClr val="E7E6E6"/>
                </a:solidFill>
                <a:latin typeface="Times New Roman" pitchFamily="18" charset="0"/>
                <a:cs typeface="Times New Roman" pitchFamily="18" charset="0"/>
              </a:rPr>
              <a:t>năm</a:t>
            </a:r>
            <a:r>
              <a:rPr lang="en-US" sz="3700" dirty="0">
                <a:solidFill>
                  <a:srgbClr val="E7E6E6"/>
                </a:solidFill>
                <a:latin typeface="Times New Roman" pitchFamily="18" charset="0"/>
                <a:cs typeface="Times New Roman" pitchFamily="18" charset="0"/>
              </a:rPr>
              <a:t> 2022</a:t>
            </a:r>
          </a:p>
          <a:p>
            <a:pPr algn="ctr"/>
            <a:r>
              <a:rPr lang="en-US" sz="3700" dirty="0" err="1" smtClean="0">
                <a:solidFill>
                  <a:srgbClr val="E7E6E6"/>
                </a:solidFill>
                <a:latin typeface="Times New Roman" pitchFamily="18" charset="0"/>
                <a:cs typeface="Times New Roman" pitchFamily="18" charset="0"/>
              </a:rPr>
              <a:t>Toán</a:t>
            </a:r>
            <a:endParaRPr lang="en-US" sz="3700" dirty="0">
              <a:solidFill>
                <a:srgbClr val="E7E6E6"/>
              </a:solidFill>
              <a:latin typeface="Times New Roman" pitchFamily="18" charset="0"/>
              <a:cs typeface="Times New Roman" pitchFamily="18" charset="0"/>
            </a:endParaRPr>
          </a:p>
          <a:p>
            <a:pPr algn="ctr"/>
            <a:r>
              <a:rPr lang="en-US" sz="3700" dirty="0" err="1">
                <a:solidFill>
                  <a:srgbClr val="E7E6E6"/>
                </a:solidFill>
                <a:latin typeface="Times New Roman" pitchFamily="18" charset="0"/>
                <a:cs typeface="Times New Roman" pitchFamily="18" charset="0"/>
              </a:rPr>
              <a:t>Bài</a:t>
            </a:r>
            <a:r>
              <a:rPr lang="en-US" sz="3700" dirty="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62</a:t>
            </a:r>
            <a:r>
              <a:rPr lang="en-US" sz="3700" dirty="0" err="1" smtClean="0">
                <a:solidFill>
                  <a:srgbClr val="E7E6E6"/>
                </a:solidFill>
                <a:latin typeface="Times New Roman" pitchFamily="18" charset="0"/>
                <a:cs typeface="Times New Roman" pitchFamily="18" charset="0"/>
              </a:rPr>
              <a:t>:Phép</a:t>
            </a:r>
            <a:r>
              <a:rPr lang="en-US" sz="3700" dirty="0" smtClean="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trừ</a:t>
            </a:r>
            <a:r>
              <a:rPr lang="en-US" sz="3700" dirty="0" smtClean="0">
                <a:solidFill>
                  <a:srgbClr val="E7E6E6"/>
                </a:solidFill>
                <a:latin typeface="Times New Roman" pitchFamily="18" charset="0"/>
                <a:cs typeface="Times New Roman" pitchFamily="18" charset="0"/>
              </a:rPr>
              <a:t>(</a:t>
            </a:r>
            <a:r>
              <a:rPr lang="en-US" sz="3700" dirty="0" err="1" smtClean="0">
                <a:solidFill>
                  <a:srgbClr val="E7E6E6"/>
                </a:solidFill>
                <a:latin typeface="Times New Roman" pitchFamily="18" charset="0"/>
                <a:cs typeface="Times New Roman" pitchFamily="18" charset="0"/>
              </a:rPr>
              <a:t>có</a:t>
            </a:r>
            <a:r>
              <a:rPr lang="en-US" sz="3700" dirty="0" smtClean="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nhớ</a:t>
            </a:r>
            <a:r>
              <a:rPr lang="en-US" sz="3700" dirty="0" smtClean="0">
                <a:solidFill>
                  <a:srgbClr val="E7E6E6"/>
                </a:solidFill>
                <a:latin typeface="Times New Roman" pitchFamily="18" charset="0"/>
                <a:cs typeface="Times New Roman" pitchFamily="18" charset="0"/>
              </a:rPr>
              <a:t>)</a:t>
            </a:r>
            <a:r>
              <a:rPr lang="en-US" sz="3700" dirty="0" err="1" smtClean="0">
                <a:solidFill>
                  <a:srgbClr val="E7E6E6"/>
                </a:solidFill>
                <a:latin typeface="Times New Roman" pitchFamily="18" charset="0"/>
                <a:cs typeface="Times New Roman" pitchFamily="18" charset="0"/>
              </a:rPr>
              <a:t>trong</a:t>
            </a:r>
            <a:r>
              <a:rPr lang="en-US" sz="3700" dirty="0" smtClean="0">
                <a:solidFill>
                  <a:srgbClr val="E7E6E6"/>
                </a:solidFill>
                <a:latin typeface="Times New Roman" pitchFamily="18" charset="0"/>
                <a:cs typeface="Times New Roman" pitchFamily="18" charset="0"/>
              </a:rPr>
              <a:t> </a:t>
            </a:r>
            <a:r>
              <a:rPr lang="en-US" sz="3700" dirty="0" err="1" smtClean="0">
                <a:solidFill>
                  <a:srgbClr val="E7E6E6"/>
                </a:solidFill>
                <a:latin typeface="Times New Roman" pitchFamily="18" charset="0"/>
                <a:cs typeface="Times New Roman" pitchFamily="18" charset="0"/>
              </a:rPr>
              <a:t>phạm</a:t>
            </a:r>
            <a:r>
              <a:rPr lang="en-US" sz="3700" dirty="0" smtClean="0">
                <a:solidFill>
                  <a:srgbClr val="E7E6E6"/>
                </a:solidFill>
                <a:latin typeface="Times New Roman" pitchFamily="18" charset="0"/>
                <a:cs typeface="Times New Roman" pitchFamily="18" charset="0"/>
              </a:rPr>
              <a:t> vi 1000 </a:t>
            </a:r>
            <a:r>
              <a:rPr lang="en-US" sz="3700" dirty="0">
                <a:solidFill>
                  <a:srgbClr val="E7E6E6"/>
                </a:solidFill>
                <a:latin typeface="Times New Roman" pitchFamily="18" charset="0"/>
                <a:cs typeface="Times New Roman" pitchFamily="18" charset="0"/>
              </a:rPr>
              <a:t>(</a:t>
            </a:r>
            <a:r>
              <a:rPr lang="en-US" sz="3700" dirty="0" err="1">
                <a:solidFill>
                  <a:srgbClr val="E7E6E6"/>
                </a:solidFill>
                <a:latin typeface="Times New Roman" pitchFamily="18" charset="0"/>
                <a:cs typeface="Times New Roman" pitchFamily="18" charset="0"/>
              </a:rPr>
              <a:t>Tiết</a:t>
            </a:r>
            <a:r>
              <a:rPr lang="en-US" sz="3700" dirty="0">
                <a:solidFill>
                  <a:srgbClr val="E7E6E6"/>
                </a:solidFill>
                <a:latin typeface="Times New Roman" pitchFamily="18" charset="0"/>
                <a:cs typeface="Times New Roman" pitchFamily="18" charset="0"/>
              </a:rPr>
              <a:t> </a:t>
            </a:r>
            <a:r>
              <a:rPr lang="en-US" sz="3700" dirty="0" smtClean="0">
                <a:solidFill>
                  <a:srgbClr val="E7E6E6"/>
                </a:solidFill>
                <a:latin typeface="Times New Roman" pitchFamily="18" charset="0"/>
                <a:cs typeface="Times New Roman" pitchFamily="18" charset="0"/>
              </a:rPr>
              <a:t>2 </a:t>
            </a:r>
            <a:r>
              <a:rPr lang="en-US" sz="3700" dirty="0">
                <a:solidFill>
                  <a:srgbClr val="E7E6E6"/>
                </a:solidFill>
                <a:latin typeface="Times New Roman" pitchFamily="18" charset="0"/>
                <a:cs typeface="Times New Roman" pitchFamily="18" charset="0"/>
              </a:rPr>
              <a:t>). </a:t>
            </a:r>
          </a:p>
        </p:txBody>
      </p:sp>
    </p:spTree>
    <p:extLst>
      <p:ext uri="{BB962C8B-B14F-4D97-AF65-F5344CB8AC3E}">
        <p14:creationId xmlns:p14="http://schemas.microsoft.com/office/powerpoint/2010/main" val="9563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gridCol w="1851650"/>
                <a:gridCol w="1851650"/>
                <a:gridCol w="1851650"/>
                <a:gridCol w="1851650"/>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6"/>
                                        </p:tgtEl>
                                        <p:attrNameLst>
                                          <p:attrName>style.visibility</p:attrName>
                                        </p:attrNameLst>
                                      </p:cBhvr>
                                      <p:to>
                                        <p:strVal val="visible"/>
                                      </p:to>
                                    </p:set>
                                    <p:animEffect transition="in" filter="fade">
                                      <p:cBhvr>
                                        <p:cTn id="7" dur="500"/>
                                        <p:tgtEl>
                                          <p:spTgt spid="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2"/>
                                        </p:tgtEl>
                                        <p:attrNameLst>
                                          <p:attrName>style.visibility</p:attrName>
                                        </p:attrNameLst>
                                      </p:cBhvr>
                                      <p:to>
                                        <p:strVal val="visible"/>
                                      </p:to>
                                    </p:set>
                                    <p:animEffect transition="in" filter="fade">
                                      <p:cBhvr>
                                        <p:cTn id="7" dur="500"/>
                                        <p:tgtEl>
                                          <p:spTgt spid="3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1935606" y="2369986"/>
            <a:ext cx="7844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288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Bạc và Đồng: 190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Vàng            : … huy chương?</a:t>
            </a:r>
            <a:endParaRPr/>
          </a:p>
        </p:txBody>
      </p:sp>
      <p:sp>
        <p:nvSpPr>
          <p:cNvPr id="3304" name="Google Shape;3304;p18"/>
          <p:cNvSpPr txBox="1"/>
          <p:nvPr/>
        </p:nvSpPr>
        <p:spPr>
          <a:xfrm>
            <a:off x="1096022" y="4336591"/>
            <a:ext cx="10003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  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Đoàn Thể thao Việt Nam giành được số huy chương Vàng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288 – 190 = 98 (huy chương)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98 huy chương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0"/>
                                        </p:tgtEl>
                                        <p:attrNameLst>
                                          <p:attrName>style.visibility</p:attrName>
                                        </p:attrNameLst>
                                      </p:cBhvr>
                                      <p:to>
                                        <p:strVal val="visible"/>
                                      </p:to>
                                    </p:set>
                                    <p:animEffect transition="in" filter="fade">
                                      <p:cBhvr>
                                        <p:cTn id="7" dur="5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7"/>
                                        </p:tgtEl>
                                        <p:attrNameLst>
                                          <p:attrName>style.visibility</p:attrName>
                                        </p:attrNameLst>
                                      </p:cBhvr>
                                      <p:to>
                                        <p:strVal val="visible"/>
                                      </p:to>
                                    </p:set>
                                    <p:animEffect transition="in" filter="fade">
                                      <p:cBhvr>
                                        <p:cTn id="7" dur="500"/>
                                        <p:tgtEl>
                                          <p:spTgt spid="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350"/>
                                        </p:tgtEl>
                                        <p:attrNameLst>
                                          <p:attrName>style.visibility</p:attrName>
                                        </p:attrNameLst>
                                      </p:cBhvr>
                                      <p:to>
                                        <p:strVal val="visible"/>
                                      </p:to>
                                    </p:set>
                                    <p:animEffect transition="in" filter="fade">
                                      <p:cBhvr>
                                        <p:cTn id="15" dur="500"/>
                                        <p:tgtEl>
                                          <p:spTgt spid="3350"/>
                                        </p:tgtEl>
                                      </p:cBhvr>
                                    </p:animEffect>
                                  </p:childTnLst>
                                </p:cTn>
                              </p:par>
                              <p:par>
                                <p:cTn id="16" presetID="10" presetClass="entr" presetSubtype="0" fill="hold" nodeType="withEffect">
                                  <p:stCondLst>
                                    <p:cond delay="0"/>
                                  </p:stCondLst>
                                  <p:childTnLst>
                                    <p:set>
                                      <p:cBhvr>
                                        <p:cTn id="17" dur="1" fill="hold">
                                          <p:stCondLst>
                                            <p:cond delay="0"/>
                                          </p:stCondLst>
                                        </p:cTn>
                                        <p:tgtEl>
                                          <p:spTgt spid="3355"/>
                                        </p:tgtEl>
                                        <p:attrNameLst>
                                          <p:attrName>style.visibility</p:attrName>
                                        </p:attrNameLst>
                                      </p:cBhvr>
                                      <p:to>
                                        <p:strVal val="visible"/>
                                      </p:to>
                                    </p:set>
                                    <p:animEffect transition="in" filter="fade">
                                      <p:cBhvr>
                                        <p:cTn id="18" dur="500"/>
                                        <p:tgtEl>
                                          <p:spTgt spid="3355"/>
                                        </p:tgtEl>
                                      </p:cBhvr>
                                    </p:animEffect>
                                  </p:childTnLst>
                                </p:cTn>
                              </p:par>
                              <p:par>
                                <p:cTn id="19" presetID="10" presetClass="entr" presetSubtype="0" fill="hold" nodeType="withEffect">
                                  <p:stCondLst>
                                    <p:cond delay="0"/>
                                  </p:stCondLst>
                                  <p:childTnLst>
                                    <p:set>
                                      <p:cBhvr>
                                        <p:cTn id="20" dur="1" fill="hold">
                                          <p:stCondLst>
                                            <p:cond delay="0"/>
                                          </p:stCondLst>
                                        </p:cTn>
                                        <p:tgtEl>
                                          <p:spTgt spid="3360"/>
                                        </p:tgtEl>
                                        <p:attrNameLst>
                                          <p:attrName>style.visibility</p:attrName>
                                        </p:attrNameLst>
                                      </p:cBhvr>
                                      <p:to>
                                        <p:strVal val="visible"/>
                                      </p:to>
                                    </p:set>
                                    <p:animEffect transition="in" filter="fade">
                                      <p:cBhvr>
                                        <p:cTn id="21" dur="500"/>
                                        <p:tgtEl>
                                          <p:spTgt spid="3360"/>
                                        </p:tgtEl>
                                      </p:cBhvr>
                                    </p:animEffect>
                                  </p:childTnLst>
                                </p:cTn>
                              </p:par>
                              <p:par>
                                <p:cTn id="22" presetID="10" presetClass="entr" presetSubtype="0" fill="hold" nodeType="withEffect">
                                  <p:stCondLst>
                                    <p:cond delay="0"/>
                                  </p:stCondLst>
                                  <p:childTnLst>
                                    <p:set>
                                      <p:cBhvr>
                                        <p:cTn id="23" dur="1" fill="hold">
                                          <p:stCondLst>
                                            <p:cond delay="0"/>
                                          </p:stCondLst>
                                        </p:cTn>
                                        <p:tgtEl>
                                          <p:spTgt spid="3365"/>
                                        </p:tgtEl>
                                        <p:attrNameLst>
                                          <p:attrName>style.visibility</p:attrName>
                                        </p:attrNameLst>
                                      </p:cBhvr>
                                      <p:to>
                                        <p:strVal val="visible"/>
                                      </p:to>
                                    </p:set>
                                    <p:animEffect transition="in" filter="fade">
                                      <p:cBhvr>
                                        <p:cTn id="24" dur="500"/>
                                        <p:tgtEl>
                                          <p:spTgt spid="3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50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8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9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nvGraphicFramePr>
        <p:xfrm>
          <a:off x="1557398" y="1345643"/>
          <a:ext cx="3000000" cy="3000000"/>
        </p:xfrm>
        <a:graphic>
          <a:graphicData uri="http://schemas.openxmlformats.org/drawingml/2006/table">
            <a:tbl>
              <a:tblPr firstRow="1" bandRow="1">
                <a:noFill/>
                <a:tableStyleId>{846496A3-E4EB-4305-A1DD-AE22991BD5B0}</a:tableStyleId>
              </a:tblPr>
              <a:tblGrid>
                <a:gridCol w="2166625"/>
                <a:gridCol w="2166625"/>
                <a:gridCol w="2166625"/>
                <a:gridCol w="2166625"/>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a:t>231 – 427</a:t>
                      </a:r>
                      <a:endParaRPr sz="2800"/>
                    </a:p>
                  </a:txBody>
                  <a:tcPr marL="91450" marR="91450" marT="45725" marB="45725" anchor="ctr"/>
                </a:tc>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204</a:t>
            </a:r>
            <a:endParaRPr sz="280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7"/>
                                        </p:tgtEl>
                                        <p:attrNameLst>
                                          <p:attrName>style.visibility</p:attrName>
                                        </p:attrNameLst>
                                      </p:cBhvr>
                                      <p:to>
                                        <p:strVal val="visible"/>
                                      </p:to>
                                    </p:set>
                                    <p:animEffect transition="in" filter="fade">
                                      <p:cBhvr>
                                        <p:cTn id="7" dur="500"/>
                                        <p:tgtEl>
                                          <p:spTgt spid="3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fade">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3000000" cy="3000000"/>
        </p:xfrm>
        <a:graphic>
          <a:graphicData uri="http://schemas.openxmlformats.org/drawingml/2006/table">
            <a:tbl>
              <a:tblPr firstRow="1" bandRow="1">
                <a:noFill/>
                <a:tableStyleId>{846496A3-E4EB-4305-A1DD-AE22991BD5B0}</a:tableStyleId>
              </a:tblPr>
              <a:tblGrid>
                <a:gridCol w="3846450"/>
                <a:gridCol w="1528350"/>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5"/>
                                        </p:tgtEl>
                                        <p:attrNameLst>
                                          <p:attrName>style.visibility</p:attrName>
                                        </p:attrNameLst>
                                      </p:cBhvr>
                                      <p:to>
                                        <p:strVal val="visible"/>
                                      </p:to>
                                    </p:set>
                                    <p:animEffect transition="in" filter="fade">
                                      <p:cBhvr>
                                        <p:cTn id="7" dur="500"/>
                                        <p:tgtEl>
                                          <p:spTgt spid="3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4517750" cy="5395750"/>
        </p:xfrm>
        <a:graphic>
          <a:graphicData uri="http://schemas.openxmlformats.org/drawingml/2006/table">
            <a:tbl>
              <a:tblPr firstRow="1" bandRow="1">
                <a:noFill/>
                <a:tableStyleId>{846496A3-E4EB-4305-A1DD-AE22991BD5B0}</a:tableStyleId>
              </a:tblPr>
              <a:tblGrid>
                <a:gridCol w="1527125"/>
                <a:gridCol w="1341625"/>
                <a:gridCol w="1649000"/>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897693"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83750"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6</a:t>
            </a:r>
            <a:endParaRPr/>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173752"/>
      </p:ext>
    </p:extLst>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Custom</PresentationFormat>
  <Paragraphs>282</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 New Roman</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anhdung</cp:lastModifiedBy>
  <cp:revision>1</cp:revision>
  <dcterms:created xsi:type="dcterms:W3CDTF">2021-06-02T01:34:28Z</dcterms:created>
  <dcterms:modified xsi:type="dcterms:W3CDTF">2022-04-13T21:55:23Z</dcterms:modified>
</cp:coreProperties>
</file>