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909" r:id="rId2"/>
    <p:sldId id="808" r:id="rId3"/>
    <p:sldId id="809" r:id="rId4"/>
    <p:sldId id="937" r:id="rId5"/>
    <p:sldId id="852" r:id="rId6"/>
    <p:sldId id="1047" r:id="rId7"/>
    <p:sldId id="970" r:id="rId8"/>
    <p:sldId id="1008" r:id="rId9"/>
    <p:sldId id="897" r:id="rId10"/>
    <p:sldId id="966" r:id="rId11"/>
    <p:sldId id="972" r:id="rId12"/>
    <p:sldId id="973" r:id="rId13"/>
    <p:sldId id="1048" r:id="rId14"/>
    <p:sldId id="1049" r:id="rId15"/>
    <p:sldId id="1050" r:id="rId16"/>
    <p:sldId id="1051" r:id="rId17"/>
    <p:sldId id="723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852"/>
            <p14:sldId id="1047"/>
            <p14:sldId id="970"/>
            <p14:sldId id="1008"/>
            <p14:sldId id="897"/>
            <p14:sldId id="966"/>
            <p14:sldId id="972"/>
            <p14:sldId id="973"/>
            <p14:sldId id="1048"/>
            <p14:sldId id="1049"/>
            <p14:sldId id="1050"/>
            <p14:sldId id="1051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4F7ED"/>
    <a:srgbClr val="FEF6F0"/>
    <a:srgbClr val="E4FEDE"/>
    <a:srgbClr val="1D5E75"/>
    <a:srgbClr val="255997"/>
    <a:srgbClr val="FDEDD3"/>
    <a:srgbClr val="FEF5E6"/>
    <a:srgbClr val="FDEED3"/>
    <a:srgbClr val="FBE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14/03/2024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3.png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png"/><Relationship Id="rId11" Type="http://schemas.openxmlformats.org/officeDocument/2006/relationships/image" Target="../media/image58.wmf"/><Relationship Id="rId5" Type="http://schemas.openxmlformats.org/officeDocument/2006/relationships/image" Target="../media/image61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6.png"/><Relationship Id="rId9" Type="http://schemas.openxmlformats.org/officeDocument/2006/relationships/image" Target="../media/image5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37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70.png"/><Relationship Id="rId10" Type="http://schemas.openxmlformats.org/officeDocument/2006/relationships/image" Target="../media/image67.wmf"/><Relationship Id="rId4" Type="http://schemas.openxmlformats.org/officeDocument/2006/relationships/image" Target="../media/image73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6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44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78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73.wmf"/><Relationship Id="rId5" Type="http://schemas.openxmlformats.org/officeDocument/2006/relationships/image" Target="../media/image29.png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77.wmf"/><Relationship Id="rId4" Type="http://schemas.openxmlformats.org/officeDocument/2006/relationships/image" Target="../media/image70.png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50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70.png"/><Relationship Id="rId10" Type="http://schemas.openxmlformats.org/officeDocument/2006/relationships/image" Target="../media/image81.wmf"/><Relationship Id="rId4" Type="http://schemas.openxmlformats.org/officeDocument/2006/relationships/image" Target="../media/image87.pn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8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89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92.wmf"/><Relationship Id="rId5" Type="http://schemas.openxmlformats.org/officeDocument/2006/relationships/image" Target="../media/image70.png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97.pn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87.wmf"/><Relationship Id="rId22" Type="http://schemas.openxmlformats.org/officeDocument/2006/relationships/image" Target="../media/image9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63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70.png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94.wmf"/><Relationship Id="rId4" Type="http://schemas.openxmlformats.org/officeDocument/2006/relationships/image" Target="../media/image103.pn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9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5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10.bin"/><Relationship Id="rId4" Type="http://schemas.openxmlformats.org/officeDocument/2006/relationships/image" Target="../media/image6.png"/><Relationship Id="rId9" Type="http://schemas.openxmlformats.org/officeDocument/2006/relationships/image" Target="../media/image5.wmf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13.wmf"/><Relationship Id="rId5" Type="http://schemas.openxmlformats.org/officeDocument/2006/relationships/image" Target="../media/image17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6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8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0.pn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4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png"/><Relationship Id="rId18" Type="http://schemas.openxmlformats.org/officeDocument/2006/relationships/image" Target="../media/image3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4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43.wmf"/><Relationship Id="rId10" Type="http://schemas.openxmlformats.org/officeDocument/2006/relationships/image" Target="../media/image41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49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56.wmf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60.png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55.wmf"/><Relationship Id="rId4" Type="http://schemas.openxmlformats.org/officeDocument/2006/relationships/image" Target="../media/image29.png"/><Relationship Id="rId9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3413" y="2438401"/>
            <a:ext cx="5714999" cy="990599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61" y="1600200"/>
            <a:ext cx="5425051" cy="79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1" b="26854"/>
          <a:stretch/>
        </p:blipFill>
        <p:spPr bwMode="auto">
          <a:xfrm>
            <a:off x="5789612" y="2514600"/>
            <a:ext cx="5486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71" y="2424441"/>
            <a:ext cx="1309359" cy="130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1828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4137" y="111026"/>
            <a:ext cx="11849206" cy="1569076"/>
            <a:chOff x="84137" y="111026"/>
            <a:chExt cx="11849206" cy="1569076"/>
          </a:xfrm>
        </p:grpSpPr>
        <p:sp>
          <p:nvSpPr>
            <p:cNvPr id="14" name="Rounded Rectangle 13"/>
            <p:cNvSpPr/>
            <p:nvPr/>
          </p:nvSpPr>
          <p:spPr>
            <a:xfrm>
              <a:off x="1979613" y="152400"/>
              <a:ext cx="9953730" cy="1527702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055812" y="152400"/>
                  <a:ext cx="9725131" cy="1499363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Một vật chuyển động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thẳng có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𝒔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(s tính bằng mét, t tính bằng giây)</a:t>
                  </a:r>
                </a:p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Tìm gia tốc của vật tại thời điểm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giây.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812" y="152400"/>
                  <a:ext cx="9725131" cy="14993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52" b="-7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111026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82" y="528512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55812" y="2438400"/>
            <a:ext cx="474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Vận tốc tại thời điểm t là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38883"/>
              </p:ext>
            </p:extLst>
          </p:nvPr>
        </p:nvGraphicFramePr>
        <p:xfrm>
          <a:off x="6246812" y="2372718"/>
          <a:ext cx="29972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5" name="Equation" r:id="rId8" imgW="1269720" imgH="241200" progId="Equation.DSMT4">
                  <p:embed/>
                </p:oleObj>
              </mc:Choice>
              <mc:Fallback>
                <p:oleObj name="Equation" r:id="rId8" imgW="1269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2" y="2372718"/>
                        <a:ext cx="299720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68487" y="3048000"/>
            <a:ext cx="624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Gia tốc tức thời của vật tại thời điểm t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212567"/>
              </p:ext>
            </p:extLst>
          </p:nvPr>
        </p:nvGraphicFramePr>
        <p:xfrm>
          <a:off x="4637911" y="3538240"/>
          <a:ext cx="29368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6" name="Equation" r:id="rId10" imgW="1244520" imgH="241200" progId="Equation.DSMT4">
                  <p:embed/>
                </p:oleObj>
              </mc:Choice>
              <mc:Fallback>
                <p:oleObj name="Equation" r:id="rId10" imgW="1244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911" y="3538240"/>
                        <a:ext cx="29368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368487" y="4267200"/>
            <a:ext cx="624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Tại thời điểm t = 4 giây, gia tốc của vật là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42995"/>
              </p:ext>
            </p:extLst>
          </p:nvPr>
        </p:nvGraphicFramePr>
        <p:xfrm>
          <a:off x="4341812" y="4738390"/>
          <a:ext cx="41656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97" name="Equation" r:id="rId12" imgW="1765080" imgH="241200" progId="Equation.DSMT4">
                  <p:embed/>
                </p:oleObj>
              </mc:Choice>
              <mc:Fallback>
                <p:oleObj name="Equation" r:id="rId12" imgW="1765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2" y="4738390"/>
                        <a:ext cx="41656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447800"/>
            <a:ext cx="7182151" cy="368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2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238125"/>
            <a:ext cx="9837881" cy="12858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89212" y="534561"/>
                <a:ext cx="8305801" cy="53223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. Tính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"(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2" y="534561"/>
                <a:ext cx="8305801" cy="532239"/>
              </a:xfrm>
              <a:prstGeom prst="rect">
                <a:avLst/>
              </a:prstGeom>
              <a:blipFill rotWithShape="1">
                <a:blip r:embed="rId4"/>
                <a:stretch>
                  <a:fillRect l="-954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2140" y="473928"/>
            <a:ext cx="1453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9.13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1676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46107"/>
              </p:ext>
            </p:extLst>
          </p:nvPr>
        </p:nvGraphicFramePr>
        <p:xfrm>
          <a:off x="4579906" y="2117725"/>
          <a:ext cx="31575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85" name="Equation" r:id="rId7" imgW="1218960" imgH="241200" progId="Equation.DSMT4">
                  <p:embed/>
                </p:oleObj>
              </mc:Choice>
              <mc:Fallback>
                <p:oleObj name="Equation" r:id="rId7" imgW="1218960" imgH="24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06" y="2117725"/>
                        <a:ext cx="31575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970212" y="2281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466778"/>
              </p:ext>
            </p:extLst>
          </p:nvPr>
        </p:nvGraphicFramePr>
        <p:xfrm>
          <a:off x="4032249" y="2743200"/>
          <a:ext cx="57562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86" name="Equation" r:id="rId9" imgW="2222280" imgH="241200" progId="Equation.DSMT4">
                  <p:embed/>
                </p:oleObj>
              </mc:Choice>
              <mc:Fallback>
                <p:oleObj name="Equation" r:id="rId9" imgW="2222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49" y="2743200"/>
                        <a:ext cx="57562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743562"/>
              </p:ext>
            </p:extLst>
          </p:nvPr>
        </p:nvGraphicFramePr>
        <p:xfrm>
          <a:off x="5541962" y="3479800"/>
          <a:ext cx="31257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87" name="Equation" r:id="rId11" imgW="1206360" imgH="215640" progId="Equation.DSMT4">
                  <p:embed/>
                </p:oleObj>
              </mc:Choice>
              <mc:Fallback>
                <p:oleObj name="Equation" r:id="rId11" imgW="1206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2" y="3479800"/>
                        <a:ext cx="31257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03612" y="4267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Vậy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07034"/>
              </p:ext>
            </p:extLst>
          </p:nvPr>
        </p:nvGraphicFramePr>
        <p:xfrm>
          <a:off x="4265612" y="4276725"/>
          <a:ext cx="16462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88" name="Equation" r:id="rId13" imgW="634680" imgH="203040" progId="Equation.DSMT4">
                  <p:embed/>
                </p:oleObj>
              </mc:Choice>
              <mc:Fallback>
                <p:oleObj name="Equation" r:id="rId13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2" y="4276725"/>
                        <a:ext cx="16462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1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238125"/>
            <a:ext cx="9837881" cy="12858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589212" y="304800"/>
            <a:ext cx="8305801" cy="53223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Tính đạo hàm cấp hai của các hàm số sau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2140" y="473928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9.14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1676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527577"/>
              </p:ext>
            </p:extLst>
          </p:nvPr>
        </p:nvGraphicFramePr>
        <p:xfrm>
          <a:off x="3305279" y="2075427"/>
          <a:ext cx="1739690" cy="897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7" name="Equation" r:id="rId6" imgW="812520" imgH="419040" progId="Equation.DSMT4">
                  <p:embed/>
                </p:oleObj>
              </mc:Choice>
              <mc:Fallback>
                <p:oleObj name="Equation" r:id="rId6" imgW="812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279" y="2075427"/>
                        <a:ext cx="1739690" cy="897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581361"/>
              </p:ext>
            </p:extLst>
          </p:nvPr>
        </p:nvGraphicFramePr>
        <p:xfrm>
          <a:off x="3189288" y="858838"/>
          <a:ext cx="25336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8" name="Equation" r:id="rId8" imgW="977760" imgH="203040" progId="Equation.DSMT4">
                  <p:embed/>
                </p:oleObj>
              </mc:Choice>
              <mc:Fallback>
                <p:oleObj name="Equation" r:id="rId8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858838"/>
                        <a:ext cx="253365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952227"/>
              </p:ext>
            </p:extLst>
          </p:nvPr>
        </p:nvGraphicFramePr>
        <p:xfrm>
          <a:off x="7994650" y="881063"/>
          <a:ext cx="22383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9" name="Equation" r:id="rId10" imgW="863280" imgH="203040" progId="Equation.DSMT4">
                  <p:embed/>
                </p:oleObj>
              </mc:Choice>
              <mc:Fallback>
                <p:oleObj name="Equation" r:id="rId10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881063"/>
                        <a:ext cx="223837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853280"/>
              </p:ext>
            </p:extLst>
          </p:nvPr>
        </p:nvGraphicFramePr>
        <p:xfrm>
          <a:off x="5460938" y="2057400"/>
          <a:ext cx="2093925" cy="978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0" name="Equation" r:id="rId12" imgW="977760" imgH="457200" progId="Equation.DSMT4">
                  <p:embed/>
                </p:oleObj>
              </mc:Choice>
              <mc:Fallback>
                <p:oleObj name="Equation" r:id="rId12" imgW="977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938" y="2057400"/>
                        <a:ext cx="2093925" cy="978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731207"/>
              </p:ext>
            </p:extLst>
          </p:nvPr>
        </p:nvGraphicFramePr>
        <p:xfrm>
          <a:off x="3283058" y="3200400"/>
          <a:ext cx="2147717" cy="92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1" name="Equation" r:id="rId14" imgW="1002960" imgH="431640" progId="Equation.DSMT4">
                  <p:embed/>
                </p:oleObj>
              </mc:Choice>
              <mc:Fallback>
                <p:oleObj name="Equation" r:id="rId14" imgW="1002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058" y="3200400"/>
                        <a:ext cx="2147717" cy="924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098858"/>
              </p:ext>
            </p:extLst>
          </p:nvPr>
        </p:nvGraphicFramePr>
        <p:xfrm>
          <a:off x="3168664" y="4191000"/>
          <a:ext cx="2990011" cy="92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2" name="Equation" r:id="rId16" imgW="1396800" imgH="431640" progId="Equation.DSMT4">
                  <p:embed/>
                </p:oleObj>
              </mc:Choice>
              <mc:Fallback>
                <p:oleObj name="Equation" r:id="rId16" imgW="1396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64" y="4191000"/>
                        <a:ext cx="2990011" cy="924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969226"/>
              </p:ext>
            </p:extLst>
          </p:nvPr>
        </p:nvGraphicFramePr>
        <p:xfrm>
          <a:off x="6195187" y="4191000"/>
          <a:ext cx="3097594" cy="92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3" name="Equation" r:id="rId18" imgW="1447560" imgH="431640" progId="Equation.DSMT4">
                  <p:embed/>
                </p:oleObj>
              </mc:Choice>
              <mc:Fallback>
                <p:oleObj name="Equation" r:id="rId18" imgW="1447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187" y="4191000"/>
                        <a:ext cx="3097594" cy="924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183992"/>
              </p:ext>
            </p:extLst>
          </p:nvPr>
        </p:nvGraphicFramePr>
        <p:xfrm>
          <a:off x="4037012" y="5257800"/>
          <a:ext cx="16287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4" name="Equation" r:id="rId20" imgW="761760" imgH="431640" progId="Equation.DSMT4">
                  <p:embed/>
                </p:oleObj>
              </mc:Choice>
              <mc:Fallback>
                <p:oleObj name="Equation" r:id="rId20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5257800"/>
                        <a:ext cx="162877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901905"/>
              </p:ext>
            </p:extLst>
          </p:nvPr>
        </p:nvGraphicFramePr>
        <p:xfrm>
          <a:off x="5713412" y="5257800"/>
          <a:ext cx="13573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5" name="Equation" r:id="rId22" imgW="634680" imgH="431640" progId="Equation.DSMT4">
                  <p:embed/>
                </p:oleObj>
              </mc:Choice>
              <mc:Fallback>
                <p:oleObj name="Equation" r:id="rId22" imgW="634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5257800"/>
                        <a:ext cx="13573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7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238125"/>
            <a:ext cx="9837881" cy="12858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2" y="363051"/>
                <a:ext cx="9601200" cy="93234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𝑷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𝒃𝒙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(a, b là hằng số)</a:t>
                </a:r>
              </a:p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Tìm a, b 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𝑷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𝑷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"(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)=−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363051"/>
                <a:ext cx="9601200" cy="932349"/>
              </a:xfrm>
              <a:prstGeom prst="rect">
                <a:avLst/>
              </a:prstGeom>
              <a:blipFill rotWithShape="1">
                <a:blip r:embed="rId4"/>
                <a:stretch>
                  <a:fillRect l="-825" t="-3922" b="-13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2140" y="473928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9.15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168826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82228"/>
              </p:ext>
            </p:extLst>
          </p:nvPr>
        </p:nvGraphicFramePr>
        <p:xfrm>
          <a:off x="4552949" y="2281535"/>
          <a:ext cx="25320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8" name="Equation" r:id="rId7" imgW="977760" imgH="203040" progId="Equation.DSMT4">
                  <p:embed/>
                </p:oleObj>
              </mc:Choice>
              <mc:Fallback>
                <p:oleObj name="Equation" r:id="rId7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49" y="2281535"/>
                        <a:ext cx="253206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970212" y="2281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629491"/>
              </p:ext>
            </p:extLst>
          </p:nvPr>
        </p:nvGraphicFramePr>
        <p:xfrm>
          <a:off x="4100512" y="2971800"/>
          <a:ext cx="23336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9" name="Equation" r:id="rId9" imgW="901440" imgH="203040" progId="Equation.DSMT4">
                  <p:embed/>
                </p:oleObj>
              </mc:Choice>
              <mc:Fallback>
                <p:oleObj name="Equation" r:id="rId9" imgW="901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2" y="2971800"/>
                        <a:ext cx="23336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214407"/>
              </p:ext>
            </p:extLst>
          </p:nvPr>
        </p:nvGraphicFramePr>
        <p:xfrm>
          <a:off x="4100512" y="3505200"/>
          <a:ext cx="351790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0" name="Equation" r:id="rId11" imgW="1358640" imgH="482400" progId="Equation.DSMT4">
                  <p:embed/>
                </p:oleObj>
              </mc:Choice>
              <mc:Fallback>
                <p:oleObj name="Equation" r:id="rId11" imgW="1358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2" y="3505200"/>
                        <a:ext cx="3517900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99207"/>
              </p:ext>
            </p:extLst>
          </p:nvPr>
        </p:nvGraphicFramePr>
        <p:xfrm>
          <a:off x="4100512" y="4800600"/>
          <a:ext cx="177482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1" name="Equation" r:id="rId13" imgW="685800" imgH="482400" progId="Equation.DSMT4">
                  <p:embed/>
                </p:oleObj>
              </mc:Choice>
              <mc:Fallback>
                <p:oleObj name="Equation" r:id="rId13" imgW="685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2" y="4800600"/>
                        <a:ext cx="1774825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2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238125"/>
            <a:ext cx="9837881" cy="1285875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2" y="304800"/>
                <a:ext cx="9296400" cy="113657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𝒔𝒊𝒏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 smtClean="0">
                                <a:latin typeface="Cambria Math"/>
                                <a:cs typeface="Arial" pitchFamily="34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en-US" sz="26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Chứng minh rằng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"(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𝟒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304800"/>
                <a:ext cx="9296400" cy="1136571"/>
              </a:xfrm>
              <a:prstGeom prst="rect">
                <a:avLst/>
              </a:prstGeom>
              <a:blipFill rotWithShape="1">
                <a:blip r:embed="rId4"/>
                <a:stretch>
                  <a:fillRect l="-78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2140" y="473928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9.16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168826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885911"/>
              </p:ext>
            </p:extLst>
          </p:nvPr>
        </p:nvGraphicFramePr>
        <p:xfrm>
          <a:off x="3719276" y="2097335"/>
          <a:ext cx="5055072" cy="1033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8" name="Equation" r:id="rId7" imgW="2361960" imgH="482400" progId="Equation.DSMT4">
                  <p:embed/>
                </p:oleObj>
              </mc:Choice>
              <mc:Fallback>
                <p:oleObj name="Equation" r:id="rId7" imgW="2361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276" y="2097335"/>
                        <a:ext cx="5055072" cy="1033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208212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495252"/>
              </p:ext>
            </p:extLst>
          </p:nvPr>
        </p:nvGraphicFramePr>
        <p:xfrm>
          <a:off x="4456112" y="3136900"/>
          <a:ext cx="3695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9" name="Equation" r:id="rId9" imgW="1726920" imgH="457200" progId="Equation.DSMT4">
                  <p:embed/>
                </p:oleObj>
              </mc:Choice>
              <mc:Fallback>
                <p:oleObj name="Equation" r:id="rId9" imgW="1726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2" y="3136900"/>
                        <a:ext cx="36957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62433"/>
              </p:ext>
            </p:extLst>
          </p:nvPr>
        </p:nvGraphicFramePr>
        <p:xfrm>
          <a:off x="8151812" y="3136900"/>
          <a:ext cx="22002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0" name="Equation" r:id="rId11" imgW="1028520" imgH="457200" progId="Equation.DSMT4">
                  <p:embed/>
                </p:oleObj>
              </mc:Choice>
              <mc:Fallback>
                <p:oleObj name="Equation" r:id="rId11" imgW="1028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2" y="3136900"/>
                        <a:ext cx="22002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195498"/>
              </p:ext>
            </p:extLst>
          </p:nvPr>
        </p:nvGraphicFramePr>
        <p:xfrm>
          <a:off x="3198812" y="4065588"/>
          <a:ext cx="375126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1" name="Equation" r:id="rId13" imgW="1752480" imgH="457200" progId="Equation.DSMT4">
                  <p:embed/>
                </p:oleObj>
              </mc:Choice>
              <mc:Fallback>
                <p:oleObj name="Equation" r:id="rId13" imgW="1752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4065588"/>
                        <a:ext cx="3751263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939061"/>
              </p:ext>
            </p:extLst>
          </p:nvPr>
        </p:nvGraphicFramePr>
        <p:xfrm>
          <a:off x="6883399" y="4086225"/>
          <a:ext cx="22574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2" name="Equation" r:id="rId15" imgW="1054080" imgH="457200" progId="Equation.DSMT4">
                  <p:embed/>
                </p:oleObj>
              </mc:Choice>
              <mc:Fallback>
                <p:oleObj name="Equation" r:id="rId15" imgW="1054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399" y="4086225"/>
                        <a:ext cx="225742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311399" y="526891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Mặt khác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434257"/>
              </p:ext>
            </p:extLst>
          </p:nvPr>
        </p:nvGraphicFramePr>
        <p:xfrm>
          <a:off x="4146550" y="5116512"/>
          <a:ext cx="288131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3" name="Equation" r:id="rId17" imgW="1346040" imgH="457200" progId="Equation.DSMT4">
                  <p:embed/>
                </p:oleObj>
              </mc:Choice>
              <mc:Fallback>
                <p:oleObj name="Equation" r:id="rId17" imgW="1346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5116512"/>
                        <a:ext cx="2881313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492753"/>
              </p:ext>
            </p:extLst>
          </p:nvPr>
        </p:nvGraphicFramePr>
        <p:xfrm>
          <a:off x="7161212" y="5116512"/>
          <a:ext cx="35909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4" name="Equation" r:id="rId19" imgW="1676160" imgH="457200" progId="Equation.DSMT4">
                  <p:embed/>
                </p:oleObj>
              </mc:Choice>
              <mc:Fallback>
                <p:oleObj name="Equation" r:id="rId19" imgW="1676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2" y="5116512"/>
                        <a:ext cx="359092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666237"/>
              </p:ext>
            </p:extLst>
          </p:nvPr>
        </p:nvGraphicFramePr>
        <p:xfrm>
          <a:off x="4236181" y="6248400"/>
          <a:ext cx="24495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5" name="Equation" r:id="rId21" imgW="1143000" imgH="203040" progId="Equation.DSMT4">
                  <p:embed/>
                </p:oleObj>
              </mc:Choice>
              <mc:Fallback>
                <p:oleObj name="Equation" r:id="rId21" imgW="1143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181" y="6248400"/>
                        <a:ext cx="24495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888644"/>
              </p:ext>
            </p:extLst>
          </p:nvPr>
        </p:nvGraphicFramePr>
        <p:xfrm>
          <a:off x="7085012" y="6107113"/>
          <a:ext cx="2449512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6" name="Equation" r:id="rId23" imgW="1143000" imgH="279360" progId="Equation.DSMT4">
                  <p:embed/>
                </p:oleObj>
              </mc:Choice>
              <mc:Fallback>
                <p:oleObj name="Equation" r:id="rId23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2" y="6107113"/>
                        <a:ext cx="2449512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7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238125"/>
            <a:ext cx="9837881" cy="1543627"/>
          </a:xfrm>
          <a:prstGeom prst="roundRect">
            <a:avLst>
              <a:gd name="adj" fmla="val 44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2" y="304800"/>
                <a:ext cx="9296400" cy="1414468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chuyển động của một hạt được cho bởi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𝒔𝒊𝒏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trong đó s tính bằng centimet và t tính bằng giây. Tính gia tốc của hạt tại thời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giây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304800"/>
                <a:ext cx="9296400" cy="1414468"/>
              </a:xfrm>
              <a:prstGeom prst="rect">
                <a:avLst/>
              </a:prstGeom>
              <a:blipFill rotWithShape="1">
                <a:blip r:embed="rId4"/>
                <a:stretch>
                  <a:fillRect l="-656" t="-2155" r="-525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52400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2140" y="473928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9.17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196690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292863"/>
              </p:ext>
            </p:extLst>
          </p:nvPr>
        </p:nvGraphicFramePr>
        <p:xfrm>
          <a:off x="5447029" y="2333625"/>
          <a:ext cx="4152583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9" name="Equation" r:id="rId7" imgW="2133360" imgH="457200" progId="Equation.DSMT4">
                  <p:embed/>
                </p:oleObj>
              </mc:Choice>
              <mc:Fallback>
                <p:oleObj name="Equation" r:id="rId7" imgW="2133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029" y="2333625"/>
                        <a:ext cx="4152583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41412" y="2514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Vận tốc tại thời điểm t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02135"/>
              </p:ext>
            </p:extLst>
          </p:nvPr>
        </p:nvGraphicFramePr>
        <p:xfrm>
          <a:off x="9601199" y="2338007"/>
          <a:ext cx="222408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0" name="Equation" r:id="rId9" imgW="1143000" imgH="457200" progId="Equation.DSMT4">
                  <p:embed/>
                </p:oleObj>
              </mc:Choice>
              <mc:Fallback>
                <p:oleObj name="Equation" r:id="rId9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1199" y="2338007"/>
                        <a:ext cx="2224088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46212" y="3124200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Gia tốc tức thời của vật tại thời điểm t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664160"/>
              </p:ext>
            </p:extLst>
          </p:nvPr>
        </p:nvGraphicFramePr>
        <p:xfrm>
          <a:off x="3445668" y="3585865"/>
          <a:ext cx="407828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1" name="Equation" r:id="rId11" imgW="2095200" imgH="457200" progId="Equation.DSMT4">
                  <p:embed/>
                </p:oleObj>
              </mc:Choice>
              <mc:Fallback>
                <p:oleObj name="Equation" r:id="rId11" imgW="2095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668" y="3585865"/>
                        <a:ext cx="4078287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905753"/>
              </p:ext>
            </p:extLst>
          </p:nvPr>
        </p:nvGraphicFramePr>
        <p:xfrm>
          <a:off x="7542212" y="3585865"/>
          <a:ext cx="259556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name="Equation" r:id="rId13" imgW="1333440" imgH="457200" progId="Equation.DSMT4">
                  <p:embed/>
                </p:oleObj>
              </mc:Choice>
              <mc:Fallback>
                <p:oleObj name="Equation" r:id="rId13" imgW="1333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2" y="3585865"/>
                        <a:ext cx="2595563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446212" y="4419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Tại thời điểm t = 5 giây, gia tốc của vật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703593"/>
              </p:ext>
            </p:extLst>
          </p:nvPr>
        </p:nvGraphicFramePr>
        <p:xfrm>
          <a:off x="3068668" y="4881265"/>
          <a:ext cx="531336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Equation" r:id="rId15" imgW="2730240" imgH="457200" progId="Equation.DSMT4">
                  <p:embed/>
                </p:oleObj>
              </mc:Choice>
              <mc:Fallback>
                <p:oleObj name="Equation" r:id="rId15" imgW="2730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68" y="4881265"/>
                        <a:ext cx="5313362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5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7358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088891" y="762000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037686" y="1112085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12389" y="910985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284412" y="4267200"/>
            <a:ext cx="6153150" cy="2027219"/>
            <a:chOff x="-232569" y="2668074"/>
            <a:chExt cx="6153150" cy="2027219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232569" y="2668074"/>
              <a:ext cx="6096000" cy="1881069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3671" y="3177543"/>
              <a:ext cx="1366910" cy="15177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90684" y="3025143"/>
                  <a:ext cx="4567237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b="1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Tìm gia tốc tức thời </a:t>
                  </a:r>
                  <a:r>
                    <a:rPr lang="en-US" sz="2600" b="1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của vật tại thời điểm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sz="2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</m:oMath>
                  </a14:m>
                  <a:r>
                    <a:rPr lang="en-US" sz="2600" b="1" smtClean="0">
                      <a:solidFill>
                        <a:schemeClr val="tx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giây </a:t>
                  </a:r>
                  <a:endParaRPr lang="en-US" sz="26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684" y="3025143"/>
                  <a:ext cx="4567237" cy="892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736" t="-6164" r="-4005" b="-16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11175" y="800457"/>
            <a:ext cx="7869237" cy="3126148"/>
            <a:chOff x="511175" y="800457"/>
            <a:chExt cx="7869237" cy="3126148"/>
          </a:xfrm>
        </p:grpSpPr>
        <p:grpSp>
          <p:nvGrpSpPr>
            <p:cNvPr id="2" name="Group 1"/>
            <p:cNvGrpSpPr/>
            <p:nvPr/>
          </p:nvGrpSpPr>
          <p:grpSpPr>
            <a:xfrm>
              <a:off x="511175" y="800457"/>
              <a:ext cx="7869237" cy="3126148"/>
              <a:chOff x="282575" y="840611"/>
              <a:chExt cx="7869237" cy="3126148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82575" y="840611"/>
                <a:ext cx="7869237" cy="3126148"/>
              </a:xfrm>
              <a:prstGeom prst="roundRect">
                <a:avLst>
                  <a:gd name="adj" fmla="val 406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0375" y="938123"/>
                <a:ext cx="7539037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    Chuyển động của một vật gắn trên lò xo (khi bỏ qua ma sát và sức cản không khí) được cho bởi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sau: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31812" y="3011954"/>
                    <a:ext cx="7539037" cy="892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Ở đó </a:t>
                    </a:r>
                    <a14:m>
                      <m:oMath xmlns:m="http://schemas.openxmlformats.org/officeDocument/2006/math"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oMath>
                    </a14:m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tính bằng centimet và thời gian t tính bằng giây. </a:t>
                    </a:r>
                    <a:endParaRPr lang="vi-VN" sz="2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1812" y="3011954"/>
                    <a:ext cx="7539037" cy="89255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1456" t="-6164" r="-1537" b="-157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18765236"/>
                    </p:ext>
                  </p:extLst>
                </p:nvPr>
              </p:nvGraphicFramePr>
              <p:xfrm>
                <a:off x="2489200" y="2117725"/>
                <a:ext cx="3255963" cy="1076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5869" name="Equation" r:id="rId8" imgW="1384200" imgH="457200" progId="Equation.DSMT4">
                        <p:embed/>
                      </p:oleObj>
                    </mc:Choice>
                    <mc:Fallback>
                      <p:oleObj name="Equation" r:id="rId8" imgW="1384200" imgH="45720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89200" y="2117725"/>
                              <a:ext cx="3255963" cy="1076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18765236"/>
                    </p:ext>
                  </p:extLst>
                </p:nvPr>
              </p:nvGraphicFramePr>
              <p:xfrm>
                <a:off x="2489200" y="2117725"/>
                <a:ext cx="3255963" cy="10763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5868" name="Equation" r:id="rId10" imgW="1384200" imgH="457200" progId="Equation.DSMT4">
                        <p:embed/>
                      </p:oleObj>
                    </mc:Choice>
                    <mc:Fallback>
                      <p:oleObj name="Equation" r:id="rId10" imgW="1384200" imgH="457200" progId="Equation.DSMT4">
                        <p:embed/>
                        <p:pic>
                          <p:nvPicPr>
                            <p:cNvPr id="0" name="Object 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89200" y="2117725"/>
                              <a:ext cx="3255963" cy="10763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9451975" y="829032"/>
            <a:ext cx="1824037" cy="3057168"/>
            <a:chOff x="9451975" y="829032"/>
            <a:chExt cx="1824037" cy="3057168"/>
          </a:xfrm>
        </p:grpSpPr>
        <p:sp>
          <p:nvSpPr>
            <p:cNvPr id="26" name="TextBox 25"/>
            <p:cNvSpPr txBox="1"/>
            <p:nvPr/>
          </p:nvSpPr>
          <p:spPr>
            <a:xfrm>
              <a:off x="9451975" y="3516868"/>
              <a:ext cx="1824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9.9</a:t>
              </a:r>
              <a:endParaRPr lang="vi-VN" sz="18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5852" name="Picture 7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2561" y="829032"/>
              <a:ext cx="1638254" cy="2479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853" name="Picture 7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2130" y="2529045"/>
              <a:ext cx="853332" cy="899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79178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608013" y="152400"/>
            <a:ext cx="4648199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KHÁI NIỆM ĐẠO HÀM CẤP HAI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5314" y="838200"/>
            <a:ext cx="11400298" cy="1804362"/>
            <a:chOff x="447216" y="1095703"/>
            <a:chExt cx="11400298" cy="1804362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095703"/>
              <a:ext cx="11400298" cy="1804362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1800" smtClean="0"/>
                <a:t>3</a:t>
              </a:r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012" y="1225302"/>
              <a:ext cx="10896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	     </a:t>
              </a:r>
              <a:r>
                <a:rPr lang="en-US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 đạo hàm cấp hai của một hàm số</a:t>
              </a:r>
              <a:endParaRPr lang="vi-VN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518449" y="1245597"/>
              <a:ext cx="1537363" cy="387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78031" y="1680865"/>
                  <a:ext cx="10896601" cy="658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Gọi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là đạo hàm của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. Tìm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31" y="1680865"/>
                  <a:ext cx="10896601" cy="65851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95" b="-36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8031" y="2299395"/>
                  <a:ext cx="10896601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Tính đạo hàm của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31" y="2299395"/>
                  <a:ext cx="10896601" cy="470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95" t="-9091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406774"/>
              </p:ext>
            </p:extLst>
          </p:nvPr>
        </p:nvGraphicFramePr>
        <p:xfrm>
          <a:off x="1784350" y="3318837"/>
          <a:ext cx="58562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8" name="Equation" r:id="rId8" imgW="2489040" imgH="457200" progId="Equation.DSMT4">
                  <p:embed/>
                </p:oleObj>
              </mc:Choice>
              <mc:Fallback>
                <p:oleObj name="Equation" r:id="rId8" imgW="248904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3318837"/>
                        <a:ext cx="585628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375212"/>
              </p:ext>
            </p:extLst>
          </p:nvPr>
        </p:nvGraphicFramePr>
        <p:xfrm>
          <a:off x="7651750" y="3318837"/>
          <a:ext cx="24812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9" name="Equation" r:id="rId10" imgW="1054080" imgH="457200" progId="Equation.DSMT4">
                  <p:embed/>
                </p:oleObj>
              </mc:Choice>
              <mc:Fallback>
                <p:oleObj name="Equation" r:id="rId10" imgW="1054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0" y="3318837"/>
                        <a:ext cx="248126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095933"/>
              </p:ext>
            </p:extLst>
          </p:nvPr>
        </p:nvGraphicFramePr>
        <p:xfrm>
          <a:off x="1784350" y="4604712"/>
          <a:ext cx="53784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0" name="Equation" r:id="rId12" imgW="2286000" imgH="457200" progId="Equation.DSMT4">
                  <p:embed/>
                </p:oleObj>
              </mc:Choice>
              <mc:Fallback>
                <p:oleObj name="Equation" r:id="rId12" imgW="228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4604712"/>
                        <a:ext cx="53784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342332"/>
              </p:ext>
            </p:extLst>
          </p:nvPr>
        </p:nvGraphicFramePr>
        <p:xfrm>
          <a:off x="7270750" y="4614237"/>
          <a:ext cx="26289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1" name="Equation" r:id="rId14" imgW="1117440" imgH="457200" progId="Equation.DSMT4">
                  <p:embed/>
                </p:oleObj>
              </mc:Choice>
              <mc:Fallback>
                <p:oleObj name="Equation" r:id="rId14" imgW="1117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0" y="4614237"/>
                        <a:ext cx="26289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8012" y="838200"/>
            <a:ext cx="11376075" cy="2393228"/>
            <a:chOff x="678362" y="1044925"/>
            <a:chExt cx="11376075" cy="2393228"/>
          </a:xfrm>
        </p:grpSpPr>
        <p:sp>
          <p:nvSpPr>
            <p:cNvPr id="21" name="Rounded Rectangle 20"/>
            <p:cNvSpPr/>
            <p:nvPr/>
          </p:nvSpPr>
          <p:spPr>
            <a:xfrm>
              <a:off x="678362" y="1044925"/>
              <a:ext cx="11201400" cy="2155475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12812" y="1223967"/>
                  <a:ext cx="102870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Giả sử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đạo hàm tại mỗi điểm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∈(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;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Nếu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’=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’(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lại có đạo hàm tại x thì ta gọi đạo hàm của y’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đạo hàm cấp hai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tại x ,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kí hiệu là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”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hoặc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”(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12" y="1223967"/>
                  <a:ext cx="10287000" cy="16927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89" t="-3237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29387" y="2122662"/>
              <a:ext cx="1225050" cy="1315491"/>
            </a:xfrm>
            <a:prstGeom prst="rect">
              <a:avLst/>
            </a:prstGeom>
          </p:spPr>
        </p:pic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608013" y="152400"/>
            <a:ext cx="4648199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KHÁI NIỆM ĐẠO HÀM CẤP HAI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667" y="22860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7012" y="813745"/>
            <a:ext cx="11658599" cy="1319855"/>
            <a:chOff x="227012" y="813745"/>
            <a:chExt cx="11658599" cy="1319855"/>
          </a:xfrm>
        </p:grpSpPr>
        <p:sp>
          <p:nvSpPr>
            <p:cNvPr id="19" name="Rounded Rectangle 18"/>
            <p:cNvSpPr/>
            <p:nvPr/>
          </p:nvSpPr>
          <p:spPr>
            <a:xfrm>
              <a:off x="1714586" y="861370"/>
              <a:ext cx="10171025" cy="1272230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137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01270" y="12477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79612" y="1042345"/>
                  <a:ext cx="9601200" cy="932349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Tính đạo hàm cấp hai của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Từ đó tính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”(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1042345"/>
                  <a:ext cx="9601200" cy="93234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25" t="-3922" b="-130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2513012" y="282242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3374" y="4419600"/>
            <a:ext cx="6573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 đạo hàm cấp hai của hàm số đã cho là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86593"/>
              </p:ext>
            </p:extLst>
          </p:nvPr>
        </p:nvGraphicFramePr>
        <p:xfrm>
          <a:off x="4037012" y="2746375"/>
          <a:ext cx="33162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5" name="Equation" r:id="rId7" imgW="1409400" imgH="241200" progId="Equation.DSMT4">
                  <p:embed/>
                </p:oleObj>
              </mc:Choice>
              <mc:Fallback>
                <p:oleObj name="Equation" r:id="rId7" imgW="1409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7012" y="2746375"/>
                        <a:ext cx="3316288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608013" y="152400"/>
            <a:ext cx="4648199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KHÁI NIỆM ĐẠO HÀM CẤP HAI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946831"/>
              </p:ext>
            </p:extLst>
          </p:nvPr>
        </p:nvGraphicFramePr>
        <p:xfrm>
          <a:off x="7381875" y="2774499"/>
          <a:ext cx="18827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6" name="Equation" r:id="rId9" imgW="799920" imgH="215640" progId="Equation.DSMT4">
                  <p:embed/>
                </p:oleObj>
              </mc:Choice>
              <mc:Fallback>
                <p:oleObj name="Equation" r:id="rId9" imgW="799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1875" y="2774499"/>
                        <a:ext cx="1882775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696641"/>
              </p:ext>
            </p:extLst>
          </p:nvPr>
        </p:nvGraphicFramePr>
        <p:xfrm>
          <a:off x="3971131" y="3505200"/>
          <a:ext cx="337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7" name="Equation" r:id="rId11" imgW="1434960" imgH="241200" progId="Equation.DSMT4">
                  <p:embed/>
                </p:oleObj>
              </mc:Choice>
              <mc:Fallback>
                <p:oleObj name="Equation" r:id="rId11" imgW="1434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71131" y="3505200"/>
                        <a:ext cx="337820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98242"/>
              </p:ext>
            </p:extLst>
          </p:nvPr>
        </p:nvGraphicFramePr>
        <p:xfrm>
          <a:off x="7389812" y="3505200"/>
          <a:ext cx="17049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8" name="Equation" r:id="rId13" imgW="723600" imgH="215640" progId="Equation.DSMT4">
                  <p:embed/>
                </p:oleObj>
              </mc:Choice>
              <mc:Fallback>
                <p:oleObj name="Equation" r:id="rId13" imgW="7236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89812" y="3505200"/>
                        <a:ext cx="170497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755415"/>
              </p:ext>
            </p:extLst>
          </p:nvPr>
        </p:nvGraphicFramePr>
        <p:xfrm>
          <a:off x="9264650" y="4366269"/>
          <a:ext cx="21240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9" name="Equation" r:id="rId15" imgW="901440" imgH="241200" progId="Equation.DSMT4">
                  <p:embed/>
                </p:oleObj>
              </mc:Choice>
              <mc:Fallback>
                <p:oleObj name="Equation" r:id="rId15" imgW="901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64650" y="4366269"/>
                        <a:ext cx="212407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873374" y="5105400"/>
            <a:ext cx="2306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Khi đó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303027"/>
              </p:ext>
            </p:extLst>
          </p:nvPr>
        </p:nvGraphicFramePr>
        <p:xfrm>
          <a:off x="5057774" y="5051425"/>
          <a:ext cx="23320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0" name="Equation" r:id="rId17" imgW="990360" imgH="241200" progId="Equation.DSMT4">
                  <p:embed/>
                </p:oleObj>
              </mc:Choice>
              <mc:Fallback>
                <p:oleObj name="Equation" r:id="rId17" imgW="990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57774" y="5051425"/>
                        <a:ext cx="2332038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81" y="2417791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211633"/>
              </p:ext>
            </p:extLst>
          </p:nvPr>
        </p:nvGraphicFramePr>
        <p:xfrm>
          <a:off x="2132012" y="2963862"/>
          <a:ext cx="58578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6" name="Equation" r:id="rId5" imgW="2489040" imgH="457200" progId="Equation.DSMT4">
                  <p:embed/>
                </p:oleObj>
              </mc:Choice>
              <mc:Fallback>
                <p:oleObj name="Equation" r:id="rId5" imgW="2489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2963862"/>
                        <a:ext cx="585787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608013" y="152400"/>
            <a:ext cx="4648199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KHÁI NIỆM ĐẠO HÀM CẤP HAI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244389"/>
              </p:ext>
            </p:extLst>
          </p:nvPr>
        </p:nvGraphicFramePr>
        <p:xfrm>
          <a:off x="7999412" y="2963862"/>
          <a:ext cx="2481262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7" name="Equation" r:id="rId7" imgW="1054080" imgH="457200" progId="Equation.DSMT4">
                  <p:embed/>
                </p:oleObj>
              </mc:Choice>
              <mc:Fallback>
                <p:oleObj name="Equation" r:id="rId7" imgW="1054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412" y="2963862"/>
                        <a:ext cx="2481262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138512"/>
              </p:ext>
            </p:extLst>
          </p:nvPr>
        </p:nvGraphicFramePr>
        <p:xfrm>
          <a:off x="2132012" y="4335462"/>
          <a:ext cx="555942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8" name="Equation" r:id="rId9" imgW="2361960" imgH="457200" progId="Equation.DSMT4">
                  <p:embed/>
                </p:oleObj>
              </mc:Choice>
              <mc:Fallback>
                <p:oleObj name="Equation" r:id="rId9" imgW="2361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4335462"/>
                        <a:ext cx="5559425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451330"/>
              </p:ext>
            </p:extLst>
          </p:nvPr>
        </p:nvGraphicFramePr>
        <p:xfrm>
          <a:off x="7694612" y="4335462"/>
          <a:ext cx="2630487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9" name="Equation" r:id="rId11" imgW="1117440" imgH="457200" progId="Equation.DSMT4">
                  <p:embed/>
                </p:oleObj>
              </mc:Choice>
              <mc:Fallback>
                <p:oleObj name="Equation" r:id="rId11" imgW="1117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612" y="4335462"/>
                        <a:ext cx="2630487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07962" y="723900"/>
            <a:ext cx="11591925" cy="1562099"/>
            <a:chOff x="207962" y="723900"/>
            <a:chExt cx="11591925" cy="1562099"/>
          </a:xfrm>
        </p:grpSpPr>
        <p:sp>
          <p:nvSpPr>
            <p:cNvPr id="17" name="Rounded Rectangle 16"/>
            <p:cNvSpPr/>
            <p:nvPr/>
          </p:nvSpPr>
          <p:spPr>
            <a:xfrm>
              <a:off x="1970087" y="800100"/>
              <a:ext cx="9829800" cy="1485899"/>
            </a:xfrm>
            <a:prstGeom prst="roundRect">
              <a:avLst>
                <a:gd name="adj" fmla="val 5952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62" y="723900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70584" y="1259813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447214" y="896748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60612" y="1017301"/>
              <a:ext cx="9115425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Tính đạo hàm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cấp hai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 của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các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hàm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sau :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9356321"/>
                </p:ext>
              </p:extLst>
            </p:nvPr>
          </p:nvGraphicFramePr>
          <p:xfrm>
            <a:off x="3112214" y="1546542"/>
            <a:ext cx="1905158" cy="625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40" name="Equation" r:id="rId15" imgW="736560" imgH="241200" progId="Equation.DSMT4">
                    <p:embed/>
                  </p:oleObj>
                </mc:Choice>
                <mc:Fallback>
                  <p:oleObj name="Equation" r:id="rId15" imgW="736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2214" y="1546542"/>
                          <a:ext cx="1905158" cy="625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4909015"/>
                </p:ext>
              </p:extLst>
            </p:nvPr>
          </p:nvGraphicFramePr>
          <p:xfrm>
            <a:off x="7818438" y="1619222"/>
            <a:ext cx="2794000" cy="525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41" name="Equation" r:id="rId17" imgW="1079280" imgH="203040" progId="Equation.DSMT4">
                    <p:embed/>
                  </p:oleObj>
                </mc:Choice>
                <mc:Fallback>
                  <p:oleObj name="Equation" r:id="rId17" imgW="1079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8438" y="1619222"/>
                          <a:ext cx="2794000" cy="5256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436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5710" y="762000"/>
            <a:ext cx="11652302" cy="1828800"/>
            <a:chOff x="385710" y="1219201"/>
            <a:chExt cx="11652302" cy="1828800"/>
          </a:xfrm>
        </p:grpSpPr>
        <p:sp>
          <p:nvSpPr>
            <p:cNvPr id="16" name="Rounded Rectangle 15"/>
            <p:cNvSpPr/>
            <p:nvPr/>
          </p:nvSpPr>
          <p:spPr>
            <a:xfrm>
              <a:off x="385710" y="1219201"/>
              <a:ext cx="11461803" cy="18288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50913" y="1354848"/>
                  <a:ext cx="11087099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biết ý nghĩa cơ học của đạo hàm cấp hai.</a:t>
                  </a:r>
                </a:p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Xét một chuyển động có p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𝒔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𝝅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𝒕</m:t>
                      </m:r>
                    </m:oMath>
                  </a14:m>
                  <a:endParaRPr lang="en-US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Tìm vận tốc tức thời của chuyển động tại thời điểm t</a:t>
                  </a:r>
                </a:p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Tính gia tốc tức thời tại thời điểm t.</a:t>
                  </a: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913" y="1354848"/>
                  <a:ext cx="11087099" cy="160043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80" t="-1141" b="-79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530610" y="1313800"/>
              <a:ext cx="1525202" cy="455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5875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Ý NGHĨA CƠ HỌC CỦA ĐÀO HÀM CẤP HAI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87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17612" y="3276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a)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873719"/>
              </p:ext>
            </p:extLst>
          </p:nvPr>
        </p:nvGraphicFramePr>
        <p:xfrm>
          <a:off x="2894012" y="3298676"/>
          <a:ext cx="31670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1" name="Equation" r:id="rId7" imgW="1346040" imgH="177480" progId="Equation.DSMT4">
                  <p:embed/>
                </p:oleObj>
              </mc:Choice>
              <mc:Fallback>
                <p:oleObj name="Equation" r:id="rId7" imgW="1346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3298676"/>
                        <a:ext cx="316706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082966"/>
              </p:ext>
            </p:extLst>
          </p:nvPr>
        </p:nvGraphicFramePr>
        <p:xfrm>
          <a:off x="6170612" y="3316287"/>
          <a:ext cx="20320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2" name="Equation" r:id="rId9" imgW="863280" imgH="177480" progId="Equation.DSMT4">
                  <p:embed/>
                </p:oleObj>
              </mc:Choice>
              <mc:Fallback>
                <p:oleObj name="Equation" r:id="rId9" imgW="863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2" y="3316287"/>
                        <a:ext cx="20320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98612" y="3886200"/>
                <a:ext cx="1013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Vậy vận tốc tức thời của chuyển động tại thời điểm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𝒔𝒊𝒏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𝝅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𝒕</m:t>
                    </m:r>
                  </m:oMath>
                </a14:m>
                <a:endParaRPr lang="vi-VN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3886200"/>
                <a:ext cx="10134600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902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79471"/>
              </p:ext>
            </p:extLst>
          </p:nvPr>
        </p:nvGraphicFramePr>
        <p:xfrm>
          <a:off x="1293812" y="4541838"/>
          <a:ext cx="44513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3" name="Equation" r:id="rId12" imgW="1892160" imgH="203040" progId="Equation.DSMT4">
                  <p:embed/>
                </p:oleObj>
              </mc:Choice>
              <mc:Fallback>
                <p:oleObj name="Equation" r:id="rId12" imgW="1892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4541838"/>
                        <a:ext cx="44513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020792"/>
              </p:ext>
            </p:extLst>
          </p:nvPr>
        </p:nvGraphicFramePr>
        <p:xfrm>
          <a:off x="5789612" y="4572000"/>
          <a:ext cx="26003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4" name="Equation" r:id="rId14" imgW="1104840" imgH="177480" progId="Equation.DSMT4">
                  <p:embed/>
                </p:oleObj>
              </mc:Choice>
              <mc:Fallback>
                <p:oleObj name="Equation" r:id="rId14" imgW="1104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2" y="4572000"/>
                        <a:ext cx="26003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76361"/>
              </p:ext>
            </p:extLst>
          </p:nvPr>
        </p:nvGraphicFramePr>
        <p:xfrm>
          <a:off x="8456612" y="4521200"/>
          <a:ext cx="2451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" name="Equation" r:id="rId16" imgW="1041120" imgH="215640" progId="Equation.DSMT4">
                  <p:embed/>
                </p:oleObj>
              </mc:Choice>
              <mc:Fallback>
                <p:oleObj name="Equation" r:id="rId16" imgW="1041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2" y="4521200"/>
                        <a:ext cx="2451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4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08012" y="819150"/>
            <a:ext cx="11131050" cy="2743200"/>
            <a:chOff x="608012" y="838200"/>
            <a:chExt cx="11131050" cy="2743200"/>
          </a:xfrm>
        </p:grpSpPr>
        <p:sp>
          <p:nvSpPr>
            <p:cNvPr id="21" name="Rounded Rectangle 20"/>
            <p:cNvSpPr/>
            <p:nvPr/>
          </p:nvSpPr>
          <p:spPr>
            <a:xfrm>
              <a:off x="608012" y="838200"/>
              <a:ext cx="10668000" cy="2438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89012" y="1017242"/>
                  <a:ext cx="98298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Ý nghĩa cơ học của đạo hàm cấp hai</a:t>
                  </a:r>
                  <a:b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Một chuyển động có p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hương trình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𝒔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𝒕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thì đạo ham cấp hai (nếu có) của hàm số f(t) là gia tốc tức thời của chuyển động. Ta có :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12" y="1017242"/>
                  <a:ext cx="9829800" cy="169277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0" t="-3249" r="-2046" b="-83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14012" y="2265909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37969380"/>
                    </p:ext>
                  </p:extLst>
                </p:nvPr>
              </p:nvGraphicFramePr>
              <p:xfrm>
                <a:off x="4722812" y="2533650"/>
                <a:ext cx="1938338" cy="523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6883" name="Equation" r:id="rId7" imgW="749160" imgH="203040" progId="Equation.DSMT4">
                        <p:embed/>
                      </p:oleObj>
                    </mc:Choice>
                    <mc:Fallback>
                      <p:oleObj name="Equation" r:id="rId7" imgW="7491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22812" y="2533650"/>
                              <a:ext cx="1938338" cy="523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37969380"/>
                    </p:ext>
                  </p:extLst>
                </p:nvPr>
              </p:nvGraphicFramePr>
              <p:xfrm>
                <a:off x="4722812" y="2533650"/>
                <a:ext cx="1938338" cy="5238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76883" name="Equation" r:id="rId7" imgW="749160" imgH="203040" progId="Equation.DSMT4">
                        <p:embed/>
                      </p:oleObj>
                    </mc:Choice>
                    <mc:Fallback>
                      <p:oleObj name="Equation" r:id="rId7" imgW="749160" imgH="203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22812" y="2533650"/>
                              <a:ext cx="1938338" cy="5238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5875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Ý NGHĨA CƠ HỌC CỦA ĐÀO HÀM CẤP HAI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8" y="2209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79442" y="2590800"/>
            <a:ext cx="568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Vận tốc của vật tại thời điểm t là :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838001"/>
              </p:ext>
            </p:extLst>
          </p:nvPr>
        </p:nvGraphicFramePr>
        <p:xfrm>
          <a:off x="2360612" y="3079193"/>
          <a:ext cx="5568058" cy="97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39" name="Equation" r:id="rId5" imgW="2603160" imgH="457200" progId="Equation.DSMT4">
                  <p:embed/>
                </p:oleObj>
              </mc:Choice>
              <mc:Fallback>
                <p:oleObj name="Equation" r:id="rId5" imgW="26031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2" y="3079193"/>
                        <a:ext cx="5568058" cy="977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7012" y="723900"/>
            <a:ext cx="11658599" cy="1319855"/>
            <a:chOff x="227012" y="813745"/>
            <a:chExt cx="11658599" cy="1319855"/>
          </a:xfrm>
        </p:grpSpPr>
        <p:sp>
          <p:nvSpPr>
            <p:cNvPr id="21" name="Rounded Rectangle 20"/>
            <p:cNvSpPr/>
            <p:nvPr/>
          </p:nvSpPr>
          <p:spPr>
            <a:xfrm>
              <a:off x="1714586" y="861370"/>
              <a:ext cx="10171025" cy="1272230"/>
            </a:xfrm>
            <a:prstGeom prst="roundRect">
              <a:avLst>
                <a:gd name="adj" fmla="val 442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12" y="81374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701270" y="124777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9612" y="1067961"/>
              <a:ext cx="9829800" cy="53223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Giải bài toán trong tình huống mở đầu 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875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Ý NGHĨA CƠ HỌC CỦA ĐÀO HÀM CẤP HAI .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2012" y="403413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Gia tốc tức thời của vật tại thời điểm t là :</a:t>
            </a:r>
            <a:endParaRPr lang="el-GR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826430"/>
              </p:ext>
            </p:extLst>
          </p:nvPr>
        </p:nvGraphicFramePr>
        <p:xfrm>
          <a:off x="7923212" y="3083717"/>
          <a:ext cx="27162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40" name="Equation" r:id="rId8" imgW="1269720" imgH="457200" progId="Equation.DSMT4">
                  <p:embed/>
                </p:oleObj>
              </mc:Choice>
              <mc:Fallback>
                <p:oleObj name="Equation" r:id="rId8" imgW="12697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3083717"/>
                        <a:ext cx="27162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946638"/>
              </p:ext>
            </p:extLst>
          </p:nvPr>
        </p:nvGraphicFramePr>
        <p:xfrm>
          <a:off x="2360612" y="4419600"/>
          <a:ext cx="57038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41" name="Equation" r:id="rId10" imgW="2666880" imgH="457200" progId="Equation.DSMT4">
                  <p:embed/>
                </p:oleObj>
              </mc:Choice>
              <mc:Fallback>
                <p:oleObj name="Equation" r:id="rId10" imgW="2666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2" y="4419600"/>
                        <a:ext cx="570388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961579"/>
              </p:ext>
            </p:extLst>
          </p:nvPr>
        </p:nvGraphicFramePr>
        <p:xfrm>
          <a:off x="8075612" y="4419600"/>
          <a:ext cx="30972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42" name="Equation" r:id="rId12" imgW="1447560" imgH="457200" progId="Equation.DSMT4">
                  <p:embed/>
                </p:oleObj>
              </mc:Choice>
              <mc:Fallback>
                <p:oleObj name="Equation" r:id="rId12" imgW="1447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5612" y="4419600"/>
                        <a:ext cx="30972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01849" y="5334000"/>
                <a:ext cx="670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Tại thời điểm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, gia tốc của vật là :</a:t>
                </a:r>
                <a:endParaRPr lang="el-GR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849" y="5334000"/>
                <a:ext cx="6705600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45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853347"/>
              </p:ext>
            </p:extLst>
          </p:nvPr>
        </p:nvGraphicFramePr>
        <p:xfrm>
          <a:off x="2917825" y="5727700"/>
          <a:ext cx="37496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43" name="Equation" r:id="rId16" imgW="1752480" imgH="457200" progId="Equation.DSMT4">
                  <p:embed/>
                </p:oleObj>
              </mc:Choice>
              <mc:Fallback>
                <p:oleObj name="Equation" r:id="rId16" imgW="1752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5727700"/>
                        <a:ext cx="37496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36428"/>
              </p:ext>
            </p:extLst>
          </p:nvPr>
        </p:nvGraphicFramePr>
        <p:xfrm>
          <a:off x="6704012" y="5715000"/>
          <a:ext cx="200977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44" name="Equation" r:id="rId18" imgW="939600" imgH="419040" progId="Equation.DSMT4">
                  <p:embed/>
                </p:oleObj>
              </mc:Choice>
              <mc:Fallback>
                <p:oleObj name="Equation" r:id="rId18" imgW="939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2" y="5715000"/>
                        <a:ext cx="2009775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096812"/>
              </p:ext>
            </p:extLst>
          </p:nvPr>
        </p:nvGraphicFramePr>
        <p:xfrm>
          <a:off x="8807450" y="5905500"/>
          <a:ext cx="20097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45" name="Equation" r:id="rId20" imgW="939600" imgH="241200" progId="Equation.DSMT4">
                  <p:embed/>
                </p:oleObj>
              </mc:Choice>
              <mc:Fallback>
                <p:oleObj name="Equation" r:id="rId20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7450" y="5905500"/>
                        <a:ext cx="200977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46624</TotalTime>
  <Words>621</Words>
  <PresentationFormat>Custom</PresentationFormat>
  <Paragraphs>78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2024-03-14T06:58:45Z</dcterms:modified>
</cp:coreProperties>
</file>