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63" r:id="rId4"/>
    <p:sldId id="264" r:id="rId5"/>
    <p:sldId id="266" r:id="rId6"/>
    <p:sldId id="273" r:id="rId7"/>
    <p:sldId id="274" r:id="rId8"/>
    <p:sldId id="269" r:id="rId9"/>
    <p:sldId id="270" r:id="rId10"/>
    <p:sldId id="271" r:id="rId11"/>
    <p:sldId id="272" r:id="rId12"/>
  </p:sldIdLst>
  <p:sldSz cx="12192000" cy="6858000"/>
  <p:notesSz cx="6858000" cy="9144000"/>
  <p:defaultTextStyle>
    <a:defPPr>
      <a:defRPr lang="vi-V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88988" autoAdjust="0"/>
  </p:normalViewPr>
  <p:slideViewPr>
    <p:cSldViewPr>
      <p:cViewPr varScale="1">
        <p:scale>
          <a:sx n="69" d="100"/>
          <a:sy n="69" d="100"/>
        </p:scale>
        <p:origin x="534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FBAAD64-0412-4484-BC03-25A027F46DB0}" type="datetimeFigureOut">
              <a:rPr lang="vi-VN"/>
              <a:pPr>
                <a:defRPr/>
              </a:pPr>
              <a:t>09/09/2021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vi-VN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vi-VN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AEE27E5-7B27-45C3-BD72-4E42E344D122}" type="slidenum">
              <a:rPr lang="vi-VN" altLang="vi-VN"/>
              <a:pPr>
                <a:defRPr/>
              </a:pPr>
              <a:t>‹#›</a:t>
            </a:fld>
            <a:endParaRPr lang="vi-VN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vi-VN" altLang="vi-VN" dirty="0" smtClean="0"/>
              <a:t>* Khi đi </a:t>
            </a:r>
            <a:r>
              <a:rPr lang="vi-VN" altLang="vi-VN" dirty="0" err="1" smtClean="0"/>
              <a:t>biển</a:t>
            </a:r>
            <a:r>
              <a:rPr lang="vi-VN" altLang="vi-VN" dirty="0" smtClean="0"/>
              <a:t> ai </a:t>
            </a:r>
            <a:r>
              <a:rPr lang="vi-VN" altLang="vi-VN" dirty="0" err="1" smtClean="0"/>
              <a:t>cũng</a:t>
            </a:r>
            <a:r>
              <a:rPr lang="vi-VN" altLang="vi-VN" dirty="0" smtClean="0"/>
              <a:t> </a:t>
            </a:r>
            <a:r>
              <a:rPr lang="vi-VN" altLang="vi-VN" dirty="0" err="1" smtClean="0"/>
              <a:t>thích</a:t>
            </a:r>
            <a:r>
              <a:rPr lang="vi-VN" altLang="vi-VN" dirty="0" smtClean="0"/>
              <a:t> </a:t>
            </a:r>
            <a:r>
              <a:rPr lang="vi-VN" altLang="vi-VN" dirty="0" err="1" smtClean="0"/>
              <a:t>ngắm</a:t>
            </a:r>
            <a:r>
              <a:rPr lang="vi-VN" altLang="vi-VN" dirty="0" smtClean="0"/>
              <a:t> </a:t>
            </a:r>
            <a:r>
              <a:rPr lang="vi-VN" altLang="vi-VN" dirty="0" err="1" smtClean="0"/>
              <a:t>nhìn</a:t>
            </a:r>
            <a:r>
              <a:rPr lang="vi-VN" altLang="vi-VN" dirty="0" smtClean="0"/>
              <a:t> hoặc vui </a:t>
            </a:r>
            <a:r>
              <a:rPr lang="vi-VN" altLang="vi-VN" dirty="0" err="1" smtClean="0"/>
              <a:t>đùa</a:t>
            </a:r>
            <a:r>
              <a:rPr lang="vi-VN" altLang="vi-VN" dirty="0" smtClean="0"/>
              <a:t> với những con sóng </a:t>
            </a:r>
            <a:r>
              <a:rPr lang="vi-VN" altLang="vi-VN" dirty="0" err="1" smtClean="0"/>
              <a:t>vỗ</a:t>
            </a:r>
            <a:r>
              <a:rPr lang="vi-VN" altLang="vi-VN" dirty="0" smtClean="0"/>
              <a:t> </a:t>
            </a:r>
            <a:r>
              <a:rPr lang="vi-VN" altLang="vi-VN" dirty="0" err="1" smtClean="0"/>
              <a:t>bờ</a:t>
            </a:r>
            <a:r>
              <a:rPr lang="vi-VN" altLang="vi-VN" dirty="0" smtClean="0"/>
              <a:t>.</a:t>
            </a:r>
          </a:p>
          <a:p>
            <a:pPr eaLnBrk="1" hangingPunct="1">
              <a:spcBef>
                <a:spcPct val="0"/>
              </a:spcBef>
            </a:pPr>
            <a:r>
              <a:rPr lang="vi-VN" altLang="vi-VN" dirty="0" smtClean="0"/>
              <a:t>* Sóng được hình </a:t>
            </a:r>
            <a:r>
              <a:rPr lang="vi-VN" altLang="vi-VN" dirty="0" err="1" smtClean="0"/>
              <a:t>thành</a:t>
            </a:r>
            <a:r>
              <a:rPr lang="vi-VN" altLang="vi-VN" dirty="0" smtClean="0"/>
              <a:t> như </a:t>
            </a:r>
            <a:r>
              <a:rPr lang="vi-VN" altLang="vi-VN" dirty="0" err="1" smtClean="0"/>
              <a:t>thế</a:t>
            </a:r>
            <a:r>
              <a:rPr lang="vi-VN" altLang="vi-VN" dirty="0" smtClean="0"/>
              <a:t> nào </a:t>
            </a:r>
            <a:r>
              <a:rPr lang="vi-VN" altLang="vi-VN" dirty="0" err="1" smtClean="0"/>
              <a:t>và</a:t>
            </a:r>
            <a:r>
              <a:rPr lang="vi-VN" altLang="vi-VN" dirty="0" smtClean="0"/>
              <a:t> có những </a:t>
            </a:r>
            <a:r>
              <a:rPr lang="vi-VN" altLang="vi-VN" dirty="0" err="1" smtClean="0"/>
              <a:t>đặc</a:t>
            </a:r>
            <a:r>
              <a:rPr lang="vi-VN" altLang="vi-VN" dirty="0" smtClean="0"/>
              <a:t> điểm </a:t>
            </a:r>
            <a:r>
              <a:rPr lang="vi-VN" altLang="vi-VN" dirty="0" err="1" smtClean="0"/>
              <a:t>gì</a:t>
            </a:r>
            <a:r>
              <a:rPr lang="vi-VN" altLang="vi-VN" dirty="0" smtClean="0"/>
              <a:t>?</a:t>
            </a: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F56EB57-EA70-4022-A533-DEDD371F7D2F}" type="slidenum">
              <a:rPr lang="vi-VN" altLang="vi-VN" smtClean="0"/>
              <a:pPr>
                <a:spcBef>
                  <a:spcPct val="0"/>
                </a:spcBef>
              </a:pPr>
              <a:t>1</a:t>
            </a:fld>
            <a:endParaRPr lang="vi-VN" altLang="vi-VN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vi-VN" altLang="vi-VN" dirty="0" err="1" smtClean="0"/>
              <a:t>Quá</a:t>
            </a:r>
            <a:r>
              <a:rPr lang="vi-VN" altLang="vi-VN" dirty="0" smtClean="0"/>
              <a:t> trình lan truyền dao động từ O </a:t>
            </a:r>
            <a:r>
              <a:rPr lang="vi-VN" altLang="vi-VN" dirty="0" err="1" smtClean="0"/>
              <a:t>đến</a:t>
            </a:r>
            <a:r>
              <a:rPr lang="vi-VN" altLang="vi-VN" dirty="0" smtClean="0"/>
              <a:t> M như </a:t>
            </a:r>
            <a:r>
              <a:rPr lang="vi-VN" altLang="vi-VN" dirty="0" err="1" smtClean="0"/>
              <a:t>vậy</a:t>
            </a:r>
            <a:r>
              <a:rPr lang="vi-VN" altLang="vi-VN" dirty="0" smtClean="0"/>
              <a:t> </a:t>
            </a:r>
            <a:r>
              <a:rPr lang="vi-VN" altLang="vi-VN" dirty="0" err="1" smtClean="0"/>
              <a:t>gọi</a:t>
            </a:r>
            <a:r>
              <a:rPr lang="vi-VN" altLang="vi-VN" dirty="0" smtClean="0"/>
              <a:t> là </a:t>
            </a:r>
            <a:r>
              <a:rPr lang="vi-VN" altLang="vi-VN" dirty="0" err="1" smtClean="0"/>
              <a:t>quá</a:t>
            </a:r>
            <a:r>
              <a:rPr lang="vi-VN" altLang="vi-VN" dirty="0" smtClean="0"/>
              <a:t> trình truyền sóng cơ. </a:t>
            </a:r>
            <a:r>
              <a:rPr lang="vi-VN" altLang="vi-VN" dirty="0" err="1" smtClean="0"/>
              <a:t>Vậy</a:t>
            </a:r>
            <a:r>
              <a:rPr lang="vi-VN" altLang="vi-VN" dirty="0" smtClean="0"/>
              <a:t> sóng cơ là </a:t>
            </a:r>
            <a:r>
              <a:rPr lang="vi-VN" altLang="vi-VN" dirty="0" err="1" smtClean="0"/>
              <a:t>gì</a:t>
            </a:r>
            <a:r>
              <a:rPr lang="vi-VN" altLang="vi-VN" dirty="0" smtClean="0"/>
              <a:t>? </a:t>
            </a: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595229C-A949-4D86-880A-EC45F2BCFB8F}" type="slidenum">
              <a:rPr lang="vi-VN" altLang="vi-VN" smtClean="0"/>
              <a:pPr>
                <a:spcBef>
                  <a:spcPct val="0"/>
                </a:spcBef>
              </a:pPr>
              <a:t>2</a:t>
            </a:fld>
            <a:endParaRPr lang="vi-VN" altLang="vi-VN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vi-VN" altLang="vi-VN" dirty="0" smtClean="0"/>
              <a:t>Sóng cơ </a:t>
            </a:r>
            <a:r>
              <a:rPr lang="vi-VN" altLang="vi-VN" dirty="0" err="1" smtClean="0"/>
              <a:t>còn</a:t>
            </a:r>
            <a:r>
              <a:rPr lang="vi-VN" altLang="vi-VN" dirty="0" smtClean="0"/>
              <a:t> có những </a:t>
            </a:r>
            <a:r>
              <a:rPr lang="vi-VN" altLang="vi-VN" dirty="0" err="1" smtClean="0"/>
              <a:t>đặc</a:t>
            </a:r>
            <a:r>
              <a:rPr lang="vi-VN" altLang="vi-VN" dirty="0" smtClean="0"/>
              <a:t> trưng </a:t>
            </a:r>
            <a:r>
              <a:rPr lang="vi-VN" altLang="vi-VN" dirty="0" err="1" smtClean="0"/>
              <a:t>gì</a:t>
            </a:r>
            <a:r>
              <a:rPr lang="vi-VN" altLang="vi-VN" dirty="0" smtClean="0"/>
              <a:t>?</a:t>
            </a: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BEC481-DB82-4516-BCFE-85BCFD30B756}" type="slidenum">
              <a:rPr lang="vi-VN" altLang="vi-VN" smtClean="0"/>
              <a:pPr>
                <a:spcBef>
                  <a:spcPct val="0"/>
                </a:spcBef>
              </a:pPr>
              <a:t>4</a:t>
            </a:fld>
            <a:endParaRPr lang="vi-VN" altLang="vi-VN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BFCAC-2EA1-4D09-951F-5669D903A125}" type="datetimeFigureOut">
              <a:rPr lang="vi-VN"/>
              <a:pPr>
                <a:defRPr/>
              </a:pPr>
              <a:t>09/09/2021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29003-A478-4B77-835D-BE57755827B7}" type="slidenum">
              <a:rPr lang="vi-VN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4197448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92F21-C6EA-459F-A107-E85247F10F99}" type="datetimeFigureOut">
              <a:rPr lang="vi-VN"/>
              <a:pPr>
                <a:defRPr/>
              </a:pPr>
              <a:t>09/09/2021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61031-F233-4566-9C5B-D93147143D46}" type="slidenum">
              <a:rPr lang="vi-VN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3706718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73936-E698-42D6-8675-2CF00C00A4AB}" type="datetimeFigureOut">
              <a:rPr lang="vi-VN"/>
              <a:pPr>
                <a:defRPr/>
              </a:pPr>
              <a:t>09/09/2021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36E3E-39CA-43DF-923E-A8E52479BF53}" type="slidenum">
              <a:rPr lang="vi-VN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3417175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96921-71B1-43D4-8423-978B2D7FCF7B}" type="datetimeFigureOut">
              <a:rPr lang="vi-VN"/>
              <a:pPr>
                <a:defRPr/>
              </a:pPr>
              <a:t>09/09/2021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34D23-A13A-44F5-B7DD-7DBC81245012}" type="slidenum">
              <a:rPr lang="vi-VN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1391931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DA3126-14D6-4668-804C-2FD7C892C626}" type="datetimeFigureOut">
              <a:rPr lang="vi-VN"/>
              <a:pPr>
                <a:defRPr/>
              </a:pPr>
              <a:t>09/09/2021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5C810-5AB7-4FC9-AF1C-4B1D918511BB}" type="slidenum">
              <a:rPr lang="vi-VN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854014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AE964-78BC-4E96-AFD6-5604F55687F2}" type="datetimeFigureOut">
              <a:rPr lang="vi-VN"/>
              <a:pPr>
                <a:defRPr/>
              </a:pPr>
              <a:t>09/09/2021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2CFE9-AA16-472E-9280-19E140985016}" type="slidenum">
              <a:rPr lang="vi-VN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1410086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8FF94-0556-4069-A13F-4D068E01BD4D}" type="datetimeFigureOut">
              <a:rPr lang="vi-VN"/>
              <a:pPr>
                <a:defRPr/>
              </a:pPr>
              <a:t>09/09/2021</a:t>
            </a:fld>
            <a:endParaRPr lang="vi-V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88B97-1377-463C-BB23-839FDEB7586D}" type="slidenum">
              <a:rPr lang="vi-VN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1268008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DCA6D-45C6-43D9-BE90-4781BAD191DB}" type="datetimeFigureOut">
              <a:rPr lang="vi-VN"/>
              <a:pPr>
                <a:defRPr/>
              </a:pPr>
              <a:t>09/09/2021</a:t>
            </a:fld>
            <a:endParaRPr lang="vi-V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20A19-C0EC-4115-8BFB-DD983D7B8D8F}" type="slidenum">
              <a:rPr lang="vi-VN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30705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09A8F-D61B-4D5D-A3B0-0B1885F1AD36}" type="datetimeFigureOut">
              <a:rPr lang="vi-VN"/>
              <a:pPr>
                <a:defRPr/>
              </a:pPr>
              <a:t>09/09/2021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406B8-09CF-4C70-B98F-E38E972EE751}" type="slidenum">
              <a:rPr lang="vi-VN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1100098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9DF31-FC7C-4F5F-913B-EEBC3BFF8D13}" type="datetimeFigureOut">
              <a:rPr lang="vi-VN"/>
              <a:pPr>
                <a:defRPr/>
              </a:pPr>
              <a:t>09/09/2021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8AFC60-EFDA-4406-A609-3BD4446D3193}" type="slidenum">
              <a:rPr lang="vi-VN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2911900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259BB-80DF-451C-BF40-7486E27FD798}" type="datetimeFigureOut">
              <a:rPr lang="vi-VN"/>
              <a:pPr>
                <a:defRPr/>
              </a:pPr>
              <a:t>09/09/2021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72ACFF-E2E7-4D08-9E4C-E96EBB23E57A}" type="slidenum">
              <a:rPr lang="vi-VN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2899768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  <a:endParaRPr lang="vi-VN" altLang="vi-VN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  <a:endParaRPr lang="vi-VN" altLang="vi-VN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8DEFE5F-7E54-40DF-9E92-7D9870595B33}" type="datetimeFigureOut">
              <a:rPr lang="vi-VN"/>
              <a:pPr>
                <a:defRPr/>
              </a:pPr>
              <a:t>09/09/2021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03CA9AC-F475-4145-9FDD-FD3898F13B6D}" type="slidenum">
              <a:rPr lang="vi-VN" altLang="vi-VN"/>
              <a:pPr>
                <a:defRPr/>
              </a:pPr>
              <a:t>‹#›</a:t>
            </a:fld>
            <a:endParaRPr lang="vi-VN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a_5704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620690"/>
            <a:ext cx="7772400" cy="1440159"/>
          </a:xfrm>
          <a:ln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extLst/>
        </p:spPr>
        <p:txBody>
          <a:bodyPr rtlCol="0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vi-VN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CHƯƠNG II. SÓNG CƠ VÀ SÓNG ÂM</a:t>
            </a:r>
            <a:endParaRPr lang="vi-VN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6021288"/>
            <a:ext cx="6400800" cy="550912"/>
          </a:xfrm>
          <a:ln>
            <a:miter lim="800000"/>
            <a:headEnd/>
            <a:tailEnd/>
          </a:ln>
          <a:extLst/>
        </p:spPr>
        <p:txBody>
          <a:bodyPr rtlCol="0">
            <a:normAutofit lnSpcReduction="1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vi-VN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GV: HÀ THẾ NHÂN</a:t>
            </a:r>
            <a:endParaRPr lang="vi-VN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82456" y="2767281"/>
            <a:ext cx="864096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BÀI 7. SÓNG CƠ VÀ SỰ TRUYỀN SÓNG CƠ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8"/>
          <p:cNvSpPr>
            <a:spLocks noChangeArrowheads="1"/>
          </p:cNvSpPr>
          <p:nvPr/>
        </p:nvSpPr>
        <p:spPr bwMode="auto">
          <a:xfrm>
            <a:off x="2424113" y="112713"/>
            <a:ext cx="748823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vi-VN" b="1"/>
              <a:t>CỦNG CỐ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992313" y="981075"/>
            <a:ext cx="820737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vi-VN" sz="2400" b="1" dirty="0"/>
              <a:t>Câu 5. </a:t>
            </a:r>
            <a:r>
              <a:rPr lang="vi-VN" altLang="vi-VN" sz="2400" dirty="0"/>
              <a:t>Một sóng cơ có tần số 1000Hz truyền đi với tốc độ 330 m/s thì bước sóng của nó có giá trị nào sau đây?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vi-VN" sz="2400" dirty="0"/>
              <a:t>A.</a:t>
            </a:r>
            <a:r>
              <a:rPr lang="vi-VN" altLang="vi-VN" sz="2400" b="1" dirty="0"/>
              <a:t> </a:t>
            </a:r>
            <a:r>
              <a:rPr lang="vi-VN" altLang="vi-VN" sz="2400" dirty="0"/>
              <a:t>330 000 m. 	B. 0, 3 m</a:t>
            </a:r>
            <a:r>
              <a:rPr lang="vi-VN" altLang="vi-VN" sz="2400" baseline="30000" dirty="0"/>
              <a:t>-1</a:t>
            </a:r>
            <a:r>
              <a:rPr lang="vi-VN" altLang="vi-VN" sz="2400" dirty="0"/>
              <a:t>. 	C. 0, 33 m/s. 	D. 0, 33 m. </a:t>
            </a:r>
          </a:p>
        </p:txBody>
      </p:sp>
      <p:sp>
        <p:nvSpPr>
          <p:cNvPr id="5" name="Oval 4"/>
          <p:cNvSpPr/>
          <p:nvPr/>
        </p:nvSpPr>
        <p:spPr>
          <a:xfrm>
            <a:off x="8399463" y="2192338"/>
            <a:ext cx="433387" cy="431800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/>
          </a:p>
        </p:txBody>
      </p:sp>
      <p:sp>
        <p:nvSpPr>
          <p:cNvPr id="2" name="Rectangle 1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991545" y="2894126"/>
            <a:ext cx="5431743" cy="673133"/>
          </a:xfrm>
          <a:prstGeom prst="rect">
            <a:avLst/>
          </a:prstGeom>
          <a:blipFill rotWithShape="1">
            <a:blip r:embed="rId2"/>
            <a:stretch>
              <a:fillRect l="-1796" b="-909"/>
            </a:stretch>
          </a:blipFill>
        </p:spPr>
        <p:txBody>
          <a:bodyPr/>
          <a:lstStyle/>
          <a:p>
            <a:pPr eaLnBrk="1" hangingPunct="1">
              <a:defRPr/>
            </a:pPr>
            <a:r>
              <a:rPr lang="vi-VN">
                <a:noFill/>
                <a:cs typeface="Arial" charset="0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61975"/>
          </a:xfrm>
        </p:spPr>
        <p:txBody>
          <a:bodyPr/>
          <a:lstStyle/>
          <a:p>
            <a:pPr eaLnBrk="1" hangingPunct="1"/>
            <a:r>
              <a:rPr lang="vi-VN" altLang="vi-VN" sz="3200" b="1" dirty="0" smtClean="0"/>
              <a:t>HƯỚNG DẪN HỌC Ở NHÀ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1828800"/>
          </a:xfrm>
        </p:spPr>
        <p:txBody>
          <a:bodyPr/>
          <a:lstStyle/>
          <a:p>
            <a:pPr eaLnBrk="1" hangingPunct="1"/>
            <a:r>
              <a:rPr lang="vi-VN" altLang="vi-VN" dirty="0" smtClean="0"/>
              <a:t>Câu 6, 7, 8 trang 40 SGK</a:t>
            </a:r>
          </a:p>
          <a:p>
            <a:pPr eaLnBrk="1" hangingPunct="1"/>
            <a:r>
              <a:rPr lang="vi-VN" altLang="vi-VN" dirty="0" smtClean="0"/>
              <a:t>Học </a:t>
            </a:r>
            <a:r>
              <a:rPr lang="vi-VN" altLang="vi-VN" dirty="0" err="1" smtClean="0"/>
              <a:t>bài</a:t>
            </a:r>
            <a:r>
              <a:rPr lang="vi-VN" altLang="vi-VN" dirty="0" smtClean="0"/>
              <a:t> </a:t>
            </a:r>
            <a:r>
              <a:rPr lang="vi-VN" altLang="vi-VN" dirty="0" err="1" smtClean="0"/>
              <a:t>và</a:t>
            </a:r>
            <a:r>
              <a:rPr lang="vi-VN" altLang="vi-VN" dirty="0" smtClean="0"/>
              <a:t> xem </a:t>
            </a:r>
            <a:r>
              <a:rPr lang="vi-VN" altLang="vi-VN" dirty="0" err="1" smtClean="0"/>
              <a:t>trước</a:t>
            </a:r>
            <a:r>
              <a:rPr lang="vi-VN" altLang="vi-VN" dirty="0" smtClean="0"/>
              <a:t> phần «III. Phương trình sóng»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27725" y="1801813"/>
            <a:ext cx="5137150" cy="1800225"/>
          </a:xfrm>
        </p:spPr>
      </p:pic>
      <p:sp>
        <p:nvSpPr>
          <p:cNvPr id="5123" name="Title 1"/>
          <p:cNvSpPr>
            <a:spLocks noGrp="1"/>
          </p:cNvSpPr>
          <p:nvPr>
            <p:ph type="title"/>
          </p:nvPr>
        </p:nvSpPr>
        <p:spPr>
          <a:xfrm>
            <a:off x="471488" y="823913"/>
            <a:ext cx="2520950" cy="577850"/>
          </a:xfrm>
        </p:spPr>
        <p:txBody>
          <a:bodyPr/>
          <a:lstStyle/>
          <a:p>
            <a:pPr eaLnBrk="1" hangingPunct="1"/>
            <a:r>
              <a:rPr lang="vi-VN" altLang="vi-VN" sz="2800" dirty="0" smtClean="0"/>
              <a:t>I. SÓNG CƠ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7988" y="1579563"/>
            <a:ext cx="4776787" cy="2551112"/>
          </a:xfrm>
        </p:spPr>
        <p:txBody>
          <a:bodyPr/>
          <a:lstStyle/>
          <a:p>
            <a:pPr eaLnBrk="1" hangingPunct="1"/>
            <a:r>
              <a:rPr lang="vi-VN" altLang="vi-VN" sz="2400" b="1" dirty="0" smtClean="0"/>
              <a:t>* </a:t>
            </a:r>
            <a:r>
              <a:rPr lang="vi-VN" altLang="vi-VN" sz="2400" b="1" dirty="0" err="1" smtClean="0"/>
              <a:t>Kết</a:t>
            </a:r>
            <a:r>
              <a:rPr lang="vi-VN" altLang="vi-VN" sz="2400" b="1" dirty="0" smtClean="0"/>
              <a:t> </a:t>
            </a:r>
            <a:r>
              <a:rPr lang="vi-VN" altLang="vi-VN" sz="2400" b="1" dirty="0" err="1" smtClean="0"/>
              <a:t>luận</a:t>
            </a:r>
            <a:endParaRPr lang="vi-VN" altLang="vi-VN" sz="2400" b="1" dirty="0" smtClean="0"/>
          </a:p>
          <a:p>
            <a:pPr marL="449263" lvl="1" eaLnBrk="1" hangingPunct="1">
              <a:buFont typeface="Wingdings" panose="05000000000000000000" pitchFamily="2" charset="2"/>
              <a:buChar char="Ø"/>
            </a:pPr>
            <a:r>
              <a:rPr lang="vi-VN" altLang="vi-VN" sz="2200" b="1" dirty="0" smtClean="0"/>
              <a:t> </a:t>
            </a:r>
            <a:r>
              <a:rPr lang="vi-VN" altLang="vi-VN" sz="2200" b="1" dirty="0" smtClean="0">
                <a:solidFill>
                  <a:srgbClr val="FF0000"/>
                </a:solidFill>
              </a:rPr>
              <a:t>Dao động của</a:t>
            </a:r>
            <a:r>
              <a:rPr lang="vi-VN" altLang="vi-VN" sz="2200" b="1" dirty="0" smtClean="0"/>
              <a:t> </a:t>
            </a:r>
            <a:r>
              <a:rPr lang="vi-VN" altLang="vi-VN" sz="2200" b="1" dirty="0" smtClean="0">
                <a:solidFill>
                  <a:srgbClr val="00B050"/>
                </a:solidFill>
              </a:rPr>
              <a:t>O</a:t>
            </a:r>
            <a:r>
              <a:rPr lang="vi-VN" altLang="vi-VN" sz="2200" b="1" dirty="0" smtClean="0"/>
              <a:t> </a:t>
            </a:r>
            <a:r>
              <a:rPr lang="vi-VN" altLang="vi-VN" sz="2200" b="1" dirty="0" err="1" smtClean="0"/>
              <a:t>đã</a:t>
            </a:r>
            <a:r>
              <a:rPr lang="vi-VN" altLang="vi-VN" sz="2200" b="1" dirty="0" smtClean="0"/>
              <a:t> </a:t>
            </a:r>
            <a:r>
              <a:rPr lang="vi-VN" altLang="vi-VN" sz="2200" b="1" dirty="0" smtClean="0">
                <a:solidFill>
                  <a:srgbClr val="FF0000"/>
                </a:solidFill>
              </a:rPr>
              <a:t>truyền </a:t>
            </a:r>
            <a:r>
              <a:rPr lang="vi-VN" altLang="vi-VN" sz="2200" b="1" dirty="0" err="1" smtClean="0">
                <a:solidFill>
                  <a:srgbClr val="FF0000"/>
                </a:solidFill>
              </a:rPr>
              <a:t>đến</a:t>
            </a:r>
            <a:r>
              <a:rPr lang="vi-VN" altLang="vi-VN" sz="2200" b="1" dirty="0" smtClean="0">
                <a:solidFill>
                  <a:srgbClr val="FF0000"/>
                </a:solidFill>
              </a:rPr>
              <a:t> </a:t>
            </a:r>
            <a:r>
              <a:rPr lang="vi-VN" altLang="vi-VN" sz="2200" b="1" dirty="0" smtClean="0">
                <a:solidFill>
                  <a:srgbClr val="00B050"/>
                </a:solidFill>
              </a:rPr>
              <a:t>M</a:t>
            </a:r>
            <a:r>
              <a:rPr lang="vi-VN" altLang="vi-VN" sz="2200" b="1" dirty="0" smtClean="0"/>
              <a:t> qua </a:t>
            </a:r>
            <a:r>
              <a:rPr lang="vi-VN" altLang="vi-VN" sz="2200" b="1" dirty="0" smtClean="0">
                <a:solidFill>
                  <a:srgbClr val="FF0000"/>
                </a:solidFill>
              </a:rPr>
              <a:t>môi trường</a:t>
            </a:r>
            <a:r>
              <a:rPr lang="vi-VN" altLang="vi-VN" sz="2200" b="1" dirty="0" smtClean="0"/>
              <a:t> </a:t>
            </a:r>
            <a:r>
              <a:rPr lang="vi-VN" altLang="vi-VN" sz="2200" b="1" dirty="0" err="1" smtClean="0"/>
              <a:t>nước</a:t>
            </a:r>
            <a:r>
              <a:rPr lang="vi-VN" altLang="vi-VN" sz="2200" b="1" dirty="0" smtClean="0"/>
              <a:t>. </a:t>
            </a:r>
          </a:p>
          <a:p>
            <a:pPr marL="449263" lvl="1" eaLnBrk="1" hangingPunct="1">
              <a:buFont typeface="Wingdings" panose="05000000000000000000" pitchFamily="2" charset="2"/>
              <a:buChar char="Ø"/>
            </a:pPr>
            <a:r>
              <a:rPr lang="vi-VN" altLang="vi-VN" sz="2200" b="1" dirty="0" smtClean="0"/>
              <a:t> Ta </a:t>
            </a:r>
            <a:r>
              <a:rPr lang="vi-VN" altLang="vi-VN" sz="2200" b="1" dirty="0" err="1" smtClean="0"/>
              <a:t>nói</a:t>
            </a:r>
            <a:r>
              <a:rPr lang="vi-VN" altLang="vi-VN" sz="2200" b="1" dirty="0" smtClean="0"/>
              <a:t> </a:t>
            </a:r>
            <a:r>
              <a:rPr lang="vi-VN" altLang="vi-VN" sz="2200" b="1" dirty="0" err="1" smtClean="0"/>
              <a:t>đã</a:t>
            </a:r>
            <a:r>
              <a:rPr lang="vi-VN" altLang="vi-VN" sz="2200" b="1" dirty="0" smtClean="0"/>
              <a:t> có </a:t>
            </a:r>
            <a:r>
              <a:rPr lang="vi-VN" altLang="vi-VN" sz="2200" b="1" dirty="0" smtClean="0">
                <a:solidFill>
                  <a:srgbClr val="FF0000"/>
                </a:solidFill>
              </a:rPr>
              <a:t>sóng</a:t>
            </a:r>
            <a:r>
              <a:rPr lang="vi-VN" altLang="vi-VN" sz="2200" b="1" dirty="0" smtClean="0"/>
              <a:t> trên </a:t>
            </a:r>
            <a:r>
              <a:rPr lang="vi-VN" altLang="vi-VN" sz="2200" b="1" dirty="0" err="1" smtClean="0"/>
              <a:t>mặt</a:t>
            </a:r>
            <a:r>
              <a:rPr lang="vi-VN" altLang="vi-VN" sz="2200" b="1" dirty="0" smtClean="0"/>
              <a:t> </a:t>
            </a:r>
            <a:r>
              <a:rPr lang="vi-VN" altLang="vi-VN" sz="2200" b="1" dirty="0" err="1" smtClean="0"/>
              <a:t>nước</a:t>
            </a:r>
            <a:r>
              <a:rPr lang="vi-VN" altLang="vi-VN" sz="2200" b="1" dirty="0" smtClean="0"/>
              <a:t>.</a:t>
            </a:r>
          </a:p>
        </p:txBody>
      </p:sp>
      <p:sp>
        <p:nvSpPr>
          <p:cNvPr id="5125" name="Rectangle 8"/>
          <p:cNvSpPr>
            <a:spLocks noChangeArrowheads="1"/>
          </p:cNvSpPr>
          <p:nvPr/>
        </p:nvSpPr>
        <p:spPr bwMode="auto">
          <a:xfrm>
            <a:off x="2424113" y="112713"/>
            <a:ext cx="748823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vi-VN" b="1" dirty="0"/>
              <a:t>SÓNG CƠ VÀ SỰ TRUYỀN SÓNG CƠ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096375" y="2593975"/>
            <a:ext cx="576263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dirty="0">
                <a:latin typeface="+mj-lt"/>
                <a:cs typeface="+mn-cs"/>
              </a:rPr>
              <a:t>O</a:t>
            </a:r>
          </a:p>
        </p:txBody>
      </p:sp>
      <p:sp>
        <p:nvSpPr>
          <p:cNvPr id="6" name="Can 5"/>
          <p:cNvSpPr/>
          <p:nvPr/>
        </p:nvSpPr>
        <p:spPr>
          <a:xfrm>
            <a:off x="10209732" y="2557507"/>
            <a:ext cx="216024" cy="108012"/>
          </a:xfrm>
          <a:prstGeom prst="can">
            <a:avLst/>
          </a:prstGeom>
          <a:solidFill>
            <a:srgbClr val="FFFF00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/>
          </a:p>
        </p:txBody>
      </p:sp>
      <p:sp>
        <p:nvSpPr>
          <p:cNvPr id="5130" name="TextBox 6"/>
          <p:cNvSpPr txBox="1">
            <a:spLocks noChangeArrowheads="1"/>
          </p:cNvSpPr>
          <p:nvPr/>
        </p:nvSpPr>
        <p:spPr bwMode="auto">
          <a:xfrm>
            <a:off x="6689725" y="928688"/>
            <a:ext cx="1133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sz="1800"/>
              <a:t>Cần rung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7256463" y="1296988"/>
            <a:ext cx="184150" cy="1233487"/>
          </a:xfrm>
          <a:prstGeom prst="line">
            <a:avLst/>
          </a:prstGeom>
          <a:ln w="285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0426700" y="2586038"/>
            <a:ext cx="57467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dirty="0">
                <a:latin typeface="+mj-lt"/>
                <a:cs typeface="+mn-cs"/>
              </a:rPr>
              <a:t>M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094538" y="3741738"/>
            <a:ext cx="29003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sz="1800"/>
              <a:t>Mũi S chạm vào mặt nước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4 0.00416 C 0.00144 0.0044 0.00118 0.01898 0.00118 0.01921 C 0.00118 0.01898 0.00157 0.00787 0.00157 0.00486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" y="741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438" y="5511800"/>
            <a:ext cx="4117975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150" y="3783013"/>
            <a:ext cx="342582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3888" y="1489075"/>
            <a:ext cx="9720262" cy="10033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vi-VN" sz="2400" b="1" dirty="0"/>
              <a:t>1. </a:t>
            </a:r>
            <a:r>
              <a:rPr lang="vi-VN" sz="2400" b="1" dirty="0" err="1"/>
              <a:t>Định</a:t>
            </a:r>
            <a:r>
              <a:rPr lang="vi-VN" sz="2400" b="1" dirty="0"/>
              <a:t> </a:t>
            </a:r>
            <a:r>
              <a:rPr lang="vi-VN" sz="2400" b="1" dirty="0" err="1"/>
              <a:t>nghĩa</a:t>
            </a:r>
            <a:endParaRPr lang="vi-VN" sz="2400" b="1" dirty="0"/>
          </a:p>
          <a:p>
            <a:pPr marL="355600" eaLnBrk="1" fontAlgn="auto" hangingPunct="1">
              <a:spcAft>
                <a:spcPts val="0"/>
              </a:spcAft>
              <a:defRPr/>
            </a:pPr>
            <a:r>
              <a:rPr lang="vi-VN" sz="2400" b="1" dirty="0">
                <a:solidFill>
                  <a:srgbClr val="FF0000"/>
                </a:solidFill>
              </a:rPr>
              <a:t>Sóng cơ</a:t>
            </a:r>
            <a:r>
              <a:rPr lang="vi-VN" sz="2400" b="1" dirty="0"/>
              <a:t> là </a:t>
            </a:r>
            <a:r>
              <a:rPr lang="vi-VN" sz="2400" b="1" dirty="0">
                <a:solidFill>
                  <a:srgbClr val="FF0000"/>
                </a:solidFill>
              </a:rPr>
              <a:t>dao động lan truyền</a:t>
            </a:r>
            <a:r>
              <a:rPr lang="vi-VN" sz="2400" b="1" dirty="0"/>
              <a:t> trong một môi trường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vi-VN" sz="2400" b="1" dirty="0"/>
          </a:p>
        </p:txBody>
      </p:sp>
      <p:sp>
        <p:nvSpPr>
          <p:cNvPr id="7173" name="Rectangle 8"/>
          <p:cNvSpPr>
            <a:spLocks noChangeArrowheads="1"/>
          </p:cNvSpPr>
          <p:nvPr/>
        </p:nvSpPr>
        <p:spPr bwMode="auto">
          <a:xfrm>
            <a:off x="2424113" y="112713"/>
            <a:ext cx="748823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vi-VN" b="1" dirty="0"/>
              <a:t>SÓNG CƠ VÀ SỰ TRUYỀN SÓNG CƠ</a:t>
            </a:r>
          </a:p>
        </p:txBody>
      </p:sp>
      <p:grpSp>
        <p:nvGrpSpPr>
          <p:cNvPr id="12294" name="Group 2"/>
          <p:cNvGrpSpPr>
            <a:grpSpLocks/>
          </p:cNvGrpSpPr>
          <p:nvPr/>
        </p:nvGrpSpPr>
        <p:grpSpPr bwMode="auto">
          <a:xfrm>
            <a:off x="623888" y="3979863"/>
            <a:ext cx="9720262" cy="1279525"/>
            <a:chOff x="-744347" y="4077073"/>
            <a:chExt cx="9720837" cy="1279124"/>
          </a:xfrm>
        </p:grpSpPr>
        <p:sp>
          <p:nvSpPr>
            <p:cNvPr id="26" name="Text Placeholder 3"/>
            <p:cNvSpPr txBox="1">
              <a:spLocks/>
            </p:cNvSpPr>
            <p:nvPr/>
          </p:nvSpPr>
          <p:spPr>
            <a:xfrm>
              <a:off x="-744347" y="4077073"/>
              <a:ext cx="6220193" cy="1279124"/>
            </a:xfrm>
            <a:prstGeom prst="rect">
              <a:avLst/>
            </a:prstGeom>
          </p:spPr>
          <p:txBody>
            <a:bodyPr>
              <a:normAutofit fontScale="70000" lnSpcReduction="20000"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vi-VN" sz="2800" b="1" dirty="0"/>
                <a:t>2. Phân </a:t>
              </a:r>
              <a:r>
                <a:rPr lang="vi-VN" sz="2800" b="1" dirty="0" err="1"/>
                <a:t>loại</a:t>
              </a:r>
              <a:r>
                <a:rPr lang="vi-VN" sz="2800" b="1" dirty="0"/>
                <a:t>:</a:t>
              </a:r>
            </a:p>
            <a:p>
              <a:pPr fontAlgn="auto">
                <a:spcAft>
                  <a:spcPts val="0"/>
                </a:spcAft>
                <a:defRPr/>
              </a:pPr>
              <a:r>
                <a:rPr lang="vi-VN" sz="2800" b="1" dirty="0"/>
                <a:t> a. </a:t>
              </a:r>
              <a:r>
                <a:rPr lang="vi-VN" sz="3100" b="1" dirty="0"/>
                <a:t>Sóng ngang</a:t>
              </a:r>
            </a:p>
            <a:p>
              <a:pPr marL="355600" fontAlgn="auto">
                <a:spcAft>
                  <a:spcPts val="0"/>
                </a:spcAft>
                <a:defRPr/>
              </a:pPr>
              <a:r>
                <a:rPr lang="vi-VN" altLang="zh-CN" sz="2800" b="1" dirty="0">
                  <a:cs typeface="Arial" pitchFamily="34" charset="0"/>
                </a:rPr>
                <a:t>Sóng</a:t>
              </a:r>
              <a:r>
                <a:rPr lang="zh-CN" altLang="en-US" sz="2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altLang="zh-CN" sz="2800" b="1" dirty="0">
                  <a:cs typeface="Arial" pitchFamily="34" charset="0"/>
                </a:rPr>
                <a:t>có</a:t>
              </a:r>
              <a:r>
                <a:rPr lang="zh-CN" altLang="en-US" sz="2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altLang="zh-CN" sz="2800" b="1" dirty="0">
                  <a:solidFill>
                    <a:srgbClr val="00B0F0"/>
                  </a:solidFill>
                  <a:cs typeface="Arial" pitchFamily="34" charset="0"/>
                </a:rPr>
                <a:t>phương</a:t>
              </a:r>
              <a:r>
                <a:rPr lang="zh-CN" altLang="en-US" sz="2800" b="1" dirty="0">
                  <a:solidFill>
                    <a:srgbClr val="00B0F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altLang="zh-CN" sz="2800" b="1" dirty="0">
                  <a:solidFill>
                    <a:srgbClr val="00B0F0"/>
                  </a:solidFill>
                  <a:cs typeface="Arial" pitchFamily="34" charset="0"/>
                </a:rPr>
                <a:t>dao</a:t>
              </a:r>
              <a:r>
                <a:rPr lang="zh-CN" altLang="en-US" sz="2800" b="1" dirty="0">
                  <a:solidFill>
                    <a:srgbClr val="00B0F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altLang="zh-CN" sz="2800" b="1" dirty="0">
                  <a:solidFill>
                    <a:srgbClr val="00B0F0"/>
                  </a:solidFill>
                  <a:cs typeface="Arial" pitchFamily="34" charset="0"/>
                </a:rPr>
                <a:t>động</a:t>
              </a:r>
              <a:r>
                <a:rPr lang="zh-CN" altLang="en-US" sz="2800" b="1" dirty="0">
                  <a:solidFill>
                    <a:srgbClr val="00B0F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altLang="zh-CN" sz="2800" b="1" dirty="0">
                  <a:solidFill>
                    <a:srgbClr val="FF0000"/>
                  </a:solidFill>
                  <a:cs typeface="Arial" pitchFamily="34" charset="0"/>
                </a:rPr>
                <a:t>vuông</a:t>
              </a:r>
              <a:r>
                <a:rPr lang="zh-CN" altLang="en-US" sz="2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altLang="zh-CN" sz="2800" b="1" dirty="0">
                  <a:cs typeface="Arial" pitchFamily="34" charset="0"/>
                </a:rPr>
                <a:t>góc</a:t>
              </a:r>
              <a:r>
                <a:rPr lang="zh-CN" altLang="en-US" sz="2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altLang="zh-CN" sz="2800" b="1" dirty="0">
                  <a:cs typeface="Arial" pitchFamily="34" charset="0"/>
                </a:rPr>
                <a:t>với</a:t>
              </a:r>
              <a:r>
                <a:rPr lang="zh-CN" altLang="en-US" sz="2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altLang="zh-CN" sz="2800" b="1" dirty="0">
                  <a:cs typeface="Arial" pitchFamily="34" charset="0"/>
                </a:rPr>
                <a:t>phương</a:t>
              </a:r>
              <a:r>
                <a:rPr lang="zh-CN" altLang="en-US" sz="2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altLang="zh-CN" sz="2800" b="1" dirty="0">
                  <a:cs typeface="Arial" pitchFamily="34" charset="0"/>
                </a:rPr>
                <a:t>truyền</a:t>
              </a:r>
              <a:r>
                <a:rPr lang="zh-CN" altLang="en-US" sz="2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zh-CN" sz="2800" b="1" dirty="0">
                  <a:latin typeface="Arial" pitchFamily="34" charset="0"/>
                  <a:cs typeface="Arial" pitchFamily="34" charset="0"/>
                </a:rPr>
                <a:t>s</a:t>
              </a:r>
              <a:r>
                <a:rPr lang="vi-VN" altLang="zh-CN" sz="2800" b="1" dirty="0" err="1">
                  <a:cs typeface="Arial" pitchFamily="34" charset="0"/>
                </a:rPr>
                <a:t>óng</a:t>
              </a:r>
              <a:endParaRPr lang="vi-VN" altLang="zh-CN" sz="2800" b="1" dirty="0">
                <a:cs typeface="Arial" pitchFamily="34" charset="0"/>
              </a:endParaRPr>
            </a:p>
          </p:txBody>
        </p:sp>
        <p:grpSp>
          <p:nvGrpSpPr>
            <p:cNvPr id="7186" name="Group 17"/>
            <p:cNvGrpSpPr>
              <a:grpSpLocks/>
            </p:cNvGrpSpPr>
            <p:nvPr/>
          </p:nvGrpSpPr>
          <p:grpSpPr bwMode="auto">
            <a:xfrm>
              <a:off x="5796136" y="4149080"/>
              <a:ext cx="3180354" cy="1079503"/>
              <a:chOff x="5796136" y="4221706"/>
              <a:chExt cx="3180354" cy="1079503"/>
            </a:xfrm>
          </p:grpSpPr>
          <p:grpSp>
            <p:nvGrpSpPr>
              <p:cNvPr id="7187" name="Group 56"/>
              <p:cNvGrpSpPr>
                <a:grpSpLocks/>
              </p:cNvGrpSpPr>
              <p:nvPr/>
            </p:nvGrpSpPr>
            <p:grpSpPr bwMode="auto">
              <a:xfrm>
                <a:off x="5796136" y="4221706"/>
                <a:ext cx="1440160" cy="1079503"/>
                <a:chOff x="0" y="1080"/>
                <a:chExt cx="1152" cy="680"/>
              </a:xfrm>
            </p:grpSpPr>
            <p:sp>
              <p:nvSpPr>
                <p:cNvPr id="7191" name="Line 14"/>
                <p:cNvSpPr>
                  <a:spLocks noChangeShapeType="1"/>
                </p:cNvSpPr>
                <p:nvPr/>
              </p:nvSpPr>
              <p:spPr bwMode="auto">
                <a:xfrm>
                  <a:off x="528" y="1424"/>
                  <a:ext cx="0" cy="336"/>
                </a:xfrm>
                <a:prstGeom prst="line">
                  <a:avLst/>
                </a:prstGeom>
                <a:noFill/>
                <a:ln w="38100">
                  <a:solidFill>
                    <a:srgbClr val="0066FF"/>
                  </a:solidFill>
                  <a:round/>
                  <a:headEnd type="triangle" w="med" len="med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7192" name="Text Box 47"/>
                <p:cNvSpPr txBox="1">
                  <a:spLocks noChangeArrowheads="1"/>
                </p:cNvSpPr>
                <p:nvPr/>
              </p:nvSpPr>
              <p:spPr bwMode="auto">
                <a:xfrm>
                  <a:off x="0" y="1080"/>
                  <a:ext cx="1152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vi-VN" altLang="vi-VN" sz="1600" b="1" dirty="0">
                      <a:solidFill>
                        <a:srgbClr val="00B0F0"/>
                      </a:solidFill>
                    </a:rPr>
                    <a:t>Phương</a:t>
                  </a:r>
                </a:p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vi-VN" altLang="vi-VN" sz="1600" b="1" dirty="0">
                      <a:solidFill>
                        <a:srgbClr val="00B0F0"/>
                      </a:solidFill>
                    </a:rPr>
                    <a:t>dao động </a:t>
                  </a:r>
                </a:p>
              </p:txBody>
            </p:sp>
          </p:grpSp>
          <p:grpSp>
            <p:nvGrpSpPr>
              <p:cNvPr id="7188" name="Group 55"/>
              <p:cNvGrpSpPr>
                <a:grpSpLocks/>
              </p:cNvGrpSpPr>
              <p:nvPr/>
            </p:nvGrpSpPr>
            <p:grpSpPr bwMode="auto">
              <a:xfrm>
                <a:off x="5796136" y="4372515"/>
                <a:ext cx="3180354" cy="649289"/>
                <a:chOff x="192" y="1175"/>
                <a:chExt cx="2544" cy="409"/>
              </a:xfrm>
            </p:grpSpPr>
            <p:sp>
              <p:nvSpPr>
                <p:cNvPr id="7189" name="Line 18"/>
                <p:cNvSpPr>
                  <a:spLocks noChangeShapeType="1"/>
                </p:cNvSpPr>
                <p:nvPr/>
              </p:nvSpPr>
              <p:spPr bwMode="auto">
                <a:xfrm>
                  <a:off x="192" y="1584"/>
                  <a:ext cx="240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7190" name="Text Box 50"/>
                <p:cNvSpPr txBox="1">
                  <a:spLocks noChangeArrowheads="1"/>
                </p:cNvSpPr>
                <p:nvPr/>
              </p:nvSpPr>
              <p:spPr bwMode="auto">
                <a:xfrm>
                  <a:off x="1344" y="1175"/>
                  <a:ext cx="1392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vi-VN" altLang="vi-VN" sz="1600" b="1" dirty="0"/>
                    <a:t>Phương </a:t>
                  </a:r>
                </a:p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vi-VN" altLang="vi-VN" sz="1600" b="1" dirty="0"/>
                    <a:t>truyền sóng </a:t>
                  </a:r>
                </a:p>
              </p:txBody>
            </p:sp>
          </p:grpSp>
        </p:grpSp>
      </p:grpSp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766763" y="5308600"/>
            <a:ext cx="9417050" cy="922338"/>
            <a:chOff x="-595539" y="5457672"/>
            <a:chExt cx="9416011" cy="923539"/>
          </a:xfrm>
        </p:grpSpPr>
        <p:sp>
          <p:nvSpPr>
            <p:cNvPr id="42" name="Text Placeholder 3"/>
            <p:cNvSpPr txBox="1">
              <a:spLocks/>
            </p:cNvSpPr>
            <p:nvPr/>
          </p:nvSpPr>
          <p:spPr>
            <a:xfrm>
              <a:off x="-595539" y="5457672"/>
              <a:ext cx="6076280" cy="923539"/>
            </a:xfrm>
            <a:prstGeom prst="rect">
              <a:avLst/>
            </a:prstGeom>
          </p:spPr>
          <p:txBody>
            <a:bodyPr>
              <a:normAutofit fontScale="77500" lnSpcReduction="20000"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vi-VN" sz="2800" b="1" dirty="0"/>
                <a:t>b. Sóng dọc</a:t>
              </a:r>
            </a:p>
            <a:p>
              <a:pPr marL="355600" fontAlgn="auto">
                <a:spcAft>
                  <a:spcPts val="0"/>
                </a:spcAft>
                <a:defRPr/>
              </a:pPr>
              <a:r>
                <a:rPr lang="vi-VN" altLang="zh-CN" sz="2600" b="1" dirty="0">
                  <a:cs typeface="Arial" pitchFamily="34" charset="0"/>
                </a:rPr>
                <a:t>Sóng</a:t>
              </a:r>
              <a:r>
                <a:rPr lang="zh-CN" altLang="en-US" sz="26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altLang="zh-CN" sz="2600" b="1" dirty="0">
                  <a:cs typeface="Arial" pitchFamily="34" charset="0"/>
                </a:rPr>
                <a:t>có</a:t>
              </a:r>
              <a:r>
                <a:rPr lang="zh-CN" altLang="en-US" sz="26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altLang="zh-CN" sz="2600" b="1" dirty="0">
                  <a:solidFill>
                    <a:srgbClr val="00B0F0"/>
                  </a:solidFill>
                  <a:cs typeface="Arial" pitchFamily="34" charset="0"/>
                </a:rPr>
                <a:t>phương</a:t>
              </a:r>
              <a:r>
                <a:rPr lang="zh-CN" altLang="en-US" sz="2600" b="1" dirty="0">
                  <a:solidFill>
                    <a:srgbClr val="00B0F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altLang="zh-CN" sz="2600" b="1" dirty="0">
                  <a:solidFill>
                    <a:srgbClr val="00B0F0"/>
                  </a:solidFill>
                  <a:cs typeface="Arial" pitchFamily="34" charset="0"/>
                </a:rPr>
                <a:t>dao</a:t>
              </a:r>
              <a:r>
                <a:rPr lang="zh-CN" altLang="en-US" sz="2600" b="1" dirty="0">
                  <a:solidFill>
                    <a:srgbClr val="00B0F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altLang="zh-CN" sz="2600" b="1" dirty="0">
                  <a:solidFill>
                    <a:srgbClr val="00B0F0"/>
                  </a:solidFill>
                  <a:cs typeface="Arial" pitchFamily="34" charset="0"/>
                </a:rPr>
                <a:t>động</a:t>
              </a:r>
              <a:r>
                <a:rPr lang="zh-CN" altLang="en-US" sz="2600" b="1" dirty="0">
                  <a:solidFill>
                    <a:srgbClr val="00B0F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altLang="zh-CN" sz="2600" b="1" dirty="0">
                  <a:solidFill>
                    <a:srgbClr val="FF0000"/>
                  </a:solidFill>
                  <a:cs typeface="Arial" pitchFamily="34" charset="0"/>
                </a:rPr>
                <a:t>trùng</a:t>
              </a:r>
              <a:r>
                <a:rPr lang="zh-CN" altLang="en-US" sz="26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altLang="zh-CN" sz="2600" b="1" dirty="0">
                  <a:cs typeface="Arial" pitchFamily="34" charset="0"/>
                </a:rPr>
                <a:t>với</a:t>
              </a:r>
              <a:r>
                <a:rPr lang="zh-CN" altLang="en-US" sz="26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altLang="zh-CN" sz="2600" b="1" dirty="0">
                  <a:cs typeface="Arial" pitchFamily="34" charset="0"/>
                </a:rPr>
                <a:t>phương</a:t>
              </a:r>
              <a:r>
                <a:rPr lang="zh-CN" altLang="en-US" sz="26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altLang="zh-CN" sz="2600" b="1" dirty="0">
                  <a:cs typeface="Arial" pitchFamily="34" charset="0"/>
                </a:rPr>
                <a:t>truyền</a:t>
              </a:r>
              <a:r>
                <a:rPr lang="zh-CN" altLang="en-US" sz="26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zh-CN" sz="2600" b="1" dirty="0">
                  <a:latin typeface="Arial" pitchFamily="34" charset="0"/>
                  <a:cs typeface="Arial" pitchFamily="34" charset="0"/>
                </a:rPr>
                <a:t>s</a:t>
              </a:r>
              <a:r>
                <a:rPr lang="vi-VN" altLang="zh-CN" sz="2600" b="1" dirty="0" err="1">
                  <a:cs typeface="Arial" pitchFamily="34" charset="0"/>
                </a:rPr>
                <a:t>óng</a:t>
              </a:r>
              <a:endParaRPr lang="vi-VN" altLang="zh-CN" sz="2600" b="1" dirty="0">
                <a:cs typeface="Arial" pitchFamily="34" charset="0"/>
              </a:endParaRPr>
            </a:p>
          </p:txBody>
        </p:sp>
        <p:grpSp>
          <p:nvGrpSpPr>
            <p:cNvPr id="7180" name="Group 16"/>
            <p:cNvGrpSpPr>
              <a:grpSpLocks/>
            </p:cNvGrpSpPr>
            <p:nvPr/>
          </p:nvGrpSpPr>
          <p:grpSpPr bwMode="auto">
            <a:xfrm>
              <a:off x="5762724" y="5589240"/>
              <a:ext cx="3057748" cy="698223"/>
              <a:chOff x="5762724" y="5589240"/>
              <a:chExt cx="3057748" cy="698223"/>
            </a:xfrm>
          </p:grpSpPr>
          <p:sp>
            <p:nvSpPr>
              <p:cNvPr id="7181" name="Line 52"/>
              <p:cNvSpPr>
                <a:spLocks noChangeShapeType="1"/>
              </p:cNvSpPr>
              <p:nvPr/>
            </p:nvSpPr>
            <p:spPr bwMode="auto">
              <a:xfrm>
                <a:off x="5877830" y="6285874"/>
                <a:ext cx="294264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7182" name="Text Box 53"/>
              <p:cNvSpPr txBox="1">
                <a:spLocks noChangeArrowheads="1"/>
              </p:cNvSpPr>
              <p:nvPr/>
            </p:nvSpPr>
            <p:spPr bwMode="auto">
              <a:xfrm>
                <a:off x="7089738" y="5624979"/>
                <a:ext cx="1706732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vi-VN" altLang="vi-VN" sz="1600" b="1" dirty="0"/>
                  <a:t>Phương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vi-VN" altLang="vi-VN" sz="1600" b="1" dirty="0"/>
                  <a:t>truyền sóng </a:t>
                </a:r>
              </a:p>
            </p:txBody>
          </p:sp>
          <p:sp>
            <p:nvSpPr>
              <p:cNvPr id="7183" name="Line 51"/>
              <p:cNvSpPr>
                <a:spLocks noChangeShapeType="1"/>
              </p:cNvSpPr>
              <p:nvPr/>
            </p:nvSpPr>
            <p:spPr bwMode="auto">
              <a:xfrm rot="-5400000">
                <a:off x="6465000" y="6011485"/>
                <a:ext cx="1588" cy="550367"/>
              </a:xfrm>
              <a:prstGeom prst="line">
                <a:avLst/>
              </a:prstGeom>
              <a:noFill/>
              <a:ln w="38100">
                <a:solidFill>
                  <a:srgbClr val="0066FF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7184" name="Text Box 54"/>
              <p:cNvSpPr txBox="1">
                <a:spLocks noChangeArrowheads="1"/>
              </p:cNvSpPr>
              <p:nvPr/>
            </p:nvSpPr>
            <p:spPr bwMode="auto">
              <a:xfrm>
                <a:off x="5762724" y="5589240"/>
                <a:ext cx="1377193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vi-VN" altLang="vi-VN" sz="1600" b="1" dirty="0">
                    <a:solidFill>
                      <a:srgbClr val="00B0F0"/>
                    </a:solidFill>
                  </a:rPr>
                  <a:t>Phương dao động </a:t>
                </a:r>
              </a:p>
            </p:txBody>
          </p:sp>
        </p:grpSp>
      </p:grpSp>
      <p:pic>
        <p:nvPicPr>
          <p:cNvPr id="7176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688" y="2563813"/>
            <a:ext cx="4408487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13" y="2541588"/>
            <a:ext cx="4259262" cy="98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8" name="Title 1"/>
          <p:cNvSpPr txBox="1">
            <a:spLocks/>
          </p:cNvSpPr>
          <p:nvPr/>
        </p:nvSpPr>
        <p:spPr bwMode="auto">
          <a:xfrm>
            <a:off x="471488" y="823913"/>
            <a:ext cx="25209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sz="2800" b="1" dirty="0">
                <a:latin typeface="Times New Roman" panose="02020603050405020304" pitchFamily="18" charset="0"/>
              </a:rPr>
              <a:t>I. SÓNG CƠ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8"/>
          <p:cNvSpPr>
            <a:spLocks noChangeArrowheads="1"/>
          </p:cNvSpPr>
          <p:nvPr/>
        </p:nvSpPr>
        <p:spPr bwMode="auto">
          <a:xfrm>
            <a:off x="2424113" y="112713"/>
            <a:ext cx="748823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vi-VN" b="1" dirty="0"/>
              <a:t>SÓNG CƠ VÀ SỰ TRUYỀN SÓNG CƠ</a:t>
            </a:r>
          </a:p>
        </p:txBody>
      </p:sp>
      <p:sp>
        <p:nvSpPr>
          <p:cNvPr id="33" name="Text Placeholder 3"/>
          <p:cNvSpPr txBox="1">
            <a:spLocks/>
          </p:cNvSpPr>
          <p:nvPr/>
        </p:nvSpPr>
        <p:spPr>
          <a:xfrm>
            <a:off x="982663" y="4941888"/>
            <a:ext cx="9337675" cy="175260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vi-VN" sz="2800" b="1" dirty="0"/>
              <a:t>3. Môi trường truyền sóng</a:t>
            </a:r>
          </a:p>
          <a:p>
            <a:pPr marL="355600" fontAlgn="auto">
              <a:spcAft>
                <a:spcPts val="0"/>
              </a:spcAft>
              <a:defRPr/>
            </a:pPr>
            <a:r>
              <a:rPr lang="vi-VN" altLang="zh-CN" sz="2600" b="1" dirty="0">
                <a:cs typeface="Arial" pitchFamily="34" charset="0"/>
              </a:rPr>
              <a:t>- Sóng</a:t>
            </a:r>
            <a:r>
              <a:rPr lang="zh-CN" altLang="en-US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vi-VN" altLang="zh-CN" sz="2600" b="1" dirty="0">
                <a:solidFill>
                  <a:srgbClr val="FF0000"/>
                </a:solidFill>
                <a:cs typeface="Arial" pitchFamily="34" charset="0"/>
              </a:rPr>
              <a:t>ngang</a:t>
            </a:r>
            <a:r>
              <a:rPr lang="vi-VN" altLang="zh-CN" sz="2600" b="1" dirty="0">
                <a:cs typeface="Arial" pitchFamily="34" charset="0"/>
              </a:rPr>
              <a:t> chỉ truyền trong môi trường </a:t>
            </a:r>
            <a:r>
              <a:rPr lang="vi-VN" altLang="zh-CN" sz="2600" b="1" dirty="0">
                <a:solidFill>
                  <a:srgbClr val="FF0000"/>
                </a:solidFill>
                <a:cs typeface="Arial" pitchFamily="34" charset="0"/>
              </a:rPr>
              <a:t>rắn</a:t>
            </a:r>
            <a:r>
              <a:rPr lang="vi-VN" altLang="zh-CN" sz="2600" b="1" dirty="0">
                <a:cs typeface="Arial" pitchFamily="34" charset="0"/>
              </a:rPr>
              <a:t> và trên </a:t>
            </a:r>
            <a:r>
              <a:rPr lang="vi-VN" altLang="zh-CN" sz="2600" b="1" dirty="0">
                <a:solidFill>
                  <a:srgbClr val="FF0000"/>
                </a:solidFill>
                <a:cs typeface="Arial" pitchFamily="34" charset="0"/>
              </a:rPr>
              <a:t>mặt nước</a:t>
            </a:r>
            <a:r>
              <a:rPr lang="vi-VN" altLang="zh-CN" sz="2600" b="1" dirty="0">
                <a:cs typeface="Arial" pitchFamily="34" charset="0"/>
              </a:rPr>
              <a:t>.</a:t>
            </a:r>
          </a:p>
          <a:p>
            <a:pPr marL="355600" fontAlgn="auto">
              <a:spcAft>
                <a:spcPts val="0"/>
              </a:spcAft>
              <a:defRPr/>
            </a:pPr>
            <a:r>
              <a:rPr lang="vi-VN" altLang="zh-CN" sz="2600" b="1" dirty="0">
                <a:cs typeface="Arial" pitchFamily="34" charset="0"/>
              </a:rPr>
              <a:t>- Sóng </a:t>
            </a:r>
            <a:r>
              <a:rPr lang="vi-VN" altLang="zh-CN" sz="2600" b="1" dirty="0">
                <a:solidFill>
                  <a:srgbClr val="FF0000"/>
                </a:solidFill>
                <a:cs typeface="Arial" pitchFamily="34" charset="0"/>
              </a:rPr>
              <a:t>dọc</a:t>
            </a:r>
            <a:r>
              <a:rPr lang="vi-VN" altLang="zh-CN" sz="2600" b="1" dirty="0">
                <a:cs typeface="Arial" pitchFamily="34" charset="0"/>
              </a:rPr>
              <a:t> truyền được trong </a:t>
            </a:r>
            <a:r>
              <a:rPr lang="vi-VN" altLang="zh-CN" sz="2600" b="1" dirty="0">
                <a:solidFill>
                  <a:srgbClr val="FF0000"/>
                </a:solidFill>
                <a:cs typeface="Arial" pitchFamily="34" charset="0"/>
              </a:rPr>
              <a:t>tất cả các môi trường</a:t>
            </a:r>
            <a:r>
              <a:rPr lang="vi-VN" altLang="zh-CN" sz="2600" b="1" dirty="0">
                <a:cs typeface="Arial" pitchFamily="34" charset="0"/>
              </a:rPr>
              <a:t>.</a:t>
            </a:r>
          </a:p>
          <a:p>
            <a:pPr marL="355600" fontAlgn="auto">
              <a:spcAft>
                <a:spcPts val="0"/>
              </a:spcAft>
              <a:defRPr/>
            </a:pPr>
            <a:r>
              <a:rPr lang="vi-VN" altLang="zh-CN" sz="2600" b="1" dirty="0">
                <a:cs typeface="Arial" pitchFamily="34" charset="0"/>
              </a:rPr>
              <a:t>- Sóng cơ </a:t>
            </a:r>
            <a:r>
              <a:rPr lang="vi-VN" altLang="zh-CN" sz="2600" b="1" dirty="0">
                <a:solidFill>
                  <a:srgbClr val="FF0000"/>
                </a:solidFill>
                <a:cs typeface="Arial" pitchFamily="34" charset="0"/>
              </a:rPr>
              <a:t>không truyền trong chân không</a:t>
            </a:r>
            <a:r>
              <a:rPr lang="vi-VN" altLang="zh-CN" sz="2600" b="1" dirty="0">
                <a:cs typeface="Arial" pitchFamily="34" charset="0"/>
              </a:rPr>
              <a:t>.</a:t>
            </a:r>
          </a:p>
        </p:txBody>
      </p:sp>
      <p:pic>
        <p:nvPicPr>
          <p:cNvPr id="8196" name="Picture 3" descr="C:\Users\Thao Uyen\Desktop\D15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5" y="2474913"/>
            <a:ext cx="3792538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2" descr="Sóng địa chấn – KỸ SƯ ĐIỆ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1412875"/>
            <a:ext cx="5614987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4" descr="sóng cơ là gì? phương trình truyền sóng cơ.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3124200"/>
            <a:ext cx="3028950" cy="170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6" descr="C:\Users\Thao Uyen\Desktop\longituddots1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1085850"/>
            <a:ext cx="5991225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Title 1"/>
          <p:cNvSpPr txBox="1">
            <a:spLocks/>
          </p:cNvSpPr>
          <p:nvPr/>
        </p:nvSpPr>
        <p:spPr bwMode="auto">
          <a:xfrm>
            <a:off x="471488" y="823913"/>
            <a:ext cx="25209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sz="2800" b="1" dirty="0">
                <a:latin typeface="Times New Roman" panose="02020603050405020304" pitchFamily="18" charset="0"/>
              </a:rPr>
              <a:t>I. SÓNG CƠ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623888" y="625475"/>
            <a:ext cx="8353425" cy="577850"/>
          </a:xfrm>
        </p:spPr>
        <p:txBody>
          <a:bodyPr/>
          <a:lstStyle/>
          <a:p>
            <a:pPr eaLnBrk="1" hangingPunct="1"/>
            <a:r>
              <a:rPr lang="vi-VN" altLang="vi-VN" sz="2800" dirty="0" smtClean="0"/>
              <a:t>II. CÁC ĐẶC TRƯNG CỦA MỘT SÓNG HÌNH SIN</a:t>
            </a:r>
          </a:p>
        </p:txBody>
      </p:sp>
      <p:sp>
        <p:nvSpPr>
          <p:cNvPr id="10243" name="Rectangle 8"/>
          <p:cNvSpPr>
            <a:spLocks noChangeArrowheads="1"/>
          </p:cNvSpPr>
          <p:nvPr/>
        </p:nvSpPr>
        <p:spPr bwMode="auto">
          <a:xfrm>
            <a:off x="2424113" y="112713"/>
            <a:ext cx="748823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vi-VN" b="1" dirty="0"/>
              <a:t>SÓNG CƠ VÀ SỰ TRUYỀN SÓNG CƠ</a:t>
            </a:r>
          </a:p>
        </p:txBody>
      </p:sp>
      <p:pic>
        <p:nvPicPr>
          <p:cNvPr id="1024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1311275"/>
            <a:ext cx="5516563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 Placeholder 3"/>
          <p:cNvSpPr txBox="1">
            <a:spLocks/>
          </p:cNvSpPr>
          <p:nvPr/>
        </p:nvSpPr>
        <p:spPr bwMode="auto">
          <a:xfrm>
            <a:off x="984250" y="1185863"/>
            <a:ext cx="7631113" cy="463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vi-VN" altLang="vi-VN" sz="2400" b="1" dirty="0"/>
              <a:t>1. Sự truyền của một sóng hình sin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725" y="1633538"/>
            <a:ext cx="5389563" cy="157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TextBox 47"/>
          <p:cNvSpPr txBox="1">
            <a:spLocks noChangeArrowheads="1"/>
          </p:cNvSpPr>
          <p:nvPr/>
        </p:nvSpPr>
        <p:spPr bwMode="auto">
          <a:xfrm>
            <a:off x="984250" y="3255069"/>
            <a:ext cx="8969375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400" b="1" dirty="0"/>
              <a:t>2. Các </a:t>
            </a:r>
            <a:r>
              <a:rPr lang="en-US" altLang="en-US" sz="2400" b="1" dirty="0" err="1"/>
              <a:t>đại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lượng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đặc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trưng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cho</a:t>
            </a:r>
            <a:r>
              <a:rPr lang="en-US" altLang="en-US" sz="2400" b="1" dirty="0"/>
              <a:t> sóng </a:t>
            </a:r>
            <a:r>
              <a:rPr lang="en-US" altLang="en-US" sz="2400" b="1" dirty="0" err="1"/>
              <a:t>cơ</a:t>
            </a:r>
            <a:endParaRPr lang="en-US" alt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199679" y="3772339"/>
                <a:ext cx="9937104" cy="22597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2400" b="1" dirty="0" smtClean="0"/>
                  <a:t>a) Biên độ của sóng:</a:t>
                </a:r>
                <a:r>
                  <a:rPr lang="vi-VN" sz="2400" dirty="0" smtClean="0"/>
                  <a:t> A là biên độ dao động của một phần tử của môi trường có sóng truyền qua</a:t>
                </a:r>
              </a:p>
              <a:p>
                <a:r>
                  <a:rPr lang="vi-VN" sz="2400" b="1" dirty="0" smtClean="0"/>
                  <a:t>b) Chu kì (hoặc tần số) của sóng: </a:t>
                </a:r>
                <a:r>
                  <a:rPr lang="vi-VN" sz="2400" dirty="0" smtClean="0"/>
                  <a:t>T (hoặc f) là chu kì dao động của một phần tử của môi trường có sóng truyền qua.  </a:t>
                </a:r>
                <a14:m>
                  <m:oMath xmlns:m="http://schemas.openxmlformats.org/officeDocument/2006/math">
                    <m:r>
                      <a:rPr lang="vi-VN" sz="24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vi-VN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den>
                    </m:f>
                  </m:oMath>
                </a14:m>
                <a:endParaRPr lang="vi-VN" sz="2400" dirty="0" smtClean="0"/>
              </a:p>
              <a:p>
                <a:r>
                  <a:rPr lang="vi-VN" sz="2400" b="1" dirty="0" smtClean="0"/>
                  <a:t>c) Tốc độ truyền sóng: </a:t>
                </a:r>
                <a:r>
                  <a:rPr lang="vi-VN" sz="2400" dirty="0" smtClean="0"/>
                  <a:t>v là tốc độ lan truyền dao động trong môi trường. </a:t>
                </a:r>
                <a14:m>
                  <m:oMath xmlns:m="http://schemas.openxmlformats.org/officeDocument/2006/math">
                    <m:r>
                      <a:rPr lang="vi-VN" sz="24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vi-VN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num>
                      <m:den>
                        <m:r>
                          <a:rPr lang="vi-VN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endParaRPr lang="vi-VN" sz="2400" dirty="0" smtClean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9679" y="3772339"/>
                <a:ext cx="9937104" cy="2259721"/>
              </a:xfrm>
              <a:prstGeom prst="rect">
                <a:avLst/>
              </a:prstGeom>
              <a:blipFill>
                <a:blip r:embed="rId4"/>
                <a:stretch>
                  <a:fillRect l="-982" t="-2156" r="-1411" b="-188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484784"/>
            <a:ext cx="8839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836738" y="1495897"/>
            <a:ext cx="7812087" cy="3019425"/>
            <a:chOff x="312986" y="1916832"/>
            <a:chExt cx="7811590" cy="3019846"/>
          </a:xfrm>
        </p:grpSpPr>
        <p:sp>
          <p:nvSpPr>
            <p:cNvPr id="11268" name="Text Placeholder 3"/>
            <p:cNvSpPr txBox="1">
              <a:spLocks/>
            </p:cNvSpPr>
            <p:nvPr/>
          </p:nvSpPr>
          <p:spPr bwMode="auto">
            <a:xfrm>
              <a:off x="403225" y="2916907"/>
              <a:ext cx="7631113" cy="4651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vi-VN" altLang="vi-VN" sz="2400" b="1" dirty="0"/>
                <a:t>2. Các </a:t>
              </a:r>
              <a:r>
                <a:rPr lang="vi-VN" altLang="vi-VN" sz="2400" b="1" dirty="0" err="1"/>
                <a:t>đặc</a:t>
              </a:r>
              <a:r>
                <a:rPr lang="vi-VN" altLang="vi-VN" sz="2400" b="1" dirty="0"/>
                <a:t> trưng của một sóng hình sin</a:t>
              </a:r>
            </a:p>
          </p:txBody>
        </p:sp>
        <p:pic>
          <p:nvPicPr>
            <p:cNvPr id="11269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986" y="1916832"/>
              <a:ext cx="7811590" cy="3019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Straight Arrow Connector 8"/>
            <p:cNvCxnSpPr/>
            <p:nvPr/>
          </p:nvCxnSpPr>
          <p:spPr>
            <a:xfrm>
              <a:off x="1043190" y="2428078"/>
              <a:ext cx="2706515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3749704" y="2428078"/>
              <a:ext cx="2766837" cy="158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2209927" y="3749062"/>
              <a:ext cx="2663656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2079615" y="2132856"/>
              <a:ext cx="361766" cy="369332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r>
                <a:rPr lang="vi-VN">
                  <a:noFill/>
                </a:rPr>
                <a:t> </a:t>
              </a:r>
            </a:p>
          </p:txBody>
        </p:sp>
        <p:sp>
          <p:nvSpPr>
            <p:cNvPr id="13" name="TextBox 12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4899871" y="2149444"/>
              <a:ext cx="361766" cy="369332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r>
                <a:rPr lang="vi-VN">
                  <a:noFill/>
                </a:rPr>
                <a:t> </a:t>
              </a:r>
            </a:p>
          </p:txBody>
        </p:sp>
        <p:sp>
          <p:nvSpPr>
            <p:cNvPr id="14" name="TextBox 13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3361595" y="3389265"/>
              <a:ext cx="361766" cy="369332"/>
            </a:xfrm>
            <a:prstGeom prst="rect">
              <a:avLst/>
            </a:pr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r>
                <a:rPr lang="vi-VN">
                  <a:noFill/>
                </a:rPr>
                <a:t> 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V="1">
              <a:off x="3749704" y="2150227"/>
              <a:ext cx="0" cy="1278116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1024141" y="2159753"/>
              <a:ext cx="0" cy="127970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6516541" y="2102595"/>
              <a:ext cx="0" cy="127970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623888" y="625475"/>
            <a:ext cx="8353425" cy="577850"/>
          </a:xfrm>
        </p:spPr>
        <p:txBody>
          <a:bodyPr/>
          <a:lstStyle/>
          <a:p>
            <a:pPr eaLnBrk="1" hangingPunct="1"/>
            <a:r>
              <a:rPr lang="vi-VN" altLang="vi-VN" sz="2800" dirty="0" smtClean="0"/>
              <a:t>II. CÁC ĐẶC TRƯNG CỦA MỘT SÓNG HÌNH SIN</a:t>
            </a:r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2424113" y="112713"/>
            <a:ext cx="748823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vi-VN" b="1" dirty="0"/>
              <a:t>SÓNG CƠ VÀ SỰ TRUYỀN SÓNG CƠ</a:t>
            </a:r>
          </a:p>
        </p:txBody>
      </p:sp>
      <p:sp>
        <p:nvSpPr>
          <p:cNvPr id="20" name="Text Placeholder 3"/>
          <p:cNvSpPr txBox="1">
            <a:spLocks/>
          </p:cNvSpPr>
          <p:nvPr/>
        </p:nvSpPr>
        <p:spPr bwMode="auto">
          <a:xfrm>
            <a:off x="984250" y="1185863"/>
            <a:ext cx="7631113" cy="463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vi-VN" altLang="vi-VN" sz="2400" b="1" dirty="0"/>
              <a:t>1. Sự truyền của một sóng hình sin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127448" y="4540003"/>
                <a:ext cx="10729192" cy="22675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2400" b="1" dirty="0" smtClean="0"/>
                  <a:t>d) Bước sóng: </a:t>
                </a:r>
                <a:r>
                  <a:rPr lang="vi-VN" sz="2400" dirty="0" smtClean="0">
                    <a:sym typeface="Symbol" panose="05050102010706020507" pitchFamily="18" charset="2"/>
                  </a:rPr>
                  <a:t> </a:t>
                </a:r>
                <a:r>
                  <a:rPr lang="vi-VN" sz="2400" dirty="0" smtClean="0"/>
                  <a:t>là quãng đường mà sóng truyền được trong một chu kì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vi-V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vi-V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vi-V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vi-V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vi-V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vi-V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</m:oMath>
                  </m:oMathPara>
                </a14:m>
                <a:endParaRPr lang="vi-VN" sz="2400" b="0" dirty="0" smtClean="0">
                  <a:ea typeface="Cambria Math" panose="02040503050406030204" pitchFamily="18" charset="0"/>
                </a:endParaRPr>
              </a:p>
              <a:p>
                <a:r>
                  <a:rPr lang="vi-VN" sz="2400" dirty="0" smtClean="0"/>
                  <a:t> Hai điểm trên phương truyền cách nhau khoảng n.</a:t>
                </a:r>
                <a:r>
                  <a:rPr lang="vi-VN" sz="2400" dirty="0" smtClean="0">
                    <a:sym typeface="Symbol" panose="05050102010706020507" pitchFamily="18" charset="2"/>
                  </a:rPr>
                  <a:t></a:t>
                </a:r>
                <a:r>
                  <a:rPr lang="vi-VN" sz="2400" dirty="0" smtClean="0"/>
                  <a:t> (n=1,2,…) dao động cùng pha.</a:t>
                </a:r>
              </a:p>
              <a:p>
                <a:r>
                  <a:rPr lang="vi-VN" sz="2400" b="1" dirty="0" smtClean="0"/>
                  <a:t>e) Năng lượng của sóng: </a:t>
                </a:r>
                <a:r>
                  <a:rPr lang="vi-VN" sz="2400" dirty="0" smtClean="0"/>
                  <a:t>là năng lượng dao động của các phần tử của môi trường có sóng truyền qua</a:t>
                </a:r>
                <a:endParaRPr lang="vi-VN" sz="24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448" y="4540003"/>
                <a:ext cx="10729192" cy="2267544"/>
              </a:xfrm>
              <a:prstGeom prst="rect">
                <a:avLst/>
              </a:prstGeom>
              <a:blipFill>
                <a:blip r:embed="rId7"/>
                <a:stretch>
                  <a:fillRect l="-909" t="-2688" r="-455" b="-510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47"/>
          <p:cNvSpPr txBox="1">
            <a:spLocks noChangeArrowheads="1"/>
          </p:cNvSpPr>
          <p:nvPr/>
        </p:nvSpPr>
        <p:spPr bwMode="auto">
          <a:xfrm>
            <a:off x="1087065" y="4119165"/>
            <a:ext cx="9833471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400" b="1" dirty="0"/>
              <a:t>2. Các </a:t>
            </a:r>
            <a:r>
              <a:rPr lang="en-US" altLang="en-US" sz="2400" b="1" dirty="0" err="1"/>
              <a:t>đại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lượng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đặc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trưng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cho</a:t>
            </a:r>
            <a:r>
              <a:rPr lang="en-US" altLang="en-US" sz="2400" b="1" dirty="0"/>
              <a:t> sóng </a:t>
            </a:r>
            <a:r>
              <a:rPr lang="en-US" altLang="en-US" sz="2400" b="1" dirty="0" err="1"/>
              <a:t>cơ</a:t>
            </a:r>
            <a:endParaRPr lang="en-US" alt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407368" y="1340768"/>
                <a:ext cx="11305256" cy="50887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vi-VN" dirty="0"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- Xét một sóng hình sin lan truyền trong một môi trường, sóng này phát ra từ một </a:t>
                </a:r>
                <a:r>
                  <a:rPr lang="vi-VN" dirty="0" smtClean="0"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nguồn </a:t>
                </a:r>
                <a:r>
                  <a:rPr lang="vi-VN" dirty="0"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O. Giả sử phương trình dao động tại O có </a:t>
                </a:r>
                <a:r>
                  <a:rPr lang="vi-VN" dirty="0" smtClean="0"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dạng: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vi-VN" sz="1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vi-VN" sz="1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  <m:sub>
                        <m:r>
                          <a:rPr lang="vi-VN" sz="1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𝑂</m:t>
                        </m:r>
                      </m:sub>
                    </m:sSub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m:rPr>
                        <m:sty m:val="p"/>
                      </m:rPr>
                      <a:rPr lang="vi-VN" sz="18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cos</m:t>
                    </m:r>
                    <m:d>
                      <m:dPr>
                        <m:ctrlPr>
                          <a:rPr lang="vi-VN" sz="1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1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𝜔</m:t>
                        </m:r>
                        <m:r>
                          <a:rPr lang="vi-VN" sz="1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vi-VN" sz="1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vi-VN" sz="18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vi-VN" sz="18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vi-VN" sz="18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vi-VN" sz="180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vi-VN" sz="180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Trong đó: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vi-VN" sz="1800" dirty="0" smtClean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*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vi-VN" sz="1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vi-VN" sz="1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  <m:sub>
                        <m:r>
                          <a:rPr lang="vi-VN" sz="18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vi-VN" sz="180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dirty="0"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(</a:t>
                </a:r>
                <a:r>
                  <a:rPr lang="vi-VN" dirty="0" smtClean="0"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m) </a:t>
                </a:r>
                <a:r>
                  <a:rPr lang="vi-VN" sz="1800" dirty="0" smtClean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là </a:t>
                </a:r>
                <a:r>
                  <a:rPr lang="vi-VN" sz="180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li độ tại O tại thời điểm </a:t>
                </a:r>
                <a:r>
                  <a:rPr lang="vi-VN" sz="1800" i="1" dirty="0" smtClean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 (s)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vi-VN" sz="1800" dirty="0" smtClean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* </a:t>
                </a:r>
                <a:r>
                  <a:rPr lang="vi-VN" sz="1800" i="1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vi-VN" sz="180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là biên độ (m)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vi-VN" sz="180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* </a:t>
                </a:r>
                <a14:m>
                  <m:oMath xmlns:m="http://schemas.openxmlformats.org/officeDocument/2006/math"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𝜔</m:t>
                    </m:r>
                  </m:oMath>
                </a14:m>
                <a:r>
                  <a:rPr lang="vi-VN" sz="180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là tần số góc của sóng (</a:t>
                </a:r>
                <a:r>
                  <a:rPr lang="vi-VN" sz="180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rad</a:t>
                </a:r>
                <a:r>
                  <a:rPr lang="vi-VN" sz="180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/s)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vi-VN" sz="180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*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vi-VN" sz="1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vi-VN" sz="1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𝜑</m:t>
                        </m:r>
                      </m:e>
                      <m:sub>
                        <m:r>
                          <a:rPr lang="vi-VN" sz="18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vi-VN" sz="180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là pha ban đầu (rad)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vi-VN" sz="180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- Xét một điểm M nằm trên phương truyền sóng, cách O một khoảng </a:t>
                </a:r>
                <a14:m>
                  <m:oMath xmlns:m="http://schemas.openxmlformats.org/officeDocument/2006/math"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𝑂𝑀</m:t>
                    </m:r>
                  </m:oMath>
                </a14:m>
                <a:r>
                  <a:rPr lang="vi-VN" sz="180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. Nếu bỏ qua mất mát năng lượng, thì biên độ của M bằng biên độ của nguồn O, dao động tại M sẽ trễ pha hơn dao động tại nguồn O một góc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1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18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vi-VN" sz="1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  <m:r>
                          <m:rPr>
                            <m:sty m:val="p"/>
                          </m:rPr>
                          <a:rPr lang="vi-VN" sz="18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d</m:t>
                        </m:r>
                      </m:num>
                      <m:den>
                        <m:r>
                          <a:rPr lang="vi-VN" sz="1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𝜆</m:t>
                        </m:r>
                      </m:den>
                    </m:f>
                  </m:oMath>
                </a14:m>
                <a:r>
                  <a:rPr lang="vi-VN" sz="180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. Phương trình dao động tại M có </a:t>
                </a:r>
                <a:r>
                  <a:rPr lang="vi-VN" sz="1800" dirty="0" smtClean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dạng: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vi-VN" sz="1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vi-VN" sz="1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  <m:sub>
                        <m:r>
                          <a:rPr lang="vi-VN" sz="1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sub>
                    </m:sSub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m:rPr>
                        <m:sty m:val="p"/>
                      </m:rPr>
                      <a:rPr lang="vi-VN" sz="18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cos</m:t>
                    </m:r>
                    <m:d>
                      <m:dPr>
                        <m:ctrlPr>
                          <a:rPr lang="vi-VN" sz="1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1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𝜔</m:t>
                        </m:r>
                        <m:r>
                          <a:rPr lang="vi-VN" sz="1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vi-VN" sz="1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vi-VN" sz="18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vi-VN" sz="18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vi-VN" sz="18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vi-VN" sz="1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vi-VN" sz="18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18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vi-VN" sz="18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  <m:r>
                              <a:rPr lang="vi-VN" sz="18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𝑑</m:t>
                            </m:r>
                          </m:num>
                          <m:den>
                            <m:r>
                              <a:rPr lang="vi-VN" sz="18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𝜆</m:t>
                            </m:r>
                          </m:den>
                        </m:f>
                      </m:e>
                    </m:d>
                  </m:oMath>
                </a14:m>
                <a:r>
                  <a:rPr lang="vi-VN" sz="180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vi-VN" sz="180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- Nếu sóng truyền theo chiều dương </a:t>
                </a:r>
                <a:r>
                  <a:rPr lang="vi-VN" sz="1800" dirty="0" err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Ox</a:t>
                </a:r>
                <a:r>
                  <a:rPr lang="vi-VN" sz="180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1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1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1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&gt;</m:t>
                        </m:r>
                        <m:r>
                          <a:rPr lang="vi-VN" sz="18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vi-VN" sz="180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. Khi đó </a:t>
                </a:r>
                <a14:m>
                  <m:oMath xmlns:m="http://schemas.openxmlformats.org/officeDocument/2006/math"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vi-VN" sz="1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1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180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. Phương trình sóng tại M có </a:t>
                </a:r>
                <a:r>
                  <a:rPr lang="vi-VN" sz="1800" dirty="0" smtClean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dạng:</a:t>
                </a:r>
                <a:endParaRPr lang="vi-VN" sz="18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𝑀</m:t>
                          </m:r>
                        </m:sub>
                      </m:sSub>
                      <m:r>
                        <a:rPr lang="vi-VN" sz="18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18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m:rPr>
                          <m:sty m:val="p"/>
                        </m:rPr>
                        <a:rPr lang="vi-VN" sz="180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d>
                        <m:dPr>
                          <m:ctrlP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𝜔</m:t>
                          </m:r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vi-VN" sz="18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vi-VN" sz="18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vi-VN" sz="1800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vi-VN" sz="18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1800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vi-VN" sz="18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  <m:r>
                                <a:rPr lang="vi-VN" sz="18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vi-VN" sz="18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𝜆</m:t>
                              </m:r>
                            </m:den>
                          </m:f>
                        </m:e>
                      </m:d>
                      <m:r>
                        <a:rPr lang="vi-VN" sz="18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18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m:rPr>
                          <m:sty m:val="p"/>
                        </m:rPr>
                        <a:rPr lang="vi-VN" sz="180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d>
                        <m:dPr>
                          <m:ctrlP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𝜔</m:t>
                          </m:r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vi-VN" sz="18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vi-VN" sz="18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vi-VN" sz="1800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vi-VN" sz="18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1800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vi-VN" sz="18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  <m:r>
                                <a:rPr lang="vi-VN" sz="18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vi-VN" sz="18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𝜆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vi-VN" sz="18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368" y="1340768"/>
                <a:ext cx="11305256" cy="5088765"/>
              </a:xfrm>
              <a:prstGeom prst="rect">
                <a:avLst/>
              </a:prstGeom>
              <a:blipFill>
                <a:blip r:embed="rId2"/>
                <a:stretch>
                  <a:fillRect l="-485" t="-71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3888" y="625475"/>
            <a:ext cx="10944720" cy="577850"/>
          </a:xfrm>
        </p:spPr>
        <p:txBody>
          <a:bodyPr/>
          <a:lstStyle/>
          <a:p>
            <a:pPr eaLnBrk="1" hangingPunct="1"/>
            <a:r>
              <a:rPr lang="vi-VN" altLang="vi-VN" sz="2800" dirty="0" smtClean="0"/>
              <a:t>III. PHƯƠNG TRÌNH SÓNG</a:t>
            </a:r>
            <a:endParaRPr lang="vi-VN" altLang="vi-VN" sz="2800" dirty="0" smtClean="0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2424113" y="112713"/>
            <a:ext cx="748823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vi-VN" b="1" dirty="0"/>
              <a:t>SÓNG CƠ VÀ SỰ TRUYỀN SÓNG CƠ</a:t>
            </a:r>
          </a:p>
        </p:txBody>
      </p:sp>
    </p:spTree>
    <p:extLst>
      <p:ext uri="{BB962C8B-B14F-4D97-AF65-F5344CB8AC3E}">
        <p14:creationId xmlns:p14="http://schemas.microsoft.com/office/powerpoint/2010/main" val="535481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8"/>
          <p:cNvSpPr>
            <a:spLocks noChangeArrowheads="1"/>
          </p:cNvSpPr>
          <p:nvPr/>
        </p:nvSpPr>
        <p:spPr bwMode="auto">
          <a:xfrm>
            <a:off x="2424113" y="112713"/>
            <a:ext cx="748823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vi-VN" b="1"/>
              <a:t>CỦNG CỐ</a:t>
            </a:r>
          </a:p>
        </p:txBody>
      </p:sp>
      <p:sp>
        <p:nvSpPr>
          <p:cNvPr id="24" name="Line 145"/>
          <p:cNvSpPr>
            <a:spLocks noChangeShapeType="1"/>
          </p:cNvSpPr>
          <p:nvPr/>
        </p:nvSpPr>
        <p:spPr bwMode="auto">
          <a:xfrm flipV="1">
            <a:off x="4237038" y="5286375"/>
            <a:ext cx="1587" cy="3778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76438" y="4349750"/>
            <a:ext cx="9376146" cy="57626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vi-VN" sz="2400" dirty="0"/>
              <a:t>Câu 2. </a:t>
            </a:r>
            <a:r>
              <a:rPr lang="vi-VN" sz="2400" b="0" dirty="0">
                <a:latin typeface="+mn-lt"/>
              </a:rPr>
              <a:t>Hãy vẽ mũi tên chỉ chiều chuyển động của điểm </a:t>
            </a:r>
            <a:r>
              <a:rPr lang="vi-VN" sz="2400" b="0" dirty="0" smtClean="0">
                <a:latin typeface="+mn-lt"/>
              </a:rPr>
              <a:t>M trên </a:t>
            </a:r>
            <a:r>
              <a:rPr lang="vi-VN" sz="2400" b="0" dirty="0" err="1" smtClean="0">
                <a:latin typeface="+mn-lt"/>
              </a:rPr>
              <a:t>sợi</a:t>
            </a:r>
            <a:r>
              <a:rPr lang="vi-VN" sz="2400" b="0" dirty="0" smtClean="0">
                <a:latin typeface="+mn-lt"/>
              </a:rPr>
              <a:t> dây khi có sóng ngang truyền qua.</a:t>
            </a:r>
            <a:endParaRPr lang="vi-VN" sz="2400" b="0" dirty="0">
              <a:latin typeface="+mn-lt"/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536825" y="5257800"/>
            <a:ext cx="7342188" cy="1397000"/>
            <a:chOff x="1017638" y="1816412"/>
            <a:chExt cx="7341289" cy="1396563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5054157" y="2619436"/>
              <a:ext cx="330477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2297" name="Line 72"/>
            <p:cNvSpPr>
              <a:spLocks noChangeShapeType="1"/>
            </p:cNvSpPr>
            <p:nvPr/>
          </p:nvSpPr>
          <p:spPr bwMode="auto">
            <a:xfrm>
              <a:off x="1086067" y="2618846"/>
              <a:ext cx="3984341" cy="2776"/>
            </a:xfrm>
            <a:prstGeom prst="line">
              <a:avLst/>
            </a:prstGeom>
            <a:noFill/>
            <a:ln w="19050">
              <a:solidFill>
                <a:srgbClr val="33CCCC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grpSp>
          <p:nvGrpSpPr>
            <p:cNvPr id="12298" name="Group 73"/>
            <p:cNvGrpSpPr>
              <a:grpSpLocks/>
            </p:cNvGrpSpPr>
            <p:nvPr/>
          </p:nvGrpSpPr>
          <p:grpSpPr bwMode="auto">
            <a:xfrm>
              <a:off x="1112556" y="2024717"/>
              <a:ext cx="3935778" cy="1188258"/>
              <a:chOff x="6686" y="2311"/>
              <a:chExt cx="2149" cy="720"/>
            </a:xfrm>
          </p:grpSpPr>
          <p:sp>
            <p:nvSpPr>
              <p:cNvPr id="27" name="Freeform 77"/>
              <p:cNvSpPr>
                <a:spLocks/>
              </p:cNvSpPr>
              <p:nvPr/>
            </p:nvSpPr>
            <p:spPr bwMode="auto">
              <a:xfrm flipV="1">
                <a:off x="7760" y="2668"/>
                <a:ext cx="1075" cy="363"/>
              </a:xfrm>
              <a:custGeom>
                <a:avLst/>
                <a:gdLst>
                  <a:gd name="T0" fmla="*/ 0 w 3480"/>
                  <a:gd name="T1" fmla="*/ 2208 h 2208"/>
                  <a:gd name="T2" fmla="*/ 570 w 3480"/>
                  <a:gd name="T3" fmla="*/ 1038 h 2208"/>
                  <a:gd name="T4" fmla="*/ 1155 w 3480"/>
                  <a:gd name="T5" fmla="*/ 273 h 2208"/>
                  <a:gd name="T6" fmla="*/ 1755 w 3480"/>
                  <a:gd name="T7" fmla="*/ 3 h 2208"/>
                  <a:gd name="T8" fmla="*/ 2325 w 3480"/>
                  <a:gd name="T9" fmla="*/ 288 h 2208"/>
                  <a:gd name="T10" fmla="*/ 2895 w 3480"/>
                  <a:gd name="T11" fmla="*/ 1038 h 2208"/>
                  <a:gd name="T12" fmla="*/ 3480 w 3480"/>
                  <a:gd name="T13" fmla="*/ 2208 h 2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80" h="2208">
                    <a:moveTo>
                      <a:pt x="0" y="2208"/>
                    </a:moveTo>
                    <a:cubicBezTo>
                      <a:pt x="188" y="1784"/>
                      <a:pt x="377" y="1361"/>
                      <a:pt x="570" y="1038"/>
                    </a:cubicBezTo>
                    <a:cubicBezTo>
                      <a:pt x="763" y="715"/>
                      <a:pt x="958" y="445"/>
                      <a:pt x="1155" y="273"/>
                    </a:cubicBezTo>
                    <a:cubicBezTo>
                      <a:pt x="1352" y="101"/>
                      <a:pt x="1560" y="0"/>
                      <a:pt x="1755" y="3"/>
                    </a:cubicBezTo>
                    <a:cubicBezTo>
                      <a:pt x="1950" y="6"/>
                      <a:pt x="2135" y="116"/>
                      <a:pt x="2325" y="288"/>
                    </a:cubicBezTo>
                    <a:cubicBezTo>
                      <a:pt x="2515" y="460"/>
                      <a:pt x="2703" y="718"/>
                      <a:pt x="2895" y="1038"/>
                    </a:cubicBezTo>
                    <a:cubicBezTo>
                      <a:pt x="3087" y="1358"/>
                      <a:pt x="3283" y="1783"/>
                      <a:pt x="3480" y="2208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/>
              </a:p>
            </p:txBody>
          </p:sp>
          <p:sp>
            <p:nvSpPr>
              <p:cNvPr id="28" name="Freeform 78"/>
              <p:cNvSpPr>
                <a:spLocks/>
              </p:cNvSpPr>
              <p:nvPr/>
            </p:nvSpPr>
            <p:spPr bwMode="auto">
              <a:xfrm>
                <a:off x="6686" y="2311"/>
                <a:ext cx="1075" cy="363"/>
              </a:xfrm>
              <a:custGeom>
                <a:avLst/>
                <a:gdLst>
                  <a:gd name="T0" fmla="*/ 0 w 3480"/>
                  <a:gd name="T1" fmla="*/ 2208 h 2208"/>
                  <a:gd name="T2" fmla="*/ 570 w 3480"/>
                  <a:gd name="T3" fmla="*/ 1038 h 2208"/>
                  <a:gd name="T4" fmla="*/ 1155 w 3480"/>
                  <a:gd name="T5" fmla="*/ 273 h 2208"/>
                  <a:gd name="T6" fmla="*/ 1755 w 3480"/>
                  <a:gd name="T7" fmla="*/ 3 h 2208"/>
                  <a:gd name="T8" fmla="*/ 2325 w 3480"/>
                  <a:gd name="T9" fmla="*/ 288 h 2208"/>
                  <a:gd name="T10" fmla="*/ 2895 w 3480"/>
                  <a:gd name="T11" fmla="*/ 1038 h 2208"/>
                  <a:gd name="T12" fmla="*/ 3480 w 3480"/>
                  <a:gd name="T13" fmla="*/ 2208 h 2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80" h="2208">
                    <a:moveTo>
                      <a:pt x="0" y="2208"/>
                    </a:moveTo>
                    <a:cubicBezTo>
                      <a:pt x="188" y="1784"/>
                      <a:pt x="377" y="1361"/>
                      <a:pt x="570" y="1038"/>
                    </a:cubicBezTo>
                    <a:cubicBezTo>
                      <a:pt x="763" y="715"/>
                      <a:pt x="958" y="445"/>
                      <a:pt x="1155" y="273"/>
                    </a:cubicBezTo>
                    <a:cubicBezTo>
                      <a:pt x="1352" y="101"/>
                      <a:pt x="1560" y="0"/>
                      <a:pt x="1755" y="3"/>
                    </a:cubicBezTo>
                    <a:cubicBezTo>
                      <a:pt x="1950" y="6"/>
                      <a:pt x="2135" y="116"/>
                      <a:pt x="2325" y="288"/>
                    </a:cubicBezTo>
                    <a:cubicBezTo>
                      <a:pt x="2515" y="460"/>
                      <a:pt x="2703" y="718"/>
                      <a:pt x="2895" y="1038"/>
                    </a:cubicBezTo>
                    <a:cubicBezTo>
                      <a:pt x="3087" y="1358"/>
                      <a:pt x="3283" y="1783"/>
                      <a:pt x="3480" y="2208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/>
              </a:p>
            </p:txBody>
          </p:sp>
        </p:grpSp>
        <p:sp>
          <p:nvSpPr>
            <p:cNvPr id="12299" name="Oval 84"/>
            <p:cNvSpPr>
              <a:spLocks noChangeArrowheads="1"/>
            </p:cNvSpPr>
            <p:nvPr/>
          </p:nvSpPr>
          <p:spPr bwMode="auto">
            <a:xfrm>
              <a:off x="1017638" y="2518899"/>
              <a:ext cx="169969" cy="20822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rgbClr val="339966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 sz="1800"/>
            </a:p>
          </p:txBody>
        </p:sp>
        <p:sp>
          <p:nvSpPr>
            <p:cNvPr id="12300" name="Oval 92"/>
            <p:cNvSpPr>
              <a:spLocks noChangeArrowheads="1"/>
            </p:cNvSpPr>
            <p:nvPr/>
          </p:nvSpPr>
          <p:spPr bwMode="auto">
            <a:xfrm>
              <a:off x="2631241" y="2185742"/>
              <a:ext cx="172177" cy="205447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vi-VN" sz="1800">
                <a:solidFill>
                  <a:srgbClr val="FF0000"/>
                </a:solidFill>
                <a:latin typeface="Calibri" panose="020F050202020403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vi-VN" sz="180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301" name="TextBox 33"/>
            <p:cNvSpPr txBox="1">
              <a:spLocks noChangeArrowheads="1"/>
            </p:cNvSpPr>
            <p:nvPr/>
          </p:nvSpPr>
          <p:spPr bwMode="auto">
            <a:xfrm flipH="1">
              <a:off x="2096958" y="2137940"/>
              <a:ext cx="428986" cy="369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vi-VN" altLang="vi-VN" sz="1800"/>
                <a:t>M</a:t>
              </a:r>
            </a:p>
          </p:txBody>
        </p:sp>
        <p:sp>
          <p:nvSpPr>
            <p:cNvPr id="12302" name="TextBox 28"/>
            <p:cNvSpPr txBox="1">
              <a:spLocks noChangeArrowheads="1"/>
            </p:cNvSpPr>
            <p:nvPr/>
          </p:nvSpPr>
          <p:spPr bwMode="auto">
            <a:xfrm flipH="1">
              <a:off x="2987824" y="1816412"/>
              <a:ext cx="2520282" cy="369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vi-VN" altLang="vi-VN" sz="1800" dirty="0"/>
                <a:t>Chiều truyền sóng 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3276374" y="2186184"/>
              <a:ext cx="151111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998663" y="1052513"/>
            <a:ext cx="9353921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vi-VN" sz="2400" b="1" dirty="0"/>
              <a:t>Câu 1. </a:t>
            </a:r>
            <a:r>
              <a:rPr lang="vi-VN" altLang="vi-VN" sz="2400" dirty="0"/>
              <a:t>Sóng cơ là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vi-VN" sz="2400" dirty="0"/>
              <a:t>A. sự truyền chuyển động cơ trong không khí.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vi-VN" sz="2400" dirty="0"/>
              <a:t>B. </a:t>
            </a:r>
            <a:r>
              <a:rPr lang="vi-VN" altLang="vi-VN" sz="2400" dirty="0" smtClean="0"/>
              <a:t> những </a:t>
            </a:r>
            <a:r>
              <a:rPr lang="vi-VN" altLang="vi-VN" sz="2400" dirty="0"/>
              <a:t>dao động cơ học lan truyền trong một môi trường.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vi-VN" sz="2400" dirty="0"/>
              <a:t>C. chuyển động tương đối của vật này so với vật khác.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vi-VN" sz="2400" dirty="0"/>
              <a:t>D. sự co dãn tuần hoàn giữa các phần tử môi trường. </a:t>
            </a:r>
          </a:p>
        </p:txBody>
      </p:sp>
      <p:sp>
        <p:nvSpPr>
          <p:cNvPr id="23" name="Oval 22"/>
          <p:cNvSpPr/>
          <p:nvPr/>
        </p:nvSpPr>
        <p:spPr>
          <a:xfrm>
            <a:off x="2006600" y="2268538"/>
            <a:ext cx="431800" cy="431800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8"/>
          <p:cNvSpPr>
            <a:spLocks noChangeArrowheads="1"/>
          </p:cNvSpPr>
          <p:nvPr/>
        </p:nvSpPr>
        <p:spPr bwMode="auto">
          <a:xfrm>
            <a:off x="2424113" y="112713"/>
            <a:ext cx="748823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vi-VN" b="1"/>
              <a:t>CỦNG CỐ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774825" y="908050"/>
            <a:ext cx="8785225" cy="525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vi-VN" altLang="vi-VN" sz="2000" b="1" dirty="0"/>
              <a:t>Câu 3.</a:t>
            </a:r>
            <a:r>
              <a:rPr lang="vi-VN" altLang="vi-VN" sz="2000" dirty="0"/>
              <a:t> Sóng ngang là sóng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vi-VN" altLang="vi-VN" sz="2000" dirty="0"/>
              <a:t>A. lan truyền theo phương nằm ngang.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vi-VN" altLang="vi-VN" sz="2000" dirty="0"/>
              <a:t>B. trong đó các phần tử sóng dao động theo phương nằm ngang.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vi-VN" altLang="vi-VN" sz="2000" dirty="0"/>
              <a:t>C. trong đó các phần tử sóng dao động theo phương vuông góc với phương truyền sóng.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vi-VN" altLang="vi-VN" sz="2000" dirty="0"/>
              <a:t>D. trong đó các phần tử sóng dao động theo cùng một phương với phương truyền sóng.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vi-VN" altLang="vi-VN" sz="2000" b="1" dirty="0"/>
              <a:t>Câu 4. </a:t>
            </a:r>
            <a:r>
              <a:rPr lang="vi-VN" altLang="vi-VN" sz="2000" dirty="0"/>
              <a:t>Bước sóng là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vi-VN" altLang="vi-VN" sz="2000" dirty="0"/>
              <a:t>A. quãng đường mà mỗi phần tử của môi trường đi được trong 1 giây.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vi-VN" altLang="vi-VN" sz="2000" dirty="0"/>
              <a:t>B. khoảng cách giữa hai phần tử của sóng dao động ngược pha.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vi-VN" altLang="vi-VN" sz="2000" dirty="0"/>
              <a:t>C. khoảng cách giữa hai phần tử trên phương truyền sóng </a:t>
            </a:r>
            <a:r>
              <a:rPr lang="vi-VN" altLang="vi-VN" sz="2000" dirty="0" err="1"/>
              <a:t>gần</a:t>
            </a:r>
            <a:r>
              <a:rPr lang="vi-VN" altLang="vi-VN" sz="2000" dirty="0"/>
              <a:t> nhau nhất dao động cùng pha.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vi-VN" altLang="vi-VN" sz="2000" dirty="0"/>
              <a:t>D. khoảng cách giữa hai vị trí xa nhau nhất của mỗi phần tử sóng. </a:t>
            </a:r>
          </a:p>
        </p:txBody>
      </p:sp>
      <p:sp>
        <p:nvSpPr>
          <p:cNvPr id="21" name="Oval 20"/>
          <p:cNvSpPr/>
          <p:nvPr/>
        </p:nvSpPr>
        <p:spPr>
          <a:xfrm>
            <a:off x="1731963" y="2133600"/>
            <a:ext cx="431800" cy="431800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/>
          </a:p>
        </p:txBody>
      </p:sp>
      <p:sp>
        <p:nvSpPr>
          <p:cNvPr id="22" name="Oval 21"/>
          <p:cNvSpPr/>
          <p:nvPr/>
        </p:nvSpPr>
        <p:spPr>
          <a:xfrm>
            <a:off x="1731963" y="4913313"/>
            <a:ext cx="431800" cy="431800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allAtOnce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1025</TotalTime>
  <Words>1133</Words>
  <Application>Microsoft Office PowerPoint</Application>
  <PresentationFormat>Widescreen</PresentationFormat>
  <Paragraphs>98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宋体</vt:lpstr>
      <vt:lpstr>Arial</vt:lpstr>
      <vt:lpstr>Calibri</vt:lpstr>
      <vt:lpstr>Cambria Math</vt:lpstr>
      <vt:lpstr>Symbol</vt:lpstr>
      <vt:lpstr>Times New Roman</vt:lpstr>
      <vt:lpstr>Wingdings</vt:lpstr>
      <vt:lpstr>Office Theme</vt:lpstr>
      <vt:lpstr>CHƯƠNG II. SÓNG CƠ VÀ SÓNG ÂM</vt:lpstr>
      <vt:lpstr>I. SÓNG CƠ</vt:lpstr>
      <vt:lpstr>PowerPoint Presentation</vt:lpstr>
      <vt:lpstr>PowerPoint Presentation</vt:lpstr>
      <vt:lpstr>II. CÁC ĐẶC TRƯNG CỦA MỘT SÓNG HÌNH SIN</vt:lpstr>
      <vt:lpstr>II. CÁC ĐẶC TRƯNG CỦA MỘT SÓNG HÌNH SIN</vt:lpstr>
      <vt:lpstr>III. PHƯƠNG TRÌNH SÓNG</vt:lpstr>
      <vt:lpstr>Câu 2. Hãy vẽ mũi tên chỉ chiều chuyển động của điểm M trên sợi dây khi có sóng ngang truyền qua.</vt:lpstr>
      <vt:lpstr>PowerPoint Presentation</vt:lpstr>
      <vt:lpstr>PowerPoint Presentation</vt:lpstr>
      <vt:lpstr>HƯỚNG DẪN HỌC Ở NHÀ</vt:lpstr>
    </vt:vector>
  </TitlesOfParts>
  <Company>THPTAN1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SÓNG CƠ VÀ SỰ TRUYỀN SÓNG CƠ</dc:title>
  <dc:creator>hathenhan</dc:creator>
  <cp:lastModifiedBy>Nhân Hà Thế</cp:lastModifiedBy>
  <cp:revision>112</cp:revision>
  <dcterms:created xsi:type="dcterms:W3CDTF">2011-09-27T14:04:12Z</dcterms:created>
  <dcterms:modified xsi:type="dcterms:W3CDTF">2021-09-09T08:21:51Z</dcterms:modified>
</cp:coreProperties>
</file>