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  <p:sldMasterId id="2147483676" r:id="rId8"/>
    <p:sldMasterId id="2147483679" r:id="rId9"/>
    <p:sldMasterId id="2147483681" r:id="rId10"/>
    <p:sldMasterId id="2147483683" r:id="rId11"/>
    <p:sldMasterId id="2147483685" r:id="rId12"/>
    <p:sldMasterId id="2147483687" r:id="rId13"/>
    <p:sldMasterId id="2147483690" r:id="rId14"/>
    <p:sldMasterId id="2147483692" r:id="rId15"/>
    <p:sldMasterId id="2147483694" r:id="rId16"/>
    <p:sldMasterId id="2147483766" r:id="rId17"/>
  </p:sldMasterIdLst>
  <p:notesMasterIdLst>
    <p:notesMasterId r:id="rId89"/>
  </p:notesMasterIdLst>
  <p:sldIdLst>
    <p:sldId id="261" r:id="rId18"/>
    <p:sldId id="262" r:id="rId19"/>
    <p:sldId id="349" r:id="rId20"/>
    <p:sldId id="350" r:id="rId21"/>
    <p:sldId id="353" r:id="rId22"/>
    <p:sldId id="352" r:id="rId23"/>
    <p:sldId id="354" r:id="rId24"/>
    <p:sldId id="355" r:id="rId25"/>
    <p:sldId id="356" r:id="rId26"/>
    <p:sldId id="357" r:id="rId27"/>
    <p:sldId id="358" r:id="rId28"/>
    <p:sldId id="359" r:id="rId29"/>
    <p:sldId id="268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26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265" r:id="rId62"/>
    <p:sldId id="390" r:id="rId63"/>
    <p:sldId id="391" r:id="rId64"/>
    <p:sldId id="392" r:id="rId65"/>
    <p:sldId id="393" r:id="rId66"/>
    <p:sldId id="394" r:id="rId67"/>
    <p:sldId id="396" r:id="rId68"/>
    <p:sldId id="395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266" r:id="rId78"/>
    <p:sldId id="405" r:id="rId79"/>
    <p:sldId id="406" r:id="rId80"/>
    <p:sldId id="407" r:id="rId81"/>
    <p:sldId id="408" r:id="rId82"/>
    <p:sldId id="409" r:id="rId83"/>
    <p:sldId id="410" r:id="rId84"/>
    <p:sldId id="411" r:id="rId85"/>
    <p:sldId id="412" r:id="rId86"/>
    <p:sldId id="413" r:id="rId87"/>
    <p:sldId id="267" r:id="rId8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99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56" Type="http://schemas.openxmlformats.org/officeDocument/2006/relationships/slide" Target="slides/slide39.xml"/><Relationship Id="rId77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7775-B9B9-41A1-BAAE-A4DE1D72C8D0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1F86C-EEEE-4872-93F3-261CA86A9C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254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7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9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1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FCD4-8C2E-445D-AC9F-44B12D97B956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1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5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2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7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8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6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2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45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18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5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0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3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617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27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9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15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3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1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31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26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1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6423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58572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2924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9334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33988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8471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6364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7960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9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82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1970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79034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5693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9521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0743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12732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7165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5412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21.xml"/><Relationship Id="rId18" Type="http://schemas.openxmlformats.org/officeDocument/2006/relationships/slide" Target="slide30.xml"/><Relationship Id="rId26" Type="http://schemas.openxmlformats.org/officeDocument/2006/relationships/slide" Target="slide31.xml"/><Relationship Id="rId3" Type="http://schemas.openxmlformats.org/officeDocument/2006/relationships/slide" Target="slide25.xml"/><Relationship Id="rId21" Type="http://schemas.openxmlformats.org/officeDocument/2006/relationships/slide" Target="slide17.xml"/><Relationship Id="rId7" Type="http://schemas.openxmlformats.org/officeDocument/2006/relationships/slide" Target="slide27.xml"/><Relationship Id="rId12" Type="http://schemas.openxmlformats.org/officeDocument/2006/relationships/slide" Target="slide33.xml"/><Relationship Id="rId17" Type="http://schemas.openxmlformats.org/officeDocument/2006/relationships/slide" Target="slide23.xml"/><Relationship Id="rId25" Type="http://schemas.openxmlformats.org/officeDocument/2006/relationships/slide" Target="slide24.xml"/><Relationship Id="rId2" Type="http://schemas.openxmlformats.org/officeDocument/2006/relationships/slide" Target="slide37.xml"/><Relationship Id="rId16" Type="http://schemas.openxmlformats.org/officeDocument/2006/relationships/slide" Target="slide35.xml"/><Relationship Id="rId20" Type="http://schemas.openxmlformats.org/officeDocument/2006/relationships/slide" Target="slide29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9.xml"/><Relationship Id="rId11" Type="http://schemas.openxmlformats.org/officeDocument/2006/relationships/slide" Target="slide20.xml"/><Relationship Id="rId24" Type="http://schemas.openxmlformats.org/officeDocument/2006/relationships/slide" Target="slide36.xml"/><Relationship Id="rId5" Type="http://schemas.openxmlformats.org/officeDocument/2006/relationships/slide" Target="slide26.xml"/><Relationship Id="rId15" Type="http://schemas.openxmlformats.org/officeDocument/2006/relationships/slide" Target="slide22.xml"/><Relationship Id="rId23" Type="http://schemas.openxmlformats.org/officeDocument/2006/relationships/slide" Target="slide15.xml"/><Relationship Id="rId28" Type="http://schemas.openxmlformats.org/officeDocument/2006/relationships/slide" Target="slide14.xml"/><Relationship Id="rId10" Type="http://schemas.openxmlformats.org/officeDocument/2006/relationships/slide" Target="slide32.xml"/><Relationship Id="rId19" Type="http://schemas.openxmlformats.org/officeDocument/2006/relationships/slide" Target="slide18.xml"/><Relationship Id="rId4" Type="http://schemas.openxmlformats.org/officeDocument/2006/relationships/slide" Target="slide38.xml"/><Relationship Id="rId9" Type="http://schemas.openxmlformats.org/officeDocument/2006/relationships/slide" Target="slide28.xml"/><Relationship Id="rId14" Type="http://schemas.openxmlformats.org/officeDocument/2006/relationships/slide" Target="slide34.xml"/><Relationship Id="rId22" Type="http://schemas.openxmlformats.org/officeDocument/2006/relationships/slide" Target="slide16.xml"/><Relationship Id="rId27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4.xml"/><Relationship Id="rId7" Type="http://schemas.openxmlformats.org/officeDocument/2006/relationships/slide" Target="slide6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Relationship Id="rId6" Type="http://schemas.openxmlformats.org/officeDocument/2006/relationships/slide" Target="slide29.xml"/><Relationship Id="rId5" Type="http://schemas.openxmlformats.org/officeDocument/2006/relationships/slide" Target="slide45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37.xml"/><Relationship Id="rId18" Type="http://schemas.openxmlformats.org/officeDocument/2006/relationships/slide" Target="slide46.xml"/><Relationship Id="rId26" Type="http://schemas.openxmlformats.org/officeDocument/2006/relationships/slide" Target="slide47.xml"/><Relationship Id="rId3" Type="http://schemas.openxmlformats.org/officeDocument/2006/relationships/slide" Target="slide41.xml"/><Relationship Id="rId21" Type="http://schemas.openxmlformats.org/officeDocument/2006/relationships/slide" Target="slide33.xml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39.xml"/><Relationship Id="rId25" Type="http://schemas.openxmlformats.org/officeDocument/2006/relationships/slide" Target="slide40.xml"/><Relationship Id="rId2" Type="http://schemas.openxmlformats.org/officeDocument/2006/relationships/slide" Target="slide53.xml"/><Relationship Id="rId16" Type="http://schemas.openxmlformats.org/officeDocument/2006/relationships/slide" Target="slide51.xml"/><Relationship Id="rId20" Type="http://schemas.openxmlformats.org/officeDocument/2006/relationships/slide" Target="slide45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5.xml"/><Relationship Id="rId11" Type="http://schemas.openxmlformats.org/officeDocument/2006/relationships/slide" Target="slide36.xml"/><Relationship Id="rId24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38.xml"/><Relationship Id="rId23" Type="http://schemas.openxmlformats.org/officeDocument/2006/relationships/slide" Target="slide31.xml"/><Relationship Id="rId28" Type="http://schemas.openxmlformats.org/officeDocument/2006/relationships/slide" Target="slide30.xml"/><Relationship Id="rId10" Type="http://schemas.openxmlformats.org/officeDocument/2006/relationships/slide" Target="slide48.xml"/><Relationship Id="rId19" Type="http://schemas.openxmlformats.org/officeDocument/2006/relationships/slide" Target="slide34.xml"/><Relationship Id="rId4" Type="http://schemas.openxmlformats.org/officeDocument/2006/relationships/slide" Target="slide54.xml"/><Relationship Id="rId9" Type="http://schemas.openxmlformats.org/officeDocument/2006/relationships/slide" Target="slide44.xml"/><Relationship Id="rId14" Type="http://schemas.openxmlformats.org/officeDocument/2006/relationships/slide" Target="slide50.xml"/><Relationship Id="rId22" Type="http://schemas.openxmlformats.org/officeDocument/2006/relationships/slide" Target="slide32.xml"/><Relationship Id="rId27" Type="http://schemas.openxmlformats.org/officeDocument/2006/relationships/slide" Target="slide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66.xml"/><Relationship Id="rId18" Type="http://schemas.openxmlformats.org/officeDocument/2006/relationships/slide" Target="slide50.xml"/><Relationship Id="rId26" Type="http://schemas.openxmlformats.org/officeDocument/2006/relationships/slide" Target="slide51.xml"/><Relationship Id="rId3" Type="http://schemas.openxmlformats.org/officeDocument/2006/relationships/slide" Target="slide57.xml"/><Relationship Id="rId21" Type="http://schemas.openxmlformats.org/officeDocument/2006/relationships/slide" Target="slide48.xml"/><Relationship Id="rId7" Type="http://schemas.openxmlformats.org/officeDocument/2006/relationships/slide" Target="slide59.xml"/><Relationship Id="rId12" Type="http://schemas.openxmlformats.org/officeDocument/2006/relationships/slide" Target="slide53.xml"/><Relationship Id="rId17" Type="http://schemas.openxmlformats.org/officeDocument/2006/relationships/slide" Target="slide62.xml"/><Relationship Id="rId25" Type="http://schemas.openxmlformats.org/officeDocument/2006/relationships/slide" Target="slide63.xml"/><Relationship Id="rId2" Type="http://schemas.openxmlformats.org/officeDocument/2006/relationships/slide" Target="slide69.xml"/><Relationship Id="rId16" Type="http://schemas.openxmlformats.org/officeDocument/2006/relationships/slide" Target="slide55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71.xml"/><Relationship Id="rId11" Type="http://schemas.openxmlformats.org/officeDocument/2006/relationships/slide" Target="slide65.xml"/><Relationship Id="rId24" Type="http://schemas.openxmlformats.org/officeDocument/2006/relationships/slide" Target="slide56.xml"/><Relationship Id="rId5" Type="http://schemas.openxmlformats.org/officeDocument/2006/relationships/slide" Target="slide58.xml"/><Relationship Id="rId15" Type="http://schemas.openxmlformats.org/officeDocument/2006/relationships/slide" Target="slide67.xml"/><Relationship Id="rId23" Type="http://schemas.openxmlformats.org/officeDocument/2006/relationships/slide" Target="slide68.xml"/><Relationship Id="rId28" Type="http://schemas.openxmlformats.org/officeDocument/2006/relationships/slide" Target="slide2.xml"/><Relationship Id="rId10" Type="http://schemas.openxmlformats.org/officeDocument/2006/relationships/slide" Target="slide52.xml"/><Relationship Id="rId19" Type="http://schemas.openxmlformats.org/officeDocument/2006/relationships/slide" Target="slide61.xml"/><Relationship Id="rId4" Type="http://schemas.openxmlformats.org/officeDocument/2006/relationships/slide" Target="slide70.xml"/><Relationship Id="rId9" Type="http://schemas.openxmlformats.org/officeDocument/2006/relationships/slide" Target="slide64.xml"/><Relationship Id="rId14" Type="http://schemas.openxmlformats.org/officeDocument/2006/relationships/slide" Target="slide54.xml"/><Relationship Id="rId22" Type="http://schemas.openxmlformats.org/officeDocument/2006/relationships/slide" Target="slide47.xml"/><Relationship Id="rId27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slide" Target="slide45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6.png"/><Relationship Id="rId7" Type="http://schemas.openxmlformats.org/officeDocument/2006/relationships/slide" Target="slide4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.xml"/><Relationship Id="rId5" Type="http://schemas.openxmlformats.org/officeDocument/2006/relationships/slide" Target="slide45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4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4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.xml"/><Relationship Id="rId5" Type="http://schemas.openxmlformats.org/officeDocument/2006/relationships/slide" Target="slide45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1.png"/><Relationship Id="rId7" Type="http://schemas.openxmlformats.org/officeDocument/2006/relationships/slide" Target="slide45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20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24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26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4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4.png"/><Relationship Id="rId7" Type="http://schemas.openxmlformats.org/officeDocument/2006/relationships/slide" Target="slide4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0.png"/><Relationship Id="rId11" Type="http://schemas.openxmlformats.org/officeDocument/2006/relationships/slide" Target="slide3.xml"/><Relationship Id="rId5" Type="http://schemas.openxmlformats.org/officeDocument/2006/relationships/image" Target="../media/image69.png"/><Relationship Id="rId10" Type="http://schemas.openxmlformats.org/officeDocument/2006/relationships/slide" Target="slide45.xml"/><Relationship Id="rId4" Type="http://schemas.openxmlformats.org/officeDocument/2006/relationships/image" Target="../media/image680.png"/><Relationship Id="rId9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2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62.xml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32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34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2.png"/><Relationship Id="rId7" Type="http://schemas.openxmlformats.org/officeDocument/2006/relationships/slide" Target="slide6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3.xml"/><Relationship Id="rId5" Type="http://schemas.openxmlformats.org/officeDocument/2006/relationships/slide" Target="slide61.xml"/><Relationship Id="rId4" Type="http://schemas.openxmlformats.org/officeDocument/2006/relationships/image" Target="../media/image40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7.png"/><Relationship Id="rId7" Type="http://schemas.openxmlformats.org/officeDocument/2006/relationships/slide" Target="slide6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4.xml"/><Relationship Id="rId5" Type="http://schemas.openxmlformats.org/officeDocument/2006/relationships/slide" Target="slide3.xml"/><Relationship Id="rId4" Type="http://schemas.openxmlformats.org/officeDocument/2006/relationships/slide" Target="slide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30.png"/><Relationship Id="rId7" Type="http://schemas.openxmlformats.org/officeDocument/2006/relationships/slide" Target="slide6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4.xml"/><Relationship Id="rId5" Type="http://schemas.openxmlformats.org/officeDocument/2006/relationships/slide" Target="slide3.xml"/><Relationship Id="rId4" Type="http://schemas.openxmlformats.org/officeDocument/2006/relationships/slide" Target="slid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4.xml"/><Relationship Id="rId5" Type="http://schemas.openxmlformats.org/officeDocument/2006/relationships/slide" Target="slide3.xml"/><Relationship Id="rId4" Type="http://schemas.openxmlformats.org/officeDocument/2006/relationships/slide" Target="slide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NUL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90600"/>
                <a:ext cx="8229600" cy="5410200"/>
              </a:xfrm>
            </p:spPr>
            <p:txBody>
              <a:bodyPr>
                <a:no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b="1" dirty="0"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</a:t>
                </a:r>
                <a:r>
                  <a:rPr lang="en-US" b="1" dirty="0"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Phương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pháp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giải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:endParaRPr lang="en-SG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buNone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Cho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u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liên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tục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đoạn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đạo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liên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tục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đoạn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SG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buNone/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𝑢𝑑𝑣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−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SG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𝑣𝑑𝑢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∗</m:t>
                        </m:r>
                      </m:e>
                    </m:d>
                  </m:oMath>
                </a14:m>
                <a:endParaRPr lang="en-SG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buNone/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Để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nguyên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nl-NL" i="1">
                            <a:latin typeface="Cambria Math"/>
                            <a:ea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SG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  <m:r>
                          <a:rPr lang="nl-NL" i="1">
                            <a:latin typeface="Cambria Math"/>
                            <a:ea typeface="Times New Roman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từng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phần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làm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như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marL="0" indent="0" algn="just">
                  <a:buNone/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b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Bước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1.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, 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Times New Roman"/>
                      </a:rPr>
                      <m:t>𝑑𝑥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𝑢𝑑𝑣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chú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𝑑𝑣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′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Times New Roman"/>
                      </a:rPr>
                      <m:t>𝑑𝑥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).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𝑑𝑣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𝑑𝑢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′.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𝑑𝑥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 </a:t>
                </a:r>
                <a:r>
                  <a:rPr lang="en-US" b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Bước</a:t>
                </a:r>
                <a:r>
                  <a:rPr lang="en-US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2.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Thay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công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𝑣𝑑𝑢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SG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buNone/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i="1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Chú</a:t>
                </a:r>
                <a:r>
                  <a:rPr lang="en-US" i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ý :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Cần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phải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lựa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𝑑𝑣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hợp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lí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dễ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dàng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tìm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tích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phân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𝑣𝑑𝑢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dễ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tính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hơn</a:t>
                </a:r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𝑢𝑑𝑣</m:t>
                        </m:r>
                      </m:e>
                    </m:nary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SG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  <a:blipFill rotWithShape="1">
                <a:blip r:embed="rId2"/>
                <a:stretch>
                  <a:fillRect l="-1481" t="-1127" r="-1481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762000"/>
          </a:xfrm>
        </p:spPr>
        <p:txBody>
          <a:bodyPr>
            <a:noAutofit/>
          </a:bodyPr>
          <a:lstStyle/>
          <a:p>
            <a:pPr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"/>
              </a:rPr>
              <a:t>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2"/>
              </a:rPr>
              <a:t>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TỪNG PHẦN</a:t>
            </a:r>
            <a:r>
              <a:rPr lang="en-SG" sz="3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SG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en-S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457201"/>
                <a:ext cx="8991600" cy="565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thường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gặp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⍟</a:t>
                </a:r>
                <a:r>
                  <a:rPr lang="nb-NO" sz="3200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Dạng 1. </a:t>
                </a:r>
                <a14:m>
                  <m:oMath xmlns:m="http://schemas.openxmlformats.org/officeDocument/2006/math">
                    <m:r>
                      <a:rPr lang="nb-NO" sz="3200" b="1" i="1">
                        <a:latin typeface="Cambria Math"/>
                        <a:ea typeface="Times New Roman"/>
                      </a:rPr>
                      <m:t>𝑰</m:t>
                    </m:r>
                    <m:r>
                      <a:rPr lang="nb-NO" sz="3200" b="1" i="1">
                        <a:latin typeface="Cambria Math"/>
                        <a:ea typeface="Times New Roman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nb-NO" sz="3200" b="1" i="1">
                            <a:latin typeface="Cambria Math"/>
                            <a:ea typeface="Times New Roman"/>
                          </a:rPr>
                          <m:t>𝑷</m:t>
                        </m:r>
                        <m:d>
                          <m:dPr>
                            <m:ctrlPr>
                              <a:rPr lang="en-SG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SG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SG" sz="3200" b="1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nb-NO" sz="3200" b="1" i="1">
                                    <a:latin typeface="Cambria Math"/>
                                    <a:ea typeface="Times New Roman"/>
                                  </a:rPr>
                                  <m:t>&amp;</m:t>
                                </m:r>
                                <m:func>
                                  <m:funcPr>
                                    <m:ctrlPr>
                                      <a:rPr lang="en-SG" sz="3200" b="1" i="1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nb-NO" sz="3200" b="1" i="1">
                                        <a:latin typeface="Cambria Math"/>
                                        <a:ea typeface="Times New Roman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nb-NO" sz="3200" b="1" i="1">
                                        <a:latin typeface="Cambria Math"/>
                                        <a:ea typeface="Times New Roman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nb-NO" sz="3200" b="1" i="1">
                                    <a:latin typeface="Cambria Math"/>
                                    <a:ea typeface="Times New Roman"/>
                                  </a:rPr>
                                  <m:t>&amp;</m:t>
                                </m:r>
                                <m:func>
                                  <m:funcPr>
                                    <m:ctrlPr>
                                      <a:rPr lang="en-SG" sz="3200" b="1" i="1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nb-NO" sz="3200" b="1" i="1">
                                        <a:latin typeface="Cambria Math"/>
                                        <a:ea typeface="Times New Roman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nb-NO" sz="3200" b="1" i="1">
                                        <a:latin typeface="Cambria Math"/>
                                        <a:ea typeface="Times New Roman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eqArr>
                          </m:e>
                        </m:d>
                        <m:r>
                          <a:rPr lang="nb-NO" sz="3200" b="1" i="1">
                            <a:latin typeface="Cambria Math"/>
                            <a:ea typeface="Times New Roman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</a:t>
                </a:r>
              </a:p>
              <a:p>
                <a:pPr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           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thức</a:t>
                </a:r>
                <a:endParaRPr lang="en-US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này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SG" sz="32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SG" sz="32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𝑑𝑣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SG" sz="32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SG" sz="3200" i="1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eqArrPr>
                                  <m:e>
                                    <m:r>
                                      <a:rPr lang="nb-NO" sz="3200" i="1">
                                        <a:latin typeface="Cambria Math"/>
                                        <a:ea typeface="Times New Roman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SG" sz="3200" i="1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nb-NO" sz="3200" i="1">
                                            <a:latin typeface="Cambria Math"/>
                                            <a:ea typeface="Times New Roman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nb-NO" sz="3200" i="1">
                                            <a:latin typeface="Cambria Math"/>
                                            <a:ea typeface="Times New Roman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nb-NO" sz="3200" i="1">
                                        <a:latin typeface="Cambria Math"/>
                                        <a:ea typeface="Times New Roman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SG" sz="3200" i="1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nb-NO" sz="3200" i="1">
                                            <a:latin typeface="Cambria Math"/>
                                            <a:ea typeface="Times New Roman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nb-NO" sz="3200" i="1">
                                            <a:latin typeface="Cambria Math"/>
                                            <a:ea typeface="Times New Roman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eqArr>
                              </m:e>
                            </m:d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0215" indent="-450215"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⍟ </a:t>
                </a:r>
                <a:r>
                  <a:rPr lang="nb-NO" sz="3200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Dạng 2. </a:t>
                </a:r>
                <a14:m>
                  <m:oMath xmlns:m="http://schemas.openxmlformats.org/officeDocument/2006/math">
                    <m:r>
                      <a:rPr lang="nb-NO" sz="3200" b="1" i="1">
                        <a:latin typeface="Cambria Math"/>
                        <a:ea typeface="Times New Roman"/>
                      </a:rPr>
                      <m:t>𝑰</m:t>
                    </m:r>
                    <m:r>
                      <a:rPr lang="nb-NO" sz="3200" b="1" i="1">
                        <a:latin typeface="Cambria Math"/>
                        <a:ea typeface="Times New Roman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nb-NO" sz="3200" b="1" i="1">
                            <a:latin typeface="Cambria Math"/>
                            <a:ea typeface="Times New Roman"/>
                          </a:rPr>
                          <m:t>𝑷</m:t>
                        </m:r>
                        <m:d>
                          <m:dPr>
                            <m:ctrlPr>
                              <a:rPr lang="en-SG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</m:e>
                        </m:d>
                        <m:sSup>
                          <m:sSupPr>
                            <m:ctrlPr>
                              <a:rPr lang="en-SG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𝒂𝒙</m:t>
                            </m:r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nb-NO" sz="3200" b="1" i="1">
                                <a:latin typeface="Cambria Math"/>
                                <a:ea typeface="Times New Roman"/>
                              </a:rPr>
                              <m:t>𝒃</m:t>
                            </m:r>
                          </m:sup>
                        </m:sSup>
                        <m:r>
                          <a:rPr lang="nb-NO" sz="3200" b="1" i="1">
                            <a:latin typeface="Cambria Math"/>
                            <a:ea typeface="Times New Roman"/>
                          </a:rPr>
                          <m:t>𝒅𝒙</m:t>
                        </m:r>
                      </m:e>
                    </m:nary>
                  </m:oMath>
                </a14:m>
                <a:endParaRPr lang="en-US" sz="3200" b="1" dirty="0">
                  <a:latin typeface="Times New Roman" pitchFamily="18" charset="0"/>
                  <a:ea typeface="Times New Roman"/>
                </a:endParaRPr>
              </a:p>
              <a:p>
                <a:pPr marL="450215" indent="-450215"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nb-NO" sz="3200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           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0215" indent="-450215" algn="just"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Với dạng này,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SG" sz="32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𝑢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SG" sz="32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𝑑𝑣</m:t>
                            </m:r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SG" sz="3200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𝑎𝑥</m:t>
                                </m:r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nb-NO" sz="3200" i="1"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nb-NO" sz="3200" i="1">
                                <a:latin typeface="Cambria Math"/>
                                <a:ea typeface="Times New Roman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nb-NO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8991600" cy="5232138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8618" y="152401"/>
                <a:ext cx="9119382" cy="5364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⍟</a:t>
                </a:r>
                <a:r>
                  <a:rPr lang="nb-NO" b="1" dirty="0">
                    <a:latin typeface="Times New Roman" pitchFamily="18" charset="0"/>
                    <a:cs typeface="Times New Roman" pitchFamily="18" charset="0"/>
                  </a:rPr>
                  <a:t>Dạng 3. </a:t>
                </a:r>
                <a14:m>
                  <m:oMath xmlns:m="http://schemas.openxmlformats.org/officeDocument/2006/math">
                    <m:r>
                      <a:rPr lang="nb-NO" b="1" i="1">
                        <a:latin typeface="Cambria Math"/>
                      </a:rPr>
                      <m:t>𝑰</m:t>
                    </m:r>
                    <m:r>
                      <a:rPr lang="nb-NO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b-NO" b="1" i="1"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SG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SG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b="1" i="1">
                                <a:latin typeface="Cambria Math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1" i="1">
                                    <a:latin typeface="Cambria Math"/>
                                  </a:rPr>
                                  <m:t>𝒎𝒙</m:t>
                                </m:r>
                                <m:r>
                                  <a:rPr lang="nb-NO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b-NO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d>
                          </m:e>
                        </m:func>
                        <m:r>
                          <a:rPr lang="nb-NO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   Với dạng này,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b-NO" i="1">
                                <a:latin typeface="Cambria Math"/>
                              </a:rPr>
                              <m:t>&amp;</m:t>
                            </m:r>
                            <m:r>
                              <a:rPr lang="nb-NO" i="1">
                                <a:latin typeface="Cambria Math"/>
                              </a:rPr>
                              <m:t>𝑢</m:t>
                            </m:r>
                            <m:r>
                              <a:rPr lang="nb-NO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SG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𝑚𝑥</m:t>
                                    </m:r>
                                    <m:r>
                                      <a:rPr lang="nb-NO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nb-NO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nb-NO" i="1">
                                <a:latin typeface="Cambria Math"/>
                              </a:rPr>
                              <m:t>&amp;</m:t>
                            </m:r>
                            <m:r>
                              <a:rPr lang="nb-NO" i="1">
                                <a:latin typeface="Cambria Math"/>
                              </a:rPr>
                              <m:t>𝑑𝑣</m:t>
                            </m:r>
                            <m:r>
                              <a:rPr lang="nb-NO" i="1">
                                <a:latin typeface="Cambria Math"/>
                              </a:rPr>
                              <m:t>=</m:t>
                            </m:r>
                            <m:r>
                              <a:rPr lang="nb-NO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b-NO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 ⍟ </a:t>
                </a:r>
                <a:r>
                  <a:rPr lang="nb-NO" b="1" dirty="0">
                    <a:latin typeface="Times New Roman" pitchFamily="18" charset="0"/>
                    <a:cs typeface="Times New Roman" pitchFamily="18" charset="0"/>
                  </a:rPr>
                  <a:t>Dạng 4. </a:t>
                </a:r>
                <a14:m>
                  <m:oMath xmlns:m="http://schemas.openxmlformats.org/officeDocument/2006/math">
                    <m:r>
                      <a:rPr lang="nb-NO" b="1" i="1">
                        <a:latin typeface="Cambria Math"/>
                      </a:rPr>
                      <m:t>𝑰</m:t>
                    </m:r>
                    <m:r>
                      <a:rPr lang="nb-NO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G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SG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b-NO" b="1" i="1">
                                    <a:latin typeface="Cambria Math"/>
                                  </a:rPr>
                                  <m:t>&amp;</m:t>
                                </m:r>
                                <m:func>
                                  <m:funcPr>
                                    <m:ctrlPr>
                                      <a:rPr lang="en-SG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nb-NO" b="1" i="1">
                                        <a:latin typeface="Cambria Math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nb-NO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nb-NO" b="1" i="1">
                                    <a:latin typeface="Cambria Math"/>
                                  </a:rPr>
                                  <m:t>&amp;</m:t>
                                </m:r>
                                <m:func>
                                  <m:funcPr>
                                    <m:ctrlPr>
                                      <a:rPr lang="en-SG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nb-NO" b="1" i="1">
                                        <a:latin typeface="Cambria Math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nb-NO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eqArr>
                          </m:e>
                        </m:d>
                        <m:sSup>
                          <m:sSupPr>
                            <m:ctrlPr>
                              <a:rPr lang="en-SG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nb-NO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nb-NO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nb-NO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   Với dạng này,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b-NO" i="1">
                                <a:latin typeface="Cambria Math"/>
                              </a:rPr>
                              <m:t>&amp;</m:t>
                            </m:r>
                            <m:r>
                              <a:rPr lang="nb-NO" i="1">
                                <a:latin typeface="Cambria Math"/>
                              </a:rPr>
                              <m:t>𝑢</m:t>
                            </m:r>
                            <m:r>
                              <a:rPr lang="nb-NO" i="1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SG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SG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nb-NO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nb-NO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SG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nb-NO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nb-NO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nb-NO" i="1">
                                <a:latin typeface="Cambria Math"/>
                              </a:rPr>
                              <m:t>&amp;</m:t>
                            </m:r>
                            <m:r>
                              <a:rPr lang="nb-NO" i="1">
                                <a:latin typeface="Cambria Math"/>
                              </a:rPr>
                              <m:t>𝑑𝑣</m:t>
                            </m:r>
                            <m:r>
                              <a:rPr lang="nb-NO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SG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nb-NO" i="1">
                                <a:latin typeface="Cambria Math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r>
                  <a:rPr lang="nb-NO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nb-NO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nl-NL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:Cho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shift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))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phím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Calc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X=2.5  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0 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gần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0 )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18" y="152400"/>
                <a:ext cx="9119382" cy="5364163"/>
              </a:xfrm>
              <a:blipFill rotWithShape="1">
                <a:blip r:embed="rId2"/>
                <a:stretch>
                  <a:fillRect l="-1337" t="-1136" r="-535" b="-1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 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14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6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8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20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2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26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29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4702" y="504871"/>
                <a:ext cx="11462478" cy="307750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1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hằng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: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018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   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       B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018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                    D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018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2" y="504871"/>
                <a:ext cx="11462478" cy="3077509"/>
              </a:xfrm>
              <a:prstGeom prst="rect">
                <a:avLst/>
              </a:prstGeom>
              <a:blipFill rotWithShape="0">
                <a:blip r:embed="rId2"/>
                <a:stretch>
                  <a:fillRect l="-1382" r="-1276" b="-59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Summing Junction 2"/>
          <p:cNvSpPr/>
          <p:nvPr/>
        </p:nvSpPr>
        <p:spPr>
          <a:xfrm>
            <a:off x="1022888" y="204362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79201" y="2846528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1196" y="374026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04095" y="4389844"/>
            <a:ext cx="518092" cy="646331"/>
            <a:chOff x="3704095" y="4389844"/>
            <a:chExt cx="518092" cy="646331"/>
          </a:xfrm>
        </p:grpSpPr>
        <p:sp>
          <p:nvSpPr>
            <p:cNvPr id="2" name="Rectangle 1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Flowchart: Summing Junction 11"/>
          <p:cNvSpPr/>
          <p:nvPr/>
        </p:nvSpPr>
        <p:spPr>
          <a:xfrm>
            <a:off x="1066800" y="284652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277767" y="204362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21699" y="4389844"/>
            <a:ext cx="518091" cy="646331"/>
            <a:chOff x="5021699" y="4389844"/>
            <a:chExt cx="518091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77772" y="4389844"/>
            <a:ext cx="521835" cy="646331"/>
            <a:chOff x="6377772" y="4389844"/>
            <a:chExt cx="52183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95878" y="4389844"/>
            <a:ext cx="556058" cy="646331"/>
            <a:chOff x="7695878" y="4389844"/>
            <a:chExt cx="556058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ction Button: Back or Previous 22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921" y="248256"/>
                <a:ext cx="11917180" cy="270811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2.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Tìm nguyên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1" y="248256"/>
                <a:ext cx="11917180" cy="2708114"/>
              </a:xfrm>
              <a:prstGeom prst="rect">
                <a:avLst/>
              </a:prstGeom>
              <a:blipFill rotWithShape="0">
                <a:blip r:embed="rId2"/>
                <a:stretch>
                  <a:fillRect l="-1329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Summing Junction 20"/>
          <p:cNvSpPr/>
          <p:nvPr/>
        </p:nvSpPr>
        <p:spPr>
          <a:xfrm>
            <a:off x="751667" y="1353263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77772" y="2197807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41196" y="374026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04095" y="4389844"/>
            <a:ext cx="518092" cy="646331"/>
            <a:chOff x="3704095" y="4389844"/>
            <a:chExt cx="518092" cy="646331"/>
          </a:xfrm>
        </p:grpSpPr>
        <p:sp>
          <p:nvSpPr>
            <p:cNvPr id="25" name="Rectangle 24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Flowchart: Summing Junction 26"/>
          <p:cNvSpPr/>
          <p:nvPr/>
        </p:nvSpPr>
        <p:spPr>
          <a:xfrm>
            <a:off x="750472" y="228864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Summing Junction 27"/>
          <p:cNvSpPr/>
          <p:nvPr/>
        </p:nvSpPr>
        <p:spPr>
          <a:xfrm>
            <a:off x="6397397" y="1353263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021699" y="4389844"/>
            <a:ext cx="518091" cy="646331"/>
            <a:chOff x="5021699" y="4389844"/>
            <a:chExt cx="518091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77772" y="4389844"/>
            <a:ext cx="521835" cy="646331"/>
            <a:chOff x="6377772" y="4389844"/>
            <a:chExt cx="521835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95878" y="4389844"/>
            <a:ext cx="556058" cy="646331"/>
            <a:chOff x="7695878" y="4389844"/>
            <a:chExt cx="556058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Forward or Next 37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4602" y="513061"/>
                <a:ext cx="10667743" cy="23755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m:rPr>
                        <m:nor/>
                      </m:rPr>
                      <a:rPr lang="en-US" sz="3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US" sz="3200" b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m:rPr>
                        <m:nor/>
                      </m:rPr>
                      <a:rPr lang="en-US" sz="3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US" sz="3200" b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m:rPr>
                        <m:nor/>
                      </m:rPr>
                      <a:rPr lang="en-US" sz="3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US" sz="3200" b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D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m:rPr>
                        <m:nor/>
                      </m:rPr>
                      <a:rPr lang="en-US" sz="3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dx</m:t>
                    </m:r>
                    <m:r>
                      <a:rPr lang="en-US" sz="3200" b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02" y="513061"/>
                <a:ext cx="10667743" cy="2375587"/>
              </a:xfrm>
              <a:prstGeom prst="rect">
                <a:avLst/>
              </a:prstGeom>
              <a:blipFill rotWithShape="0">
                <a:blip r:embed="rId2"/>
                <a:stretch>
                  <a:fillRect l="-1428" t="-230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183801" y="216414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58396" y="1288522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26242" y="3042937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89141" y="3692512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6967975" y="216414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944305" y="133394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06745" y="3692512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62818" y="3692512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0924" y="3692512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236" y="271410"/>
                <a:ext cx="10823071" cy="242271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các khẳng định sau, khẳng định nào sai?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𝑥𝑑𝑥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36" y="271410"/>
                <a:ext cx="10823071" cy="2422715"/>
              </a:xfrm>
              <a:prstGeom prst="rect">
                <a:avLst/>
              </a:prstGeom>
              <a:blipFill rotWithShape="0">
                <a:blip r:embed="rId2"/>
                <a:stretch>
                  <a:fillRect l="-1464" t="-2261" b="-125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609241" y="123371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8623" y="198224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1196" y="275054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04095" y="3400124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609241" y="202766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701336" y="108828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21699" y="3400124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7772" y="3400124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95878" y="3400124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017" y="373219"/>
                <a:ext cx="8802880" cy="184518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17" y="373219"/>
                <a:ext cx="8802880" cy="1845185"/>
              </a:xfrm>
              <a:prstGeom prst="rect">
                <a:avLst/>
              </a:prstGeom>
              <a:blipFill rotWithShape="1">
                <a:blip r:embed="rId2"/>
                <a:stretch>
                  <a:fillRect l="-1799" t="-4605" b="-3289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2346721" y="93815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67045" y="1556708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0665" y="235257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43564" y="3002154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2346720" y="155670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412482" y="93815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61168" y="3002154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7241" y="3002154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35347" y="3002154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1945" y="104465"/>
                <a:ext cx="10380086" cy="171739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5" y="104465"/>
                <a:ext cx="10380086" cy="1717393"/>
              </a:xfrm>
              <a:prstGeom prst="rect">
                <a:avLst/>
              </a:prstGeom>
              <a:blipFill rotWithShape="0">
                <a:blip r:embed="rId2"/>
                <a:stretch>
                  <a:fillRect l="-1467" t="-3180" b="-989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Summing Junction 20"/>
          <p:cNvSpPr/>
          <p:nvPr/>
        </p:nvSpPr>
        <p:spPr>
          <a:xfrm>
            <a:off x="1338020" y="71411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38020" y="1212210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60179" y="191146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23078" y="2561044"/>
            <a:ext cx="518092" cy="646331"/>
            <a:chOff x="3704095" y="4389844"/>
            <a:chExt cx="518092" cy="646331"/>
          </a:xfrm>
        </p:grpSpPr>
        <p:sp>
          <p:nvSpPr>
            <p:cNvPr id="25" name="Rectangle 24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Flowchart: Summing Junction 26"/>
          <p:cNvSpPr/>
          <p:nvPr/>
        </p:nvSpPr>
        <p:spPr>
          <a:xfrm>
            <a:off x="7560669" y="125762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Summing Junction 27"/>
          <p:cNvSpPr/>
          <p:nvPr/>
        </p:nvSpPr>
        <p:spPr>
          <a:xfrm>
            <a:off x="7466330" y="71411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040682" y="2561044"/>
            <a:ext cx="518091" cy="646331"/>
            <a:chOff x="5021699" y="4389844"/>
            <a:chExt cx="518091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96755" y="2561044"/>
            <a:ext cx="521835" cy="646331"/>
            <a:chOff x="6377772" y="4389844"/>
            <a:chExt cx="521835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14861" y="2561044"/>
            <a:ext cx="556058" cy="646331"/>
            <a:chOff x="7695878" y="4389844"/>
            <a:chExt cx="556058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Forward or Next 37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CĐ10_NGUYÊN HÀM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2647" y="0"/>
                <a:ext cx="11050250" cy="249747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0" marR="0" indent="-6350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35000" algn="l"/>
                    <a:tab pos="381000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35000" algn="l"/>
                    <a:tab pos="381000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D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7" y="0"/>
                <a:ext cx="11050250" cy="2497479"/>
              </a:xfrm>
              <a:prstGeom prst="rect">
                <a:avLst/>
              </a:prstGeom>
              <a:blipFill rotWithShape="0">
                <a:blip r:embed="rId2"/>
                <a:stretch>
                  <a:fillRect l="-1433" b="-219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Summing Junction 12"/>
          <p:cNvSpPr/>
          <p:nvPr/>
        </p:nvSpPr>
        <p:spPr>
          <a:xfrm>
            <a:off x="7709495" y="179457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7899" y="999689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0140" y="2497630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13039" y="3147205"/>
            <a:ext cx="518092" cy="646331"/>
            <a:chOff x="3704095" y="4389844"/>
            <a:chExt cx="518092" cy="646331"/>
          </a:xfrm>
        </p:grpSpPr>
        <p:sp>
          <p:nvSpPr>
            <p:cNvPr id="17" name="Rectangle 16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Flowchart: Summing Junction 18"/>
          <p:cNvSpPr/>
          <p:nvPr/>
        </p:nvSpPr>
        <p:spPr>
          <a:xfrm>
            <a:off x="1569975" y="185009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umming Junction 19"/>
          <p:cNvSpPr/>
          <p:nvPr/>
        </p:nvSpPr>
        <p:spPr>
          <a:xfrm>
            <a:off x="7784402" y="99968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30643" y="3147205"/>
            <a:ext cx="518091" cy="646331"/>
            <a:chOff x="5021699" y="4389844"/>
            <a:chExt cx="518091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6716" y="3147205"/>
            <a:ext cx="521835" cy="646331"/>
            <a:chOff x="6377772" y="4389844"/>
            <a:chExt cx="521835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04822" y="3147205"/>
            <a:ext cx="556058" cy="646331"/>
            <a:chOff x="7695878" y="4389844"/>
            <a:chExt cx="556058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ction Button: Back or Previous 2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Forward or Next 3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9710" y="254398"/>
                <a:ext cx="11492459" cy="235186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 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0" y="254398"/>
                <a:ext cx="11492459" cy="2351862"/>
              </a:xfrm>
              <a:prstGeom prst="rect">
                <a:avLst/>
              </a:prstGeom>
              <a:blipFill rotWithShape="0">
                <a:blip r:embed="rId2"/>
                <a:stretch>
                  <a:fillRect l="-1326" b="-232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066800" y="118127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5928" y="1932128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1196" y="2590698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04095" y="3240273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992890" y="193212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954923" y="118127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21699" y="3240273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7772" y="3240273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95878" y="3240273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9574" y="252466"/>
                <a:ext cx="11057744" cy="263424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 sử các biểu thức sau đều có nghĩa công thức nào sau đây sai?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fr-FR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fr-FR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fr-FR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𝑡𝑎𝑛𝑥</m:t>
                    </m:r>
                    <m:r>
                      <a:rPr lang="fr-FR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𝑥𝑑𝑥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𝐶</m:t>
                        </m:r>
                      </m:e>
                    </m:nary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∫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𝑠𝑖𝑛𝑥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74" y="252466"/>
                <a:ext cx="11057744" cy="2634247"/>
              </a:xfrm>
              <a:prstGeom prst="rect">
                <a:avLst/>
              </a:prstGeom>
              <a:blipFill rotWithShape="1">
                <a:blip r:embed="rId2"/>
                <a:stretch>
                  <a:fillRect l="-1433" t="-2074" r="-1378" b="-184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317240" y="154552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07883" y="2257592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9681" y="2952085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22580" y="3601660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024928" y="225759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027630" y="154198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40184" y="3601660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96257" y="3601660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14363" y="3601660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9692" y="339821"/>
                <a:ext cx="10953484" cy="242502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2" y="339821"/>
                <a:ext cx="10953484" cy="2425023"/>
              </a:xfrm>
              <a:prstGeom prst="rect">
                <a:avLst/>
              </a:prstGeom>
              <a:blipFill rotWithShape="1">
                <a:blip r:embed="rId2"/>
                <a:stretch>
                  <a:fillRect l="-1390" t="-2256" b="-100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6895863" y="204362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1207338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08801" y="2764844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71700" y="3414419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066800" y="204362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870801" y="119746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89304" y="3414419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5377" y="3414419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63483" y="3414419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907" y="241919"/>
                <a:ext cx="11747294" cy="298620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7" y="241919"/>
                <a:ext cx="11747294" cy="2986202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833" r="-726" b="-81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751667" y="173502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1667" y="253201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2212" y="3226206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85111" y="3875781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6498609" y="257743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622645" y="160335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02715" y="3875781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8788" y="3875781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76894" y="3875781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9671" y="352045"/>
                <a:ext cx="11252618" cy="202767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71" y="352045"/>
                <a:ext cx="11252618" cy="2027671"/>
              </a:xfrm>
              <a:prstGeom prst="rect">
                <a:avLst/>
              </a:prstGeom>
              <a:blipFill rotWithShape="1">
                <a:blip r:embed="rId2"/>
                <a:stretch>
                  <a:fillRect l="-1408" t="-2703" b="-630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076284" y="111683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08735" y="1754707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38377" y="2343643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01276" y="2993218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129680" y="175470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899607" y="111683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18880" y="2993218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74953" y="2993218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93059" y="2993218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4819" y="157979"/>
                <a:ext cx="11582401" cy="17752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0" indent="-635000" algn="just">
                  <a:tabLst>
                    <a:tab pos="144018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60045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60045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9" y="157979"/>
                <a:ext cx="11582401" cy="1775230"/>
              </a:xfrm>
              <a:prstGeom prst="rect">
                <a:avLst/>
              </a:prstGeom>
              <a:blipFill rotWithShape="1">
                <a:blip r:embed="rId2"/>
                <a:stretch>
                  <a:fillRect l="-1315" t="-4795" b="-993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859654" y="79654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50987" y="134427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06606" y="2088890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69505" y="2738465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926698" y="134158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191404" y="79654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387109" y="2738465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43182" y="2738465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61288" y="2738465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721" y="111865"/>
                <a:ext cx="11567410" cy="242226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B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D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21" y="111865"/>
                <a:ext cx="11567410" cy="2422266"/>
              </a:xfrm>
              <a:prstGeom prst="rect">
                <a:avLst/>
              </a:prstGeom>
              <a:blipFill rotWithShape="1">
                <a:blip r:embed="rId2"/>
                <a:stretch>
                  <a:fillRect l="-1370" t="-2256" b="-100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6731932" y="188575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7451" y="1028530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6354" y="2534131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49253" y="3183706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066800" y="180140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798711" y="102852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66857" y="3183706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22930" y="3183706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41036" y="3183706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9632" y="356131"/>
                <a:ext cx="10772931" cy="303044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𝟐𝟎𝟐𝟎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𝟐𝟎𝟐𝟎</m:t>
                        </m:r>
                      </m:den>
                    </m:f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𝟐𝟎𝟐𝟎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𝟐𝟎𝟐𝟎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𝟐𝟎𝟏𝟗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𝟐𝟎𝟏𝟖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𝟐𝟎𝟐𝟎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𝟐𝟎𝟐𝟎</m:t>
                        </m:r>
                      </m:den>
                    </m:f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2" y="356131"/>
                <a:ext cx="10772931" cy="3030445"/>
              </a:xfrm>
              <a:prstGeom prst="rect">
                <a:avLst/>
              </a:prstGeom>
              <a:blipFill rotWithShape="1">
                <a:blip r:embed="rId2"/>
                <a:stretch>
                  <a:fillRect l="-1471" t="-1804" r="-1357" b="-601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294108" y="179457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03236" y="2634871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1196" y="374026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04095" y="4389844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818267" y="268029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767840" y="179457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21699" y="4389844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7772" y="4389844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95878" y="4389844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14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6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8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20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2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26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29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9135" y="2079171"/>
            <a:ext cx="6871416" cy="1289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50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50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50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036" y="356461"/>
                <a:ext cx="10815793" cy="242258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36" y="356461"/>
                <a:ext cx="10815793" cy="2422586"/>
              </a:xfrm>
              <a:prstGeom prst="rect">
                <a:avLst/>
              </a:prstGeom>
              <a:blipFill rotWithShape="1">
                <a:blip r:embed="rId2"/>
                <a:stretch>
                  <a:fillRect l="-1465" b="-325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Summing Junction 27"/>
          <p:cNvSpPr/>
          <p:nvPr/>
        </p:nvSpPr>
        <p:spPr>
          <a:xfrm>
            <a:off x="7063814" y="216890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36763" y="1369730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45666" y="2875331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08565" y="3524906"/>
            <a:ext cx="518092" cy="646331"/>
            <a:chOff x="3704095" y="4389844"/>
            <a:chExt cx="518092" cy="646331"/>
          </a:xfrm>
        </p:grpSpPr>
        <p:sp>
          <p:nvSpPr>
            <p:cNvPr id="32" name="Rectangle 31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Flowchart: Summing Junction 33"/>
          <p:cNvSpPr/>
          <p:nvPr/>
        </p:nvSpPr>
        <p:spPr>
          <a:xfrm>
            <a:off x="1326112" y="214260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umming Junction 34"/>
          <p:cNvSpPr/>
          <p:nvPr/>
        </p:nvSpPr>
        <p:spPr>
          <a:xfrm>
            <a:off x="7058023" y="136972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26169" y="3524906"/>
            <a:ext cx="518091" cy="646331"/>
            <a:chOff x="5021699" y="4389844"/>
            <a:chExt cx="518091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82242" y="3524906"/>
            <a:ext cx="521835" cy="646331"/>
            <a:chOff x="6377772" y="4389844"/>
            <a:chExt cx="521835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00348" y="3524906"/>
            <a:ext cx="556058" cy="646331"/>
            <a:chOff x="7695878" y="4389844"/>
            <a:chExt cx="556058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4286" y="26756"/>
                <a:ext cx="11566458" cy="3899914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6" y="26756"/>
                <a:ext cx="11566458" cy="3899914"/>
              </a:xfrm>
              <a:prstGeom prst="rect">
                <a:avLst/>
              </a:prstGeom>
              <a:blipFill rotWithShape="1">
                <a:blip r:embed="rId2"/>
                <a:stretch>
                  <a:fillRect l="-1370" b="-1716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Summing Junction 12"/>
          <p:cNvSpPr/>
          <p:nvPr/>
        </p:nvSpPr>
        <p:spPr>
          <a:xfrm>
            <a:off x="967697" y="1087193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5127" y="3221622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5043" y="3926670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97942" y="4576245"/>
            <a:ext cx="518092" cy="646331"/>
            <a:chOff x="3704095" y="4389844"/>
            <a:chExt cx="518092" cy="646331"/>
          </a:xfrm>
        </p:grpSpPr>
        <p:sp>
          <p:nvSpPr>
            <p:cNvPr id="17" name="Rectangle 16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Flowchart: Summing Junction 18"/>
          <p:cNvSpPr/>
          <p:nvPr/>
        </p:nvSpPr>
        <p:spPr>
          <a:xfrm>
            <a:off x="967697" y="252335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umming Junction 19"/>
          <p:cNvSpPr/>
          <p:nvPr/>
        </p:nvSpPr>
        <p:spPr>
          <a:xfrm>
            <a:off x="967697" y="181290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15546" y="4576245"/>
            <a:ext cx="518091" cy="646331"/>
            <a:chOff x="5021699" y="4389844"/>
            <a:chExt cx="518091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71619" y="4576245"/>
            <a:ext cx="521835" cy="646331"/>
            <a:chOff x="6377772" y="4389844"/>
            <a:chExt cx="521835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89725" y="4576245"/>
            <a:ext cx="556058" cy="646331"/>
            <a:chOff x="7695878" y="4389844"/>
            <a:chExt cx="556058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ction Button: Back or Previous 2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Forward or Next 3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191" y="205222"/>
                <a:ext cx="11872211" cy="220983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Mệnh đề nào dưới đây 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1" y="205222"/>
                <a:ext cx="11872211" cy="2209836"/>
              </a:xfrm>
              <a:prstGeom prst="rect">
                <a:avLst/>
              </a:prstGeom>
              <a:blipFill rotWithShape="1">
                <a:blip r:embed="rId2"/>
                <a:stretch>
                  <a:fillRect l="-1335" t="-3857" r="-1283" b="-578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Summing Junction 27"/>
          <p:cNvSpPr/>
          <p:nvPr/>
        </p:nvSpPr>
        <p:spPr>
          <a:xfrm>
            <a:off x="6579547" y="182066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4255" y="1217212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3784" y="2722813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76683" y="3372388"/>
            <a:ext cx="518092" cy="646331"/>
            <a:chOff x="3704095" y="4389844"/>
            <a:chExt cx="518092" cy="646331"/>
          </a:xfrm>
        </p:grpSpPr>
        <p:sp>
          <p:nvSpPr>
            <p:cNvPr id="32" name="Rectangle 31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Flowchart: Summing Junction 33"/>
          <p:cNvSpPr/>
          <p:nvPr/>
        </p:nvSpPr>
        <p:spPr>
          <a:xfrm>
            <a:off x="819690" y="186066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umming Junction 34"/>
          <p:cNvSpPr/>
          <p:nvPr/>
        </p:nvSpPr>
        <p:spPr>
          <a:xfrm>
            <a:off x="6595515" y="121721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94287" y="3372388"/>
            <a:ext cx="518091" cy="646331"/>
            <a:chOff x="5021699" y="4389844"/>
            <a:chExt cx="518091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50360" y="3372388"/>
            <a:ext cx="521835" cy="646331"/>
            <a:chOff x="6377772" y="4389844"/>
            <a:chExt cx="521835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68466" y="3372388"/>
            <a:ext cx="556058" cy="646331"/>
            <a:chOff x="7695878" y="4389844"/>
            <a:chExt cx="556058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3249" y="141805"/>
                <a:ext cx="10258745" cy="1754711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4.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là 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9" y="141805"/>
                <a:ext cx="10258745" cy="1754711"/>
              </a:xfrm>
              <a:prstGeom prst="rect">
                <a:avLst/>
              </a:prstGeom>
              <a:blipFill rotWithShape="1">
                <a:blip r:embed="rId2"/>
                <a:stretch>
                  <a:fillRect l="-1544" t="-3114" b="-934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661364" y="81451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70492" y="1305720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32584" y="2188407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95483" y="2837982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422784" y="1363557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394867" y="80762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13087" y="2837982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69160" y="2837982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87266" y="2837982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7082" y="258793"/>
                <a:ext cx="11737299" cy="246913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630555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họ nguyên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ad>
                      <m:ra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2" y="258793"/>
                <a:ext cx="11737299" cy="2469137"/>
              </a:xfrm>
              <a:prstGeom prst="rect">
                <a:avLst/>
              </a:prstGeom>
              <a:blipFill rotWithShape="1">
                <a:blip r:embed="rId2"/>
                <a:stretch>
                  <a:fillRect l="-1297" t="-985" b="-98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895396" y="113134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0417" y="2001445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5545" y="2633923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78444" y="3283498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905250" y="201595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776775" y="111683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96048" y="3283498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52121" y="3283498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70227" y="3283498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4521" y="395927"/>
                <a:ext cx="8739872" cy="251575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6.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Nguyên hàm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bằng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              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                 </a:t>
                </a: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21" y="395927"/>
                <a:ext cx="8739872" cy="2515753"/>
              </a:xfrm>
              <a:prstGeom prst="rect">
                <a:avLst/>
              </a:prstGeom>
              <a:blipFill rotWithShape="1">
                <a:blip r:embed="rId2"/>
                <a:stretch>
                  <a:fillRect l="-1742" b="-1449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7262890" y="228323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88969" y="1426005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424" y="2931606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96323" y="3581181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2178318" y="219888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329669" y="142600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13927" y="3581181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70000" y="3581181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88106" y="3581181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7504" y="184257"/>
                <a:ext cx="9656293" cy="38601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7. </a:t>
                </a:r>
                <a:r>
                  <a:rPr lang="pt-B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nguyên hàm của hàm số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4270" marR="0" indent="-5143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AutoNum type="alphaUcPeriod"/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b="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04" y="184257"/>
                <a:ext cx="9656293" cy="3860159"/>
              </a:xfrm>
              <a:prstGeom prst="rect">
                <a:avLst/>
              </a:prstGeom>
              <a:blipFill rotWithShape="1">
                <a:blip r:embed="rId2"/>
                <a:stretch>
                  <a:fillRect l="-1577" b="-31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956996" y="1326963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11558" y="3314668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11558" y="4014367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74457" y="4663942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956995" y="261798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1956996" y="186528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92061" y="4663942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8134" y="4663942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66240" y="4663942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9620" y="263471"/>
                <a:ext cx="11137099" cy="2525628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nguyên hàm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20" y="263471"/>
                <a:ext cx="11137099" cy="2525628"/>
              </a:xfrm>
              <a:prstGeom prst="rect">
                <a:avLst/>
              </a:prstGeom>
              <a:blipFill rotWithShape="1">
                <a:blip r:embed="rId2"/>
                <a:stretch>
                  <a:fillRect l="-1368" b="-216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185468" y="140343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40718" y="2127006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7561" y="2717335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0460" y="3366910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209836" y="209937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400669" y="134538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28064" y="3366910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84137" y="3366910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02243" y="3366910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829" y="163240"/>
                <a:ext cx="11777273" cy="236744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1214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9.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" y="163240"/>
                <a:ext cx="11777273" cy="2367443"/>
              </a:xfrm>
              <a:prstGeom prst="rect">
                <a:avLst/>
              </a:prstGeom>
              <a:blipFill rotWithShape="1">
                <a:blip r:embed="rId2"/>
                <a:stretch>
                  <a:fillRect l="-1190" b="-2571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902230" y="121401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1358" y="1851115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5102" y="2555295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71263" y="3206414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6747045" y="186750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711132" y="121401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88867" y="3206414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4940" y="3206414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63046" y="3206414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757" y="274905"/>
                <a:ext cx="10682991" cy="351750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10.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39995" algn="l"/>
                  </a:tabLst>
                </a:pP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39995" algn="l"/>
                  </a:tabLst>
                </a:pP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39995" algn="l"/>
                  </a:tabLst>
                </a:pPr>
                <a:r>
                  <a:rPr lang="vi-VN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200" b="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57" y="274905"/>
                <a:ext cx="10682991" cy="3517501"/>
              </a:xfrm>
              <a:prstGeom prst="rect">
                <a:avLst/>
              </a:prstGeom>
              <a:blipFill rotWithShape="1">
                <a:blip r:embed="rId2"/>
                <a:stretch>
                  <a:fillRect l="-1483" t="-2422" b="-207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681560" y="317385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90688" y="102485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2780" y="3792406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5679" y="4441981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681560" y="250892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1636123" y="171434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33283" y="4441981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89356" y="4441981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07462" y="4441981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BÀI 1: NGUYÊN HÀM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 2"/>
              </a:rPr>
              <a:t>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KIẾN THỨC CƠ BẢN.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 2"/>
              </a:rPr>
              <a:t>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6400" y="1600201"/>
                <a:ext cx="8991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Kí hiệu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là một khoảng, hay một đoạn hay một nửa khoảng.</a:t>
                </a:r>
                <a:r>
                  <a:rPr lang="pt-BR" sz="2400" b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 </a:t>
                </a:r>
                <a:endParaRPr lang="en-SG" sz="24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/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được gọi là nguyên hàm của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với mọi </a:t>
                </a:r>
                <a:r>
                  <a:rPr lang="pt-BR" sz="2400" i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x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</m:oMath>
                </a14:m>
                <a:endParaRPr lang="en-SG" sz="2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8991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17" t="-4082" r="-149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1833489" y="3062505"/>
            <a:ext cx="7315200" cy="470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2"/>
              </a:rPr>
              <a:t> 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2.Định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dirty="0">
                <a:latin typeface="Times New Roman" pitchFamily="18" charset="0"/>
                <a:cs typeface="Times New Roman" pitchFamily="18" charset="0"/>
              </a:rPr>
            </a:br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676400" y="3297565"/>
              <a:ext cx="8915400" cy="33484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15400"/>
                  </a:tblGrid>
                  <a:tr h="302402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vi-VN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Varpada"/>
                              <a:ea typeface="Calibri"/>
                              <a:cs typeface="Times New Roman"/>
                            </a:rPr>
                            <a:t> 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Varpada"/>
                              <a:ea typeface="Calibri"/>
                              <a:cs typeface="Times New Roman"/>
                            </a:rPr>
                            <a:t>    </a:t>
                          </a:r>
                          <a:endParaRPr lang="en-SG" sz="24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  <a:p>
                          <a:pPr marL="179705">
                            <a:spcAft>
                              <a:spcPts val="0"/>
                            </a:spcAft>
                          </a:pPr>
                          <a:r>
                            <a:rPr lang="pt-BR" sz="2400" b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pt-BR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400" b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  <a:sym typeface="Wingdings 2"/>
                            </a:rPr>
                            <a:t></a:t>
                          </a:r>
                          <a:r>
                            <a:rPr lang="vi-VN" sz="2400" b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Nếu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là một nguyên hàm của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trên</a:t>
                          </a:r>
                          <a:r>
                            <a:rPr lang="pt-BR" sz="2400" i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𝐾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thì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∀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∈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hàm số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cũng là một nguyên hàm của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trên</a:t>
                          </a:r>
                          <a:r>
                            <a:rPr lang="pt-BR" sz="2400" i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𝐾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.</a:t>
                          </a:r>
                          <a:endParaRPr lang="en-SG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indent="270510">
                            <a:spcAft>
                              <a:spcPts val="0"/>
                            </a:spcAft>
                          </a:pP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marL="411480">
                            <a:spcAft>
                              <a:spcPts val="0"/>
                            </a:spcAft>
                          </a:pPr>
                          <a:r>
                            <a:rPr lang="vi-VN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  <a:sym typeface="Wingdings 2"/>
                            </a:rPr>
                            <a:t></a:t>
                          </a:r>
                          <a:r>
                            <a:rPr lang="vi-VN" sz="2400" b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Arial"/>
                              <a:cs typeface="Times New Roman" pitchFamily="18" charset="0"/>
                            </a:rPr>
                            <a:t>. </a:t>
                          </a: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Đảo lại nếu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là hai nguyên hàm của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trên</a:t>
                          </a:r>
                          <a:r>
                            <a:rPr lang="pt-BR" sz="2400" i="1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𝐾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thì tồn tại một hằng số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sao cho 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marL="179705">
                            <a:spcAft>
                              <a:spcPts val="0"/>
                            </a:spcAft>
                          </a:pPr>
                          <a:r>
                            <a:rPr lang="pt-BR" sz="2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      Họ </a:t>
                          </a:r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tất cả các nguyên hàm của hàm số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ký hiệu là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                              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SG" sz="2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=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SG" sz="2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</m:nary>
                            </m:oMath>
                          </a14:m>
                          <a:r>
                            <a:rPr lang="pt-BR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.</a:t>
                          </a:r>
                          <a:endParaRPr lang="en-SG" sz="24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pt-BR" sz="2400" b="1" dirty="0">
                              <a:solidFill>
                                <a:schemeClr val="tx1"/>
                              </a:solidFill>
                              <a:effectLst/>
                              <a:latin typeface="Varpada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en-SG" sz="24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0682844"/>
                  </p:ext>
                </p:extLst>
              </p:nvPr>
            </p:nvGraphicFramePr>
            <p:xfrm>
              <a:off x="152400" y="3297564"/>
              <a:ext cx="8915400" cy="33484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915400"/>
                  </a:tblGrid>
                  <a:tr h="33484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82" b="-220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594" y="210545"/>
                <a:ext cx="11798170" cy="211570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0" indent="-635000" algn="just">
                  <a:tabLst>
                    <a:tab pos="144018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11.	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 nguyên hàm của hàm số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60045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60045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4" y="210545"/>
                <a:ext cx="11798170" cy="2115707"/>
              </a:xfrm>
              <a:prstGeom prst="rect">
                <a:avLst/>
              </a:prstGeom>
              <a:blipFill rotWithShape="1">
                <a:blip r:embed="rId2"/>
                <a:stretch>
                  <a:fillRect l="-1291" t="-4023" r="-774" b="-287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789676" y="99399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52852" y="1604165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51769" y="2220811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14668" y="2870386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87652" y="165958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6543724" y="966288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32272" y="2870386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8345" y="2870386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06451" y="2870386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28" y="87084"/>
                <a:ext cx="11872210" cy="234166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12. </a:t>
                </a:r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nguyên hàm của hàm số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hằng số ). </a:t>
                </a:r>
                <a:r>
                  <a:rPr lang="en-US" sz="320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" y="87084"/>
                <a:ext cx="11872210" cy="2341667"/>
              </a:xfrm>
              <a:prstGeom prst="rect">
                <a:avLst/>
              </a:prstGeom>
              <a:blipFill rotWithShape="1">
                <a:blip r:embed="rId2"/>
                <a:stretch>
                  <a:fillRect l="-1335" r="-1283" b="-2597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156071" y="185684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05423" y="181142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7548" y="2399870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0447" y="3049445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10050690" y="180833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206601" y="1725261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78051" y="3049445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34124" y="3049445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52230" y="3049445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8752" y="449451"/>
                <a:ext cx="11582401" cy="378565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30555">
                  <a:lnSpc>
                    <a:spcPct val="150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2" y="449451"/>
                <a:ext cx="11582401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315" r="-1315" b="-176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Summing Junction 27"/>
          <p:cNvSpPr/>
          <p:nvPr/>
        </p:nvSpPr>
        <p:spPr>
          <a:xfrm>
            <a:off x="6737354" y="362065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3598" y="2818847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2501" y="4324448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85400" y="4974023"/>
            <a:ext cx="518092" cy="646331"/>
            <a:chOff x="3704095" y="4389844"/>
            <a:chExt cx="518092" cy="646331"/>
          </a:xfrm>
        </p:grpSpPr>
        <p:sp>
          <p:nvSpPr>
            <p:cNvPr id="32" name="Rectangle 31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Flowchart: Summing Junction 33"/>
          <p:cNvSpPr/>
          <p:nvPr/>
        </p:nvSpPr>
        <p:spPr>
          <a:xfrm>
            <a:off x="1002947" y="3591723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umming Junction 34"/>
          <p:cNvSpPr/>
          <p:nvPr/>
        </p:nvSpPr>
        <p:spPr>
          <a:xfrm>
            <a:off x="6734858" y="2818846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603004" y="4974023"/>
            <a:ext cx="518091" cy="646331"/>
            <a:chOff x="5021699" y="4389844"/>
            <a:chExt cx="518091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59077" y="4974023"/>
            <a:ext cx="521835" cy="646331"/>
            <a:chOff x="6377772" y="4389844"/>
            <a:chExt cx="521835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77183" y="4974023"/>
            <a:ext cx="556058" cy="646331"/>
            <a:chOff x="7695878" y="4389844"/>
            <a:chExt cx="556058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3703" y="387457"/>
                <a:ext cx="11477469" cy="272164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" y="387457"/>
                <a:ext cx="11477469" cy="2721642"/>
              </a:xfrm>
              <a:prstGeom prst="rect">
                <a:avLst/>
              </a:prstGeom>
              <a:blipFill rotWithShape="1">
                <a:blip r:embed="rId2"/>
                <a:stretch>
                  <a:fillRect l="-1381" b="-290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1086283" y="1628315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5411" y="2468611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8724" y="3109099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1623" y="3758674"/>
            <a:ext cx="518092" cy="646331"/>
            <a:chOff x="3704095" y="4389844"/>
            <a:chExt cx="518092" cy="646331"/>
          </a:xfrm>
        </p:grpSpPr>
        <p:sp>
          <p:nvSpPr>
            <p:cNvPr id="16" name="Rectangle 15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owchart: Summing Junction 17"/>
          <p:cNvSpPr/>
          <p:nvPr/>
        </p:nvSpPr>
        <p:spPr>
          <a:xfrm>
            <a:off x="7721282" y="251403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umming Junction 18"/>
          <p:cNvSpPr/>
          <p:nvPr/>
        </p:nvSpPr>
        <p:spPr>
          <a:xfrm>
            <a:off x="7670855" y="1628314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09227" y="3758674"/>
            <a:ext cx="518091" cy="646331"/>
            <a:chOff x="5021699" y="4389844"/>
            <a:chExt cx="51809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5300" y="3758674"/>
            <a:ext cx="521835" cy="646331"/>
            <a:chOff x="6377772" y="4389844"/>
            <a:chExt cx="521835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83406" y="3758674"/>
            <a:ext cx="556058" cy="646331"/>
            <a:chOff x="7695878" y="4389844"/>
            <a:chExt cx="55605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ction Button: Back or Previous 28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Forward or Next 29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4514" y="278461"/>
                <a:ext cx="12192000" cy="274466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14" y="278461"/>
                <a:ext cx="12192000" cy="2744662"/>
              </a:xfrm>
              <a:prstGeom prst="rect">
                <a:avLst/>
              </a:prstGeom>
              <a:blipFill rotWithShape="1">
                <a:blip r:embed="rId2"/>
                <a:stretch>
                  <a:fillRect l="-1299" r="-500" b="-199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Summing Junction 28"/>
          <p:cNvSpPr/>
          <p:nvPr/>
        </p:nvSpPr>
        <p:spPr>
          <a:xfrm>
            <a:off x="6285719" y="2399130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1238" y="1541903"/>
            <a:ext cx="633313" cy="588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40141" y="3047504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03040" y="3697079"/>
            <a:ext cx="518092" cy="646331"/>
            <a:chOff x="3704095" y="4389844"/>
            <a:chExt cx="518092" cy="646331"/>
          </a:xfrm>
        </p:grpSpPr>
        <p:sp>
          <p:nvSpPr>
            <p:cNvPr id="33" name="Rectangle 32"/>
            <p:cNvSpPr/>
            <p:nvPr/>
          </p:nvSpPr>
          <p:spPr>
            <a:xfrm>
              <a:off x="3704095" y="446075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4096" y="4389844"/>
              <a:ext cx="518091" cy="646331"/>
            </a:xfrm>
            <a:prstGeom prst="rect">
              <a:avLst/>
            </a:prstGeom>
            <a:noFill/>
            <a:ln w="3175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Flowchart: Summing Junction 34"/>
          <p:cNvSpPr/>
          <p:nvPr/>
        </p:nvSpPr>
        <p:spPr>
          <a:xfrm>
            <a:off x="620587" y="2314779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Summing Junction 35"/>
          <p:cNvSpPr/>
          <p:nvPr/>
        </p:nvSpPr>
        <p:spPr>
          <a:xfrm>
            <a:off x="6352498" y="1541902"/>
            <a:ext cx="542441" cy="498099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220644" y="3697079"/>
            <a:ext cx="518091" cy="646331"/>
            <a:chOff x="5021699" y="4389844"/>
            <a:chExt cx="518091" cy="646331"/>
          </a:xfrm>
        </p:grpSpPr>
        <p:sp>
          <p:nvSpPr>
            <p:cNvPr id="38" name="TextBox 37"/>
            <p:cNvSpPr txBox="1"/>
            <p:nvPr/>
          </p:nvSpPr>
          <p:spPr>
            <a:xfrm>
              <a:off x="5047347" y="4389844"/>
              <a:ext cx="492443" cy="6463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699" y="4444700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76717" y="3697079"/>
            <a:ext cx="521835" cy="646331"/>
            <a:chOff x="6377772" y="4389844"/>
            <a:chExt cx="521835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6377772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 b="1" dirty="0">
                <a:solidFill>
                  <a:srgbClr val="D2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81516" y="4433305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94823" y="3697079"/>
            <a:ext cx="556058" cy="646331"/>
            <a:chOff x="7695878" y="4389844"/>
            <a:chExt cx="556058" cy="646331"/>
          </a:xfrm>
        </p:grpSpPr>
        <p:sp>
          <p:nvSpPr>
            <p:cNvPr id="44" name="TextBox 43"/>
            <p:cNvSpPr txBox="1"/>
            <p:nvPr/>
          </p:nvSpPr>
          <p:spPr>
            <a:xfrm>
              <a:off x="7733845" y="4389844"/>
              <a:ext cx="518091" cy="64633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D200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5878" y="4446802"/>
              <a:ext cx="518091" cy="532414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Back or Previous 19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rId4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/>
      <p:bldP spid="35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11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13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5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7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9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23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2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2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100" y="130568"/>
                <a:ext cx="12026900" cy="2536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Câu 1.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Hàm số nào dưới đây là nguyên hàm của hàm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30568"/>
                <a:ext cx="12026900" cy="2536144"/>
              </a:xfrm>
              <a:prstGeom prst="rect">
                <a:avLst/>
              </a:prstGeom>
              <a:blipFill rotWithShape="1">
                <a:blip r:embed="rId2"/>
                <a:stretch>
                  <a:fillRect l="-1267" t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589492" y="1234716"/>
            <a:ext cx="532405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1920" y="5623284"/>
                <a:ext cx="9265920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i="1" dirty="0">
                    <a:latin typeface="Cambria Math"/>
                  </a:rPr>
                  <a:t/>
                </a:r>
                <a:br>
                  <a:rPr lang="en-US" sz="24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).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>
                          <a:latin typeface="Cambria Math"/>
                        </a:rPr>
                        <m:t>)=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 .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20" y="5623284"/>
                <a:ext cx="9265920" cy="1237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09700" y="2585931"/>
            <a:ext cx="217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87027BC-957C-484B-900A-BF8FB651D7E7}"/>
                  </a:ext>
                </a:extLst>
              </p:cNvPr>
              <p:cNvSpPr/>
              <p:nvPr/>
            </p:nvSpPr>
            <p:spPr>
              <a:xfrm>
                <a:off x="497841" y="3362443"/>
                <a:ext cx="10080508" cy="84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7027BC-957C-484B-900A-BF8FB651D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1" y="3362443"/>
                <a:ext cx="10080508" cy="847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5D205866-D987-44BA-B9EC-CDE5A65BDB38}"/>
                  </a:ext>
                </a:extLst>
              </p:cNvPr>
              <p:cNvSpPr/>
              <p:nvPr/>
            </p:nvSpPr>
            <p:spPr>
              <a:xfrm>
                <a:off x="2825972" y="5005802"/>
                <a:ext cx="5527040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>
                          <a:latin typeface="Cambria Math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).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r>
                  <a:rPr lang="en-US" sz="2400" dirty="0">
                    <a:latin typeface="Cambria Math"/>
                  </a:rPr>
                  <a:t/>
                </a:r>
                <a:br>
                  <a:rPr lang="en-US" sz="2400" dirty="0">
                    <a:latin typeface="Cambria Math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205866-D987-44BA-B9EC-CDE5A65BD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972" y="5005802"/>
                <a:ext cx="5527040" cy="847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370650F7-3388-4A26-AE99-C76299FBD4B7}"/>
                  </a:ext>
                </a:extLst>
              </p:cNvPr>
              <p:cNvSpPr/>
              <p:nvPr/>
            </p:nvSpPr>
            <p:spPr>
              <a:xfrm>
                <a:off x="3332480" y="4158198"/>
                <a:ext cx="3273034" cy="84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m:rPr>
                          <m:nor/>
                        </m:rP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0650F7-3388-4A26-AE99-C76299FBD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80" y="4158198"/>
                <a:ext cx="3273034" cy="847604"/>
              </a:xfrm>
              <a:prstGeom prst="rect">
                <a:avLst/>
              </a:prstGeom>
              <a:blipFill>
                <a:blip r:embed="rId6"/>
                <a:stretch>
                  <a:fillRect r="-19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2" grpId="0"/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73" y="202342"/>
                <a:ext cx="1214465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/>
                  <a:t>Câu</a:t>
                </a:r>
                <a:r>
                  <a:rPr lang="en-US" sz="2800" b="1" dirty="0"/>
                  <a:t> 2</a:t>
                </a:r>
                <a:r>
                  <a:rPr lang="vi-VN" sz="2800" b="1" dirty="0"/>
                  <a:t>.</a:t>
                </a:r>
                <a:r>
                  <a:rPr lang="en-US" sz="2800" b="1" dirty="0"/>
                  <a:t> </a:t>
                </a:r>
                <a:r>
                  <a:rPr lang="en-US" sz="2800" dirty="0" err="1"/>
                  <a:t>Một</a:t>
                </a:r>
                <a:r>
                  <a:rPr lang="en-US" sz="2800" dirty="0"/>
                  <a:t> ô </a:t>
                </a:r>
                <a:r>
                  <a:rPr lang="en-US" sz="2800" dirty="0" err="1"/>
                  <a:t>tô</a:t>
                </a:r>
                <a:r>
                  <a:rPr lang="vi-VN" sz="2800" dirty="0"/>
                  <a:t> đang chạy với vận tốc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10</m:t>
                    </m:r>
                  </m:oMath>
                </a14:m>
                <a:r>
                  <a:rPr lang="vi-VN" sz="2800" dirty="0"/>
                  <a:t>(m/s) thì người lái xe đạp phanh. Từ thời điểm đó, ô tô chuyển động chậm dần đều với vận tốc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vi-VN" sz="2800" dirty="0"/>
                  <a:t> (m/s), trong đó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vi-VN" sz="2800" dirty="0"/>
                  <a:t> là khoảng thời gian tính bằng giây kể từ lúc đạp phanh. Tính quãng đường ô tô di chuyển được trong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8</m:t>
                    </m:r>
                  </m:oMath>
                </a14:m>
                <a:r>
                  <a:rPr lang="vi-VN" sz="2800" dirty="0"/>
                  <a:t> giây cuối cùng.</a:t>
                </a:r>
                <a:endParaRPr lang="en-US" sz="2800" dirty="0"/>
              </a:p>
              <a:p>
                <a:r>
                  <a:rPr lang="vi-VN" sz="2800" b="1" dirty="0"/>
                  <a:t>A.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𝟓𝟓</m:t>
                    </m:r>
                    <m:r>
                      <a:rPr lang="en-US" sz="2800" b="1" i="1">
                        <a:latin typeface="Cambria Math"/>
                      </a:rPr>
                      <m:t> </m:t>
                    </m:r>
                    <m:r>
                      <a:rPr lang="en-US" sz="2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vi-VN" sz="2800" dirty="0"/>
                  <a:t>.	</a:t>
                </a:r>
                <a:r>
                  <a:rPr lang="en-US" sz="2800" dirty="0"/>
                  <a:t>   </a:t>
                </a:r>
                <a:r>
                  <a:rPr lang="vi-VN" sz="2800" b="1" dirty="0"/>
                  <a:t>B.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𝟐𝟓</m:t>
                    </m:r>
                    <m:r>
                      <a:rPr lang="en-US" sz="2800" b="1" i="1">
                        <a:latin typeface="Cambria Math"/>
                      </a:rPr>
                      <m:t> </m:t>
                    </m:r>
                    <m:r>
                      <a:rPr lang="en-US" sz="2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sz="2800" dirty="0"/>
                  <a:t>.	</a:t>
                </a:r>
                <a:r>
                  <a:rPr lang="en-US" sz="2800" dirty="0"/>
                  <a:t>         </a:t>
                </a:r>
                <a:r>
                  <a:rPr lang="vi-VN" sz="2800" b="1" dirty="0"/>
                  <a:t>C.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𝟓𝟎</m:t>
                    </m:r>
                    <m:r>
                      <a:rPr lang="en-US" sz="2800" b="1" i="1">
                        <a:latin typeface="Cambria Math"/>
                      </a:rPr>
                      <m:t> </m:t>
                    </m:r>
                    <m:r>
                      <a:rPr lang="en-US" sz="2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vi-VN" sz="2800" dirty="0"/>
                  <a:t>.</a:t>
                </a:r>
                <a:r>
                  <a:rPr lang="en-US" sz="2800" dirty="0"/>
                  <a:t>          </a:t>
                </a:r>
                <a:r>
                  <a:rPr lang="vi-VN" sz="2800" dirty="0"/>
                  <a:t>	</a:t>
                </a:r>
                <a:r>
                  <a:rPr lang="en-US" sz="2800" dirty="0"/>
                  <a:t>      </a:t>
                </a:r>
                <a:r>
                  <a:rPr lang="vi-VN" sz="2800" b="1" dirty="0"/>
                  <a:t>D.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𝟏𝟔</m:t>
                    </m:r>
                    <m:r>
                      <a:rPr lang="en-US" sz="2800" b="1" i="1">
                        <a:latin typeface="Cambria Math"/>
                      </a:rPr>
                      <m:t> </m:t>
                    </m:r>
                    <m:r>
                      <a:rPr lang="en-US" sz="2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vi-VN" sz="2800" dirty="0"/>
                  <a:t>.</a:t>
                </a:r>
                <a:endParaRPr lang="en-US" sz="2800" dirty="0"/>
              </a:p>
              <a:p>
                <a:r>
                  <a:rPr lang="en-US" sz="2800" b="1" dirty="0"/>
                  <a:t> 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3" y="202342"/>
                <a:ext cx="12144654" cy="2677656"/>
              </a:xfrm>
              <a:prstGeom prst="rect">
                <a:avLst/>
              </a:prstGeom>
              <a:blipFill>
                <a:blip r:embed="rId2"/>
                <a:stretch>
                  <a:fillRect l="-1054" t="-2733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103903" y="1948731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194104" y="2797679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4104" y="5315468"/>
                <a:ext cx="1209730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Trong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8</m:t>
                    </m:r>
                  </m:oMath>
                </a14:m>
                <a:r>
                  <a:rPr lang="vi-VN" sz="2800" dirty="0"/>
                  <a:t> giây cuối: ô tô chuyển động đều với vận tốc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10</m:t>
                    </m:r>
                  </m:oMath>
                </a14:m>
                <a:r>
                  <a:rPr lang="vi-VN" sz="2800" dirty="0"/>
                  <a:t>(m/s) trong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2800" dirty="0"/>
                  <a:t> giây đầu và chuyển động chậm dần đều trong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5</m:t>
                    </m:r>
                  </m:oMath>
                </a14:m>
                <a:r>
                  <a:rPr lang="vi-VN" sz="2800" dirty="0"/>
                  <a:t> giây cuối. Quảng đường ô tô di chuyển là 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55</m:t>
                    </m:r>
                    <m:r>
                      <a:rPr lang="en-US" sz="2800" i="1">
                        <a:latin typeface="Cambria Math"/>
                      </a:rPr>
                      <m:t> 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5315468"/>
                <a:ext cx="12097308" cy="1384995"/>
              </a:xfrm>
              <a:prstGeom prst="rect">
                <a:avLst/>
              </a:prstGeom>
              <a:blipFill>
                <a:blip r:embed="rId3"/>
                <a:stretch>
                  <a:fillRect l="-1058" t="-4846" r="-706" b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60E0578D-AE75-4D67-B6AC-F6BE1CF147B6}"/>
                  </a:ext>
                </a:extLst>
              </p:cNvPr>
              <p:cNvSpPr/>
              <p:nvPr/>
            </p:nvSpPr>
            <p:spPr>
              <a:xfrm>
                <a:off x="1851884" y="2782290"/>
                <a:ext cx="1023851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Chọn mốc thời gian và gốc tọa lúc ô tô bắt đầu đạp phanh.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E0578D-AE75-4D67-B6AC-F6BE1CF14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4" y="2782290"/>
                <a:ext cx="10238516" cy="954107"/>
              </a:xfrm>
              <a:prstGeom prst="rect">
                <a:avLst/>
              </a:prstGeom>
              <a:blipFill>
                <a:blip r:embed="rId4"/>
                <a:stretch>
                  <a:fillRect l="-1251" t="-6369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04C9159B-A6AC-42A8-B565-432DD72BD0CB}"/>
                  </a:ext>
                </a:extLst>
              </p:cNvPr>
              <p:cNvSpPr/>
              <p:nvPr/>
            </p:nvSpPr>
            <p:spPr>
              <a:xfrm>
                <a:off x="194104" y="3751786"/>
                <a:ext cx="11896296" cy="1041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/>
                          <m:t>dt</m:t>
                        </m:r>
                        <m:r>
                          <a:rPr lang="en-US" sz="2800" b="1">
                            <a:latin typeface="Cambria Math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𝟏𝟎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1"/>
                              <m:t>dt</m:t>
                            </m:r>
                            <m:r>
                              <a:rPr lang="en-US" sz="2800" b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𝟏𝟎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𝑪</m:t>
                            </m:r>
                          </m:e>
                        </m:nary>
                      </m:e>
                    </m:nary>
                  </m:oMath>
                </a14:m>
                <a:r>
                  <a:rPr lang="vi-VN" sz="2800" b="1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  <m:r>
                      <a:rPr lang="en-US" sz="2800" b="1" i="1">
                        <a:latin typeface="Cambria Math"/>
                      </a:rPr>
                      <m:t>⇒</m:t>
                    </m:r>
                    <m:r>
                      <a:rPr lang="en-US" sz="2800" b="1" i="1">
                        <a:latin typeface="Cambria Math"/>
                      </a:rPr>
                      <m:t>𝑪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/>
                  <a:t> </a:t>
                </a:r>
                <a:endParaRPr lang="en-US" sz="28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⇒</m:t>
                    </m:r>
                    <m:r>
                      <a:rPr lang="en-US" sz="2800" b="1" i="1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𝟏𝟎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en-US" sz="28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C9159B-A6AC-42A8-B565-432DD72B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3751786"/>
                <a:ext cx="11896296" cy="1041824"/>
              </a:xfrm>
              <a:prstGeom prst="rect">
                <a:avLst/>
              </a:prstGeom>
              <a:blipFill>
                <a:blip r:embed="rId5"/>
                <a:stretch>
                  <a:fillRect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3A0B27C3-AF8F-4DA7-9972-6E5442F568BB}"/>
                  </a:ext>
                </a:extLst>
              </p:cNvPr>
              <p:cNvSpPr/>
              <p:nvPr/>
            </p:nvSpPr>
            <p:spPr>
              <a:xfrm>
                <a:off x="680720" y="4793610"/>
                <a:ext cx="90525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Ô tô dừng hẳn 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</m:oMath>
                </a14:m>
                <a:r>
                  <a:rPr lang="vi-VN" sz="2800" dirty="0"/>
                  <a:t> 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0B27C3-AF8F-4DA7-9972-6E5442F56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" y="4793610"/>
                <a:ext cx="9052560" cy="523220"/>
              </a:xfrm>
              <a:prstGeom prst="rect">
                <a:avLst/>
              </a:prstGeom>
              <a:blipFill>
                <a:blip r:embed="rId6"/>
                <a:stretch>
                  <a:fillRect l="-1414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400" y="215899"/>
                <a:ext cx="12144654" cy="199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Câu 3.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vi-VN" sz="28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215899"/>
                <a:ext cx="12144654" cy="1996572"/>
              </a:xfrm>
              <a:prstGeom prst="rect">
                <a:avLst/>
              </a:prstGeom>
              <a:blipFill rotWithShape="1">
                <a:blip r:embed="rId2"/>
                <a:stretch>
                  <a:fillRect l="-1004" b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57773" y="1642575"/>
            <a:ext cx="619933" cy="646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04" y="2442079"/>
            <a:ext cx="289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2193" y="4584545"/>
                <a:ext cx="11569854" cy="1528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họ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3" y="4584545"/>
                <a:ext cx="11569854" cy="1528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85DAC659-E392-4921-994D-7AAA1719778F}"/>
                  </a:ext>
                </a:extLst>
              </p:cNvPr>
              <p:cNvSpPr/>
              <p:nvPr/>
            </p:nvSpPr>
            <p:spPr>
              <a:xfrm>
                <a:off x="562160" y="3291840"/>
                <a:ext cx="9668960" cy="84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DAC659-E392-4921-994D-7AAA17197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60" y="3291840"/>
                <a:ext cx="9668960" cy="841962"/>
              </a:xfrm>
              <a:prstGeom prst="rect">
                <a:avLst/>
              </a:prstGeom>
              <a:blipFill>
                <a:blip r:embed="rId4"/>
                <a:stretch>
                  <a:fillRect l="-1576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104" y="-72521"/>
                <a:ext cx="12144654" cy="2756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/>
                  <a:t>Câu</a:t>
                </a:r>
                <a:r>
                  <a:rPr lang="en-US" sz="3200" b="1" dirty="0"/>
                  <a:t> 4.</a:t>
                </a:r>
                <a:r>
                  <a:rPr lang="en-US" sz="3200" dirty="0"/>
                  <a:t>Họ </a:t>
                </a:r>
                <a:r>
                  <a:rPr lang="en-US" sz="3200" dirty="0" err="1"/>
                  <a:t>tất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nguyên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trên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khoảng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endParaRPr lang="en-US" sz="3200" dirty="0"/>
              </a:p>
              <a:p>
                <a:r>
                  <a:rPr lang="en-US" sz="3200" b="1" dirty="0"/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3200" dirty="0"/>
                  <a:t>.</a:t>
                </a:r>
                <a:r>
                  <a:rPr lang="en-US" sz="3200" b="1" dirty="0"/>
                  <a:t>	          B.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b="1" dirty="0"/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3200" dirty="0"/>
                  <a:t>.     </a:t>
                </a:r>
                <a:r>
                  <a:rPr lang="en-US" sz="3200" b="1" dirty="0"/>
                  <a:t>	D.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-72521"/>
                <a:ext cx="12144654" cy="2756973"/>
              </a:xfrm>
              <a:prstGeom prst="rect">
                <a:avLst/>
              </a:prstGeom>
              <a:blipFill rotWithShape="1">
                <a:blip r:embed="rId2"/>
                <a:stretch>
                  <a:fillRect l="-1305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46498" y="2048589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08" y="3259344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58732" y="5446265"/>
                <a:ext cx="6356275" cy="128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i="1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32" y="5446265"/>
                <a:ext cx="6356275" cy="1281761"/>
              </a:xfrm>
              <a:prstGeom prst="rect">
                <a:avLst/>
              </a:prstGeom>
              <a:blipFill>
                <a:blip r:embed="rId3"/>
                <a:stretch>
                  <a:fillRect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1F2EDF5-C87D-43FA-9CCF-AA970D7E9B9F}"/>
                  </a:ext>
                </a:extLst>
              </p:cNvPr>
              <p:cNvSpPr/>
              <p:nvPr/>
            </p:nvSpPr>
            <p:spPr>
              <a:xfrm>
                <a:off x="2952774" y="3490176"/>
                <a:ext cx="8172426" cy="876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F2EDF5-C87D-43FA-9CCF-AA970D7E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74" y="3490176"/>
                <a:ext cx="8172426" cy="876843"/>
              </a:xfrm>
              <a:prstGeom prst="rect">
                <a:avLst/>
              </a:prstGeom>
              <a:blipFill>
                <a:blip r:embed="rId4"/>
                <a:stretch>
                  <a:fillRect l="-1864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FFE5BF2D-A8CD-4D2C-806B-CD08DF031140}"/>
                  </a:ext>
                </a:extLst>
              </p:cNvPr>
              <p:cNvSpPr/>
              <p:nvPr/>
            </p:nvSpPr>
            <p:spPr>
              <a:xfrm>
                <a:off x="5558732" y="4578638"/>
                <a:ext cx="4860882" cy="118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E5BF2D-A8CD-4D2C-806B-CD08DF031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32" y="4578638"/>
                <a:ext cx="4860882" cy="1188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76400" y="33328"/>
                <a:ext cx="8991600" cy="6153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Tính chất: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endParaRPr lang="en-SG" sz="32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340360"/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𝑔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là hai hàm số liên tục trên</a:t>
                </a:r>
                <a:r>
                  <a:rPr lang="pt-BR" sz="3200" i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𝐾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thì </a:t>
                </a:r>
              </a:p>
              <a:p>
                <a:pPr marL="340360"/>
                <a:endParaRPr lang="pt-BR" sz="32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340360"/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𝑓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)+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𝑔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𝑑𝑥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𝑓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𝑑𝑥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𝑔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SG" sz="32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540385" indent="-269875"/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 </a:t>
                </a:r>
                <a:endParaRPr lang="en-SG" sz="32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340360"/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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𝑘𝑓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𝑑𝑥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𝑓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với mọi số thực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𝑘</m:t>
                    </m:r>
                  </m:oMath>
                </a14:m>
                <a:r>
                  <a:rPr lang="vi-VN" sz="3200" i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khác 0.  Suy ra</a:t>
                </a:r>
                <a:endParaRPr lang="en-US" sz="3200" i="1" dirty="0">
                  <a:solidFill>
                    <a:prstClr val="black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marL="3403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SG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SG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𝑘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)+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𝑔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𝑑𝑥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vi-VN" sz="28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𝑘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SG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𝑓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𝑑𝑥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𝑙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SG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𝑔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SG" sz="28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340360"/>
                <a:endParaRPr lang="en-SG" sz="28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270510"/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 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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𝑓</m:t>
                                </m:r>
                                <m: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(</m:t>
                                </m:r>
                                <m: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  <m: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𝑑𝑥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)+</m:t>
                    </m:r>
                    <m:r>
                      <a:rPr lang="vi-VN" sz="32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endParaRPr lang="en-SG" sz="32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/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ea typeface="Arial"/>
                    <a:cs typeface="Times New Roman" pitchFamily="18" charset="0"/>
                  </a:rPr>
                  <a:t> </a:t>
                </a:r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328"/>
                <a:ext cx="8991600" cy="6153416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104" y="-72521"/>
                <a:ext cx="12144654" cy="207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/>
                  <a:t>Câu</a:t>
                </a:r>
                <a:r>
                  <a:rPr lang="en-US" sz="3200" b="1" dirty="0"/>
                  <a:t> 5.</a:t>
                </a:r>
                <a:r>
                  <a:rPr lang="en-US" sz="3200" dirty="0"/>
                  <a:t>Cho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đạo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/>
                  <a:t>. </a:t>
                </a:r>
                <a:r>
                  <a:rPr lang="en-US" sz="3200" dirty="0" err="1"/>
                  <a:t>Biết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3200" dirty="0"/>
                  <a:t>. </a:t>
                </a:r>
                <a:r>
                  <a:rPr lang="en-US" sz="3200" dirty="0" err="1"/>
                  <a:t>Giá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trị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thuộc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khoảng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nào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trong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khoảng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?</a:t>
                </a:r>
                <a:endParaRPr lang="en-US" sz="3200" dirty="0">
                  <a:effectLst/>
                </a:endParaRPr>
              </a:p>
              <a:p>
                <a:r>
                  <a:rPr lang="en-US" sz="3200" b="1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:r>
                  <a:rPr lang="en-US" sz="3200" b="1" dirty="0"/>
                  <a:t>	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  <a:r>
                  <a:rPr lang="en-US" sz="3200" b="1" dirty="0"/>
                  <a:t>	      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  <a:r>
                  <a:rPr lang="en-US" sz="3200" b="1" dirty="0"/>
                  <a:t>	       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-72521"/>
                <a:ext cx="12144654" cy="2071593"/>
              </a:xfrm>
              <a:prstGeom prst="rect">
                <a:avLst/>
              </a:prstGeom>
              <a:blipFill rotWithShape="1">
                <a:blip r:embed="rId2"/>
                <a:stretch>
                  <a:fillRect l="-1305"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529398" y="1464809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08" y="2522744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0713" y="5758951"/>
                <a:ext cx="112505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/>
                  <a:t>Vậy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𝑒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3" y="5758951"/>
                <a:ext cx="11250574" cy="584775"/>
              </a:xfrm>
              <a:prstGeom prst="rect">
                <a:avLst/>
              </a:prstGeom>
              <a:blipFill>
                <a:blip r:embed="rId3"/>
                <a:stretch>
                  <a:fillRect l="-135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112C1E5E-6B6C-4937-999B-675A3998F522}"/>
                  </a:ext>
                </a:extLst>
              </p:cNvPr>
              <p:cNvSpPr/>
              <p:nvPr/>
            </p:nvSpPr>
            <p:spPr>
              <a:xfrm>
                <a:off x="386080" y="3149433"/>
                <a:ext cx="11724640" cy="1153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12C1E5E-6B6C-4937-999B-675A3998F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3149433"/>
                <a:ext cx="11724640" cy="1153777"/>
              </a:xfrm>
              <a:prstGeom prst="rect">
                <a:avLst/>
              </a:prstGeom>
              <a:blipFill>
                <a:blip r:embed="rId4"/>
                <a:stretch>
                  <a:fillRect l="-1299" t="-5291" b="-1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FCBF56EE-3D9D-4877-AD87-A65498ADB175}"/>
                  </a:ext>
                </a:extLst>
              </p:cNvPr>
              <p:cNvSpPr/>
              <p:nvPr/>
            </p:nvSpPr>
            <p:spPr>
              <a:xfrm>
                <a:off x="943018" y="4403089"/>
                <a:ext cx="10305963" cy="119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BF56EE-3D9D-4877-AD87-A65498ADB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18" y="4403089"/>
                <a:ext cx="10305963" cy="1190839"/>
              </a:xfrm>
              <a:prstGeom prst="rect">
                <a:avLst/>
              </a:prstGeom>
              <a:blipFill>
                <a:blip r:embed="rId5"/>
                <a:stretch>
                  <a:fillRect l="-1538" r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104" y="-72521"/>
                <a:ext cx="12144654" cy="230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dirty="0" err="1"/>
                  <a:t>Câu</a:t>
                </a:r>
                <a:r>
                  <a:rPr lang="fr-FR" sz="3200" b="1" dirty="0"/>
                  <a:t> 7. </a:t>
                </a:r>
                <a:r>
                  <a:rPr lang="fr-FR" sz="3200" dirty="0" err="1"/>
                  <a:t>Kết</a:t>
                </a:r>
                <a:r>
                  <a:rPr lang="fr-FR" sz="3200" dirty="0"/>
                  <a:t> </a:t>
                </a:r>
                <a:r>
                  <a:rPr lang="fr-FR" sz="3200" dirty="0" err="1"/>
                  <a:t>quả</a:t>
                </a:r>
                <a:r>
                  <a:rPr lang="fr-FR" sz="3200" dirty="0"/>
                  <a:t> </a:t>
                </a:r>
                <a:r>
                  <a:rPr lang="fr-FR" sz="3200" dirty="0" err="1"/>
                  <a:t>của</a:t>
                </a:r>
                <a:r>
                  <a:rPr lang="fr-FR" sz="3200" dirty="0"/>
                  <a:t> </a:t>
                </a:r>
                <a:r>
                  <a:rPr lang="fr-FR" sz="3200" dirty="0" err="1"/>
                  <a:t>phép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tính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bằng</a:t>
                </a:r>
                <a:r>
                  <a:rPr lang="fr-FR" sz="3200" dirty="0"/>
                  <a:t> </a:t>
                </a:r>
                <a:endParaRPr lang="en-US" sz="3200" dirty="0"/>
              </a:p>
              <a:p>
                <a:r>
                  <a:rPr lang="fr-FR" sz="3200" b="1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3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32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fr-FR" sz="3200" dirty="0"/>
                  <a:t>.		                    </a:t>
                </a:r>
                <a:r>
                  <a:rPr lang="fr-FR" sz="3200" b="1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3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32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fr-FR" sz="3200" dirty="0"/>
                  <a:t>.</a:t>
                </a:r>
                <a:endParaRPr lang="en-US" sz="3200" dirty="0"/>
              </a:p>
              <a:p>
                <a:r>
                  <a:rPr lang="fr-FR" sz="3200" b="1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fr-FR" sz="3200" dirty="0"/>
                  <a:t>.		</a:t>
                </a:r>
                <a:r>
                  <a:rPr lang="fr-FR" sz="3200" b="1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𝑪</m:t>
                    </m:r>
                  </m:oMath>
                </a14:m>
                <a:r>
                  <a:rPr lang="fr-FR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-72521"/>
                <a:ext cx="12144654" cy="2302169"/>
              </a:xfrm>
              <a:prstGeom prst="rect">
                <a:avLst/>
              </a:prstGeom>
              <a:blipFill>
                <a:blip r:embed="rId2"/>
                <a:stretch>
                  <a:fillRect l="-1305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497398" y="1604509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08" y="2522744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05280" y="4644927"/>
                <a:ext cx="7950576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				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80" y="4644927"/>
                <a:ext cx="7950576" cy="848502"/>
              </a:xfrm>
              <a:prstGeom prst="rect">
                <a:avLst/>
              </a:prstGeom>
              <a:blipFill>
                <a:blip r:embed="rId3"/>
                <a:stretch>
                  <a:fillRect b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6B8A976-EDA5-4BA5-A8EC-FF8D110F9267}"/>
                  </a:ext>
                </a:extLst>
              </p:cNvPr>
              <p:cNvSpPr/>
              <p:nvPr/>
            </p:nvSpPr>
            <p:spPr>
              <a:xfrm>
                <a:off x="2216193" y="2984409"/>
                <a:ext cx="8562409" cy="119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B8A976-EDA5-4BA5-A8EC-FF8D110F9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93" y="2984409"/>
                <a:ext cx="8562409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104" y="-72521"/>
                <a:ext cx="12144654" cy="222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/>
                  <a:t>Câu 8.</a:t>
                </a:r>
                <a:r>
                  <a:rPr lang="fr-FR" sz="3600" dirty="0"/>
                  <a:t>Cho </a:t>
                </a:r>
                <a:r>
                  <a:rPr lang="fr-FR" sz="3600" dirty="0" err="1"/>
                  <a:t>hàm</a:t>
                </a:r>
                <a:r>
                  <a:rPr lang="fr-FR" sz="3600" dirty="0"/>
                  <a:t> </a:t>
                </a:r>
                <a:r>
                  <a:rPr lang="fr-FR" sz="3600" dirty="0" err="1"/>
                  <a:t>số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600" dirty="0"/>
                  <a:t> </a:t>
                </a:r>
                <a:r>
                  <a:rPr lang="fr-FR" sz="3600" dirty="0" err="1"/>
                  <a:t>thỏa</a:t>
                </a:r>
                <a:r>
                  <a:rPr lang="fr-FR" sz="3600" dirty="0"/>
                  <a:t> </a:t>
                </a:r>
                <a:r>
                  <a:rPr lang="fr-FR" sz="3600" dirty="0" err="1"/>
                  <a:t>mãn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3600" dirty="0"/>
                  <a:t> </a:t>
                </a:r>
                <a:r>
                  <a:rPr lang="fr-FR" sz="3600" dirty="0" err="1"/>
                  <a:t>và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600" dirty="0"/>
                  <a:t> </a:t>
                </a:r>
                <a:r>
                  <a:rPr lang="fr-FR" sz="3600" dirty="0" err="1"/>
                  <a:t>với</a:t>
                </a:r>
                <a:r>
                  <a:rPr lang="fr-FR" sz="3600" dirty="0"/>
                  <a:t> </a:t>
                </a:r>
                <a:r>
                  <a:rPr lang="fr-FR" sz="3600" dirty="0" err="1"/>
                  <a:t>mọi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∈</m:t>
                    </m:r>
                    <m:r>
                      <a:rPr lang="en-US" sz="3600" i="1">
                        <a:latin typeface="Cambria Math"/>
                      </a:rPr>
                      <m:t>ℝ</m:t>
                    </m:r>
                  </m:oMath>
                </a14:m>
                <a:r>
                  <a:rPr lang="fr-FR" sz="3600" dirty="0"/>
                  <a:t>. </a:t>
                </a:r>
                <a:r>
                  <a:rPr lang="fr-FR" sz="3600" dirty="0" err="1"/>
                  <a:t>Giá</a:t>
                </a:r>
                <a:r>
                  <a:rPr lang="fr-FR" sz="3600" dirty="0"/>
                  <a:t> </a:t>
                </a:r>
                <a:r>
                  <a:rPr lang="fr-FR" sz="3600" dirty="0" err="1"/>
                  <a:t>trị</a:t>
                </a:r>
                <a:r>
                  <a:rPr lang="fr-FR" sz="3600" dirty="0"/>
                  <a:t> </a:t>
                </a:r>
                <a:r>
                  <a:rPr lang="fr-FR" sz="3600" dirty="0" err="1"/>
                  <a:t>của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600" dirty="0"/>
                  <a:t> </a:t>
                </a:r>
                <a:r>
                  <a:rPr lang="fr-FR" sz="3600" dirty="0" err="1"/>
                  <a:t>bằng</a:t>
                </a:r>
                <a:endParaRPr lang="en-US" sz="3600" dirty="0"/>
              </a:p>
              <a:p>
                <a:r>
                  <a:rPr lang="fr-FR" sz="3600" b="1" dirty="0"/>
                  <a:t>A.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fr-FR" sz="3600" dirty="0"/>
                  <a:t>.	               </a:t>
                </a:r>
                <a:r>
                  <a:rPr lang="fr-FR" sz="3600" b="1" dirty="0"/>
                  <a:t>B.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600" dirty="0"/>
                  <a:t>.	                </a:t>
                </a:r>
                <a:r>
                  <a:rPr lang="fr-FR" sz="3600" b="1" dirty="0"/>
                  <a:t>C.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fr-FR" sz="3600" dirty="0"/>
                  <a:t>.	           </a:t>
                </a:r>
                <a:r>
                  <a:rPr lang="fr-FR" sz="3600" b="1" dirty="0"/>
                  <a:t>D.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fr-FR" sz="3600" dirty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4" y="-72521"/>
                <a:ext cx="12144654" cy="2227597"/>
              </a:xfrm>
              <a:prstGeom prst="rect">
                <a:avLst/>
              </a:prstGeom>
              <a:blipFill rotWithShape="1">
                <a:blip r:embed="rId2"/>
                <a:stretch>
                  <a:fillRect l="-1556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538298" y="1464809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008" y="2291911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37920" y="5730240"/>
                <a:ext cx="10068560" cy="885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5730240"/>
                <a:ext cx="10068560" cy="885820"/>
              </a:xfrm>
              <a:prstGeom prst="rect">
                <a:avLst/>
              </a:prstGeom>
              <a:blipFill>
                <a:blip r:embed="rId3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D2B37D4-10E8-4848-882B-BBF3DCCCBA3C}"/>
                  </a:ext>
                </a:extLst>
              </p:cNvPr>
              <p:cNvSpPr/>
              <p:nvPr/>
            </p:nvSpPr>
            <p:spPr>
              <a:xfrm>
                <a:off x="660400" y="2749939"/>
                <a:ext cx="6660049" cy="853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limUpp>
                      <m:limUp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2800" i="1">
                            <a:latin typeface="Cambria Math"/>
                          </a:rPr>
                          <m:t>⇔</m:t>
                        </m:r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≠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lim>
                    </m:limUpp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2B37D4-10E8-4848-882B-BBF3DCCCB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2749939"/>
                <a:ext cx="6660049" cy="853888"/>
              </a:xfrm>
              <a:prstGeom prst="rect">
                <a:avLst/>
              </a:prstGeom>
              <a:blipFill>
                <a:blip r:embed="rId4"/>
                <a:stretch>
                  <a:fillRect l="-1830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AB8E52A-C1A7-4879-9C6A-A5803CB12AF9}"/>
                  </a:ext>
                </a:extLst>
              </p:cNvPr>
              <p:cNvSpPr/>
              <p:nvPr/>
            </p:nvSpPr>
            <p:spPr>
              <a:xfrm>
                <a:off x="1434200" y="3522537"/>
                <a:ext cx="6288605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B8E52A-C1A7-4879-9C6A-A5803CB1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0" y="3522537"/>
                <a:ext cx="6288605" cy="914225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D8248C07-451E-46E1-AD14-E9D91269C259}"/>
                  </a:ext>
                </a:extLst>
              </p:cNvPr>
              <p:cNvSpPr/>
              <p:nvPr/>
            </p:nvSpPr>
            <p:spPr>
              <a:xfrm>
                <a:off x="1808481" y="4572001"/>
                <a:ext cx="5065854" cy="70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Từ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248C07-451E-46E1-AD14-E9D91269C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81" y="4572001"/>
                <a:ext cx="5065854" cy="703911"/>
              </a:xfrm>
              <a:prstGeom prst="rect">
                <a:avLst/>
              </a:prstGeom>
              <a:blipFill>
                <a:blip r:embed="rId6"/>
                <a:stretch>
                  <a:fillRect l="-2527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50" y="0"/>
                <a:ext cx="12144654" cy="1838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b="1" dirty="0" err="1"/>
                  <a:t>Câu</a:t>
                </a:r>
                <a:r>
                  <a:rPr lang="fr-FR" sz="3600" b="1" dirty="0"/>
                  <a:t> 9:</a:t>
                </a:r>
                <a:r>
                  <a:rPr lang="fr-FR" sz="3600" dirty="0"/>
                  <a:t>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𝑏𝑥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3600" dirty="0"/>
                  <a:t>là </a:t>
                </a:r>
                <a:r>
                  <a:rPr lang="fr-FR" sz="3600" dirty="0" err="1"/>
                  <a:t>một</a:t>
                </a:r>
                <a:r>
                  <a:rPr lang="fr-FR" sz="3600" dirty="0"/>
                  <a:t> </a:t>
                </a:r>
                <a:r>
                  <a:rPr lang="fr-FR" sz="3600" dirty="0" err="1"/>
                  <a:t>nguyên</a:t>
                </a:r>
                <a:r>
                  <a:rPr lang="fr-FR" sz="3600" dirty="0"/>
                  <a:t> </a:t>
                </a:r>
                <a:r>
                  <a:rPr lang="fr-FR" sz="3600" dirty="0" err="1"/>
                  <a:t>hàm</a:t>
                </a:r>
                <a:r>
                  <a:rPr lang="fr-FR" sz="3600" dirty="0"/>
                  <a:t> </a:t>
                </a:r>
                <a:r>
                  <a:rPr lang="fr-FR" sz="3600" dirty="0" err="1"/>
                  <a:t>của</a:t>
                </a:r>
                <a:r>
                  <a:rPr lang="fr-FR" sz="3600" dirty="0"/>
                  <a:t> </a:t>
                </a:r>
                <a:r>
                  <a:rPr lang="fr-FR" sz="3600" dirty="0" err="1"/>
                  <a:t>hàm</a:t>
                </a:r>
                <a:r>
                  <a:rPr lang="fr-FR" sz="3600" dirty="0"/>
                  <a:t> </a:t>
                </a:r>
                <a:r>
                  <a:rPr lang="fr-FR" sz="3600" dirty="0" err="1"/>
                  <a:t>số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3600" dirty="0" err="1"/>
                  <a:t>Tính</a:t>
                </a:r>
                <a:r>
                  <a:rPr lang="fr-FR" sz="3600" dirty="0"/>
                  <a:t> </a:t>
                </a:r>
                <a:r>
                  <a:rPr lang="fr-FR" sz="3600" dirty="0" err="1"/>
                  <a:t>tổng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𝑆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𝑎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𝑏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  <m:r>
                      <a:rPr lang="en-US" sz="3600" i="1">
                        <a:latin typeface="Cambria Math"/>
                      </a:rPr>
                      <m:t>.</m:t>
                    </m:r>
                  </m:oMath>
                </a14:m>
                <a:endParaRPr lang="en-US" sz="3600" dirty="0"/>
              </a:p>
              <a:p>
                <a:r>
                  <a:rPr lang="en-US" sz="3600" b="1" dirty="0"/>
                  <a:t>A.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𝑺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3600" dirty="0"/>
                  <a:t>.  	</a:t>
                </a:r>
                <a:r>
                  <a:rPr lang="en-US" sz="3600" b="1" dirty="0"/>
                  <a:t>B.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𝑺</m:t>
                    </m:r>
                    <m:r>
                      <a:rPr lang="en-US" sz="3600" b="1" i="1">
                        <a:latin typeface="Cambria Math"/>
                      </a:rPr>
                      <m:t>=−</m:t>
                    </m:r>
                    <m:r>
                      <a:rPr lang="en-US" sz="36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3600" dirty="0"/>
                  <a:t>.	    </a:t>
                </a:r>
                <a:r>
                  <a:rPr lang="en-US" sz="3600" b="1" dirty="0"/>
                  <a:t>C.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𝑺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dirty="0"/>
                  <a:t>.	           </a:t>
                </a:r>
                <a:r>
                  <a:rPr lang="en-US" sz="3600" b="1" dirty="0"/>
                  <a:t>D.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𝑺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" y="0"/>
                <a:ext cx="12144654" cy="1838260"/>
              </a:xfrm>
              <a:prstGeom prst="rect">
                <a:avLst/>
              </a:prstGeom>
              <a:blipFill rotWithShape="1">
                <a:blip r:embed="rId3"/>
                <a:stretch>
                  <a:fillRect l="-1506" t="-4636" b="-6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630941" y="1210762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12" y="174502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81C9F963-5747-4073-964E-E7D2F4E90514}"/>
                  </a:ext>
                </a:extLst>
              </p:cNvPr>
              <p:cNvSpPr/>
              <p:nvPr/>
            </p:nvSpPr>
            <p:spPr>
              <a:xfrm>
                <a:off x="68288" y="2464459"/>
                <a:ext cx="121019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𝑏𝑥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C9F963-5747-4073-964E-E7D2F4E90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" y="2464459"/>
                <a:ext cx="12101916" cy="523220"/>
              </a:xfrm>
              <a:prstGeom prst="rect">
                <a:avLst/>
              </a:prstGeom>
              <a:blipFill>
                <a:blip r:embed="rId4"/>
                <a:stretch>
                  <a:fillRect l="-10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90E9748-C157-4A0C-829B-918671B36FF7}"/>
                  </a:ext>
                </a:extLst>
              </p:cNvPr>
              <p:cNvSpPr/>
              <p:nvPr/>
            </p:nvSpPr>
            <p:spPr>
              <a:xfrm>
                <a:off x="48912" y="3521169"/>
                <a:ext cx="114928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0E9748-C157-4A0C-829B-918671B36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" y="3521169"/>
                <a:ext cx="11492848" cy="523220"/>
              </a:xfrm>
              <a:prstGeom prst="rect">
                <a:avLst/>
              </a:prstGeom>
              <a:blipFill>
                <a:blip r:embed="rId5"/>
                <a:stretch>
                  <a:fillRect l="-106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3AF227D-D2C2-4D77-AE27-2396C99305E3}"/>
                  </a:ext>
                </a:extLst>
              </p:cNvPr>
              <p:cNvSpPr/>
              <p:nvPr/>
            </p:nvSpPr>
            <p:spPr>
              <a:xfrm>
                <a:off x="48912" y="4302158"/>
                <a:ext cx="11136020" cy="1467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Đồng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5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AF227D-D2C2-4D77-AE27-2396C9930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" y="4302158"/>
                <a:ext cx="11136020" cy="1467966"/>
              </a:xfrm>
              <a:prstGeom prst="rect">
                <a:avLst/>
              </a:prstGeom>
              <a:blipFill>
                <a:blip r:embed="rId6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579EEAA2-F70B-49AD-AFD1-BF92F15563CD}"/>
                  </a:ext>
                </a:extLst>
              </p:cNvPr>
              <p:cNvSpPr/>
              <p:nvPr/>
            </p:nvSpPr>
            <p:spPr>
              <a:xfrm>
                <a:off x="1494910" y="5903893"/>
                <a:ext cx="57186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9EEAA2-F70B-49AD-AFD1-BF92F1556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10" y="5903893"/>
                <a:ext cx="5718690" cy="523220"/>
              </a:xfrm>
              <a:prstGeom prst="rect">
                <a:avLst/>
              </a:prstGeom>
              <a:blipFill>
                <a:blip r:embed="rId7"/>
                <a:stretch>
                  <a:fillRect l="-213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2" grpId="0"/>
      <p:bldP spid="3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150" y="-12081"/>
                <a:ext cx="12064850" cy="1842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/>
                  <a:t>Câu </a:t>
                </a:r>
                <a:r>
                  <a:rPr lang="en-US" sz="3200" b="1" dirty="0"/>
                  <a:t>10</a:t>
                </a:r>
                <a:r>
                  <a:rPr lang="vi-VN" sz="3200" b="1" dirty="0"/>
                  <a:t>. </a:t>
                </a:r>
                <a:r>
                  <a:rPr lang="fr-FR" sz="3200" dirty="0"/>
                  <a:t>Cho </a:t>
                </a:r>
                <a:r>
                  <a:rPr lang="fr-FR" sz="3200" dirty="0" err="1"/>
                  <a:t>hàm</a:t>
                </a:r>
                <a:r>
                  <a:rPr lang="fr-FR" sz="3200" dirty="0"/>
                  <a:t> </a:t>
                </a:r>
                <a:r>
                  <a:rPr lang="fr-FR" sz="3200" dirty="0" err="1"/>
                  <a:t>số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liên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tục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trên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thỏa</a:t>
                </a:r>
                <a:r>
                  <a:rPr lang="fr-FR" sz="3200" dirty="0"/>
                  <a:t> </a:t>
                </a:r>
                <a:r>
                  <a:rPr lang="fr-FR" sz="3200" dirty="0" err="1"/>
                  <a:t>mãn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,∀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và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/>
                  <a:t>. </a:t>
                </a:r>
                <a:r>
                  <a:rPr lang="fr-FR" sz="3200" dirty="0" err="1"/>
                  <a:t>Tính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/>
                  <a:t>. </a:t>
                </a:r>
                <a:endParaRPr lang="en-US" sz="3200" dirty="0"/>
              </a:p>
              <a:p>
                <a:r>
                  <a:rPr lang="fr-FR" sz="3200" b="1" dirty="0"/>
                  <a:t>A.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 dirty="0"/>
                  <a:t>.	 </a:t>
                </a:r>
                <a:r>
                  <a:rPr lang="fr-FR" sz="3200" b="1" dirty="0"/>
                  <a:t>B.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fr-FR" sz="3200" dirty="0"/>
                  <a:t>.	     </a:t>
                </a:r>
                <a:r>
                  <a:rPr lang="fr-FR" sz="3200" b="1" dirty="0"/>
                  <a:t>C.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3200" dirty="0"/>
                  <a:t>.		</a:t>
                </a:r>
                <a:r>
                  <a:rPr lang="fr-FR" sz="3200" b="1" dirty="0"/>
                  <a:t>D.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fr-FR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0" y="-12081"/>
                <a:ext cx="12064850" cy="1842877"/>
              </a:xfrm>
              <a:prstGeom prst="rect">
                <a:avLst/>
              </a:prstGeom>
              <a:blipFill>
                <a:blip r:embed="rId3"/>
                <a:stretch>
                  <a:fillRect l="-1314" t="-4967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120315" y="1292852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1977" y="1975857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24492" y="5598509"/>
                <a:ext cx="9421587" cy="1185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	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92" y="5598509"/>
                <a:ext cx="9421587" cy="1185843"/>
              </a:xfrm>
              <a:prstGeom prst="rect">
                <a:avLst/>
              </a:prstGeom>
              <a:blipFill>
                <a:blip r:embed="rId4"/>
                <a:stretch>
                  <a:fillRect b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99CF3EE1-E550-463E-9DB3-2B92265DEB6F}"/>
                  </a:ext>
                </a:extLst>
              </p:cNvPr>
              <p:cNvSpPr/>
              <p:nvPr/>
            </p:nvSpPr>
            <p:spPr>
              <a:xfrm>
                <a:off x="802640" y="2754065"/>
                <a:ext cx="9743440" cy="58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Ta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9CF3EE1-E550-463E-9DB3-2B92265DE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2754065"/>
                <a:ext cx="9743440" cy="582211"/>
              </a:xfrm>
              <a:prstGeom prst="rect">
                <a:avLst/>
              </a:prstGeom>
              <a:blipFill>
                <a:blip r:embed="rId5"/>
                <a:stretch>
                  <a:fillRect l="-1314" b="-3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270B108-3D46-4209-A5AA-9C2C03C86708}"/>
                  </a:ext>
                </a:extLst>
              </p:cNvPr>
              <p:cNvSpPr/>
              <p:nvPr/>
            </p:nvSpPr>
            <p:spPr>
              <a:xfrm>
                <a:off x="822961" y="3822225"/>
                <a:ext cx="9773920" cy="805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0B108-3D46-4209-A5AA-9C2C03C86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3822225"/>
                <a:ext cx="9773920" cy="805285"/>
              </a:xfrm>
              <a:prstGeom prst="rect">
                <a:avLst/>
              </a:prstGeom>
              <a:blipFill>
                <a:blip r:embed="rId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82996E1-CF18-41BA-BEB2-D583040FC0FA}"/>
                  </a:ext>
                </a:extLst>
              </p:cNvPr>
              <p:cNvSpPr/>
              <p:nvPr/>
            </p:nvSpPr>
            <p:spPr>
              <a:xfrm>
                <a:off x="1124493" y="5075289"/>
                <a:ext cx="4198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/>
                  <a:t>Lại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2996E1-CF18-41BA-BEB2-D583040FC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93" y="5075289"/>
                <a:ext cx="4198457" cy="523220"/>
              </a:xfrm>
              <a:prstGeom prst="rect">
                <a:avLst/>
              </a:prstGeom>
              <a:blipFill>
                <a:blip r:embed="rId7"/>
                <a:stretch>
                  <a:fillRect l="-2903" t="-11765" r="-217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3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250" y="68855"/>
                <a:ext cx="11963400" cy="2319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dirty="0" err="1"/>
                  <a:t>Câu</a:t>
                </a:r>
                <a:r>
                  <a:rPr lang="fr-FR" sz="3200" b="1" dirty="0"/>
                  <a:t> 11. </a:t>
                </a:r>
                <a:r>
                  <a:rPr lang="fr-FR" sz="3200" dirty="0" err="1"/>
                  <a:t>Biết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/>
                  <a:t> là </a:t>
                </a:r>
                <a:r>
                  <a:rPr lang="fr-FR" sz="3200" dirty="0" err="1"/>
                  <a:t>một</a:t>
                </a:r>
                <a:r>
                  <a:rPr lang="fr-FR" sz="3200" dirty="0"/>
                  <a:t> </a:t>
                </a:r>
                <a:r>
                  <a:rPr lang="fr-FR" sz="3200" dirty="0" err="1"/>
                  <a:t>nguyên</a:t>
                </a:r>
                <a:r>
                  <a:rPr lang="fr-FR" sz="3200" dirty="0"/>
                  <a:t> </a:t>
                </a:r>
                <a:r>
                  <a:rPr lang="fr-FR" sz="3200" dirty="0" err="1"/>
                  <a:t>hàm</a:t>
                </a:r>
                <a:r>
                  <a:rPr lang="fr-FR" sz="3200" dirty="0"/>
                  <a:t> </a:t>
                </a:r>
                <a:r>
                  <a:rPr lang="fr-FR" sz="3200" dirty="0" err="1"/>
                  <a:t>của</a:t>
                </a:r>
                <a:r>
                  <a:rPr lang="fr-FR" sz="3200" dirty="0"/>
                  <a:t> </a:t>
                </a:r>
                <a:r>
                  <a:rPr lang="fr-FR" sz="3200" dirty="0" err="1"/>
                  <a:t>hàm</a:t>
                </a:r>
                <a:r>
                  <a:rPr lang="fr-FR" sz="3200" dirty="0"/>
                  <a:t> </a:t>
                </a:r>
                <a:r>
                  <a:rPr lang="fr-FR" sz="3200" dirty="0" err="1"/>
                  <a:t>số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32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và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/>
                  <a:t>. Tính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/>
                  <a:t>.</a:t>
                </a:r>
                <a:endParaRPr lang="en-US" sz="3200" dirty="0"/>
              </a:p>
              <a:p>
                <a:r>
                  <a:rPr lang="fr-FR" sz="2800" b="1" dirty="0"/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=−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2800" dirty="0"/>
                  <a:t>.	           </a:t>
                </a:r>
                <a:r>
                  <a:rPr lang="fr-FR" sz="2800" b="1" dirty="0"/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=−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  <a:p>
                <a:r>
                  <a:rPr lang="fr-FR" sz="2800" b="1" dirty="0"/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2800" dirty="0"/>
                  <a:t>.	           </a:t>
                </a:r>
                <a:r>
                  <a:rPr lang="fr-FR" sz="2800" b="1" dirty="0"/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=−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" y="68855"/>
                <a:ext cx="11963400" cy="2319033"/>
              </a:xfrm>
              <a:prstGeom prst="rect">
                <a:avLst/>
              </a:prstGeom>
              <a:blipFill rotWithShape="1">
                <a:blip r:embed="rId3"/>
                <a:stretch>
                  <a:fillRect l="-1274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442025" y="1853625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0477" y="2437522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9785" y="6061545"/>
                <a:ext cx="10552430" cy="534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𝑪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⇒</m:t>
                      </m:r>
                      <m:r>
                        <a:rPr lang="en-US" sz="2400" b="1" i="1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5" y="6061545"/>
                <a:ext cx="10552430" cy="534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9CDE2177-636A-4D5A-A707-3EEAB6143A92}"/>
                  </a:ext>
                </a:extLst>
              </p:cNvPr>
              <p:cNvSpPr/>
              <p:nvPr/>
            </p:nvSpPr>
            <p:spPr>
              <a:xfrm>
                <a:off x="182880" y="2917273"/>
                <a:ext cx="10902431" cy="69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       vì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DE2177-636A-4D5A-A707-3EEAB614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917273"/>
                <a:ext cx="10902431" cy="694742"/>
              </a:xfrm>
              <a:prstGeom prst="rect">
                <a:avLst/>
              </a:prstGeom>
              <a:blipFill>
                <a:blip r:embed="rId5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E0A8E4E-D8BA-4F7D-90BC-51E14A29C679}"/>
                  </a:ext>
                </a:extLst>
              </p:cNvPr>
              <p:cNvSpPr/>
              <p:nvPr/>
            </p:nvSpPr>
            <p:spPr>
              <a:xfrm>
                <a:off x="424857" y="3766585"/>
                <a:ext cx="11190185" cy="74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⇒</m:t>
                    </m:r>
                    <m:r>
                      <a:rPr lang="en-US" sz="2400" i="1">
                        <a:latin typeface="Cambria Math"/>
                      </a:rPr>
                      <m:t>𝑑𝑡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0A8E4E-D8BA-4F7D-90BC-51E14A29C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7" y="3766585"/>
                <a:ext cx="11190185" cy="749629"/>
              </a:xfrm>
              <a:prstGeom prst="rect">
                <a:avLst/>
              </a:prstGeom>
              <a:blipFill>
                <a:blip r:embed="rId6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C5C55CDC-850A-49FF-8749-8A3F47C76158}"/>
                  </a:ext>
                </a:extLst>
              </p:cNvPr>
              <p:cNvSpPr/>
              <p:nvPr/>
            </p:nvSpPr>
            <p:spPr>
              <a:xfrm>
                <a:off x="424857" y="4990712"/>
                <a:ext cx="11562079" cy="94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𝒅𝒕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2400" b="1" i="1">
                              <a:latin typeface="Cambria Math"/>
                            </a:rPr>
                            <m:t>=−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latin typeface="Cambria Math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𝑪</m:t>
                          </m:r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r>
                  <a:rPr lang="en-US" sz="2400" b="1" i="1" dirty="0">
                    <a:latin typeface="Cambria Math"/>
                  </a:rPr>
                  <a:t/>
                </a:r>
                <a:br>
                  <a:rPr lang="en-US" sz="2400" b="1" i="1" dirty="0">
                    <a:latin typeface="Cambria Math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C55CDC-850A-49FF-8749-8A3F47C76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7" y="4990712"/>
                <a:ext cx="11562079" cy="948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600" y="-1"/>
                <a:ext cx="11823700" cy="234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/>
                  <a:t>Câu 1</a:t>
                </a:r>
                <a:r>
                  <a:rPr lang="en-US" sz="2800" b="1" dirty="0"/>
                  <a:t>2</a:t>
                </a:r>
                <a:r>
                  <a:rPr lang="vi-VN" sz="2800" b="1" dirty="0"/>
                  <a:t>. </a:t>
                </a:r>
                <a:r>
                  <a:rPr lang="fr-FR" sz="2800" dirty="0"/>
                  <a:t>Cho </a:t>
                </a:r>
                <a:r>
                  <a:rPr lang="fr-FR" sz="2800" dirty="0" err="1"/>
                  <a:t>hàm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số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liên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tục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trên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thỏa</a:t>
                </a:r>
                <a:r>
                  <a:rPr lang="fr-FR" sz="2800" dirty="0"/>
                  <a:t> </a:t>
                </a:r>
                <a:r>
                  <a:rPr lang="fr-FR" sz="2800" dirty="0" err="1"/>
                  <a:t>mãn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các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điều</a:t>
                </a:r>
                <a:r>
                  <a:rPr lang="fr-FR" sz="2800" dirty="0"/>
                  <a:t> </a:t>
                </a:r>
                <a:r>
                  <a:rPr lang="fr-FR" sz="2800" dirty="0" err="1"/>
                  <a:t>kiện</a:t>
                </a:r>
                <a:r>
                  <a:rPr lang="fr-FR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ℝ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và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ℝ</m:t>
                    </m:r>
                  </m:oMath>
                </a14:m>
                <a:r>
                  <a:rPr lang="fr-FR" sz="2800" dirty="0"/>
                  <a:t>. Khi </a:t>
                </a:r>
                <a:r>
                  <a:rPr lang="fr-FR" sz="2800" dirty="0" err="1"/>
                  <a:t>đó</a:t>
                </a:r>
                <a:r>
                  <a:rPr lang="fr-FR" sz="2800" dirty="0"/>
                  <a:t> </a:t>
                </a:r>
                <a:r>
                  <a:rPr lang="fr-FR" sz="2800" dirty="0" err="1"/>
                  <a:t>giá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trị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bằng</a:t>
                </a:r>
                <a:endParaRPr lang="en-US" sz="2800" dirty="0"/>
              </a:p>
              <a:p>
                <a:r>
                  <a:rPr lang="fr-FR" sz="2800" b="1" dirty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r>
                  <a:rPr lang="fr-FR" sz="2800" dirty="0"/>
                  <a:t>.			</a:t>
                </a:r>
                <a:r>
                  <a:rPr lang="fr-FR" sz="2800" b="1" dirty="0"/>
                  <a:t>B</a:t>
                </a:r>
                <a:r>
                  <a:rPr lang="fr-FR" sz="2800" dirty="0"/>
                  <a:t>.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e>
                    </m:rad>
                  </m:oMath>
                </a14:m>
                <a:r>
                  <a:rPr lang="fr-FR" sz="2800" dirty="0"/>
                  <a:t>.		</a:t>
                </a:r>
                <a:r>
                  <a:rPr lang="fr-FR" sz="2800" b="1" dirty="0"/>
                  <a:t>C</a:t>
                </a:r>
                <a:r>
                  <a:rPr lang="fr-FR" sz="2800" dirty="0"/>
                  <a:t>.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fr-FR" sz="2800" dirty="0"/>
                  <a:t>.		</a:t>
                </a:r>
                <a:r>
                  <a:rPr lang="fr-FR" sz="2800" b="1" dirty="0"/>
                  <a:t>D</a:t>
                </a:r>
                <a:r>
                  <a:rPr lang="fr-FR" sz="2800" dirty="0"/>
                  <a:t>.</a:t>
                </a:r>
                <a:r>
                  <a:rPr lang="fr-FR" sz="28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23</m:t>
                        </m:r>
                      </m:e>
                    </m:rad>
                  </m:oMath>
                </a14:m>
                <a:r>
                  <a:rPr lang="fr-FR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-1"/>
                <a:ext cx="11823700" cy="2348720"/>
              </a:xfrm>
              <a:prstGeom prst="rect">
                <a:avLst/>
              </a:prstGeom>
              <a:blipFill rotWithShape="1">
                <a:blip r:embed="rId3"/>
                <a:stretch>
                  <a:fillRect l="-1083" t="-1299" b="-6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664481" y="1508444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8222" y="1910480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600" y="5740400"/>
                <a:ext cx="11958320" cy="915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/>
                  <a:t>Với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𝑪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err="1"/>
                  <a:t>thì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  <m:r>
                      <a:rPr lang="en-US" sz="2400" b="1" i="1">
                        <a:latin typeface="Cambria Math"/>
                      </a:rPr>
                      <m:t>⇒</m:t>
                    </m:r>
                    <m:r>
                      <a:rPr lang="en-US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740400"/>
                <a:ext cx="11958320" cy="915187"/>
              </a:xfrm>
              <a:prstGeom prst="rect">
                <a:avLst/>
              </a:prstGeom>
              <a:blipFill>
                <a:blip r:embed="rId4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336FC8F-C6EE-4C2D-95DB-539F9ABBFF77}"/>
                  </a:ext>
                </a:extLst>
              </p:cNvPr>
              <p:cNvSpPr/>
              <p:nvPr/>
            </p:nvSpPr>
            <p:spPr>
              <a:xfrm>
                <a:off x="822960" y="2367584"/>
                <a:ext cx="10353040" cy="74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Ta </a:t>
                </a:r>
                <a:r>
                  <a:rPr lang="fr-FR" sz="2400" dirty="0" err="1"/>
                  <a:t>có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36FC8F-C6EE-4C2D-95DB-539F9ABBF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367584"/>
                <a:ext cx="10353040" cy="746999"/>
              </a:xfrm>
              <a:prstGeom prst="rect">
                <a:avLst/>
              </a:prstGeom>
              <a:blipFill>
                <a:blip r:embed="rId5"/>
                <a:stretch>
                  <a:fillRect l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B45A39C-19CF-4AF8-926D-449933EC8BDD}"/>
                  </a:ext>
                </a:extLst>
              </p:cNvPr>
              <p:cNvSpPr/>
              <p:nvPr/>
            </p:nvSpPr>
            <p:spPr>
              <a:xfrm>
                <a:off x="822960" y="3174851"/>
                <a:ext cx="9083040" cy="1308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Suy ra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⇔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45A39C-19CF-4AF8-926D-449933EC8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74851"/>
                <a:ext cx="9083040" cy="1308820"/>
              </a:xfrm>
              <a:prstGeom prst="rect">
                <a:avLst/>
              </a:prstGeom>
              <a:blipFill>
                <a:blip r:embed="rId6"/>
                <a:stretch>
                  <a:fillRect l="-100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BB6EB805-9327-4510-BFD1-BC849B8D534A}"/>
                  </a:ext>
                </a:extLst>
              </p:cNvPr>
              <p:cNvSpPr/>
              <p:nvPr/>
            </p:nvSpPr>
            <p:spPr>
              <a:xfrm>
                <a:off x="956926" y="4543941"/>
                <a:ext cx="9619634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 </a:t>
                </a:r>
                <a:r>
                  <a:rPr lang="en-US" sz="2400" b="1" dirty="0" err="1"/>
                  <a:t>giả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thiết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/>
                  <a:t>, </a:t>
                </a:r>
                <a:r>
                  <a:rPr lang="en-US" sz="2400" b="1" dirty="0" err="1"/>
                  <a:t>suy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ra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𝑪</m:t>
                    </m:r>
                    <m:r>
                      <a:rPr lang="en-US" sz="2400" b="1" i="1">
                        <a:latin typeface="Cambria Math"/>
                      </a:rPr>
                      <m:t>⇔</m:t>
                    </m:r>
                    <m:r>
                      <a:rPr lang="en-US" sz="2400" b="1" i="1">
                        <a:latin typeface="Cambria Math"/>
                      </a:rPr>
                      <m:t>𝑪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6EB805-9327-4510-BFD1-BC849B8D5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26" y="4543941"/>
                <a:ext cx="9619634" cy="843885"/>
              </a:xfrm>
              <a:prstGeom prst="rect">
                <a:avLst/>
              </a:prstGeom>
              <a:blipFill>
                <a:blip r:embed="rId7"/>
                <a:stretch>
                  <a:fillRect l="-1014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600" y="503449"/>
                <a:ext cx="11823700" cy="1133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 err="1"/>
                  <a:t>Câu</a:t>
                </a:r>
                <a:r>
                  <a:rPr lang="en-US" sz="2800" dirty="0"/>
                  <a:t> 13:  Cho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)+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pt-BR" sz="2800" dirty="0"/>
                  <a:t>. Khi đó</a:t>
                </a:r>
                <a:endParaRPr lang="en-US" sz="2800" dirty="0"/>
              </a:p>
              <a:p>
                <a:r>
                  <a:rPr lang="pt-BR" sz="28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</m:oMath>
                </a14:m>
                <a:r>
                  <a:rPr lang="pt-BR" sz="2800" b="1" dirty="0"/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10</m:t>
                    </m:r>
                  </m:oMath>
                </a14:m>
                <a:r>
                  <a:rPr lang="pt-BR" sz="2800" b="1" dirty="0"/>
                  <a:t>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41</m:t>
                    </m:r>
                  </m:oMath>
                </a14:m>
                <a:r>
                  <a:rPr lang="pt-BR" sz="2800" b="1" dirty="0"/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03449"/>
                <a:ext cx="11823700" cy="1133900"/>
              </a:xfrm>
              <a:prstGeom prst="rect">
                <a:avLst/>
              </a:prstGeom>
              <a:blipFill rotWithShape="1">
                <a:blip r:embed="rId3"/>
                <a:stretch>
                  <a:fillRect l="-1083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231315" y="1103086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7077" y="231963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2756" y="4938473"/>
                <a:ext cx="1129862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7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/>
                  <a:t>Chọn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đáp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án</a:t>
                </a:r>
                <a:r>
                  <a:rPr lang="en-US" sz="3200" dirty="0"/>
                  <a:t> D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56" y="4938473"/>
                <a:ext cx="11298621" cy="1077218"/>
              </a:xfrm>
              <a:prstGeom prst="rect">
                <a:avLst/>
              </a:prstGeom>
              <a:blipFill>
                <a:blip r:embed="rId4"/>
                <a:stretch>
                  <a:fillRect l="-1403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473DE65-8B00-4FA7-9F92-AAC1C789B58C}"/>
                  </a:ext>
                </a:extLst>
              </p:cNvPr>
              <p:cNvSpPr/>
              <p:nvPr/>
            </p:nvSpPr>
            <p:spPr>
              <a:xfrm>
                <a:off x="1031240" y="3169920"/>
                <a:ext cx="10129520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7</m:t>
                    </m:r>
                    <m:r>
                      <a:rPr lang="en-US" sz="3200" i="1">
                        <a:latin typeface="Cambria Math"/>
                      </a:rPr>
                      <m:t>)+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73DE65-8B00-4FA7-9F92-AAC1C789B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0" y="3169920"/>
                <a:ext cx="10129520" cy="787716"/>
              </a:xfrm>
              <a:prstGeom prst="rect">
                <a:avLst/>
              </a:prstGeom>
              <a:blipFill>
                <a:blip r:embed="rId5"/>
                <a:stretch>
                  <a:fillRect l="-1504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600" y="503449"/>
                <a:ext cx="11823700" cy="1571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Câu</a:t>
                </a:r>
                <a:r>
                  <a:rPr lang="en-US" sz="2400" dirty="0"/>
                  <a:t>   14: Cho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bằng</a:t>
                </a:r>
                <a:endParaRPr lang="en-US" sz="2400" dirty="0"/>
              </a:p>
              <a:p>
                <a:r>
                  <a:rPr lang="fr-FR" sz="2400" b="1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fr-FR" sz="2400" dirty="0"/>
                  <a:t>.	        	 </a:t>
                </a:r>
                <a:r>
                  <a:rPr lang="fr-FR" sz="2400" b="1" dirty="0"/>
                  <a:t>B. </a:t>
                </a:r>
                <a:r>
                  <a:rPr lang="en-US" sz="2400" dirty="0"/>
                  <a:t>0</a:t>
                </a:r>
                <a:r>
                  <a:rPr lang="fr-FR" sz="2400" dirty="0"/>
                  <a:t>.			</a:t>
                </a:r>
                <a:r>
                  <a:rPr lang="fr-FR" sz="2400" b="1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fr-FR" sz="2400" dirty="0"/>
                  <a:t>.			</a:t>
                </a:r>
                <a:r>
                  <a:rPr lang="fr-FR" sz="2400" b="1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b="1" dirty="0"/>
                  <a:t>+1</a:t>
                </a:r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03449"/>
                <a:ext cx="11823700" cy="1571712"/>
              </a:xfrm>
              <a:prstGeom prst="rect">
                <a:avLst/>
              </a:prstGeom>
              <a:blipFill>
                <a:blip r:embed="rId3"/>
                <a:stretch>
                  <a:fillRect l="-825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8426" y="1631135"/>
            <a:ext cx="367648" cy="377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7077" y="231963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6125" y="5310589"/>
                <a:ext cx="11899750" cy="136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  <a:p>
                <a:r>
                  <a:rPr lang="fr-FR" sz="2400" dirty="0"/>
                  <a:t>Do </a:t>
                </a:r>
                <a:r>
                  <a:rPr lang="fr-FR" sz="2400" dirty="0" err="1"/>
                  <a:t>đó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5" y="5310589"/>
                <a:ext cx="11899750" cy="1362745"/>
              </a:xfrm>
              <a:prstGeom prst="rect">
                <a:avLst/>
              </a:prstGeom>
              <a:blipFill>
                <a:blip r:embed="rId4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19F2A739-D794-4F85-8081-E28EDC43E113}"/>
                  </a:ext>
                </a:extLst>
              </p:cNvPr>
              <p:cNvSpPr/>
              <p:nvPr/>
            </p:nvSpPr>
            <p:spPr>
              <a:xfrm>
                <a:off x="782320" y="2915920"/>
                <a:ext cx="10617199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Ta </a:t>
                </a:r>
                <a:r>
                  <a:rPr lang="fr-FR" sz="2400" dirty="0" err="1"/>
                  <a:t>có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,​​​​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khi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,​​​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khi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F2A739-D794-4F85-8081-E28EDC43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2915920"/>
                <a:ext cx="10617199" cy="1271438"/>
              </a:xfrm>
              <a:prstGeom prst="rect">
                <a:avLst/>
              </a:prstGeom>
              <a:blipFill>
                <a:blip r:embed="rId5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AA40FA4-4425-448B-A41F-862866A196A1}"/>
                  </a:ext>
                </a:extLst>
              </p:cNvPr>
              <p:cNvSpPr/>
              <p:nvPr/>
            </p:nvSpPr>
            <p:spPr>
              <a:xfrm>
                <a:off x="1138964" y="4258850"/>
                <a:ext cx="6968715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Do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A40FA4-4425-448B-A41F-862866A19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64" y="4258850"/>
                <a:ext cx="6968715" cy="916148"/>
              </a:xfrm>
              <a:prstGeom prst="rect">
                <a:avLst/>
              </a:prstGeom>
              <a:blipFill>
                <a:blip r:embed="rId6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563562"/>
          </a:xfrm>
        </p:spPr>
        <p:txBody>
          <a:bodyPr>
            <a:noAutofit/>
          </a:bodyPr>
          <a:lstStyle/>
          <a:p>
            <a:pPr indent="27051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2"/>
              </a:rPr>
              <a:t>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Bảng nguyên hàm của các hàm số thường gặp và hàm số hợp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66204" y="533401"/>
              <a:ext cx="8991600" cy="609600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51816"/>
                    <a:gridCol w="2755026"/>
                    <a:gridCol w="3684758"/>
                  </a:tblGrid>
                  <a:tr h="3103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Hàm sơ cấp</a:t>
                          </a:r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vi-VN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Hàm số hợp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𝑢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Thường gặp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601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nl-NL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</a:t>
                          </a:r>
                          <a:r>
                            <a:rPr lang="nl-NL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</a:t>
                          </a: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𝑢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r>
                            <a:rPr lang="nl-NL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.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nl-NL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</a:t>
                          </a:r>
                          <a:r>
                            <a:rPr lang="nl-NL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:r>
                            <a:rPr lang="nl-NL" sz="16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V</a:t>
                          </a:r>
                          <a:r>
                            <a:rPr lang="en-US" sz="16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i </a:t>
                          </a:r>
                          <a:r>
                            <a:rPr lang="en-US" sz="1600" dirty="0" err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phân</a:t>
                          </a:r>
                          <a:r>
                            <a:rPr lang="en-US" sz="16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𝑑𝑥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249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</a:t>
                          </a: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𝛼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≠−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</a:t>
                          </a: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𝛼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  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≠−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 </a:t>
                          </a: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</a:t>
                          </a:r>
                          <a:r>
                            <a:rPr lang="nl-NL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𝑎𝑥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𝑎𝑥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9109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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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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884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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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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)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𝑎𝑥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𝑏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250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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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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(</m:t>
                                      </m:r>
                                    </m:e>
                                  </m:func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)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𝑎𝑥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𝑏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484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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𝑐𝑜𝑠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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𝑐𝑜𝑠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𝑢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Với</a:t>
                          </a:r>
                          <a:r>
                            <a:rPr lang="en-US" sz="16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𝜋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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𝑐𝑜𝑠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𝑎𝑥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𝑡𝑎𝑛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8995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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.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≠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𝜋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 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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𝑢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≠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𝜋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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SG" sz="1600" i="1">
                                              <a:solidFill>
                                                <a:srgbClr val="0000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SG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𝑎𝑥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0000CC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𝑐𝑜𝑡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884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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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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3988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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&lt;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</a:t>
                          </a:r>
                          <a:r>
                            <a:rPr lang="en-US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𝑢</m:t>
                                      </m:r>
                                    </m:sup>
                                  </m:sSup>
                                </m:num>
                                <m:den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&lt;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  <a:sym typeface="Wingdings 2"/>
                            </a:rPr>
                            <a:t></a:t>
                          </a:r>
                          <a:r>
                            <a:rPr lang="en-US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Arial"/>
                            </a:rPr>
                            <a:t>.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𝑝𝑥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𝑞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SG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CC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𝑎</m:t>
                                      </m:r>
                                    </m:e>
                                  </m:func>
                                </m:den>
                              </m:f>
                              <m:sSup>
                                <m:sSup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𝑝𝑥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𝑞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𝐶</m:t>
                              </m:r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           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SG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&lt;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𝑎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≠</m:t>
                                  </m:r>
                                  <m:r>
                                    <a:rPr lang="en-US" sz="16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148644"/>
                  </p:ext>
                </p:extLst>
              </p:nvPr>
            </p:nvGraphicFramePr>
            <p:xfrm>
              <a:off x="42204" y="533400"/>
              <a:ext cx="8991600" cy="609600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51816"/>
                    <a:gridCol w="2755026"/>
                    <a:gridCol w="3684758"/>
                  </a:tblGrid>
                  <a:tr h="3103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16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   Hàm sơ cấp</a:t>
                          </a:r>
                          <a:endParaRPr lang="en-SG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68627" r="-133628" b="-1978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16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/>
                            </a:rPr>
                            <a:t>Thường gặp</a:t>
                          </a:r>
                          <a:endParaRPr lang="en-SG" sz="16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6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128358" r="-252029" b="-140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128358" r="-133628" b="-140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128358" b="-1405970"/>
                          </a:stretch>
                        </a:blipFill>
                      </a:tcPr>
                    </a:tc>
                  </a:tr>
                  <a:tr h="7324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127500" r="-252029" b="-6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127500" r="-133628" b="-6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127500" b="-685000"/>
                          </a:stretch>
                        </a:blipFill>
                      </a:tcPr>
                    </a:tc>
                  </a:tr>
                  <a:tr h="549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303333" r="-25202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303333" r="-133628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303333" b="-813333"/>
                          </a:stretch>
                        </a:blipFill>
                      </a:tcPr>
                    </a:tc>
                  </a:tr>
                  <a:tr h="408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541791" r="-252029" b="-992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541791" r="-133628" b="-992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541791" b="-992537"/>
                          </a:stretch>
                        </a:blipFill>
                      </a:tcPr>
                    </a:tc>
                  </a:tr>
                  <a:tr h="692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380531" r="-252029" b="-488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380531" r="-133628" b="-488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380531" b="-488496"/>
                          </a:stretch>
                        </a:blipFill>
                      </a:tcPr>
                    </a:tc>
                  </a:tr>
                  <a:tr h="884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371918" r="-252029" b="-278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371918" r="-133628" b="-278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371918" b="-278082"/>
                          </a:stretch>
                        </a:blipFill>
                      </a:tcPr>
                    </a:tc>
                  </a:tr>
                  <a:tr h="978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430625" r="-252029" b="-15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430625" r="-133628" b="-15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430625" b="-153750"/>
                          </a:stretch>
                        </a:blipFill>
                      </a:tcPr>
                    </a:tc>
                  </a:tr>
                  <a:tr h="408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1267164" r="-252029" b="-2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1267164" r="-133628" b="-2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1267164" b="-267164"/>
                          </a:stretch>
                        </a:blipFill>
                      </a:tcPr>
                    </a:tc>
                  </a:tr>
                  <a:tr h="723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9" t="-769748" r="-252029" b="-50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920" t="-769748" r="-133628" b="-50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371" t="-769748" b="-504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8750" y="397807"/>
                <a:ext cx="11823700" cy="1605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400" dirty="0"/>
                  <a:t>  </a:t>
                </a:r>
                <a:r>
                  <a:rPr lang="fr-FR" sz="2400" dirty="0" err="1"/>
                  <a:t>C</a:t>
                </a:r>
                <a:r>
                  <a:rPr lang="fr-FR" sz="2400" dirty="0" err="1" smtClean="0"/>
                  <a:t>âu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15:</a:t>
                </a:r>
                <a:r>
                  <a:rPr lang="vi-VN" sz="2400" dirty="0"/>
                  <a:t>Cho hàm</a:t>
                </a:r>
                <a:r>
                  <a:rPr lang="en-US" sz="2400" dirty="0"/>
                  <a:t>   </a:t>
                </a:r>
                <a:r>
                  <a:rPr lang="vi-VN" sz="2400" dirty="0"/>
                  <a:t> số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400" dirty="0"/>
                  <a:t>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𝑥𝑓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400" dirty="0"/>
                  <a:t> </a:t>
                </a:r>
                <a:r>
                  <a:rPr lang="vi-VN" sz="2400" dirty="0"/>
                  <a:t>với mọi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/>
                  <a:t> dương. Biết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400" dirty="0"/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vi-VN" sz="24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	                                            </a:t>
                </a:r>
                <a:r>
                  <a:rPr lang="vi-VN" sz="2400" b="1" dirty="0"/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vi-VN" sz="24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2400" dirty="0"/>
                  <a:t> 	                                           </a:t>
                </a:r>
                <a:r>
                  <a:rPr lang="vi-VN" sz="2400" b="1" dirty="0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" y="397807"/>
                <a:ext cx="11823700" cy="1605055"/>
              </a:xfrm>
              <a:prstGeom prst="rect">
                <a:avLst/>
              </a:prstGeom>
              <a:blipFill rotWithShape="0">
                <a:blip r:embed="rId3"/>
                <a:stretch>
                  <a:fillRect l="-773" t="-3409" b="-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6273" y="1088485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4757" y="1829927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7780" y="6195230"/>
                <a:ext cx="11938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0" y="6195230"/>
                <a:ext cx="11938000" cy="830997"/>
              </a:xfrm>
              <a:prstGeom prst="rect">
                <a:avLst/>
              </a:prstGeom>
              <a:blipFill>
                <a:blip r:embed="rId4"/>
                <a:stretch>
                  <a:fillRect l="-766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1CA7834-696B-4433-B232-D0B9A6A9EB40}"/>
                  </a:ext>
                </a:extLst>
              </p:cNvPr>
              <p:cNvSpPr/>
              <p:nvPr/>
            </p:nvSpPr>
            <p:spPr>
              <a:xfrm>
                <a:off x="44450" y="2449795"/>
                <a:ext cx="12147550" cy="61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/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 (do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/>
                  <a:t>).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CA7834-696B-4433-B232-D0B9A6A9E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" y="2449795"/>
                <a:ext cx="12147550" cy="615874"/>
              </a:xfrm>
              <a:prstGeom prst="rect">
                <a:avLst/>
              </a:prstGeom>
              <a:blipFill>
                <a:blip r:embed="rId5"/>
                <a:stretch>
                  <a:fillRect l="-753" r="-35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E449DF3-EAB4-454E-88C9-35CD65B4A367}"/>
                  </a:ext>
                </a:extLst>
              </p:cNvPr>
              <p:cNvSpPr/>
              <p:nvPr/>
            </p:nvSpPr>
            <p:spPr>
              <a:xfrm>
                <a:off x="396240" y="3340678"/>
                <a:ext cx="8244196" cy="61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Lấy </a:t>
                </a:r>
                <a:r>
                  <a:rPr lang="fr-FR" sz="2400" dirty="0" err="1"/>
                  <a:t>nguyên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hàm</a:t>
                </a:r>
                <a:r>
                  <a:rPr lang="fr-FR" sz="2400" dirty="0"/>
                  <a:t> </a:t>
                </a:r>
                <a:r>
                  <a:rPr lang="fr-FR" sz="2400" dirty="0" err="1"/>
                  <a:t>hai</a:t>
                </a:r>
                <a:r>
                  <a:rPr lang="fr-FR" sz="2400" dirty="0"/>
                  <a:t> </a:t>
                </a:r>
                <a:r>
                  <a:rPr lang="fr-FR" sz="2400" dirty="0" err="1"/>
                  <a:t>vế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 ta </a:t>
                </a:r>
                <a:r>
                  <a:rPr lang="fr-FR" sz="2400" dirty="0" err="1"/>
                  <a:t>có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449DF3-EAB4-454E-88C9-35CD65B4A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3340678"/>
                <a:ext cx="8244196" cy="615874"/>
              </a:xfrm>
              <a:prstGeom prst="rect">
                <a:avLst/>
              </a:prstGeom>
              <a:blipFill>
                <a:blip r:embed="rId6"/>
                <a:stretch>
                  <a:fillRect l="-110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A70E1BB3-E9C2-428F-B9AB-0595432486C1}"/>
                  </a:ext>
                </a:extLst>
              </p:cNvPr>
              <p:cNvSpPr/>
              <p:nvPr/>
            </p:nvSpPr>
            <p:spPr>
              <a:xfrm>
                <a:off x="672998" y="4139178"/>
                <a:ext cx="5853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0E1BB3-E9C2-428F-B9AB-059543248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8" y="4139178"/>
                <a:ext cx="5853782" cy="461665"/>
              </a:xfrm>
              <a:prstGeom prst="rect">
                <a:avLst/>
              </a:prstGeom>
              <a:blipFill>
                <a:blip r:embed="rId7"/>
                <a:stretch>
                  <a:fillRect l="-156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E344603-7C1F-4B54-80BE-8638DFC59526}"/>
                  </a:ext>
                </a:extLst>
              </p:cNvPr>
              <p:cNvSpPr/>
              <p:nvPr/>
            </p:nvSpPr>
            <p:spPr>
              <a:xfrm>
                <a:off x="619933" y="4618608"/>
                <a:ext cx="8658411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Khi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344603-7C1F-4B54-80BE-8638DFC59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3" y="4618608"/>
                <a:ext cx="8658411" cy="616644"/>
              </a:xfrm>
              <a:prstGeom prst="rect">
                <a:avLst/>
              </a:prstGeom>
              <a:blipFill>
                <a:blip r:embed="rId8"/>
                <a:stretch>
                  <a:fillRect l="-1127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2C044DE1-AB6F-479A-96F4-210D88DE903F}"/>
                  </a:ext>
                </a:extLst>
              </p:cNvPr>
              <p:cNvSpPr/>
              <p:nvPr/>
            </p:nvSpPr>
            <p:spPr>
              <a:xfrm>
                <a:off x="619933" y="5242343"/>
                <a:ext cx="11003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Lấy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vế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044DE1-AB6F-479A-96F4-210D88DE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3" y="5242343"/>
                <a:ext cx="11003107" cy="830997"/>
              </a:xfrm>
              <a:prstGeom prst="rect">
                <a:avLst/>
              </a:prstGeom>
              <a:blipFill>
                <a:blip r:embed="rId9"/>
                <a:stretch>
                  <a:fillRect l="-88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Back or Previous 10">
            <a:hlinkClick r:id="rId10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11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150" y="-46782"/>
                <a:ext cx="11823700" cy="2366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Câu</a:t>
                </a:r>
                <a:r>
                  <a:rPr lang="en-US" sz="2400" dirty="0"/>
                  <a:t> 16: Cho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đoạn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thỏa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tr</a:t>
                </a:r>
                <a:r>
                  <a:rPr lang="fr-FR" sz="2400" dirty="0"/>
                  <a:t> </a:t>
                </a:r>
                <a:r>
                  <a:rPr lang="en-US" sz="2400" dirty="0"/>
                  <a:t>ị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r>
                  <a:rPr lang="en-US" sz="2400" b="1" dirty="0"/>
                  <a:t>	A.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b="1" dirty="0"/>
                  <a:t>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	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-46782"/>
                <a:ext cx="11823700" cy="2366417"/>
              </a:xfrm>
              <a:prstGeom prst="rect">
                <a:avLst/>
              </a:prstGeom>
              <a:blipFill>
                <a:blip r:embed="rId3"/>
                <a:stretch>
                  <a:fillRect l="-773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83920" y="1731005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7077" y="231963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2483" y="5147717"/>
                <a:ext cx="11305367" cy="1830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  <a:p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83" y="5147717"/>
                <a:ext cx="11305367" cy="1830501"/>
              </a:xfrm>
              <a:prstGeom prst="rect">
                <a:avLst/>
              </a:prstGeom>
              <a:blipFill>
                <a:blip r:embed="rId4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7A8F4C22-F97C-4B30-8A01-798D6C308E4E}"/>
                  </a:ext>
                </a:extLst>
              </p:cNvPr>
              <p:cNvSpPr/>
              <p:nvPr/>
            </p:nvSpPr>
            <p:spPr>
              <a:xfrm>
                <a:off x="1007716" y="2720141"/>
                <a:ext cx="10920123" cy="668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8F4C22-F97C-4B30-8A01-798D6C308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16" y="2720141"/>
                <a:ext cx="10920123" cy="668260"/>
              </a:xfrm>
              <a:prstGeom prst="rect">
                <a:avLst/>
              </a:prstGeom>
              <a:blipFill>
                <a:blip r:embed="rId5"/>
                <a:stretch>
                  <a:fillRect l="-837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09A6ABDB-6429-4DFE-9BC5-7E84EA2C5474}"/>
                  </a:ext>
                </a:extLst>
              </p:cNvPr>
              <p:cNvSpPr/>
              <p:nvPr/>
            </p:nvSpPr>
            <p:spPr>
              <a:xfrm>
                <a:off x="1007717" y="3478611"/>
                <a:ext cx="7359772" cy="61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Mà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A6ABDB-6429-4DFE-9BC5-7E84EA2C5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17" y="3478611"/>
                <a:ext cx="7359772" cy="615746"/>
              </a:xfrm>
              <a:prstGeom prst="rect">
                <a:avLst/>
              </a:prstGeom>
              <a:blipFill>
                <a:blip r:embed="rId6"/>
                <a:stretch>
                  <a:fillRect l="-1242" r="-33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60ADC5B-7BCF-4D62-800E-EFE19CF76513}"/>
                  </a:ext>
                </a:extLst>
              </p:cNvPr>
              <p:cNvSpPr/>
              <p:nvPr/>
            </p:nvSpPr>
            <p:spPr>
              <a:xfrm>
                <a:off x="1193886" y="4246298"/>
                <a:ext cx="10295631" cy="748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0ADC5B-7BCF-4D62-800E-EFE19CF76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86" y="4246298"/>
                <a:ext cx="10295631" cy="748410"/>
              </a:xfrm>
              <a:prstGeom prst="rect">
                <a:avLst/>
              </a:prstGeom>
              <a:blipFill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06" y="0"/>
                <a:ext cx="11823700" cy="135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 err="1"/>
                  <a:t>Câu</a:t>
                </a:r>
                <a:r>
                  <a:rPr lang="fr-FR" sz="2400" dirty="0"/>
                  <a:t> 17:Cho </a:t>
                </a:r>
                <a:r>
                  <a:rPr lang="fr-FR" sz="2400" dirty="0" err="1"/>
                  <a:t>hàm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số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liên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tục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trên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thỏa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mãn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các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điều</a:t>
                </a:r>
                <a:r>
                  <a:rPr lang="fr-FR" sz="2400" dirty="0"/>
                  <a:t> </a:t>
                </a:r>
                <a:r>
                  <a:rPr lang="fr-FR" sz="2400" dirty="0" err="1"/>
                  <a:t>kiện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và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/>
                  <a:t>. Khi </a:t>
                </a:r>
                <a:r>
                  <a:rPr lang="fr-FR" sz="2400" dirty="0" err="1"/>
                  <a:t>đó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giá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trị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bằng</a:t>
                </a:r>
                <a:endParaRPr lang="en-US" sz="2400" dirty="0"/>
              </a:p>
              <a:p>
                <a:r>
                  <a:rPr lang="fr-FR" sz="2400" b="1" dirty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fr-FR" sz="2400" dirty="0"/>
                  <a:t>.			</a:t>
                </a:r>
                <a:r>
                  <a:rPr lang="fr-FR" sz="2400" b="1" dirty="0"/>
                  <a:t>B</a:t>
                </a:r>
                <a:r>
                  <a:rPr lang="fr-FR" sz="2400" dirty="0"/>
                  <a:t>.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fr-FR" sz="2400" dirty="0"/>
                  <a:t>.		</a:t>
                </a:r>
                <a:r>
                  <a:rPr lang="fr-FR" sz="2400" b="1" dirty="0"/>
                  <a:t>C</a:t>
                </a:r>
                <a:r>
                  <a:rPr lang="fr-FR" sz="2400" dirty="0"/>
                  <a:t>.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fr-FR" sz="2400" dirty="0"/>
                  <a:t>.		</a:t>
                </a:r>
                <a:r>
                  <a:rPr lang="fr-FR" sz="2400" b="1" dirty="0"/>
                  <a:t>D</a:t>
                </a:r>
                <a:r>
                  <a:rPr lang="fr-FR" sz="2400" dirty="0"/>
                  <a:t>.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rad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" y="0"/>
                <a:ext cx="11823700" cy="1352743"/>
              </a:xfrm>
              <a:prstGeom prst="rect">
                <a:avLst/>
              </a:prstGeom>
              <a:blipFill>
                <a:blip r:embed="rId3"/>
                <a:stretch>
                  <a:fillRect l="-825" t="-90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505200" y="818480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0517" y="1710222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93D6D42-F24D-4162-BE4A-033A1AE7681B}"/>
                  </a:ext>
                </a:extLst>
              </p:cNvPr>
              <p:cNvSpPr/>
              <p:nvPr/>
            </p:nvSpPr>
            <p:spPr>
              <a:xfrm>
                <a:off x="176616" y="2693031"/>
                <a:ext cx="10830560" cy="74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Ta </a:t>
                </a:r>
                <a:r>
                  <a:rPr lang="fr-FR" sz="2400" dirty="0" err="1"/>
                  <a:t>có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3D6D42-F24D-4162-BE4A-033A1AE76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6" y="2693031"/>
                <a:ext cx="10830560" cy="746999"/>
              </a:xfrm>
              <a:prstGeom prst="rect">
                <a:avLst/>
              </a:prstGeom>
              <a:blipFill>
                <a:blip r:embed="rId4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ADEFA045-0DC1-46C5-9B1E-2536E28C1D20}"/>
                  </a:ext>
                </a:extLst>
              </p:cNvPr>
              <p:cNvSpPr/>
              <p:nvPr/>
            </p:nvSpPr>
            <p:spPr>
              <a:xfrm>
                <a:off x="176616" y="3559213"/>
                <a:ext cx="11460480" cy="123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Suy ra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EFA045-0DC1-46C5-9B1E-2536E28C1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6" y="3559213"/>
                <a:ext cx="11460480" cy="1230914"/>
              </a:xfrm>
              <a:prstGeom prst="rect">
                <a:avLst/>
              </a:prstGeom>
              <a:blipFill>
                <a:blip r:embed="rId5"/>
                <a:stretch>
                  <a:fillRect l="-851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0F31920-3F5E-431C-AB8C-59DC2D075D42}"/>
                  </a:ext>
                </a:extLst>
              </p:cNvPr>
              <p:cNvSpPr/>
              <p:nvPr/>
            </p:nvSpPr>
            <p:spPr>
              <a:xfrm>
                <a:off x="176616" y="4704080"/>
                <a:ext cx="9424584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Theo </a:t>
                </a:r>
                <a:r>
                  <a:rPr lang="en-US" sz="2400" dirty="0" err="1"/>
                  <a:t>giả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F31920-3F5E-431C-AB8C-59DC2D075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6" y="4704080"/>
                <a:ext cx="9424584" cy="843885"/>
              </a:xfrm>
              <a:prstGeom prst="rect">
                <a:avLst/>
              </a:prstGeom>
              <a:blipFill>
                <a:blip r:embed="rId6"/>
                <a:stretch>
                  <a:fillRect l="-1035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F31CD49-4B16-4E15-A9FB-2E4BE76C51B0}"/>
                  </a:ext>
                </a:extLst>
              </p:cNvPr>
              <p:cNvSpPr/>
              <p:nvPr/>
            </p:nvSpPr>
            <p:spPr>
              <a:xfrm>
                <a:off x="325120" y="5370750"/>
                <a:ext cx="9438640" cy="1320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Với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 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31CD49-4B16-4E15-A9FB-2E4BE76C5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5370750"/>
                <a:ext cx="9438640" cy="1320426"/>
              </a:xfrm>
              <a:prstGeom prst="rect">
                <a:avLst/>
              </a:prstGeom>
              <a:blipFill>
                <a:blip r:embed="rId7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tion Button: Back or Previous 12">
            <a:hlinkClick r:id="rId8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9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-85555"/>
                <a:ext cx="11823700" cy="313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18.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/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85555"/>
                <a:ext cx="11823700" cy="3130857"/>
              </a:xfrm>
              <a:prstGeom prst="rect">
                <a:avLst/>
              </a:prstGeom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5486" y="1022204"/>
            <a:ext cx="619933" cy="4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2298" y="296733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5419" y="5380289"/>
                <a:ext cx="11305367" cy="112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/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9" y="5380289"/>
                <a:ext cx="11305367" cy="1120050"/>
              </a:xfrm>
              <a:prstGeom prst="rect">
                <a:avLst/>
              </a:prstGeom>
              <a:blipFill>
                <a:blip r:embed="rId4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9AAB11C7-3FD1-49FA-8536-4AD07C2070D8}"/>
                  </a:ext>
                </a:extLst>
              </p:cNvPr>
              <p:cNvSpPr/>
              <p:nvPr/>
            </p:nvSpPr>
            <p:spPr>
              <a:xfrm>
                <a:off x="630436" y="3553944"/>
                <a:ext cx="9352022" cy="61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AB11C7-3FD1-49FA-8536-4AD07C207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6" y="3553944"/>
                <a:ext cx="9352022" cy="615874"/>
              </a:xfrm>
              <a:prstGeom prst="rect">
                <a:avLst/>
              </a:prstGeom>
              <a:blipFill>
                <a:blip r:embed="rId5"/>
                <a:stretch>
                  <a:fillRect l="-977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5BD2D38B-61B7-466C-9DF0-E2FAAE26EFA7}"/>
                  </a:ext>
                </a:extLst>
              </p:cNvPr>
              <p:cNvSpPr/>
              <p:nvPr/>
            </p:nvSpPr>
            <p:spPr>
              <a:xfrm>
                <a:off x="223520" y="4389119"/>
                <a:ext cx="11727266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D2D38B-61B7-466C-9DF0-E2FAAE26E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4389119"/>
                <a:ext cx="11727266" cy="645048"/>
              </a:xfrm>
              <a:prstGeom prst="rect">
                <a:avLst/>
              </a:prstGeom>
              <a:blipFill>
                <a:blip r:embed="rId6"/>
                <a:stretch>
                  <a:fillRect l="-832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150" y="87844"/>
                <a:ext cx="11823700" cy="376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Câu</a:t>
                </a:r>
                <a:r>
                  <a:rPr lang="en-US" sz="2800" dirty="0"/>
                  <a:t> 19: 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tục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thỏa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mãn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pt-BR" sz="2800" b="1" dirty="0"/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2800" dirty="0"/>
                  <a:t>.		                     </a:t>
                </a:r>
                <a:r>
                  <a:rPr lang="pt-BR" sz="2800" b="1" dirty="0"/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800" dirty="0"/>
                  <a:t>.</a:t>
                </a:r>
                <a:endParaRPr lang="en-US" sz="2800" dirty="0"/>
              </a:p>
              <a:p>
                <a:r>
                  <a:rPr lang="pt-BR" sz="2800" b="1" dirty="0"/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800" dirty="0"/>
                  <a:t>.		                       </a:t>
                </a:r>
                <a:r>
                  <a:rPr lang="pt-BR" sz="2800" b="1" dirty="0"/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2800" dirty="0"/>
                  <a:t>.</a:t>
                </a:r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87844"/>
                <a:ext cx="11823700" cy="3761479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6119" y="2231129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6943" y="3890664"/>
            <a:ext cx="321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2619" y="7686768"/>
            <a:ext cx="1130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F9E4CAEF-6881-4E3B-88E2-16420A548B26}"/>
                  </a:ext>
                </a:extLst>
              </p:cNvPr>
              <p:cNvSpPr/>
              <p:nvPr/>
            </p:nvSpPr>
            <p:spPr>
              <a:xfrm rot="10800000" flipV="1">
                <a:off x="-2" y="4626871"/>
                <a:ext cx="12007851" cy="2067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𝑐𝑜𝑠𝑥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9E4CAEF-6881-4E3B-88E2-16420A548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2" y="4626871"/>
                <a:ext cx="12007851" cy="2067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458C254B-363F-4835-924D-CDD1EAA17403}"/>
                  </a:ext>
                </a:extLst>
              </p:cNvPr>
              <p:cNvSpPr/>
              <p:nvPr/>
            </p:nvSpPr>
            <p:spPr>
              <a:xfrm>
                <a:off x="331254" y="5471595"/>
                <a:ext cx="11041812" cy="1386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8C254B-363F-4835-924D-CDD1EAA17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4" y="5471595"/>
                <a:ext cx="11041812" cy="1386405"/>
              </a:xfrm>
              <a:prstGeom prst="rect">
                <a:avLst/>
              </a:prstGeom>
              <a:blipFill>
                <a:blip r:embed="rId2"/>
                <a:stretch>
                  <a:fillRect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DBD5D3ED-3730-4B75-AF4D-6463BA3E46B2}"/>
                  </a:ext>
                </a:extLst>
              </p:cNvPr>
              <p:cNvSpPr/>
              <p:nvPr/>
            </p:nvSpPr>
            <p:spPr>
              <a:xfrm>
                <a:off x="218440" y="55358"/>
                <a:ext cx="11267440" cy="1846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𝑡𝑑𝑡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D5D3ED-3730-4B75-AF4D-6463BA3E4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" y="55358"/>
                <a:ext cx="11267440" cy="1846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63E1266-FE8A-4B00-9C87-3F2C52900961}"/>
                  </a:ext>
                </a:extLst>
              </p:cNvPr>
              <p:cNvSpPr/>
              <p:nvPr/>
            </p:nvSpPr>
            <p:spPr>
              <a:xfrm>
                <a:off x="187960" y="982005"/>
                <a:ext cx="11328400" cy="131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63E1266-FE8A-4B00-9C87-3F2C52900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" y="982005"/>
                <a:ext cx="11328400" cy="131920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72FD90F-7BDA-49C9-8E98-8589F85E4D4F}"/>
                  </a:ext>
                </a:extLst>
              </p:cNvPr>
              <p:cNvSpPr/>
              <p:nvPr/>
            </p:nvSpPr>
            <p:spPr>
              <a:xfrm>
                <a:off x="1107440" y="2885838"/>
                <a:ext cx="7122160" cy="59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2FD90F-7BDA-49C9-8E98-8589F85E4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40" y="2885838"/>
                <a:ext cx="7122160" cy="590803"/>
              </a:xfrm>
              <a:prstGeom prst="rect">
                <a:avLst/>
              </a:prstGeom>
              <a:blipFill>
                <a:blip r:embed="rId5"/>
                <a:stretch>
                  <a:fillRect b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761B55D-2536-4799-8F55-8A53B148E5F3}"/>
                  </a:ext>
                </a:extLst>
              </p:cNvPr>
              <p:cNvSpPr/>
              <p:nvPr/>
            </p:nvSpPr>
            <p:spPr>
              <a:xfrm>
                <a:off x="187960" y="3896715"/>
                <a:ext cx="12004040" cy="1393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61B55D-2536-4799-8F55-8A53B148E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" y="3896715"/>
                <a:ext cx="12004040" cy="1393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27D63C7F-A77D-481B-AF2A-DDB1ADA03633}"/>
                  </a:ext>
                </a:extLst>
              </p:cNvPr>
              <p:cNvSpPr/>
              <p:nvPr/>
            </p:nvSpPr>
            <p:spPr>
              <a:xfrm>
                <a:off x="-30480" y="2330091"/>
                <a:ext cx="11576648" cy="234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lim>
                    </m:limLow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lim>
                    </m:limLow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lim>
                    </m:limLow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D63C7F-A77D-481B-AF2A-DDB1ADA03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" y="2330091"/>
                <a:ext cx="11576648" cy="2345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F635F5A-1E12-466F-A8EA-DB2E78B3D006}"/>
                  </a:ext>
                </a:extLst>
              </p:cNvPr>
              <p:cNvSpPr/>
              <p:nvPr/>
            </p:nvSpPr>
            <p:spPr>
              <a:xfrm>
                <a:off x="182880" y="619760"/>
                <a:ext cx="11714480" cy="125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635F5A-1E12-466F-A8EA-DB2E78B3D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619760"/>
                <a:ext cx="11714480" cy="1259191"/>
              </a:xfrm>
              <a:prstGeom prst="rect">
                <a:avLst/>
              </a:prstGeom>
              <a:blipFill>
                <a:blip r:embed="rId3"/>
                <a:stretch>
                  <a:fillRect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446" y="87036"/>
                <a:ext cx="11823700" cy="2395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Câu</a:t>
                </a:r>
                <a:r>
                  <a:rPr lang="en-US" sz="2800" dirty="0"/>
                  <a:t> 20: </a:t>
                </a:r>
                <a:r>
                  <a:rPr lang="vi-VN" sz="2800" dirty="0"/>
                  <a:t>Giả sử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/>
                  <a:t> là một nguyên hàm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2800" dirty="0"/>
                  <a:t> thỏa mãn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vi-VN" sz="2800" dirty="0"/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vi-VN" sz="2800" dirty="0"/>
                  <a:t>, với </a:t>
                </a:r>
                <a:r>
                  <a:rPr lang="en-US" sz="2800" dirty="0"/>
                  <a:t>a</a:t>
                </a:r>
                <a:r>
                  <a:rPr lang="vi-VN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800" dirty="0"/>
                  <a:t> là các số hữu tỷ. Giá trị của 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800" dirty="0"/>
                  <a:t> bằng</a:t>
                </a:r>
                <a:endParaRPr lang="en-US" sz="2800" dirty="0"/>
              </a:p>
              <a:p>
                <a:r>
                  <a:rPr lang="vi-VN" sz="2800" b="1" dirty="0"/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2800" dirty="0"/>
                  <a:t>.	</a:t>
                </a:r>
                <a:r>
                  <a:rPr lang="en-US" sz="2800" dirty="0"/>
                  <a:t>            </a:t>
                </a:r>
                <a:r>
                  <a:rPr lang="vi-VN" sz="2800" b="1" dirty="0"/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sz="2800" dirty="0"/>
                  <a:t>.</a:t>
                </a:r>
                <a:r>
                  <a:rPr lang="vi-VN" sz="2800" b="1" dirty="0"/>
                  <a:t>	</a:t>
                </a:r>
                <a:r>
                  <a:rPr lang="en-US" sz="2800" b="1" dirty="0"/>
                  <a:t>                          </a:t>
                </a:r>
                <a:r>
                  <a:rPr lang="vi-VN" sz="2800" b="1" dirty="0"/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800" dirty="0"/>
                  <a:t>.</a:t>
                </a:r>
                <a:r>
                  <a:rPr lang="vi-VN" sz="2800" b="1" dirty="0"/>
                  <a:t>	</a:t>
                </a:r>
                <a:r>
                  <a:rPr lang="en-US" sz="2800" b="1" dirty="0"/>
                  <a:t>                        D  </a:t>
                </a:r>
                <a:r>
                  <a:rPr lang="vi-VN" sz="2800" b="1" dirty="0"/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800" dirty="0"/>
                  <a:t>.</a:t>
                </a:r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" y="87036"/>
                <a:ext cx="11823700" cy="2395977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7697" y="1582951"/>
            <a:ext cx="619933" cy="53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7258" y="2051985"/>
            <a:ext cx="28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9917" y="5537200"/>
                <a:ext cx="10441370" cy="1030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400" dirty="0"/>
                  <a:t>.</a:t>
                </a:r>
                <a:endParaRPr lang="en-US" sz="2400" dirty="0"/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17" y="5537200"/>
                <a:ext cx="10441370" cy="1030914"/>
              </a:xfrm>
              <a:prstGeom prst="rect">
                <a:avLst/>
              </a:prstGeom>
              <a:blipFill>
                <a:blip r:embed="rId4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7757AD98-5537-4172-95DF-FE55C87F7652}"/>
                  </a:ext>
                </a:extLst>
              </p:cNvPr>
              <p:cNvSpPr/>
              <p:nvPr/>
            </p:nvSpPr>
            <p:spPr>
              <a:xfrm>
                <a:off x="213360" y="2784769"/>
                <a:ext cx="10971689" cy="119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/>
                  <a:t>Xét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400" dirty="0"/>
              </a:p>
              <a:p>
                <a:r>
                  <a:rPr lang="vi-VN" sz="2400" dirty="0"/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400" dirty="0"/>
                  <a:t>   và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57AD98-5537-4172-95DF-FE55C87F7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2784769"/>
                <a:ext cx="10971689" cy="1194159"/>
              </a:xfrm>
              <a:prstGeom prst="rect">
                <a:avLst/>
              </a:prstGeom>
              <a:blipFill>
                <a:blip r:embed="rId5"/>
                <a:stretch>
                  <a:fillRect l="-83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595E5017-9F6C-474D-A505-DE2C5AB55248}"/>
                  </a:ext>
                </a:extLst>
              </p:cNvPr>
              <p:cNvSpPr/>
              <p:nvPr/>
            </p:nvSpPr>
            <p:spPr>
              <a:xfrm>
                <a:off x="50800" y="4250047"/>
                <a:ext cx="12090400" cy="653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K</a:t>
                </a:r>
                <a:r>
                  <a:rPr lang="vi-VN" sz="2400" dirty="0"/>
                  <a:t>hi đó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5E5017-9F6C-474D-A505-DE2C5AB55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4250047"/>
                <a:ext cx="12090400" cy="653833"/>
              </a:xfrm>
              <a:prstGeom prst="rect">
                <a:avLst/>
              </a:prstGeom>
              <a:blipFill>
                <a:blip r:embed="rId6"/>
                <a:stretch>
                  <a:fillRect l="-756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D2D326A7-61D6-4F9F-8BC8-2A53A6B98121}"/>
                  </a:ext>
                </a:extLst>
              </p:cNvPr>
              <p:cNvSpPr/>
              <p:nvPr/>
            </p:nvSpPr>
            <p:spPr>
              <a:xfrm>
                <a:off x="707366" y="3352036"/>
                <a:ext cx="11317857" cy="268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Xét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fr-FR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D326A7-61D6-4F9F-8BC8-2A53A6B98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6" y="3352036"/>
                <a:ext cx="11317857" cy="2680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ABE8A6B-7B5C-4E34-A28B-FD328AD6878D}"/>
                  </a:ext>
                </a:extLst>
              </p:cNvPr>
              <p:cNvSpPr/>
              <p:nvPr/>
            </p:nvSpPr>
            <p:spPr>
              <a:xfrm>
                <a:off x="707366" y="292457"/>
                <a:ext cx="10437962" cy="2826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𝑑𝑣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𝑑𝑢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 đó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</m:e>
                    </m:nary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E8A6B-7B5C-4E34-A28B-FD328AD68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6" y="292457"/>
                <a:ext cx="10437962" cy="2826736"/>
              </a:xfrm>
              <a:prstGeom prst="rect">
                <a:avLst/>
              </a:prstGeom>
              <a:blipFill>
                <a:blip r:embed="rId3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991600" cy="792162"/>
          </a:xfrm>
        </p:spPr>
        <p:txBody>
          <a:bodyPr>
            <a:noAutofit/>
          </a:bodyPr>
          <a:lstStyle/>
          <a:p>
            <a:r>
              <a:rPr lang="en-SG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2"/>
              </a:rPr>
              <a:t>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NGUYÊN HÀM THEO ĐỊNH NGHĨA VÀ TÍNH CHẤT CƠ BẢN.</a:t>
            </a:r>
            <a:r>
              <a:rPr lang="en-SG" sz="2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SG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13051" y="3307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1600201"/>
                <a:ext cx="8991600" cy="4525963"/>
              </a:xfrm>
            </p:spPr>
            <p:txBody>
              <a:bodyPr>
                <a:noAutofit/>
              </a:bodyPr>
              <a:lstStyle/>
              <a:p>
                <a:pPr marL="0" indent="457200">
                  <a:spcBef>
                    <a:spcPts val="0"/>
                  </a:spcBef>
                  <a:buNone/>
                </a:pPr>
                <a:r>
                  <a:rPr lang="nl-NL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vi-VN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pháp giải: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endParaRPr lang="en-S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457200">
                  <a:spcBef>
                    <a:spcPts val="0"/>
                  </a:spcBef>
                  <a:buNone/>
                </a:pPr>
                <a:r>
                  <a:rPr lang="nl-NL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Casio: 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dx</m:t>
                        </m:r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fName>
                      <m:e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fName>
                      <m:e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170305">
                  <a:spcBef>
                    <a:spcPts val="0"/>
                  </a:spcBef>
                  <a:buNone/>
                </a:pP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shift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vi-VN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vi-VN" b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vi-VN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vi-VN" b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vi-VN" b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vi-VN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vi-VN" b="0" i="1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vi-VN" b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S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170305">
                  <a:spcBef>
                    <a:spcPts val="0"/>
                  </a:spcBef>
                  <a:buNone/>
                </a:pP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Nhấn phím Calc nhập X=2.5  </a:t>
                </a:r>
                <a:endParaRPr lang="en-S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170305">
                  <a:spcBef>
                    <a:spcPts val="0"/>
                  </a:spcBef>
                  <a:buNone/>
                </a:pP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.Nếu kết quả bằng 0 (gần bằng 0 ) thì đó là đáp án cần chọn</a:t>
                </a:r>
                <a:r>
                  <a:rPr lang="vi-VN" u="sng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SG" u="sng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1170305">
                  <a:spcBef>
                    <a:spcPts val="0"/>
                  </a:spcBef>
                  <a:buNone/>
                </a:pPr>
                <a:r>
                  <a:rPr lang="vi-VN" u="sng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ạng </a:t>
                </a:r>
                <a:r>
                  <a:rPr lang="en-US" u="sng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</a:t>
                </a:r>
                <a:r>
                  <a:rPr lang="vi-VN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: TÌM NGU</a:t>
                </a:r>
                <a:endParaRPr lang="en-S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blipFill rotWithShape="1">
                <a:blip r:embed="rId2"/>
                <a:stretch>
                  <a:fillRect l="-1763" t="-1887" b="-1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0" y="7620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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DẠNG TOÁN.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19105A4-74AB-4446-AA4D-9F42AEEA395C}"/>
                  </a:ext>
                </a:extLst>
              </p:cNvPr>
              <p:cNvSpPr/>
              <p:nvPr/>
            </p:nvSpPr>
            <p:spPr>
              <a:xfrm>
                <a:off x="0" y="0"/>
                <a:ext cx="11783683" cy="1933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Xét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9105A4-74AB-4446-AA4D-9F42AEEA3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83683" cy="193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265885DA-A027-4CF1-A60E-610F0C6C6ABB}"/>
                  </a:ext>
                </a:extLst>
              </p:cNvPr>
              <p:cNvSpPr/>
              <p:nvPr/>
            </p:nvSpPr>
            <p:spPr>
              <a:xfrm>
                <a:off x="-40257" y="2467155"/>
                <a:ext cx="11783683" cy="370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214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5885DA-A027-4CF1-A60E-610F0C6C6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257" y="2467155"/>
                <a:ext cx="11783683" cy="3705886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0801" y="3136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81354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b="1" u="sng" dirty="0">
                <a:solidFill>
                  <a:srgbClr val="C00000"/>
                </a:solidFill>
                <a:latin typeface="+mj-lt"/>
              </a:rPr>
              <a:t>Dạng </a:t>
            </a:r>
            <a:r>
              <a:rPr lang="en-US" sz="2700" u="sng" dirty="0">
                <a:solidFill>
                  <a:srgbClr val="C00000"/>
                </a:solidFill>
                <a:latin typeface="+mj-lt"/>
                <a:sym typeface="Wingdings 2"/>
              </a:rPr>
              <a:t></a:t>
            </a:r>
            <a:r>
              <a:rPr lang="vi-VN" sz="2700" b="1" dirty="0">
                <a:solidFill>
                  <a:srgbClr val="C00000"/>
                </a:solidFill>
                <a:latin typeface="+mj-lt"/>
              </a:rPr>
              <a:t>: TÌM NGUYÊN HÀM CỦA HÀM SỐ THỎA MÃN ĐIỀU KIỆN CHO TRƯỚC</a:t>
            </a:r>
            <a:r>
              <a:rPr lang="vi-VN" sz="2700" b="1" dirty="0">
                <a:latin typeface="+mj-lt"/>
              </a:rPr>
              <a:t>.</a:t>
            </a:r>
            <a:endParaRPr lang="en-SG" sz="27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1200" y="1447800"/>
                <a:ext cx="8458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b="1" i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vi-VN" sz="3200" b="1" i="1" dirty="0">
                    <a:latin typeface="Times New Roman" pitchFamily="18" charset="0"/>
                    <a:cs typeface="Times New Roman" pitchFamily="18" charset="0"/>
                  </a:rPr>
                  <a:t>.Phương pháp giải: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Xác định 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 một nguyên hàm của hàm số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a:rPr lang="vi-VN" sz="3200">
                        <a:latin typeface="Cambria Math"/>
                      </a:rPr>
                      <m:t>𝑘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SG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SG" sz="3200" dirty="0">
                    <a:latin typeface="Times New Roman" pitchFamily="18" charset="0"/>
                    <a:cs typeface="Times New Roman" pitchFamily="18" charset="0"/>
                  </a:rPr>
                </a:b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458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01" t="-5447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52600" y="3017461"/>
                <a:ext cx="8915400" cy="3423041"/>
              </a:xfrm>
            </p:spPr>
            <p:txBody>
              <a:bodyPr>
                <a:noAutofit/>
              </a:bodyPr>
              <a:lstStyle/>
              <a:p>
                <a:pPr indent="179705"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3200" b="1" i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i="1" dirty="0"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.Nhập vào máy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/>
                      </a:rPr>
                      <m:t>𝐹</m:t>
                    </m:r>
                    <m:r>
                      <a:rPr lang="vi-VN" sz="3200">
                        <a:latin typeface="Cambria Math"/>
                      </a:rPr>
                      <m:t>(</m:t>
                    </m:r>
                    <m:r>
                      <a:rPr lang="vi-VN" sz="3200">
                        <a:latin typeface="Cambria Math"/>
                      </a:rPr>
                      <m:t>𝑋</m:t>
                    </m:r>
                    <m:r>
                      <a:rPr lang="vi-VN" sz="3200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200">
                            <a:latin typeface="Cambria Math"/>
                          </a:rPr>
                          <m:t>𝑘</m:t>
                        </m:r>
                      </m:fName>
                      <m:e>
                        <m:r>
                          <a:rPr lang="vi-VN" sz="3200">
                            <a:latin typeface="Cambria Math"/>
                          </a:rPr>
                          <m:t>−</m:t>
                        </m:r>
                      </m:e>
                    </m:func>
                    <m:nary>
                      <m:nary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SG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32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vi-VN" sz="3200">
                            <a:latin typeface="Cambria Math"/>
                          </a:rPr>
                          <m:t>𝑋</m:t>
                        </m:r>
                      </m:sup>
                      <m:e>
                        <m:r>
                          <a:rPr lang="vi-VN" sz="3200">
                            <a:latin typeface="Cambria Math"/>
                          </a:rPr>
                          <m:t>𝑓</m:t>
                        </m:r>
                        <m:r>
                          <a:rPr lang="vi-VN" sz="3200">
                            <a:latin typeface="Cambria Math"/>
                          </a:rPr>
                          <m:t>(</m:t>
                        </m:r>
                        <m:r>
                          <a:rPr lang="vi-VN" sz="3200">
                            <a:latin typeface="Cambria Math"/>
                          </a:rPr>
                          <m:t>𝑥</m:t>
                        </m:r>
                        <m:r>
                          <a:rPr lang="vi-VN" sz="3200">
                            <a:latin typeface="Cambria Math"/>
                          </a:rPr>
                          <m:t>)</m:t>
                        </m:r>
                        <m:r>
                          <a:rPr lang="vi-VN" sz="320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(F(X) là đáp án A,B,C,D)</a:t>
                </a:r>
                <a:r>
                  <a:rPr lang="en-SG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SG" sz="3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Nhấn phím Calc nhập X=1 (thường thử 1 vài giá trị X phù hợp theo bài toán )</a:t>
                </a:r>
                <a:r>
                  <a:rPr lang="en-SG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SG" sz="3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.Nếu có 1 kết quả khác  0 thì loại đáp án đó và tiếp tụp với các đáp án khác </a:t>
                </a:r>
                <a:r>
                  <a:rPr lang="en-SG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SG" sz="3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017460"/>
                <a:ext cx="8915400" cy="3423041"/>
              </a:xfrm>
              <a:blipFill rotWithShape="1">
                <a:blip r:embed="rId3"/>
                <a:stretch>
                  <a:fillRect l="-1778" t="-14235" r="-1026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95601" y="1872869"/>
          <a:ext cx="6565265" cy="156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5265"/>
              </a:tblGrid>
              <a:tr h="1568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9580" algn="l"/>
                          <a:tab pos="3262630" algn="l"/>
                          <a:tab pos="4806315" algn="l"/>
                        </a:tabLs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SG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0801" y="3136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4818" y="164813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ĐỔI BIẾN SỐ.</a:t>
            </a:r>
            <a:endParaRPr lang="en-SG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95815" y="29667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764490"/>
                <a:ext cx="9067800" cy="587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3200" b="1" i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b="1" i="1" dirty="0">
                    <a:latin typeface="Times New Roman" pitchFamily="18" charset="0"/>
                    <a:cs typeface="Times New Roman" pitchFamily="18" charset="0"/>
                  </a:rPr>
                  <a:t>Phương pháp giải:</a:t>
                </a:r>
                <a:endParaRPr lang="en-SG" sz="32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Chọn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t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Trong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 hàm số mà ta chọn thích hợp. </a:t>
                </a:r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Tính vi phân hai vế: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dt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φ</m:t>
                    </m:r>
                    <m:r>
                      <a:rPr lang="vi-VN" sz="320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dx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Biểu thị: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f</m:t>
                    </m:r>
                    <m:r>
                      <a:rPr lang="vi-VN" sz="3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x</m:t>
                    </m:r>
                    <m:r>
                      <a:rPr lang="vi-VN" sz="320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dx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SG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3200" i="1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φ</m:t>
                    </m:r>
                    <m:r>
                      <a:rPr lang="vi-VN" sz="320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dx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g</m:t>
                    </m:r>
                    <m:r>
                      <a:rPr lang="vi-VN" sz="3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t</m:t>
                    </m:r>
                    <m:r>
                      <a:rPr lang="vi-VN" sz="320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dt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.Khi đó: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I</m:t>
                    </m:r>
                    <m:r>
                      <a:rPr lang="vi-VN" sz="3200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f</m:t>
                        </m:r>
                        <m:r>
                          <a:rPr lang="vi-VN" sz="3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  <m:r>
                          <a:rPr lang="vi-VN" sz="3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dx</m:t>
                        </m:r>
                      </m:e>
                    </m:nary>
                    <m:r>
                      <a:rPr lang="vi-VN" sz="3200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g</m:t>
                        </m:r>
                        <m:r>
                          <a:rPr lang="vi-VN" sz="3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t</m:t>
                        </m:r>
                        <m:r>
                          <a:rPr lang="vi-VN" sz="3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dt</m:t>
                        </m:r>
                        <m:r>
                          <a:rPr lang="vi-VN" sz="320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G</m:t>
                        </m:r>
                        <m:r>
                          <a:rPr lang="vi-VN" sz="3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t</m:t>
                        </m:r>
                        <m:r>
                          <a:rPr lang="vi-VN" sz="3200">
                            <a:latin typeface="Cambria Math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C</m:t>
                        </m:r>
                      </m:e>
                    </m:nary>
                  </m:oMath>
                </a14:m>
                <a:endParaRPr lang="en-US" sz="3200" dirty="0">
                  <a:latin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3200" b="1" i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 </a:t>
                </a:r>
                <a:r>
                  <a:rPr lang="pt-BR" sz="3200" b="1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b="1" i="1" dirty="0">
                    <a:latin typeface="Times New Roman" pitchFamily="18" charset="0"/>
                    <a:cs typeface="Times New Roman" pitchFamily="18" charset="0"/>
                  </a:rPr>
                  <a:t>Casio: </a:t>
                </a:r>
                <a:endParaRPr lang="en-US" sz="32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f</m:t>
                        </m:r>
                        <m:r>
                          <a:rPr lang="vi-VN" sz="32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  <m:r>
                          <a:rPr lang="vi-VN" sz="320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dx</m:t>
                        </m:r>
                        <m:r>
                          <a:rPr lang="vi-VN" sz="3200">
                            <a:latin typeface="Cambria Math"/>
                          </a:rPr>
                          <m:t>=</m:t>
                        </m:r>
                      </m:e>
                    </m:nary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F</m:t>
                    </m:r>
                    <m:r>
                      <a:rPr lang="vi-VN" sz="320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x</m:t>
                        </m:r>
                      </m:fName>
                      <m:e>
                        <m:r>
                          <a:rPr lang="vi-VN" sz="320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vi-VN" sz="32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C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f</m:t>
                    </m:r>
                    <m:r>
                      <a:rPr lang="vi-VN" sz="3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x</m:t>
                    </m:r>
                    <m:r>
                      <a:rPr lang="vi-VN" sz="3200">
                        <a:latin typeface="Cambria Math"/>
                      </a:rPr>
                      <m:t>)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200" i="1">
                            <a:latin typeface="Cambria Math"/>
                          </a:rPr>
                          <m:t>F</m:t>
                        </m:r>
                      </m:fName>
                      <m:e>
                        <m:r>
                          <a:rPr lang="vi-VN" sz="3200">
                            <a:latin typeface="Cambria Math"/>
                          </a:rPr>
                          <m:t>(</m:t>
                        </m:r>
                      </m:e>
                    </m:func>
                    <m:r>
                      <m:rPr>
                        <m:sty m:val="p"/>
                      </m:rPr>
                      <a:rPr lang="vi-VN" sz="3200" i="1">
                        <a:latin typeface="Cambria Math"/>
                      </a:rPr>
                      <m:t>x</m:t>
                    </m:r>
                    <m:r>
                      <a:rPr lang="vi-VN" sz="3200">
                        <a:latin typeface="Cambria Math"/>
                      </a:rPr>
                      <m:t>)</m:t>
                    </m:r>
                  </m:oMath>
                </a14:m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indent="1170305"/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Nhấn</a:t>
                </a:r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shift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sz="32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</a:rPr>
                              <m:t>𝑋</m:t>
                            </m:r>
                            <m:r>
                              <a:rPr lang="en-US" sz="3200" i="1">
                                <a:latin typeface="Cambria Math"/>
                                <a:ea typeface="Times New Roman"/>
                              </a:rPr>
                              <m:t>))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  <a:ea typeface="Times New Roman"/>
                          </a:rPr>
                          <m:t>𝑋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/>
                      </a:rPr>
                      <m:t>𝐹</m:t>
                    </m:r>
                    <m:r>
                      <a:rPr lang="en-US" sz="3200" i="1"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Times New Roman"/>
                      </a:rPr>
                      <m:t>𝑋</m:t>
                    </m:r>
                    <m:r>
                      <a:rPr lang="en-US" sz="3200" i="1"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1170305"/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. Nhấn phím Calc nhập X=2.5  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1170305" indent="-1170305"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kết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quả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0 (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gần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0 )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đáp</a:t>
                </a:r>
                <a:r>
                  <a:rPr lang="en-US" sz="3200" dirty="0"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Arial"/>
                    <a:cs typeface="Times New Roman" pitchFamily="18" charset="0"/>
                  </a:rPr>
                  <a:t>án</a:t>
                </a:r>
                <a:endParaRPr lang="en-SG" sz="3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4490"/>
                <a:ext cx="9067800" cy="5878404"/>
              </a:xfrm>
              <a:prstGeom prst="rect">
                <a:avLst/>
              </a:prstGeom>
              <a:blipFill rotWithShape="1">
                <a:blip r:embed="rId2"/>
                <a:stretch>
                  <a:fillRect l="-1748" t="-1451" b="-2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650</TotalTime>
  <Words>1898</Words>
  <PresentationFormat>Widescreen</PresentationFormat>
  <Paragraphs>629</Paragraphs>
  <Slides>71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71</vt:i4>
      </vt:variant>
    </vt:vector>
  </HeadingPairs>
  <TitlesOfParts>
    <vt:vector size="98" baseType="lpstr">
      <vt:lpstr>Arial</vt:lpstr>
      <vt:lpstr>AvantGarde-Demi</vt:lpstr>
      <vt:lpstr>Calibri</vt:lpstr>
      <vt:lpstr>Calibri Light</vt:lpstr>
      <vt:lpstr>Cambria Math</vt:lpstr>
      <vt:lpstr>Times New Roman</vt:lpstr>
      <vt:lpstr>Vani</vt:lpstr>
      <vt:lpstr>Varpada</vt:lpstr>
      <vt:lpstr>Wingdings</vt:lpstr>
      <vt:lpstr>Wingdings 2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Office Theme</vt:lpstr>
      <vt:lpstr>PowerPoint Presentation</vt:lpstr>
      <vt:lpstr>PowerPoint Presentation</vt:lpstr>
      <vt:lpstr>PowerPoint Presentation</vt:lpstr>
      <vt:lpstr>BÀI 1: NGUYÊN HÀM. </vt:lpstr>
      <vt:lpstr>PowerPoint Presentation</vt:lpstr>
      <vt:lpstr>4. Bảng nguyên hàm của các hàm số thường gặp và hàm số hợp</vt:lpstr>
      <vt:lpstr>  Dạng : NGUYÊN HÀM THEO ĐỊNH NGHĨA VÀ TÍNH CHẤT CƠ BẢN. </vt:lpstr>
      <vt:lpstr>.Casio:  .Nhập vào máy F(X)-k⁡- ∫_(x_0)^X▒〖f(x)dx〗 (F(X) là đáp án A,B,C,D) . Nhấn phím Calc nhập X=1 (thường thử 1 vài giá trị X phù hợp theo bài toán ) .Nếu có 1 kết quả khác  0 thì loại đáp án đó và tiếp tụp với các đáp án khác   </vt:lpstr>
      <vt:lpstr>PowerPoint Presentation</vt:lpstr>
      <vt:lpstr>Dạng : TỪNG PHẦN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2020-02-16T02:01:41Z</dcterms:modified>
</cp:coreProperties>
</file>