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28C1A-2D91-45CF-8E63-78F05692B430}" type="datetimeFigureOut">
              <a:rPr lang="en-US" smtClean="0"/>
              <a:t>21/3/2023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C391D-A7C7-4DF8-9302-EAE70C6A2B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947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28C1A-2D91-45CF-8E63-78F05692B430}" type="datetimeFigureOut">
              <a:rPr lang="en-US" smtClean="0"/>
              <a:t>21/3/2023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C391D-A7C7-4DF8-9302-EAE70C6A2B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650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28C1A-2D91-45CF-8E63-78F05692B430}" type="datetimeFigureOut">
              <a:rPr lang="en-US" smtClean="0"/>
              <a:t>21/3/2023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C391D-A7C7-4DF8-9302-EAE70C6A2B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477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28C1A-2D91-45CF-8E63-78F05692B430}" type="datetimeFigureOut">
              <a:rPr lang="en-US" smtClean="0"/>
              <a:t>21/3/2023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C391D-A7C7-4DF8-9302-EAE70C6A2B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276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28C1A-2D91-45CF-8E63-78F05692B430}" type="datetimeFigureOut">
              <a:rPr lang="en-US" smtClean="0"/>
              <a:t>21/3/2023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C391D-A7C7-4DF8-9302-EAE70C6A2B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92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28C1A-2D91-45CF-8E63-78F05692B430}" type="datetimeFigureOut">
              <a:rPr lang="en-US" smtClean="0"/>
              <a:t>21/3/2023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C391D-A7C7-4DF8-9302-EAE70C6A2B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192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28C1A-2D91-45CF-8E63-78F05692B430}" type="datetimeFigureOut">
              <a:rPr lang="en-US" smtClean="0"/>
              <a:t>21/3/2023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C391D-A7C7-4DF8-9302-EAE70C6A2B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836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28C1A-2D91-45CF-8E63-78F05692B430}" type="datetimeFigureOut">
              <a:rPr lang="en-US" smtClean="0"/>
              <a:t>21/3/2023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C391D-A7C7-4DF8-9302-EAE70C6A2B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103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28C1A-2D91-45CF-8E63-78F05692B430}" type="datetimeFigureOut">
              <a:rPr lang="en-US" smtClean="0"/>
              <a:t>21/3/2023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C391D-A7C7-4DF8-9302-EAE70C6A2B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933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28C1A-2D91-45CF-8E63-78F05692B430}" type="datetimeFigureOut">
              <a:rPr lang="en-US" smtClean="0"/>
              <a:t>21/3/2023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C391D-A7C7-4DF8-9302-EAE70C6A2B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946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28C1A-2D91-45CF-8E63-78F05692B430}" type="datetimeFigureOut">
              <a:rPr lang="en-US" smtClean="0"/>
              <a:t>21/3/2023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C391D-A7C7-4DF8-9302-EAE70C6A2B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901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328C1A-2D91-45CF-8E63-78F05692B430}" type="datetimeFigureOut">
              <a:rPr lang="en-US" smtClean="0"/>
              <a:t>21/3/2023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4C391D-A7C7-4DF8-9302-EAE70C6A2B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752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21771" y="1706627"/>
            <a:ext cx="10016838" cy="23876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7:</a:t>
            </a:r>
            <a:br>
              <a:rPr lang="en-US" sz="4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 QUAN THIÊN NHIÊN Ở THÀNH PHỐ HỒ CHÍ MINH</a:t>
            </a:r>
            <a:r>
              <a:rPr lang="pl-PL" sz="4800" dirty="0" smtClean="0"/>
              <a:t/>
            </a:r>
            <a:br>
              <a:rPr lang="pl-PL" sz="4800" dirty="0" smtClean="0"/>
            </a:br>
            <a:endParaRPr lang="en-US" sz="48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87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21577" y="139029"/>
            <a:ext cx="716113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 NGẬP MẶN CẦN GIỜ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4025" t="23346" r="24403" b="13235"/>
          <a:stretch/>
        </p:blipFill>
        <p:spPr>
          <a:xfrm>
            <a:off x="640080" y="846915"/>
            <a:ext cx="10985863" cy="5906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613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4983" y="299592"/>
            <a:ext cx="11861074" cy="1830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Times New Roman" panose="02020603050405020304" pitchFamily="18" charset="0"/>
              <a:buChar char="-"/>
            </a:pP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ngập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mặn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75000 ha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tôm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 )</a:t>
            </a:r>
            <a:endParaRPr lang="en-US" sz="36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4983" y="2357569"/>
            <a:ext cx="7936788" cy="645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Times New Roman" panose="02020603050405020304" pitchFamily="18" charset="0"/>
              <a:buChar char="-"/>
            </a:pP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UNESCO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2000.</a:t>
            </a:r>
            <a:endParaRPr lang="en-US" sz="36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3448496"/>
            <a:ext cx="12057017" cy="1237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"/>
            </a:pP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ngập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mặn</a:t>
            </a:r>
            <a:r>
              <a:rPr 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5233741"/>
            <a:ext cx="11451772" cy="1237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Times New Roman" panose="02020603050405020304" pitchFamily="18" charset="0"/>
              <a:buChar char="-"/>
            </a:pP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tp,HCM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trương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tồn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969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3434" y="116558"/>
            <a:ext cx="119454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dirty="0"/>
          </a:p>
        </p:txBody>
      </p:sp>
      <p:sp>
        <p:nvSpPr>
          <p:cNvPr id="3" name="Rectangle 2"/>
          <p:cNvSpPr/>
          <p:nvPr/>
        </p:nvSpPr>
        <p:spPr>
          <a:xfrm>
            <a:off x="462044" y="1563452"/>
            <a:ext cx="29546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3434" y="2469793"/>
            <a:ext cx="119454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0707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2475" t="31066" r="21820" b="9191"/>
          <a:stretch/>
        </p:blipFill>
        <p:spPr>
          <a:xfrm>
            <a:off x="2344783" y="3226526"/>
            <a:ext cx="7247966" cy="363147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171406" y="0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MyriadPro-Bold"/>
              </a:rPr>
              <a:t>SÔNG SÀI GÒN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br>
              <a:rPr lang="en-US" sz="4000" dirty="0" smtClean="0">
                <a:solidFill>
                  <a:srgbClr val="FF0000"/>
                </a:solidFill>
              </a:rPr>
            </a:b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8856" y="645357"/>
            <a:ext cx="12083144" cy="2463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sài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gòn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Tp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.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Minh: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thoát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,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dã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.</a:t>
            </a:r>
            <a:endParaRPr lang="en-US" sz="36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749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1251" y="-52251"/>
            <a:ext cx="6643687" cy="3605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Tuy</a:t>
            </a:r>
            <a:r>
              <a:rPr lang="en-US" sz="3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3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3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xả</a:t>
            </a:r>
            <a:r>
              <a:rPr lang="en-US" sz="3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3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thải</a:t>
            </a:r>
            <a:r>
              <a:rPr lang="en-US" sz="3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3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r>
              <a:rPr lang="en-US" sz="3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sz="3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,</a:t>
            </a:r>
            <a:r>
              <a:rPr lang="en-US" sz="3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sỏi</a:t>
            </a:r>
            <a:r>
              <a:rPr lang="en-US" sz="3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3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xấu</a:t>
            </a:r>
            <a:r>
              <a:rPr lang="en-US" sz="3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TP .</a:t>
            </a:r>
            <a:endParaRPr lang="en-US" sz="34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3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4571" y="120333"/>
            <a:ext cx="4631455" cy="56142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816" y="2779531"/>
            <a:ext cx="5854027" cy="3895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33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6528" y="0"/>
            <a:ext cx="119454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91589" y="1356303"/>
            <a:ext cx="12383589" cy="2068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vứt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bừa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bậy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tường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bẻ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,….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b="1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6528" y="3657600"/>
            <a:ext cx="119454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91234" y="4988859"/>
            <a:ext cx="119454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3661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17826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ác 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 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 với giá trị </a:t>
            </a:r>
            <a:r>
              <a:rPr 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 loại cảnh quan thiên nhiên dưới đây:</a:t>
            </a:r>
            <a:r>
              <a:rPr 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115" y="1200329"/>
            <a:ext cx="336932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dirty="0" err="1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400" b="1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400" b="1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thẩm</a:t>
            </a:r>
            <a:r>
              <a:rPr lang="en-US" sz="3400" b="1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12057" y="1238198"/>
            <a:ext cx="336932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dirty="0" err="1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400" b="1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400" b="1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400" b="1" dirty="0" smtClean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001000" y="1238198"/>
            <a:ext cx="336932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dirty="0" err="1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400" b="1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400" b="1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3400" b="1" dirty="0" smtClean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17843" y="1891620"/>
            <a:ext cx="634701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dirty="0" err="1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400" b="1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400" b="1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400" b="1" dirty="0" smtClean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3400" b="1" dirty="0" smtClean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400" b="1" dirty="0" err="1" smtClean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3400" b="1" dirty="0" smtClean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847118"/>
              </p:ext>
            </p:extLst>
          </p:nvPr>
        </p:nvGraphicFramePr>
        <p:xfrm>
          <a:off x="107576" y="2621265"/>
          <a:ext cx="11936506" cy="417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68253">
                  <a:extLst>
                    <a:ext uri="{9D8B030D-6E8A-4147-A177-3AD203B41FA5}">
                      <a16:colId xmlns:a16="http://schemas.microsoft.com/office/drawing/2014/main" xmlns="" val="1195593024"/>
                    </a:ext>
                  </a:extLst>
                </a:gridCol>
                <a:gridCol w="5968253">
                  <a:extLst>
                    <a:ext uri="{9D8B030D-6E8A-4147-A177-3AD203B41FA5}">
                      <a16:colId xmlns:a16="http://schemas.microsoft.com/office/drawing/2014/main" xmlns="" val="1699026472"/>
                    </a:ext>
                  </a:extLst>
                </a:gridCol>
              </a:tblGrid>
              <a:tr h="382522">
                <a:tc>
                  <a:txBody>
                    <a:bodyPr/>
                    <a:lstStyle/>
                    <a:p>
                      <a:pPr algn="ctr"/>
                      <a:r>
                        <a:rPr lang="en-US" sz="3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Cảnh</a:t>
                      </a:r>
                      <a:r>
                        <a:rPr lang="en-US" sz="3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3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thiên</a:t>
                      </a:r>
                      <a:r>
                        <a:rPr lang="en-US" sz="3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nhiên</a:t>
                      </a:r>
                      <a:endParaRPr lang="en-US" sz="3400" b="1" i="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lang="en-US" sz="3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trị</a:t>
                      </a:r>
                      <a:r>
                        <a:rPr lang="en-US" sz="3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3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322858586"/>
                  </a:ext>
                </a:extLst>
              </a:tr>
              <a:tr h="334000">
                <a:tc>
                  <a:txBody>
                    <a:bodyPr/>
                    <a:lstStyle/>
                    <a:p>
                      <a:r>
                        <a:rPr lang="vi-VN" sz="34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Công viên </a:t>
                      </a:r>
                      <a:endParaRPr lang="en-US" sz="3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83531928"/>
                  </a:ext>
                </a:extLst>
              </a:tr>
              <a:tr h="357857">
                <a:tc>
                  <a:txBody>
                    <a:bodyPr/>
                    <a:lstStyle/>
                    <a:p>
                      <a:r>
                        <a:rPr lang="vi-VN" sz="34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Hàng cây hai bên đường </a:t>
                      </a:r>
                      <a:endParaRPr lang="en-US" sz="3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76980446"/>
                  </a:ext>
                </a:extLst>
              </a:tr>
              <a:tr h="324457">
                <a:tc>
                  <a:txBody>
                    <a:bodyPr/>
                    <a:lstStyle/>
                    <a:p>
                      <a:r>
                        <a:rPr lang="vi-VN" sz="34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Hàng dừa nước ven sông rạch </a:t>
                      </a:r>
                      <a:endParaRPr lang="en-US" sz="3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13811266"/>
                  </a:ext>
                </a:extLst>
              </a:tr>
              <a:tr h="379327">
                <a:tc>
                  <a:txBody>
                    <a:bodyPr/>
                    <a:lstStyle/>
                    <a:p>
                      <a:r>
                        <a:rPr lang="vi-VN" sz="34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Đồng ruộng, vườn rau, vườn cây ăn trái </a:t>
                      </a:r>
                      <a:endParaRPr lang="en-US" sz="3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15251770"/>
                  </a:ext>
                </a:extLst>
              </a:tr>
              <a:tr h="441230">
                <a:tc>
                  <a:txBody>
                    <a:bodyPr/>
                    <a:lstStyle/>
                    <a:p>
                      <a:r>
                        <a:rPr lang="vi-VN" sz="34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Rừng ngập mặn, rừng tràm </a:t>
                      </a:r>
                      <a:endParaRPr lang="en-US" sz="3400" b="0" i="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597694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422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336932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thẩm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97857" y="0"/>
            <a:ext cx="336932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674760" y="-34565"/>
            <a:ext cx="336932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80914" y="660514"/>
            <a:ext cx="634701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9591568"/>
              </p:ext>
            </p:extLst>
          </p:nvPr>
        </p:nvGraphicFramePr>
        <p:xfrm>
          <a:off x="166198" y="1559859"/>
          <a:ext cx="12025802" cy="51636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12901">
                  <a:extLst>
                    <a:ext uri="{9D8B030D-6E8A-4147-A177-3AD203B41FA5}">
                      <a16:colId xmlns:a16="http://schemas.microsoft.com/office/drawing/2014/main" xmlns="" val="1195593024"/>
                    </a:ext>
                  </a:extLst>
                </a:gridCol>
                <a:gridCol w="6012901">
                  <a:extLst>
                    <a:ext uri="{9D8B030D-6E8A-4147-A177-3AD203B41FA5}">
                      <a16:colId xmlns:a16="http://schemas.microsoft.com/office/drawing/2014/main" xmlns="" val="1699026472"/>
                    </a:ext>
                  </a:extLst>
                </a:gridCol>
              </a:tblGrid>
              <a:tr h="753820">
                <a:tc>
                  <a:txBody>
                    <a:bodyPr/>
                    <a:lstStyle/>
                    <a:p>
                      <a:pPr algn="ctr"/>
                      <a:r>
                        <a:rPr lang="en-US" sz="38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Cảnh</a:t>
                      </a:r>
                      <a:r>
                        <a:rPr lang="en-US" sz="38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8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38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8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thiên</a:t>
                      </a:r>
                      <a:r>
                        <a:rPr lang="en-US" sz="38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8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nhiên</a:t>
                      </a:r>
                      <a:endParaRPr lang="en-US" sz="3800" b="1" i="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8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lang="en-US" sz="38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8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trị</a:t>
                      </a:r>
                      <a:r>
                        <a:rPr lang="en-US" sz="3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3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322858586"/>
                  </a:ext>
                </a:extLst>
              </a:tr>
              <a:tr h="753820">
                <a:tc>
                  <a:txBody>
                    <a:bodyPr/>
                    <a:lstStyle/>
                    <a:p>
                      <a:r>
                        <a:rPr lang="vi-VN" sz="3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Công viên </a:t>
                      </a:r>
                      <a:endParaRPr lang="en-US" sz="3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83531928"/>
                  </a:ext>
                </a:extLst>
              </a:tr>
              <a:tr h="753820">
                <a:tc>
                  <a:txBody>
                    <a:bodyPr/>
                    <a:lstStyle/>
                    <a:p>
                      <a:r>
                        <a:rPr lang="vi-VN" sz="3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Hàng cây hai bên đường </a:t>
                      </a:r>
                      <a:endParaRPr lang="en-US" sz="3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76980446"/>
                  </a:ext>
                </a:extLst>
              </a:tr>
              <a:tr h="753820">
                <a:tc>
                  <a:txBody>
                    <a:bodyPr/>
                    <a:lstStyle/>
                    <a:p>
                      <a:r>
                        <a:rPr lang="vi-VN" sz="3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Hàng dừa nước ven sông rạch </a:t>
                      </a:r>
                      <a:endParaRPr lang="en-US" sz="3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13811266"/>
                  </a:ext>
                </a:extLst>
              </a:tr>
              <a:tr h="1394568">
                <a:tc>
                  <a:txBody>
                    <a:bodyPr/>
                    <a:lstStyle/>
                    <a:p>
                      <a:r>
                        <a:rPr lang="vi-VN" sz="3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Đồng ruộng, vườn rau, vườn cây ăn trái </a:t>
                      </a:r>
                      <a:endParaRPr lang="en-US" sz="3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15251770"/>
                  </a:ext>
                </a:extLst>
              </a:tr>
              <a:tr h="753820">
                <a:tc>
                  <a:txBody>
                    <a:bodyPr/>
                    <a:lstStyle/>
                    <a:p>
                      <a:r>
                        <a:rPr lang="vi-VN" sz="3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Rừng ngập mặn, rừng tràm </a:t>
                      </a:r>
                      <a:endParaRPr lang="en-US" sz="3800" b="0" i="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597694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520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6990892"/>
              </p:ext>
            </p:extLst>
          </p:nvPr>
        </p:nvGraphicFramePr>
        <p:xfrm>
          <a:off x="0" y="0"/>
          <a:ext cx="12192000" cy="68642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12541">
                  <a:extLst>
                    <a:ext uri="{9D8B030D-6E8A-4147-A177-3AD203B41FA5}">
                      <a16:colId xmlns:a16="http://schemas.microsoft.com/office/drawing/2014/main" xmlns="" val="1195593024"/>
                    </a:ext>
                  </a:extLst>
                </a:gridCol>
                <a:gridCol w="5979459">
                  <a:extLst>
                    <a:ext uri="{9D8B030D-6E8A-4147-A177-3AD203B41FA5}">
                      <a16:colId xmlns:a16="http://schemas.microsoft.com/office/drawing/2014/main" xmlns="" val="1699026472"/>
                    </a:ext>
                  </a:extLst>
                </a:gridCol>
              </a:tblGrid>
              <a:tr h="951025">
                <a:tc>
                  <a:txBody>
                    <a:bodyPr/>
                    <a:lstStyle/>
                    <a:p>
                      <a:pPr algn="ctr"/>
                      <a:r>
                        <a:rPr lang="en-US" sz="40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Cảnh</a:t>
                      </a:r>
                      <a:r>
                        <a:rPr lang="en-US" sz="40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40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thiên</a:t>
                      </a:r>
                      <a:r>
                        <a:rPr lang="en-US" sz="40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nhiên</a:t>
                      </a:r>
                      <a:endParaRPr lang="en-US" sz="4000" b="1" i="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lang="en-US" sz="40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trị</a:t>
                      </a:r>
                      <a:r>
                        <a:rPr lang="en-US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322858586"/>
                  </a:ext>
                </a:extLst>
              </a:tr>
              <a:tr h="951025">
                <a:tc>
                  <a:txBody>
                    <a:bodyPr/>
                    <a:lstStyle/>
                    <a:p>
                      <a:r>
                        <a:rPr lang="vi-VN" sz="40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Công viên </a:t>
                      </a:r>
                      <a:endParaRPr 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lang="en-US" sz="4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trị</a:t>
                      </a:r>
                      <a:r>
                        <a:rPr lang="en-US" sz="4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4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hóa</a:t>
                      </a:r>
                      <a:endParaRPr 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83531928"/>
                  </a:ext>
                </a:extLst>
              </a:tr>
              <a:tr h="951025">
                <a:tc>
                  <a:txBody>
                    <a:bodyPr/>
                    <a:lstStyle/>
                    <a:p>
                      <a:r>
                        <a:rPr lang="vi-VN" sz="40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Hàng cây hai bên đường </a:t>
                      </a:r>
                      <a:endParaRPr 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lang="en-US" sz="4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trị</a:t>
                      </a:r>
                      <a:r>
                        <a:rPr lang="en-US" sz="4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thẩm</a:t>
                      </a:r>
                      <a:r>
                        <a:rPr lang="en-US" sz="4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mỹ</a:t>
                      </a:r>
                      <a:endParaRPr 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76980446"/>
                  </a:ext>
                </a:extLst>
              </a:tr>
              <a:tr h="951025">
                <a:tc>
                  <a:txBody>
                    <a:bodyPr/>
                    <a:lstStyle/>
                    <a:p>
                      <a:r>
                        <a:rPr lang="vi-VN" sz="40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Hàng dừa nước ven sông rạch </a:t>
                      </a:r>
                      <a:endParaRPr 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lang="en-US" sz="4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trị</a:t>
                      </a:r>
                      <a:r>
                        <a:rPr lang="en-US" sz="4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4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thái</a:t>
                      </a:r>
                      <a:r>
                        <a:rPr lang="en-US" sz="4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en-US" sz="4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môi</a:t>
                      </a:r>
                      <a:r>
                        <a:rPr lang="en-US" sz="4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trường</a:t>
                      </a:r>
                      <a:endParaRPr 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13811266"/>
                  </a:ext>
                </a:extLst>
              </a:tr>
              <a:tr h="1389920">
                <a:tc>
                  <a:txBody>
                    <a:bodyPr/>
                    <a:lstStyle/>
                    <a:p>
                      <a:r>
                        <a:rPr lang="vi-VN" sz="40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Đồng ruộng, vườn rau, vườn cây ăn trái </a:t>
                      </a:r>
                      <a:endParaRPr 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lang="en-US" sz="4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trị</a:t>
                      </a:r>
                      <a:r>
                        <a:rPr lang="en-US" sz="4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kinh</a:t>
                      </a:r>
                      <a:r>
                        <a:rPr lang="en-US" sz="4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endParaRPr 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15251770"/>
                  </a:ext>
                </a:extLst>
              </a:tr>
              <a:tr h="951025">
                <a:tc>
                  <a:txBody>
                    <a:bodyPr/>
                    <a:lstStyle/>
                    <a:p>
                      <a:r>
                        <a:rPr lang="vi-VN" sz="40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Rừng ngập mặn, rừng tràm </a:t>
                      </a:r>
                      <a:endParaRPr lang="en-US" sz="4000" b="0" i="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lang="en-US" sz="4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trị</a:t>
                      </a:r>
                      <a:r>
                        <a:rPr lang="en-US" sz="4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4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thái</a:t>
                      </a:r>
                      <a:r>
                        <a:rPr lang="en-US" sz="4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en-US" sz="4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môi</a:t>
                      </a:r>
                      <a:r>
                        <a:rPr lang="en-US" sz="4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trường</a:t>
                      </a:r>
                      <a:endParaRPr 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597694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3931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0670" y="0"/>
            <a:ext cx="11981329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b="1" i="1" dirty="0" smtClean="0">
                <a:solidFill>
                  <a:srgbClr val="FF0000"/>
                </a:solidFill>
                <a:latin typeface="+mj-lt"/>
              </a:rPr>
              <a:t>Trong </a:t>
            </a:r>
            <a:r>
              <a:rPr lang="vi-VN" sz="3600" b="1" i="1" dirty="0">
                <a:solidFill>
                  <a:srgbClr val="FF0000"/>
                </a:solidFill>
                <a:latin typeface="+mj-lt"/>
              </a:rPr>
              <a:t>các hành động dưới đây, theo em, hành động nào góp phần bảo vệ </a:t>
            </a:r>
            <a:r>
              <a:rPr lang="vi-VN" sz="3600" b="1" i="1" dirty="0" smtClean="0">
                <a:solidFill>
                  <a:srgbClr val="FF0000"/>
                </a:solidFill>
                <a:latin typeface="+mj-lt"/>
              </a:rPr>
              <a:t>cảnh</a:t>
            </a:r>
            <a:r>
              <a:rPr lang="en-US" sz="3600" b="1" i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600" b="1" i="1" dirty="0" smtClean="0">
                <a:solidFill>
                  <a:srgbClr val="FF0000"/>
                </a:solidFill>
                <a:latin typeface="+mj-lt"/>
              </a:rPr>
              <a:t>quan</a:t>
            </a:r>
            <a:r>
              <a:rPr lang="en-US" sz="3600" b="1" i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600" b="1" i="1" dirty="0" smtClean="0">
                <a:solidFill>
                  <a:srgbClr val="FF0000"/>
                </a:solidFill>
                <a:latin typeface="+mj-lt"/>
              </a:rPr>
              <a:t>thiên </a:t>
            </a:r>
            <a:r>
              <a:rPr lang="vi-VN" sz="3600" b="1" i="1" dirty="0">
                <a:solidFill>
                  <a:srgbClr val="FF0000"/>
                </a:solidFill>
                <a:latin typeface="+mj-lt"/>
              </a:rPr>
              <a:t>nhiên? Vì sao?</a:t>
            </a:r>
            <a:r>
              <a:rPr lang="vi-VN" sz="3600" i="1" dirty="0">
                <a:solidFill>
                  <a:srgbClr val="00A651"/>
                </a:solidFill>
                <a:latin typeface="+mj-lt"/>
              </a:rPr>
              <a:t/>
            </a:r>
            <a:br>
              <a:rPr lang="vi-VN" sz="3600" i="1" dirty="0">
                <a:solidFill>
                  <a:srgbClr val="00A651"/>
                </a:solidFill>
                <a:latin typeface="+mj-lt"/>
              </a:rPr>
            </a:br>
            <a:r>
              <a:rPr lang="vi-VN" sz="3600" dirty="0">
                <a:solidFill>
                  <a:srgbClr val="242021"/>
                </a:solidFill>
                <a:latin typeface="+mj-lt"/>
              </a:rPr>
              <a:t>a. Vứt rác, xác động vật xuống sông Sài Gòn.</a:t>
            </a:r>
            <a:br>
              <a:rPr lang="vi-VN" sz="3600" dirty="0">
                <a:solidFill>
                  <a:srgbClr val="242021"/>
                </a:solidFill>
                <a:latin typeface="+mj-lt"/>
              </a:rPr>
            </a:br>
            <a:r>
              <a:rPr lang="vi-VN" sz="3600" dirty="0">
                <a:solidFill>
                  <a:srgbClr val="242021"/>
                </a:solidFill>
                <a:latin typeface="+mj-lt"/>
              </a:rPr>
              <a:t>b. Lấn chiếm lòng, lề đường để buôn bán.</a:t>
            </a:r>
            <a:br>
              <a:rPr lang="vi-VN" sz="3600" dirty="0">
                <a:solidFill>
                  <a:srgbClr val="242021"/>
                </a:solidFill>
                <a:latin typeface="+mj-lt"/>
              </a:rPr>
            </a:br>
            <a:r>
              <a:rPr lang="vi-VN" sz="3600" dirty="0">
                <a:solidFill>
                  <a:srgbClr val="242021"/>
                </a:solidFill>
                <a:latin typeface="+mj-lt"/>
              </a:rPr>
              <a:t>c. Tổ chức tham quan, học tập và trải nghiệm tại Thảo Cầm Viên.</a:t>
            </a:r>
            <a:br>
              <a:rPr lang="vi-VN" sz="3600" dirty="0">
                <a:solidFill>
                  <a:srgbClr val="242021"/>
                </a:solidFill>
                <a:latin typeface="+mj-lt"/>
              </a:rPr>
            </a:br>
            <a:r>
              <a:rPr lang="vi-VN" sz="3600" dirty="0">
                <a:solidFill>
                  <a:srgbClr val="242021"/>
                </a:solidFill>
                <a:latin typeface="+mj-lt"/>
              </a:rPr>
              <a:t>d. Nhắc nhở bạn bè, mọi người xung quanh giữ gìn, bảo vệ cảnh quan thiên nhiên.</a:t>
            </a:r>
            <a:br>
              <a:rPr lang="vi-VN" sz="3600" dirty="0">
                <a:solidFill>
                  <a:srgbClr val="242021"/>
                </a:solidFill>
                <a:latin typeface="+mj-lt"/>
              </a:rPr>
            </a:br>
            <a:r>
              <a:rPr lang="vi-VN" sz="3600" dirty="0">
                <a:solidFill>
                  <a:srgbClr val="242021"/>
                </a:solidFill>
                <a:latin typeface="+mj-lt"/>
              </a:rPr>
              <a:t>e. Viết, vẽ lên cây hoặc lên các công trình công cộng tại công viên, trường học và </a:t>
            </a:r>
            <a:r>
              <a:rPr lang="vi-VN" sz="3600" dirty="0" smtClean="0">
                <a:solidFill>
                  <a:srgbClr val="242021"/>
                </a:solidFill>
                <a:latin typeface="+mj-lt"/>
              </a:rPr>
              <a:t>các</a:t>
            </a:r>
            <a:r>
              <a:rPr lang="en-US" sz="3600" dirty="0" smtClean="0">
                <a:solidFill>
                  <a:srgbClr val="242021"/>
                </a:solidFill>
                <a:latin typeface="+mj-lt"/>
              </a:rPr>
              <a:t> </a:t>
            </a:r>
            <a:r>
              <a:rPr lang="vi-VN" sz="3600" dirty="0" smtClean="0">
                <a:solidFill>
                  <a:srgbClr val="242021"/>
                </a:solidFill>
                <a:latin typeface="+mj-lt"/>
              </a:rPr>
              <a:t>khu </a:t>
            </a:r>
            <a:r>
              <a:rPr lang="vi-VN" sz="3600" dirty="0">
                <a:solidFill>
                  <a:srgbClr val="242021"/>
                </a:solidFill>
                <a:latin typeface="+mj-lt"/>
              </a:rPr>
              <a:t>vực công cộng khác.</a:t>
            </a:r>
            <a:br>
              <a:rPr lang="vi-VN" sz="3600" dirty="0">
                <a:solidFill>
                  <a:srgbClr val="242021"/>
                </a:solidFill>
                <a:latin typeface="+mj-lt"/>
              </a:rPr>
            </a:br>
            <a:r>
              <a:rPr lang="vi-VN" sz="3600" dirty="0">
                <a:solidFill>
                  <a:srgbClr val="242021"/>
                </a:solidFill>
                <a:latin typeface="+mj-lt"/>
              </a:rPr>
              <a:t>f. Sử dụng quỹ đất để tập trung xây khu công nghiệp.</a:t>
            </a:r>
            <a:br>
              <a:rPr lang="vi-VN" sz="3600" dirty="0">
                <a:solidFill>
                  <a:srgbClr val="242021"/>
                </a:solidFill>
                <a:latin typeface="+mj-lt"/>
              </a:rPr>
            </a:br>
            <a:r>
              <a:rPr lang="vi-VN" sz="3600" dirty="0">
                <a:solidFill>
                  <a:srgbClr val="242021"/>
                </a:solidFill>
                <a:latin typeface="+mj-lt"/>
              </a:rPr>
              <a:t>g. Xây dựng các mảng xanh tại khu dân cư cho người dân.</a:t>
            </a:r>
            <a:r>
              <a:rPr lang="vi-VN" sz="3600" dirty="0" smtClean="0">
                <a:latin typeface="+mj-lt"/>
              </a:rPr>
              <a:t> </a:t>
            </a:r>
            <a:br>
              <a:rPr lang="vi-VN" sz="3600" dirty="0" smtClean="0">
                <a:latin typeface="+mj-lt"/>
              </a:rPr>
            </a:br>
            <a:endParaRPr lang="en-US" sz="3600" dirty="0">
              <a:latin typeface="+mj-lt"/>
            </a:endParaRPr>
          </a:p>
        </p:txBody>
      </p:sp>
      <p:sp>
        <p:nvSpPr>
          <p:cNvPr id="4" name="Oval 3"/>
          <p:cNvSpPr/>
          <p:nvPr/>
        </p:nvSpPr>
        <p:spPr>
          <a:xfrm>
            <a:off x="210670" y="2347234"/>
            <a:ext cx="475130" cy="48409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10670" y="3405105"/>
            <a:ext cx="475130" cy="48409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10670" y="6145305"/>
            <a:ext cx="475130" cy="48409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324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03863" y="0"/>
            <a:ext cx="76635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Ô CHỮ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4949" y="947109"/>
            <a:ext cx="115083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600" b="1" dirty="0">
                <a:solidFill>
                  <a:srgbClr val="242021"/>
                </a:solidFill>
                <a:latin typeface="+mj-lt"/>
              </a:rPr>
              <a:t>Ô chữ dưới đây </a:t>
            </a:r>
            <a:r>
              <a:rPr lang="en-US" sz="3600" b="1" dirty="0" err="1" smtClean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 smtClean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smtClean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600" b="1" dirty="0" err="1" smtClean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vi-VN" sz="3600" b="1" dirty="0" smtClean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vi-VN" sz="3600" b="1" dirty="0" smtClean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b="1" dirty="0" smtClean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smtClean="0">
                <a:solidFill>
                  <a:srgbClr val="242021"/>
                </a:solidFill>
                <a:latin typeface="+mj-lt"/>
              </a:rPr>
              <a:t>loài cây </a:t>
            </a:r>
            <a:r>
              <a:rPr lang="vi-VN" sz="3600" b="1" dirty="0">
                <a:solidFill>
                  <a:srgbClr val="242021"/>
                </a:solidFill>
                <a:latin typeface="+mj-lt"/>
              </a:rPr>
              <a:t>ở Thành phố Hồ Chí Minh. Trong thời </a:t>
            </a:r>
            <a:r>
              <a:rPr lang="vi-VN" sz="3600" b="1" dirty="0" smtClean="0">
                <a:solidFill>
                  <a:srgbClr val="242021"/>
                </a:solidFill>
                <a:latin typeface="+mj-lt"/>
              </a:rPr>
              <a:t>gian</a:t>
            </a:r>
            <a:r>
              <a:rPr lang="en-US" sz="3600" b="1" dirty="0" smtClean="0">
                <a:solidFill>
                  <a:srgbClr val="242021"/>
                </a:solidFill>
                <a:latin typeface="+mj-lt"/>
              </a:rPr>
              <a:t> </a:t>
            </a:r>
            <a:r>
              <a:rPr lang="en-US" sz="3600" b="1" dirty="0" smtClean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vi-VN" sz="3600" b="1" dirty="0" smtClean="0">
                <a:solidFill>
                  <a:srgbClr val="242021"/>
                </a:solidFill>
                <a:latin typeface="+mj-lt"/>
              </a:rPr>
              <a:t> </a:t>
            </a:r>
            <a:r>
              <a:rPr lang="vi-VN" sz="3600" b="1" dirty="0">
                <a:solidFill>
                  <a:srgbClr val="242021"/>
                </a:solidFill>
                <a:latin typeface="+mj-lt"/>
              </a:rPr>
              <a:t>phút, em và các bạn hãy cùng tìm tên các loài cây đó.</a:t>
            </a:r>
            <a:r>
              <a:rPr lang="vi-VN" sz="3600" b="1" dirty="0" smtClean="0">
                <a:latin typeface="+mj-lt"/>
              </a:rPr>
              <a:t> </a:t>
            </a:r>
            <a:br>
              <a:rPr lang="vi-VN" sz="3600" b="1" dirty="0" smtClean="0">
                <a:latin typeface="+mj-lt"/>
              </a:rPr>
            </a:br>
            <a:endParaRPr lang="en-US" sz="3600" b="1" dirty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7243" t="23482" r="25470" b="16875"/>
          <a:stretch/>
        </p:blipFill>
        <p:spPr>
          <a:xfrm>
            <a:off x="3461658" y="2822120"/>
            <a:ext cx="5691317" cy="4035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85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7243" t="23482" r="25470" b="16875"/>
          <a:stretch/>
        </p:blipFill>
        <p:spPr>
          <a:xfrm>
            <a:off x="195943" y="39192"/>
            <a:ext cx="11547566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39634" y="143692"/>
            <a:ext cx="4506686" cy="62701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480457" y="822961"/>
            <a:ext cx="3365863" cy="62701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96239" y="2148841"/>
            <a:ext cx="6683829" cy="62701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592977" y="6152605"/>
            <a:ext cx="3376749" cy="62701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5400000">
            <a:off x="5207726" y="923111"/>
            <a:ext cx="2651760" cy="1092924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5400000">
            <a:off x="7310847" y="2229396"/>
            <a:ext cx="5264330" cy="1092924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5400000">
            <a:off x="3331028" y="3241767"/>
            <a:ext cx="1959428" cy="1092924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 rot="5400000">
            <a:off x="6359436" y="4234543"/>
            <a:ext cx="2664821" cy="1092924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5400000">
            <a:off x="6498771" y="2542907"/>
            <a:ext cx="4637315" cy="1092924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5400000">
            <a:off x="10066019" y="3891647"/>
            <a:ext cx="1939834" cy="1092924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8205649" y="6139542"/>
            <a:ext cx="3376749" cy="62701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 rot="5400000">
            <a:off x="3300549" y="629195"/>
            <a:ext cx="1959428" cy="1092924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 rot="5400000">
            <a:off x="1841865" y="2252256"/>
            <a:ext cx="2658289" cy="1092924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 rot="5400000">
            <a:off x="-392971" y="4280264"/>
            <a:ext cx="2658289" cy="1092924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 rot="5400000">
            <a:off x="9399815" y="1266012"/>
            <a:ext cx="3311432" cy="1053735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682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3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8" grpId="1" animBg="1"/>
      <p:bldP spid="19" grpId="0" animBg="1"/>
      <p:bldP spid="20" grpId="0" animBg="1"/>
      <p:bldP spid="21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28456" y="52251"/>
            <a:ext cx="30610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9635" y="1312869"/>
            <a:ext cx="1198299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Xoài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phượng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xà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cừ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đước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tràm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gòn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bàng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lim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xẹt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bần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sen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01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6541" y="116558"/>
            <a:ext cx="1207545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114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3444" y="157668"/>
            <a:ext cx="125011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MyriadPro-Bold"/>
              </a:rPr>
              <a:t>CẢNH QUAN THIÊN NHIÊN Ở THÀNH PHỐ HỒ CHÍ MINH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4469" y="742443"/>
            <a:ext cx="11819965" cy="689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300" dirty="0">
                <a:solidFill>
                  <a:srgbClr val="242021"/>
                </a:solidFill>
                <a:latin typeface="+mj-lt"/>
              </a:rPr>
              <a:t>Rừng cây, công viên, bồn </a:t>
            </a:r>
            <a:r>
              <a:rPr lang="vi-VN" sz="3300" dirty="0" smtClean="0">
                <a:solidFill>
                  <a:srgbClr val="242021"/>
                </a:solidFill>
                <a:latin typeface="+mj-lt"/>
              </a:rPr>
              <a:t>hoa</a:t>
            </a:r>
            <a:r>
              <a:rPr lang="en-US" sz="3300" dirty="0" smtClean="0">
                <a:solidFill>
                  <a:srgbClr val="242021"/>
                </a:solidFill>
                <a:latin typeface="+mj-lt"/>
              </a:rPr>
              <a:t> </a:t>
            </a:r>
            <a:r>
              <a:rPr lang="vi-VN" sz="3300" dirty="0" smtClean="0">
                <a:solidFill>
                  <a:srgbClr val="242021"/>
                </a:solidFill>
                <a:latin typeface="+mj-lt"/>
              </a:rPr>
              <a:t>tiểu </a:t>
            </a:r>
            <a:r>
              <a:rPr lang="vi-VN" sz="3300" dirty="0">
                <a:solidFill>
                  <a:srgbClr val="242021"/>
                </a:solidFill>
                <a:latin typeface="+mj-lt"/>
              </a:rPr>
              <a:t>cảnh, hàng cây bên đường, </a:t>
            </a:r>
            <a:r>
              <a:rPr lang="vi-VN" sz="3300" dirty="0" smtClean="0">
                <a:solidFill>
                  <a:srgbClr val="242021"/>
                </a:solidFill>
                <a:latin typeface="+mj-lt"/>
              </a:rPr>
              <a:t>rặng</a:t>
            </a:r>
            <a:r>
              <a:rPr lang="en-US" sz="3300" dirty="0" smtClean="0">
                <a:solidFill>
                  <a:srgbClr val="242021"/>
                </a:solidFill>
                <a:latin typeface="+mj-lt"/>
              </a:rPr>
              <a:t> </a:t>
            </a:r>
            <a:r>
              <a:rPr lang="vi-VN" sz="3300" dirty="0" smtClean="0">
                <a:solidFill>
                  <a:srgbClr val="242021"/>
                </a:solidFill>
                <a:latin typeface="+mj-lt"/>
              </a:rPr>
              <a:t>dừa </a:t>
            </a:r>
            <a:r>
              <a:rPr lang="vi-VN" sz="3300" dirty="0">
                <a:solidFill>
                  <a:srgbClr val="242021"/>
                </a:solidFill>
                <a:latin typeface="+mj-lt"/>
              </a:rPr>
              <a:t>nước bên bờ sông,… đều </a:t>
            </a:r>
            <a:r>
              <a:rPr lang="vi-VN" sz="3300" dirty="0" smtClean="0">
                <a:solidFill>
                  <a:srgbClr val="242021"/>
                </a:solidFill>
                <a:latin typeface="+mj-lt"/>
              </a:rPr>
              <a:t>là</a:t>
            </a:r>
            <a:r>
              <a:rPr lang="en-US" sz="3300" dirty="0" smtClean="0">
                <a:solidFill>
                  <a:srgbClr val="242021"/>
                </a:solidFill>
                <a:latin typeface="+mj-lt"/>
              </a:rPr>
              <a:t> </a:t>
            </a:r>
            <a:r>
              <a:rPr lang="vi-VN" sz="3300" dirty="0" smtClean="0">
                <a:solidFill>
                  <a:srgbClr val="242021"/>
                </a:solidFill>
                <a:latin typeface="+mj-lt"/>
              </a:rPr>
              <a:t>cảnh </a:t>
            </a:r>
            <a:r>
              <a:rPr lang="vi-VN" sz="3300" dirty="0">
                <a:solidFill>
                  <a:srgbClr val="242021"/>
                </a:solidFill>
                <a:latin typeface="+mj-lt"/>
              </a:rPr>
              <a:t>quan thiên nhiên. Cảnh </a:t>
            </a:r>
            <a:r>
              <a:rPr lang="vi-VN" sz="3300" dirty="0" smtClean="0">
                <a:solidFill>
                  <a:srgbClr val="242021"/>
                </a:solidFill>
                <a:latin typeface="+mj-lt"/>
              </a:rPr>
              <a:t>quan</a:t>
            </a:r>
            <a:r>
              <a:rPr lang="en-US" sz="3300" dirty="0" smtClean="0">
                <a:solidFill>
                  <a:srgbClr val="242021"/>
                </a:solidFill>
                <a:latin typeface="+mj-lt"/>
              </a:rPr>
              <a:t> </a:t>
            </a:r>
            <a:r>
              <a:rPr lang="vi-VN" sz="3300" dirty="0" smtClean="0">
                <a:solidFill>
                  <a:srgbClr val="242021"/>
                </a:solidFill>
                <a:latin typeface="+mj-lt"/>
              </a:rPr>
              <a:t>thiên </a:t>
            </a:r>
            <a:r>
              <a:rPr lang="vi-VN" sz="3300" dirty="0">
                <a:solidFill>
                  <a:srgbClr val="242021"/>
                </a:solidFill>
                <a:latin typeface="+mj-lt"/>
              </a:rPr>
              <a:t>nhiên đem lại giá trị thẩm </a:t>
            </a:r>
            <a:r>
              <a:rPr lang="vi-VN" sz="3300" dirty="0" smtClean="0">
                <a:solidFill>
                  <a:srgbClr val="242021"/>
                </a:solidFill>
                <a:latin typeface="+mj-lt"/>
              </a:rPr>
              <a:t>mĩ,văn </a:t>
            </a:r>
            <a:r>
              <a:rPr lang="vi-VN" sz="3300" dirty="0">
                <a:solidFill>
                  <a:srgbClr val="242021"/>
                </a:solidFill>
                <a:latin typeface="+mj-lt"/>
              </a:rPr>
              <a:t>hoá tinh thần cho người </a:t>
            </a:r>
            <a:r>
              <a:rPr lang="vi-VN" sz="3300" dirty="0" smtClean="0">
                <a:solidFill>
                  <a:srgbClr val="242021"/>
                </a:solidFill>
                <a:latin typeface="+mj-lt"/>
              </a:rPr>
              <a:t>dân</a:t>
            </a:r>
            <a:r>
              <a:rPr lang="en-US" sz="3300" dirty="0" smtClean="0">
                <a:solidFill>
                  <a:srgbClr val="242021"/>
                </a:solidFill>
                <a:latin typeface="+mj-lt"/>
              </a:rPr>
              <a:t> </a:t>
            </a:r>
            <a:r>
              <a:rPr lang="vi-VN" sz="3300" dirty="0" smtClean="0">
                <a:solidFill>
                  <a:srgbClr val="242021"/>
                </a:solidFill>
                <a:latin typeface="+mj-lt"/>
              </a:rPr>
              <a:t>thành </a:t>
            </a:r>
            <a:r>
              <a:rPr lang="vi-VN" sz="3300" dirty="0">
                <a:solidFill>
                  <a:srgbClr val="242021"/>
                </a:solidFill>
                <a:latin typeface="+mj-lt"/>
              </a:rPr>
              <a:t>phố. Những hàng cây hai </a:t>
            </a:r>
            <a:r>
              <a:rPr lang="vi-VN" sz="3300" dirty="0" smtClean="0">
                <a:solidFill>
                  <a:srgbClr val="242021"/>
                </a:solidFill>
                <a:latin typeface="+mj-lt"/>
              </a:rPr>
              <a:t>bên</a:t>
            </a:r>
            <a:r>
              <a:rPr lang="en-US" sz="3300" dirty="0" smtClean="0">
                <a:solidFill>
                  <a:srgbClr val="242021"/>
                </a:solidFill>
                <a:latin typeface="+mj-lt"/>
              </a:rPr>
              <a:t> </a:t>
            </a:r>
            <a:r>
              <a:rPr lang="vi-VN" sz="3300" dirty="0" smtClean="0">
                <a:solidFill>
                  <a:srgbClr val="242021"/>
                </a:solidFill>
                <a:latin typeface="+mj-lt"/>
              </a:rPr>
              <a:t>đường </a:t>
            </a:r>
            <a:r>
              <a:rPr lang="vi-VN" sz="3300" dirty="0">
                <a:solidFill>
                  <a:srgbClr val="242021"/>
                </a:solidFill>
                <a:latin typeface="+mj-lt"/>
              </a:rPr>
              <a:t>vừa tạo bóng mát, vừa </a:t>
            </a:r>
            <a:r>
              <a:rPr lang="vi-VN" sz="3300" dirty="0" smtClean="0">
                <a:solidFill>
                  <a:srgbClr val="242021"/>
                </a:solidFill>
                <a:latin typeface="+mj-lt"/>
              </a:rPr>
              <a:t>làm</a:t>
            </a:r>
            <a:r>
              <a:rPr lang="en-US" sz="3300" dirty="0" smtClean="0">
                <a:solidFill>
                  <a:srgbClr val="242021"/>
                </a:solidFill>
                <a:latin typeface="+mj-lt"/>
              </a:rPr>
              <a:t> </a:t>
            </a:r>
            <a:r>
              <a:rPr lang="vi-VN" sz="3300" dirty="0" smtClean="0">
                <a:solidFill>
                  <a:srgbClr val="242021"/>
                </a:solidFill>
                <a:latin typeface="+mj-lt"/>
              </a:rPr>
              <a:t>đẹp</a:t>
            </a:r>
            <a:r>
              <a:rPr lang="en-US" sz="3300" dirty="0" smtClean="0">
                <a:solidFill>
                  <a:srgbClr val="242021"/>
                </a:solidFill>
                <a:latin typeface="+mj-lt"/>
              </a:rPr>
              <a:t> </a:t>
            </a:r>
            <a:r>
              <a:rPr lang="vi-VN" sz="3300" dirty="0" smtClean="0">
                <a:solidFill>
                  <a:srgbClr val="242021"/>
                </a:solidFill>
                <a:latin typeface="+mj-lt"/>
              </a:rPr>
              <a:t>không</a:t>
            </a:r>
            <a:r>
              <a:rPr lang="en-US" sz="3300" dirty="0" smtClean="0">
                <a:solidFill>
                  <a:srgbClr val="242021"/>
                </a:solidFill>
                <a:latin typeface="+mj-lt"/>
              </a:rPr>
              <a:t> </a:t>
            </a:r>
            <a:r>
              <a:rPr lang="vi-VN" sz="3300" dirty="0" smtClean="0">
                <a:solidFill>
                  <a:srgbClr val="242021"/>
                </a:solidFill>
                <a:latin typeface="+mj-lt"/>
              </a:rPr>
              <a:t>gian </a:t>
            </a:r>
            <a:r>
              <a:rPr lang="vi-VN" sz="3300" dirty="0">
                <a:solidFill>
                  <a:srgbClr val="242021"/>
                </a:solidFill>
                <a:latin typeface="+mj-lt"/>
              </a:rPr>
              <a:t>đô thị. Các </a:t>
            </a:r>
            <a:r>
              <a:rPr lang="vi-VN" sz="3300" dirty="0" smtClean="0">
                <a:solidFill>
                  <a:srgbClr val="242021"/>
                </a:solidFill>
                <a:latin typeface="+mj-lt"/>
              </a:rPr>
              <a:t>công</a:t>
            </a:r>
            <a:r>
              <a:rPr lang="en-US" sz="3300" dirty="0" smtClean="0">
                <a:solidFill>
                  <a:srgbClr val="242021"/>
                </a:solidFill>
                <a:latin typeface="+mj-lt"/>
              </a:rPr>
              <a:t> </a:t>
            </a:r>
            <a:r>
              <a:rPr lang="vi-VN" sz="3300" dirty="0" smtClean="0">
                <a:solidFill>
                  <a:srgbClr val="242021"/>
                </a:solidFill>
                <a:latin typeface="+mj-lt"/>
              </a:rPr>
              <a:t>viên </a:t>
            </a:r>
            <a:r>
              <a:rPr lang="vi-VN" sz="3300" dirty="0">
                <a:solidFill>
                  <a:srgbClr val="242021"/>
                </a:solidFill>
                <a:latin typeface="+mj-lt"/>
              </a:rPr>
              <a:t>là sân chơi cho thiếu nhi, </a:t>
            </a:r>
            <a:r>
              <a:rPr lang="vi-VN" sz="3300" dirty="0" smtClean="0">
                <a:solidFill>
                  <a:srgbClr val="242021"/>
                </a:solidFill>
                <a:latin typeface="+mj-lt"/>
              </a:rPr>
              <a:t>thanh</a:t>
            </a:r>
            <a:r>
              <a:rPr lang="en-US" sz="3300" dirty="0" smtClean="0">
                <a:solidFill>
                  <a:srgbClr val="242021"/>
                </a:solidFill>
                <a:latin typeface="+mj-lt"/>
              </a:rPr>
              <a:t> </a:t>
            </a:r>
            <a:r>
              <a:rPr lang="vi-VN" sz="3300" dirty="0" smtClean="0">
                <a:solidFill>
                  <a:srgbClr val="242021"/>
                </a:solidFill>
                <a:latin typeface="+mj-lt"/>
              </a:rPr>
              <a:t>niên</a:t>
            </a:r>
            <a:r>
              <a:rPr lang="vi-VN" sz="3300" dirty="0">
                <a:solidFill>
                  <a:srgbClr val="242021"/>
                </a:solidFill>
                <a:latin typeface="+mj-lt"/>
              </a:rPr>
              <a:t>, nơi để người dân đến tập </a:t>
            </a:r>
            <a:r>
              <a:rPr lang="vi-VN" sz="3300" dirty="0" smtClean="0">
                <a:solidFill>
                  <a:srgbClr val="242021"/>
                </a:solidFill>
                <a:latin typeface="+mj-lt"/>
              </a:rPr>
              <a:t>thể</a:t>
            </a:r>
            <a:r>
              <a:rPr lang="en-US" sz="3300" dirty="0" smtClean="0">
                <a:solidFill>
                  <a:srgbClr val="242021"/>
                </a:solidFill>
                <a:latin typeface="+mj-lt"/>
              </a:rPr>
              <a:t> </a:t>
            </a:r>
            <a:r>
              <a:rPr lang="vi-VN" sz="3300" dirty="0" smtClean="0">
                <a:solidFill>
                  <a:srgbClr val="242021"/>
                </a:solidFill>
                <a:latin typeface="+mj-lt"/>
              </a:rPr>
              <a:t>dục</a:t>
            </a:r>
            <a:r>
              <a:rPr lang="vi-VN" sz="3300" dirty="0">
                <a:solidFill>
                  <a:srgbClr val="242021"/>
                </a:solidFill>
                <a:latin typeface="+mj-lt"/>
              </a:rPr>
              <a:t>, ngắm cảnh, thư giãn, nâng </a:t>
            </a:r>
            <a:r>
              <a:rPr lang="vi-VN" sz="3300" dirty="0" smtClean="0">
                <a:solidFill>
                  <a:srgbClr val="242021"/>
                </a:solidFill>
                <a:latin typeface="+mj-lt"/>
              </a:rPr>
              <a:t>cao</a:t>
            </a:r>
            <a:r>
              <a:rPr lang="en-US" sz="3300" dirty="0" smtClean="0">
                <a:solidFill>
                  <a:srgbClr val="242021"/>
                </a:solidFill>
                <a:latin typeface="+mj-lt"/>
              </a:rPr>
              <a:t> </a:t>
            </a:r>
            <a:r>
              <a:rPr lang="vi-VN" sz="3300" dirty="0" smtClean="0">
                <a:solidFill>
                  <a:srgbClr val="242021"/>
                </a:solidFill>
                <a:latin typeface="+mj-lt"/>
              </a:rPr>
              <a:t>đời </a:t>
            </a:r>
            <a:r>
              <a:rPr lang="vi-VN" sz="3300" dirty="0">
                <a:solidFill>
                  <a:srgbClr val="242021"/>
                </a:solidFill>
                <a:latin typeface="+mj-lt"/>
              </a:rPr>
              <a:t>sống tinh thần. Bên cạnh đó, </a:t>
            </a:r>
            <a:r>
              <a:rPr lang="vi-VN" sz="3300" dirty="0" smtClean="0">
                <a:solidFill>
                  <a:srgbClr val="242021"/>
                </a:solidFill>
                <a:latin typeface="+mj-lt"/>
              </a:rPr>
              <a:t>cây</a:t>
            </a:r>
            <a:r>
              <a:rPr lang="en-US" sz="3300" dirty="0" smtClean="0">
                <a:solidFill>
                  <a:srgbClr val="242021"/>
                </a:solidFill>
                <a:latin typeface="+mj-lt"/>
              </a:rPr>
              <a:t> </a:t>
            </a:r>
            <a:r>
              <a:rPr lang="vi-VN" sz="3300" dirty="0" smtClean="0">
                <a:solidFill>
                  <a:srgbClr val="242021"/>
                </a:solidFill>
                <a:latin typeface="+mj-lt"/>
              </a:rPr>
              <a:t>cối </a:t>
            </a:r>
            <a:r>
              <a:rPr lang="vi-VN" sz="3300" dirty="0">
                <a:solidFill>
                  <a:srgbClr val="242021"/>
                </a:solidFill>
                <a:latin typeface="+mj-lt"/>
              </a:rPr>
              <a:t>còn cung cấp oxi và giúp lọc </a:t>
            </a:r>
            <a:r>
              <a:rPr lang="vi-VN" sz="3300" dirty="0" smtClean="0">
                <a:solidFill>
                  <a:srgbClr val="242021"/>
                </a:solidFill>
                <a:latin typeface="+mj-lt"/>
              </a:rPr>
              <a:t>sạch</a:t>
            </a:r>
            <a:r>
              <a:rPr lang="en-US" sz="3300" dirty="0" smtClean="0">
                <a:solidFill>
                  <a:srgbClr val="242021"/>
                </a:solidFill>
                <a:latin typeface="+mj-lt"/>
              </a:rPr>
              <a:t> </a:t>
            </a:r>
            <a:r>
              <a:rPr lang="vi-VN" sz="3300" dirty="0" smtClean="0">
                <a:solidFill>
                  <a:srgbClr val="242021"/>
                </a:solidFill>
                <a:latin typeface="+mj-lt"/>
              </a:rPr>
              <a:t>không </a:t>
            </a:r>
            <a:r>
              <a:rPr lang="vi-VN" sz="3300" dirty="0">
                <a:solidFill>
                  <a:srgbClr val="242021"/>
                </a:solidFill>
                <a:latin typeface="+mj-lt"/>
              </a:rPr>
              <a:t>khí làm cho môi trường </a:t>
            </a:r>
            <a:r>
              <a:rPr lang="vi-VN" sz="3300" dirty="0" smtClean="0">
                <a:solidFill>
                  <a:srgbClr val="242021"/>
                </a:solidFill>
                <a:latin typeface="+mj-lt"/>
              </a:rPr>
              <a:t>thành</a:t>
            </a:r>
            <a:r>
              <a:rPr lang="en-US" sz="3300" dirty="0" smtClean="0">
                <a:solidFill>
                  <a:srgbClr val="242021"/>
                </a:solidFill>
                <a:latin typeface="+mj-lt"/>
              </a:rPr>
              <a:t> </a:t>
            </a:r>
            <a:r>
              <a:rPr lang="vi-VN" sz="3300" dirty="0" smtClean="0">
                <a:solidFill>
                  <a:srgbClr val="242021"/>
                </a:solidFill>
                <a:latin typeface="+mj-lt"/>
              </a:rPr>
              <a:t>phố </a:t>
            </a:r>
            <a:r>
              <a:rPr lang="vi-VN" sz="3300" dirty="0">
                <a:solidFill>
                  <a:srgbClr val="242021"/>
                </a:solidFill>
                <a:latin typeface="+mj-lt"/>
              </a:rPr>
              <a:t>trong lành, mát mẻ hơn. </a:t>
            </a:r>
            <a:r>
              <a:rPr lang="vi-VN" sz="3300" dirty="0" smtClean="0">
                <a:solidFill>
                  <a:srgbClr val="242021"/>
                </a:solidFill>
                <a:latin typeface="+mj-lt"/>
              </a:rPr>
              <a:t>Một</a:t>
            </a:r>
            <a:r>
              <a:rPr lang="en-US" sz="3300" dirty="0" smtClean="0">
                <a:solidFill>
                  <a:srgbClr val="242021"/>
                </a:solidFill>
                <a:latin typeface="+mj-lt"/>
              </a:rPr>
              <a:t> </a:t>
            </a:r>
            <a:r>
              <a:rPr lang="vi-VN" sz="3300" dirty="0" smtClean="0">
                <a:solidFill>
                  <a:srgbClr val="242021"/>
                </a:solidFill>
                <a:latin typeface="+mj-lt"/>
              </a:rPr>
              <a:t>số </a:t>
            </a:r>
            <a:r>
              <a:rPr lang="vi-VN" sz="3300" dirty="0">
                <a:solidFill>
                  <a:srgbClr val="242021"/>
                </a:solidFill>
                <a:latin typeface="+mj-lt"/>
              </a:rPr>
              <a:t>cảnh quan thiên nhiên như </a:t>
            </a:r>
            <a:r>
              <a:rPr lang="vi-VN" sz="3300" dirty="0" smtClean="0">
                <a:solidFill>
                  <a:srgbClr val="242021"/>
                </a:solidFill>
                <a:latin typeface="+mj-lt"/>
              </a:rPr>
              <a:t>rừng</a:t>
            </a:r>
            <a:r>
              <a:rPr lang="en-US" sz="3300" dirty="0" smtClean="0">
                <a:solidFill>
                  <a:srgbClr val="242021"/>
                </a:solidFill>
                <a:latin typeface="+mj-lt"/>
              </a:rPr>
              <a:t> </a:t>
            </a:r>
            <a:r>
              <a:rPr lang="vi-VN" sz="3300" dirty="0" smtClean="0">
                <a:solidFill>
                  <a:srgbClr val="242021"/>
                </a:solidFill>
                <a:latin typeface="+mj-lt"/>
              </a:rPr>
              <a:t>ngập </a:t>
            </a:r>
            <a:r>
              <a:rPr lang="vi-VN" sz="3300" dirty="0">
                <a:solidFill>
                  <a:srgbClr val="242021"/>
                </a:solidFill>
                <a:latin typeface="+mj-lt"/>
              </a:rPr>
              <a:t>mặn Cần Giờ, Thảo Cầm Viên</a:t>
            </a:r>
            <a:r>
              <a:rPr lang="vi-VN" sz="3300" dirty="0" smtClean="0">
                <a:solidFill>
                  <a:srgbClr val="242021"/>
                </a:solidFill>
                <a:latin typeface="+mj-lt"/>
              </a:rPr>
              <a:t>,…còn </a:t>
            </a:r>
            <a:r>
              <a:rPr lang="vi-VN" sz="3300" dirty="0">
                <a:solidFill>
                  <a:srgbClr val="242021"/>
                </a:solidFill>
                <a:latin typeface="+mj-lt"/>
              </a:rPr>
              <a:t>là điểm tham quan học </a:t>
            </a:r>
            <a:r>
              <a:rPr lang="vi-VN" sz="3300" dirty="0" smtClean="0">
                <a:solidFill>
                  <a:srgbClr val="242021"/>
                </a:solidFill>
                <a:latin typeface="+mj-lt"/>
              </a:rPr>
              <a:t>tập,nghiên </a:t>
            </a:r>
            <a:r>
              <a:rPr lang="vi-VN" sz="3300" dirty="0">
                <a:solidFill>
                  <a:srgbClr val="242021"/>
                </a:solidFill>
                <a:latin typeface="+mj-lt"/>
              </a:rPr>
              <a:t>cứu, là điểm đến du lịch </a:t>
            </a:r>
            <a:r>
              <a:rPr lang="vi-VN" sz="3300" dirty="0" smtClean="0">
                <a:solidFill>
                  <a:srgbClr val="242021"/>
                </a:solidFill>
                <a:latin typeface="+mj-lt"/>
              </a:rPr>
              <a:t>hấp</a:t>
            </a:r>
            <a:r>
              <a:rPr lang="en-US" sz="3300" dirty="0" smtClean="0">
                <a:solidFill>
                  <a:srgbClr val="242021"/>
                </a:solidFill>
                <a:latin typeface="+mj-lt"/>
              </a:rPr>
              <a:t> </a:t>
            </a:r>
            <a:r>
              <a:rPr lang="vi-VN" sz="3300" dirty="0" smtClean="0">
                <a:solidFill>
                  <a:srgbClr val="242021"/>
                </a:solidFill>
                <a:latin typeface="+mj-lt"/>
              </a:rPr>
              <a:t>dẫn </a:t>
            </a:r>
            <a:r>
              <a:rPr lang="vi-VN" sz="3300" dirty="0">
                <a:solidFill>
                  <a:srgbClr val="242021"/>
                </a:solidFill>
                <a:latin typeface="+mj-lt"/>
              </a:rPr>
              <a:t>cho người dân và đem lại lợi </a:t>
            </a:r>
            <a:r>
              <a:rPr lang="vi-VN" sz="3300" dirty="0" smtClean="0">
                <a:solidFill>
                  <a:srgbClr val="242021"/>
                </a:solidFill>
                <a:latin typeface="+mj-lt"/>
              </a:rPr>
              <a:t>ích</a:t>
            </a:r>
            <a:r>
              <a:rPr lang="en-US" sz="3300" dirty="0" smtClean="0">
                <a:solidFill>
                  <a:srgbClr val="242021"/>
                </a:solidFill>
                <a:latin typeface="+mj-lt"/>
              </a:rPr>
              <a:t> </a:t>
            </a:r>
            <a:r>
              <a:rPr lang="vi-VN" sz="3300" dirty="0" smtClean="0">
                <a:solidFill>
                  <a:srgbClr val="242021"/>
                </a:solidFill>
                <a:latin typeface="+mj-lt"/>
              </a:rPr>
              <a:t>kinh </a:t>
            </a:r>
            <a:r>
              <a:rPr lang="vi-VN" sz="3300" dirty="0">
                <a:solidFill>
                  <a:srgbClr val="242021"/>
                </a:solidFill>
                <a:latin typeface="+mj-lt"/>
              </a:rPr>
              <a:t>tế cho thành phố.</a:t>
            </a:r>
            <a:br>
              <a:rPr lang="vi-VN" sz="3300" dirty="0">
                <a:solidFill>
                  <a:srgbClr val="242021"/>
                </a:solidFill>
                <a:latin typeface="+mj-lt"/>
              </a:rPr>
            </a:br>
            <a:endParaRPr lang="en-US" sz="33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1154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42110" t="28309" r="15929" b="14339"/>
          <a:stretch/>
        </p:blipFill>
        <p:spPr>
          <a:xfrm>
            <a:off x="138951" y="1842247"/>
            <a:ext cx="6071949" cy="466613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41698" t="24264" r="15825" b="11029"/>
          <a:stretch/>
        </p:blipFill>
        <p:spPr>
          <a:xfrm>
            <a:off x="6454588" y="1842247"/>
            <a:ext cx="5526741" cy="473336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44565" y="151502"/>
            <a:ext cx="11071412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25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6541" y="116558"/>
            <a:ext cx="1207545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191589" y="1356303"/>
            <a:ext cx="12383589" cy="1409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bồn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ven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đường,tiểu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b="1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95796" y="2805336"/>
            <a:ext cx="12287795" cy="27269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thẩm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b="1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316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3434" y="116558"/>
            <a:ext cx="119454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7996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897</Words>
  <PresentationFormat>Widescreen</PresentationFormat>
  <Paragraphs>65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MyriadPro-Bold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2022-04-08T07:11:23Z</dcterms:created>
  <dcterms:modified xsi:type="dcterms:W3CDTF">2023-03-21T01:55:29Z</dcterms:modified>
</cp:coreProperties>
</file>