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5" r:id="rId2"/>
    <p:sldId id="346" r:id="rId3"/>
    <p:sldId id="412" r:id="rId4"/>
    <p:sldId id="419" r:id="rId5"/>
    <p:sldId id="399" r:id="rId6"/>
    <p:sldId id="413" r:id="rId7"/>
    <p:sldId id="411" r:id="rId8"/>
    <p:sldId id="414" r:id="rId9"/>
    <p:sldId id="400" r:id="rId10"/>
    <p:sldId id="415" r:id="rId11"/>
    <p:sldId id="416" r:id="rId12"/>
    <p:sldId id="420" r:id="rId13"/>
    <p:sldId id="421" r:id="rId14"/>
    <p:sldId id="417" r:id="rId15"/>
    <p:sldId id="418" r:id="rId16"/>
    <p:sldId id="401" r:id="rId17"/>
    <p:sldId id="402" r:id="rId18"/>
    <p:sldId id="404" r:id="rId19"/>
    <p:sldId id="345" r:id="rId20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346"/>
            <p14:sldId id="412"/>
            <p14:sldId id="419"/>
            <p14:sldId id="399"/>
            <p14:sldId id="413"/>
            <p14:sldId id="411"/>
            <p14:sldId id="414"/>
            <p14:sldId id="400"/>
            <p14:sldId id="415"/>
            <p14:sldId id="416"/>
            <p14:sldId id="420"/>
            <p14:sldId id="421"/>
            <p14:sldId id="417"/>
            <p14:sldId id="418"/>
            <p14:sldId id="401"/>
            <p14:sldId id="402"/>
            <p14:sldId id="40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1C3"/>
    <a:srgbClr val="660033"/>
    <a:srgbClr val="4D4D4D"/>
    <a:srgbClr val="000000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83" autoAdjust="0"/>
    <p:restoredTop sz="95455" autoAdjust="0"/>
  </p:normalViewPr>
  <p:slideViewPr>
    <p:cSldViewPr>
      <p:cViewPr varScale="1">
        <p:scale>
          <a:sx n="68" d="100"/>
          <a:sy n="68" d="100"/>
        </p:scale>
        <p:origin x="584" y="5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emf"/><Relationship Id="rId3" Type="http://schemas.openxmlformats.org/officeDocument/2006/relationships/image" Target="../media/image118.wmf"/><Relationship Id="rId7" Type="http://schemas.openxmlformats.org/officeDocument/2006/relationships/image" Target="../media/image122.emf"/><Relationship Id="rId2" Type="http://schemas.openxmlformats.org/officeDocument/2006/relationships/image" Target="../media/image117.emf"/><Relationship Id="rId1" Type="http://schemas.openxmlformats.org/officeDocument/2006/relationships/image" Target="../media/image116.emf"/><Relationship Id="rId6" Type="http://schemas.openxmlformats.org/officeDocument/2006/relationships/image" Target="../media/image121.emf"/><Relationship Id="rId5" Type="http://schemas.openxmlformats.org/officeDocument/2006/relationships/image" Target="../media/image120.emf"/><Relationship Id="rId4" Type="http://schemas.openxmlformats.org/officeDocument/2006/relationships/image" Target="../media/image119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image" Target="../media/image137.e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12" Type="http://schemas.openxmlformats.org/officeDocument/2006/relationships/image" Target="../media/image136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wmf"/><Relationship Id="rId11" Type="http://schemas.openxmlformats.org/officeDocument/2006/relationships/image" Target="../media/image135.wmf"/><Relationship Id="rId5" Type="http://schemas.openxmlformats.org/officeDocument/2006/relationships/image" Target="../media/image129.wmf"/><Relationship Id="rId10" Type="http://schemas.openxmlformats.org/officeDocument/2006/relationships/image" Target="../media/image134.wmf"/><Relationship Id="rId4" Type="http://schemas.openxmlformats.org/officeDocument/2006/relationships/image" Target="../media/image128.wmf"/><Relationship Id="rId9" Type="http://schemas.openxmlformats.org/officeDocument/2006/relationships/image" Target="../media/image133.wmf"/><Relationship Id="rId14" Type="http://schemas.openxmlformats.org/officeDocument/2006/relationships/image" Target="../media/image13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emf"/><Relationship Id="rId7" Type="http://schemas.openxmlformats.org/officeDocument/2006/relationships/image" Target="../media/image148.emf"/><Relationship Id="rId2" Type="http://schemas.openxmlformats.org/officeDocument/2006/relationships/image" Target="../media/image143.emf"/><Relationship Id="rId1" Type="http://schemas.openxmlformats.org/officeDocument/2006/relationships/image" Target="../media/image142.wmf"/><Relationship Id="rId6" Type="http://schemas.openxmlformats.org/officeDocument/2006/relationships/image" Target="../media/image147.emf"/><Relationship Id="rId5" Type="http://schemas.openxmlformats.org/officeDocument/2006/relationships/image" Target="../media/image146.emf"/><Relationship Id="rId4" Type="http://schemas.openxmlformats.org/officeDocument/2006/relationships/image" Target="../media/image145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9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8.wmf"/><Relationship Id="rId2" Type="http://schemas.openxmlformats.org/officeDocument/2006/relationships/image" Target="../media/image26.wmf"/><Relationship Id="rId1" Type="http://schemas.openxmlformats.org/officeDocument/2006/relationships/image" Target="../media/image25.emf"/><Relationship Id="rId6" Type="http://schemas.openxmlformats.org/officeDocument/2006/relationships/image" Target="../media/image16.wmf"/><Relationship Id="rId11" Type="http://schemas.openxmlformats.org/officeDocument/2006/relationships/image" Target="../media/image27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image" Target="../media/image45.wmf"/><Relationship Id="rId18" Type="http://schemas.openxmlformats.org/officeDocument/2006/relationships/image" Target="../media/image50.wmf"/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12" Type="http://schemas.openxmlformats.org/officeDocument/2006/relationships/image" Target="../media/image44.wmf"/><Relationship Id="rId17" Type="http://schemas.openxmlformats.org/officeDocument/2006/relationships/image" Target="../media/image49.wmf"/><Relationship Id="rId2" Type="http://schemas.openxmlformats.org/officeDocument/2006/relationships/image" Target="../media/image34.wmf"/><Relationship Id="rId16" Type="http://schemas.openxmlformats.org/officeDocument/2006/relationships/image" Target="../media/image48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11" Type="http://schemas.openxmlformats.org/officeDocument/2006/relationships/image" Target="../media/image43.wmf"/><Relationship Id="rId5" Type="http://schemas.openxmlformats.org/officeDocument/2006/relationships/image" Target="../media/image37.emf"/><Relationship Id="rId15" Type="http://schemas.openxmlformats.org/officeDocument/2006/relationships/image" Target="../media/image47.wmf"/><Relationship Id="rId10" Type="http://schemas.openxmlformats.org/officeDocument/2006/relationships/image" Target="../media/image42.wmf"/><Relationship Id="rId19" Type="http://schemas.openxmlformats.org/officeDocument/2006/relationships/image" Target="../media/image51.wmf"/><Relationship Id="rId4" Type="http://schemas.openxmlformats.org/officeDocument/2006/relationships/image" Target="../media/image36.emf"/><Relationship Id="rId9" Type="http://schemas.openxmlformats.org/officeDocument/2006/relationships/image" Target="../media/image41.wmf"/><Relationship Id="rId14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image" Target="../media/image77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6" Type="http://schemas.openxmlformats.org/officeDocument/2006/relationships/image" Target="../media/image80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5" Type="http://schemas.openxmlformats.org/officeDocument/2006/relationships/image" Target="../media/image7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Relationship Id="rId14" Type="http://schemas.openxmlformats.org/officeDocument/2006/relationships/image" Target="../media/image7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image" Target="../media/image78.wmf"/><Relationship Id="rId1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69.wmf"/><Relationship Id="rId12" Type="http://schemas.openxmlformats.org/officeDocument/2006/relationships/image" Target="../media/image77.wmf"/><Relationship Id="rId17" Type="http://schemas.openxmlformats.org/officeDocument/2006/relationships/image" Target="../media/image88.wmf"/><Relationship Id="rId2" Type="http://schemas.openxmlformats.org/officeDocument/2006/relationships/image" Target="../media/image83.wmf"/><Relationship Id="rId16" Type="http://schemas.openxmlformats.org/officeDocument/2006/relationships/image" Target="../media/image87.wmf"/><Relationship Id="rId1" Type="http://schemas.openxmlformats.org/officeDocument/2006/relationships/image" Target="../media/image82.wmf"/><Relationship Id="rId6" Type="http://schemas.openxmlformats.org/officeDocument/2006/relationships/image" Target="../media/image68.wmf"/><Relationship Id="rId11" Type="http://schemas.openxmlformats.org/officeDocument/2006/relationships/image" Target="../media/image76.wmf"/><Relationship Id="rId5" Type="http://schemas.openxmlformats.org/officeDocument/2006/relationships/image" Target="../media/image67.wmf"/><Relationship Id="rId15" Type="http://schemas.openxmlformats.org/officeDocument/2006/relationships/image" Target="../media/image80.wmf"/><Relationship Id="rId10" Type="http://schemas.openxmlformats.org/officeDocument/2006/relationships/image" Target="../media/image75.wmf"/><Relationship Id="rId4" Type="http://schemas.openxmlformats.org/officeDocument/2006/relationships/image" Target="../media/image85.wmf"/><Relationship Id="rId9" Type="http://schemas.openxmlformats.org/officeDocument/2006/relationships/image" Target="../media/image86.wmf"/><Relationship Id="rId14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2" Type="http://schemas.openxmlformats.org/officeDocument/2006/relationships/image" Target="../media/image93.wmf"/><Relationship Id="rId1" Type="http://schemas.openxmlformats.org/officeDocument/2006/relationships/image" Target="../media/image92.emf"/><Relationship Id="rId6" Type="http://schemas.openxmlformats.org/officeDocument/2006/relationships/image" Target="../media/image97.wmf"/><Relationship Id="rId11" Type="http://schemas.openxmlformats.org/officeDocument/2006/relationships/image" Target="../media/image77.wmf"/><Relationship Id="rId5" Type="http://schemas.openxmlformats.org/officeDocument/2006/relationships/image" Target="../media/image96.wmf"/><Relationship Id="rId10" Type="http://schemas.openxmlformats.org/officeDocument/2006/relationships/image" Target="../media/image76.wmf"/><Relationship Id="rId4" Type="http://schemas.openxmlformats.org/officeDocument/2006/relationships/image" Target="../media/image95.wmf"/><Relationship Id="rId9" Type="http://schemas.openxmlformats.org/officeDocument/2006/relationships/image" Target="../media/image7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111.wmf"/><Relationship Id="rId3" Type="http://schemas.openxmlformats.org/officeDocument/2006/relationships/image" Target="../media/image104.wmf"/><Relationship Id="rId7" Type="http://schemas.openxmlformats.org/officeDocument/2006/relationships/image" Target="../media/image49.wmf"/><Relationship Id="rId12" Type="http://schemas.openxmlformats.org/officeDocument/2006/relationships/image" Target="../media/image110.wmf"/><Relationship Id="rId2" Type="http://schemas.openxmlformats.org/officeDocument/2006/relationships/image" Target="../media/image103.emf"/><Relationship Id="rId1" Type="http://schemas.openxmlformats.org/officeDocument/2006/relationships/image" Target="../media/image102.wmf"/><Relationship Id="rId6" Type="http://schemas.openxmlformats.org/officeDocument/2006/relationships/image" Target="../media/image107.emf"/><Relationship Id="rId11" Type="http://schemas.openxmlformats.org/officeDocument/2006/relationships/image" Target="../media/image109.wmf"/><Relationship Id="rId5" Type="http://schemas.openxmlformats.org/officeDocument/2006/relationships/image" Target="../media/image106.emf"/><Relationship Id="rId15" Type="http://schemas.openxmlformats.org/officeDocument/2006/relationships/image" Target="../media/image113.wmf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image" Target="../media/image51.wmf"/><Relationship Id="rId14" Type="http://schemas.openxmlformats.org/officeDocument/2006/relationships/image" Target="../media/image1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16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5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07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3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6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99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4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7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9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917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7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9" Type="http://schemas.openxmlformats.org/officeDocument/2006/relationships/image" Target="../media/image80.wmf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71.wmf"/><Relationship Id="rId34" Type="http://schemas.openxmlformats.org/officeDocument/2006/relationships/oleObject" Target="../embeddings/oleObject53.bin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69.wmf"/><Relationship Id="rId25" Type="http://schemas.openxmlformats.org/officeDocument/2006/relationships/image" Target="../media/image73.wmf"/><Relationship Id="rId33" Type="http://schemas.openxmlformats.org/officeDocument/2006/relationships/image" Target="../media/image77.wmf"/><Relationship Id="rId38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75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81.png"/><Relationship Id="rId24" Type="http://schemas.openxmlformats.org/officeDocument/2006/relationships/oleObject" Target="../embeddings/oleObject48.bin"/><Relationship Id="rId32" Type="http://schemas.openxmlformats.org/officeDocument/2006/relationships/oleObject" Target="../embeddings/oleObject52.bin"/><Relationship Id="rId37" Type="http://schemas.openxmlformats.org/officeDocument/2006/relationships/image" Target="../media/image79.wmf"/><Relationship Id="rId5" Type="http://schemas.openxmlformats.org/officeDocument/2006/relationships/image" Target="../media/image22.png"/><Relationship Id="rId15" Type="http://schemas.openxmlformats.org/officeDocument/2006/relationships/image" Target="../media/image68.wmf"/><Relationship Id="rId23" Type="http://schemas.openxmlformats.org/officeDocument/2006/relationships/image" Target="../media/image72.wmf"/><Relationship Id="rId28" Type="http://schemas.openxmlformats.org/officeDocument/2006/relationships/oleObject" Target="../embeddings/oleObject50.bin"/><Relationship Id="rId36" Type="http://schemas.openxmlformats.org/officeDocument/2006/relationships/oleObject" Target="../embeddings/oleObject54.bin"/><Relationship Id="rId10" Type="http://schemas.openxmlformats.org/officeDocument/2006/relationships/image" Target="../media/image66.wmf"/><Relationship Id="rId19" Type="http://schemas.openxmlformats.org/officeDocument/2006/relationships/image" Target="../media/image70.wmf"/><Relationship Id="rId31" Type="http://schemas.openxmlformats.org/officeDocument/2006/relationships/image" Target="../media/image76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74.wmf"/><Relationship Id="rId30" Type="http://schemas.openxmlformats.org/officeDocument/2006/relationships/oleObject" Target="../embeddings/oleObject51.bin"/><Relationship Id="rId35" Type="http://schemas.openxmlformats.org/officeDocument/2006/relationships/image" Target="../media/image7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85.wmf"/><Relationship Id="rId18" Type="http://schemas.openxmlformats.org/officeDocument/2006/relationships/oleObject" Target="../embeddings/oleObject61.bin"/><Relationship Id="rId26" Type="http://schemas.openxmlformats.org/officeDocument/2006/relationships/oleObject" Target="../embeddings/oleObject65.bin"/><Relationship Id="rId39" Type="http://schemas.openxmlformats.org/officeDocument/2006/relationships/image" Target="../media/image87.wmf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9.wmf"/><Relationship Id="rId34" Type="http://schemas.openxmlformats.org/officeDocument/2006/relationships/oleObject" Target="../embeddings/oleObject69.bin"/><Relationship Id="rId42" Type="http://schemas.openxmlformats.org/officeDocument/2006/relationships/oleObject" Target="../embeddings/oleObject73.bin"/><Relationship Id="rId7" Type="http://schemas.openxmlformats.org/officeDocument/2006/relationships/image" Target="../media/image82.wmf"/><Relationship Id="rId12" Type="http://schemas.openxmlformats.org/officeDocument/2006/relationships/oleObject" Target="../embeddings/oleObject59.bin"/><Relationship Id="rId17" Type="http://schemas.openxmlformats.org/officeDocument/2006/relationships/image" Target="../media/image67.wmf"/><Relationship Id="rId25" Type="http://schemas.openxmlformats.org/officeDocument/2006/relationships/image" Target="../media/image86.wmf"/><Relationship Id="rId33" Type="http://schemas.openxmlformats.org/officeDocument/2006/relationships/image" Target="../media/image78.wmf"/><Relationship Id="rId38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29" Type="http://schemas.openxmlformats.org/officeDocument/2006/relationships/image" Target="../media/image76.wmf"/><Relationship Id="rId41" Type="http://schemas.openxmlformats.org/officeDocument/2006/relationships/image" Target="../media/image88.wmf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84.wmf"/><Relationship Id="rId24" Type="http://schemas.openxmlformats.org/officeDocument/2006/relationships/oleObject" Target="../embeddings/oleObject64.bin"/><Relationship Id="rId32" Type="http://schemas.openxmlformats.org/officeDocument/2006/relationships/oleObject" Target="../embeddings/oleObject68.bin"/><Relationship Id="rId37" Type="http://schemas.openxmlformats.org/officeDocument/2006/relationships/image" Target="../media/image80.wmf"/><Relationship Id="rId40" Type="http://schemas.openxmlformats.org/officeDocument/2006/relationships/oleObject" Target="../embeddings/oleObject72.bin"/><Relationship Id="rId5" Type="http://schemas.openxmlformats.org/officeDocument/2006/relationships/image" Target="../media/image22.png"/><Relationship Id="rId15" Type="http://schemas.openxmlformats.org/officeDocument/2006/relationships/image" Target="../media/image91.png"/><Relationship Id="rId23" Type="http://schemas.openxmlformats.org/officeDocument/2006/relationships/image" Target="../media/image70.wmf"/><Relationship Id="rId28" Type="http://schemas.openxmlformats.org/officeDocument/2006/relationships/oleObject" Target="../embeddings/oleObject66.bin"/><Relationship Id="rId36" Type="http://schemas.openxmlformats.org/officeDocument/2006/relationships/oleObject" Target="../embeddings/oleObject70.bin"/><Relationship Id="rId10" Type="http://schemas.openxmlformats.org/officeDocument/2006/relationships/oleObject" Target="../embeddings/oleObject58.bin"/><Relationship Id="rId19" Type="http://schemas.openxmlformats.org/officeDocument/2006/relationships/image" Target="../media/image68.wmf"/><Relationship Id="rId31" Type="http://schemas.openxmlformats.org/officeDocument/2006/relationships/image" Target="../media/image77.wmf"/><Relationship Id="rId4" Type="http://schemas.openxmlformats.org/officeDocument/2006/relationships/image" Target="../media/image64.png"/><Relationship Id="rId9" Type="http://schemas.openxmlformats.org/officeDocument/2006/relationships/image" Target="../media/image83.wmf"/><Relationship Id="rId14" Type="http://schemas.openxmlformats.org/officeDocument/2006/relationships/image" Target="../media/image90.png"/><Relationship Id="rId22" Type="http://schemas.openxmlformats.org/officeDocument/2006/relationships/oleObject" Target="../embeddings/oleObject63.bin"/><Relationship Id="rId27" Type="http://schemas.openxmlformats.org/officeDocument/2006/relationships/image" Target="../media/image75.wmf"/><Relationship Id="rId30" Type="http://schemas.openxmlformats.org/officeDocument/2006/relationships/oleObject" Target="../embeddings/oleObject67.bin"/><Relationship Id="rId35" Type="http://schemas.openxmlformats.org/officeDocument/2006/relationships/image" Target="../media/image79.wmf"/><Relationship Id="rId43" Type="http://schemas.openxmlformats.org/officeDocument/2006/relationships/image" Target="../media/image8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13" Type="http://schemas.openxmlformats.org/officeDocument/2006/relationships/oleObject" Target="../embeddings/oleObject78.bin"/><Relationship Id="rId18" Type="http://schemas.openxmlformats.org/officeDocument/2006/relationships/image" Target="../media/image98.wmf"/><Relationship Id="rId26" Type="http://schemas.openxmlformats.org/officeDocument/2006/relationships/image" Target="../media/image77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95.wmf"/><Relationship Id="rId17" Type="http://schemas.openxmlformats.org/officeDocument/2006/relationships/oleObject" Target="../embeddings/oleObject80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7.wmf"/><Relationship Id="rId20" Type="http://schemas.openxmlformats.org/officeDocument/2006/relationships/image" Target="../media/image9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0.png"/><Relationship Id="rId11" Type="http://schemas.openxmlformats.org/officeDocument/2006/relationships/oleObject" Target="../embeddings/oleObject77.bin"/><Relationship Id="rId24" Type="http://schemas.openxmlformats.org/officeDocument/2006/relationships/image" Target="../media/image76.wmf"/><Relationship Id="rId5" Type="http://schemas.openxmlformats.org/officeDocument/2006/relationships/image" Target="../media/image92.emf"/><Relationship Id="rId15" Type="http://schemas.openxmlformats.org/officeDocument/2006/relationships/oleObject" Target="../embeddings/oleObject79.bin"/><Relationship Id="rId23" Type="http://schemas.openxmlformats.org/officeDocument/2006/relationships/oleObject" Target="../embeddings/oleObject51.bin"/><Relationship Id="rId28" Type="http://schemas.openxmlformats.org/officeDocument/2006/relationships/image" Target="../media/image23.png"/><Relationship Id="rId10" Type="http://schemas.openxmlformats.org/officeDocument/2006/relationships/image" Target="../media/image94.wmf"/><Relationship Id="rId19" Type="http://schemas.openxmlformats.org/officeDocument/2006/relationships/oleObject" Target="../embeddings/oleObject81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96.wmf"/><Relationship Id="rId22" Type="http://schemas.openxmlformats.org/officeDocument/2006/relationships/image" Target="../media/image75.wmf"/><Relationship Id="rId27" Type="http://schemas.openxmlformats.org/officeDocument/2006/relationships/image" Target="../media/image10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3.bin"/><Relationship Id="rId13" Type="http://schemas.openxmlformats.org/officeDocument/2006/relationships/image" Target="../media/image105.wmf"/><Relationship Id="rId18" Type="http://schemas.openxmlformats.org/officeDocument/2006/relationships/image" Target="../media/image114.png"/><Relationship Id="rId26" Type="http://schemas.openxmlformats.org/officeDocument/2006/relationships/oleObject" Target="../embeddings/oleObject88.bin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49.wmf"/><Relationship Id="rId34" Type="http://schemas.openxmlformats.org/officeDocument/2006/relationships/oleObject" Target="../embeddings/oleObject92.bin"/><Relationship Id="rId7" Type="http://schemas.openxmlformats.org/officeDocument/2006/relationships/image" Target="../media/image102.wmf"/><Relationship Id="rId12" Type="http://schemas.openxmlformats.org/officeDocument/2006/relationships/oleObject" Target="../embeddings/oleObject85.bin"/><Relationship Id="rId17" Type="http://schemas.openxmlformats.org/officeDocument/2006/relationships/image" Target="../media/image107.emf"/><Relationship Id="rId25" Type="http://schemas.openxmlformats.org/officeDocument/2006/relationships/image" Target="../media/image51.wmf"/><Relationship Id="rId33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7.bin"/><Relationship Id="rId20" Type="http://schemas.openxmlformats.org/officeDocument/2006/relationships/oleObject" Target="../embeddings/oleObject33.bin"/><Relationship Id="rId29" Type="http://schemas.openxmlformats.org/officeDocument/2006/relationships/image" Target="../media/image109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2.bin"/><Relationship Id="rId11" Type="http://schemas.openxmlformats.org/officeDocument/2006/relationships/image" Target="../media/image104.wmf"/><Relationship Id="rId24" Type="http://schemas.openxmlformats.org/officeDocument/2006/relationships/oleObject" Target="../embeddings/oleObject35.bin"/><Relationship Id="rId32" Type="http://schemas.openxmlformats.org/officeDocument/2006/relationships/oleObject" Target="../embeddings/oleObject91.bin"/><Relationship Id="rId37" Type="http://schemas.openxmlformats.org/officeDocument/2006/relationships/image" Target="../media/image113.wmf"/><Relationship Id="rId5" Type="http://schemas.openxmlformats.org/officeDocument/2006/relationships/image" Target="../media/image54.png"/><Relationship Id="rId15" Type="http://schemas.openxmlformats.org/officeDocument/2006/relationships/image" Target="../media/image106.emf"/><Relationship Id="rId23" Type="http://schemas.openxmlformats.org/officeDocument/2006/relationships/image" Target="../media/image50.wmf"/><Relationship Id="rId28" Type="http://schemas.openxmlformats.org/officeDocument/2006/relationships/oleObject" Target="../embeddings/oleObject89.bin"/><Relationship Id="rId36" Type="http://schemas.openxmlformats.org/officeDocument/2006/relationships/oleObject" Target="../embeddings/oleObject93.bin"/><Relationship Id="rId10" Type="http://schemas.openxmlformats.org/officeDocument/2006/relationships/oleObject" Target="../embeddings/oleObject84.bin"/><Relationship Id="rId19" Type="http://schemas.openxmlformats.org/officeDocument/2006/relationships/image" Target="../media/image115.png"/><Relationship Id="rId31" Type="http://schemas.openxmlformats.org/officeDocument/2006/relationships/image" Target="../media/image110.wmf"/><Relationship Id="rId4" Type="http://schemas.openxmlformats.org/officeDocument/2006/relationships/image" Target="../media/image30.png"/><Relationship Id="rId9" Type="http://schemas.openxmlformats.org/officeDocument/2006/relationships/image" Target="../media/image103.emf"/><Relationship Id="rId14" Type="http://schemas.openxmlformats.org/officeDocument/2006/relationships/oleObject" Target="../embeddings/oleObject86.bin"/><Relationship Id="rId22" Type="http://schemas.openxmlformats.org/officeDocument/2006/relationships/oleObject" Target="../embeddings/oleObject34.bin"/><Relationship Id="rId27" Type="http://schemas.openxmlformats.org/officeDocument/2006/relationships/image" Target="../media/image108.wmf"/><Relationship Id="rId30" Type="http://schemas.openxmlformats.org/officeDocument/2006/relationships/oleObject" Target="../embeddings/oleObject90.bin"/><Relationship Id="rId35" Type="http://schemas.openxmlformats.org/officeDocument/2006/relationships/image" Target="../media/image1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21.emf"/><Relationship Id="rId3" Type="http://schemas.openxmlformats.org/officeDocument/2006/relationships/notesSlide" Target="../notesSlides/notesSlide13.xml"/><Relationship Id="rId21" Type="http://schemas.openxmlformats.org/officeDocument/2006/relationships/oleObject" Target="../embeddings/oleObject104.bin"/><Relationship Id="rId7" Type="http://schemas.openxmlformats.org/officeDocument/2006/relationships/image" Target="../media/image117.emf"/><Relationship Id="rId12" Type="http://schemas.openxmlformats.org/officeDocument/2006/relationships/image" Target="../media/image118.wmf"/><Relationship Id="rId17" Type="http://schemas.openxmlformats.org/officeDocument/2006/relationships/oleObject" Target="../embeddings/oleObject10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95.bin"/><Relationship Id="rId11" Type="http://schemas.openxmlformats.org/officeDocument/2006/relationships/oleObject" Target="../embeddings/oleObject99.bin"/><Relationship Id="rId5" Type="http://schemas.openxmlformats.org/officeDocument/2006/relationships/image" Target="../media/image116.emf"/><Relationship Id="rId15" Type="http://schemas.openxmlformats.org/officeDocument/2006/relationships/oleObject" Target="../embeddings/oleObject101.bin"/><Relationship Id="rId23" Type="http://schemas.openxmlformats.org/officeDocument/2006/relationships/image" Target="../media/image124.png"/><Relationship Id="rId10" Type="http://schemas.openxmlformats.org/officeDocument/2006/relationships/oleObject" Target="../embeddings/oleObject98.bin"/><Relationship Id="rId19" Type="http://schemas.openxmlformats.org/officeDocument/2006/relationships/oleObject" Target="../embeddings/oleObject103.bin"/><Relationship Id="rId4" Type="http://schemas.openxmlformats.org/officeDocument/2006/relationships/oleObject" Target="../embeddings/oleObject94.bin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19.wmf"/><Relationship Id="rId22" Type="http://schemas.openxmlformats.org/officeDocument/2006/relationships/image" Target="../media/image12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128.wmf"/><Relationship Id="rId18" Type="http://schemas.openxmlformats.org/officeDocument/2006/relationships/image" Target="../media/image54.png"/><Relationship Id="rId26" Type="http://schemas.openxmlformats.org/officeDocument/2006/relationships/image" Target="../media/image134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112.bin"/><Relationship Id="rId34" Type="http://schemas.openxmlformats.org/officeDocument/2006/relationships/image" Target="../media/image138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130.wmf"/><Relationship Id="rId25" Type="http://schemas.openxmlformats.org/officeDocument/2006/relationships/oleObject" Target="../embeddings/oleObject114.bin"/><Relationship Id="rId33" Type="http://schemas.openxmlformats.org/officeDocument/2006/relationships/oleObject" Target="../embeddings/oleObject11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10.bin"/><Relationship Id="rId20" Type="http://schemas.openxmlformats.org/officeDocument/2006/relationships/image" Target="../media/image131.wmf"/><Relationship Id="rId29" Type="http://schemas.openxmlformats.org/officeDocument/2006/relationships/oleObject" Target="../embeddings/oleObject116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127.wmf"/><Relationship Id="rId24" Type="http://schemas.openxmlformats.org/officeDocument/2006/relationships/image" Target="../media/image133.wmf"/><Relationship Id="rId32" Type="http://schemas.openxmlformats.org/officeDocument/2006/relationships/image" Target="../media/image137.emf"/><Relationship Id="rId5" Type="http://schemas.openxmlformats.org/officeDocument/2006/relationships/image" Target="../media/image22.png"/><Relationship Id="rId15" Type="http://schemas.openxmlformats.org/officeDocument/2006/relationships/image" Target="../media/image129.wmf"/><Relationship Id="rId23" Type="http://schemas.openxmlformats.org/officeDocument/2006/relationships/oleObject" Target="../embeddings/oleObject113.bin"/><Relationship Id="rId28" Type="http://schemas.openxmlformats.org/officeDocument/2006/relationships/image" Target="../media/image135.wmf"/><Relationship Id="rId10" Type="http://schemas.openxmlformats.org/officeDocument/2006/relationships/oleObject" Target="../embeddings/oleObject107.bin"/><Relationship Id="rId19" Type="http://schemas.openxmlformats.org/officeDocument/2006/relationships/oleObject" Target="../embeddings/oleObject111.bin"/><Relationship Id="rId31" Type="http://schemas.openxmlformats.org/officeDocument/2006/relationships/oleObject" Target="../embeddings/oleObject117.bin"/><Relationship Id="rId4" Type="http://schemas.openxmlformats.org/officeDocument/2006/relationships/image" Target="../media/image64.png"/><Relationship Id="rId9" Type="http://schemas.openxmlformats.org/officeDocument/2006/relationships/image" Target="../media/image126.wmf"/><Relationship Id="rId14" Type="http://schemas.openxmlformats.org/officeDocument/2006/relationships/oleObject" Target="../embeddings/oleObject109.bin"/><Relationship Id="rId22" Type="http://schemas.openxmlformats.org/officeDocument/2006/relationships/image" Target="../media/image132.wmf"/><Relationship Id="rId27" Type="http://schemas.openxmlformats.org/officeDocument/2006/relationships/oleObject" Target="../embeddings/oleObject115.bin"/><Relationship Id="rId30" Type="http://schemas.openxmlformats.org/officeDocument/2006/relationships/image" Target="../media/image136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133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40.wmf"/><Relationship Id="rId12" Type="http://schemas.openxmlformats.org/officeDocument/2006/relationships/image" Target="../media/image1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0.bin"/><Relationship Id="rId11" Type="http://schemas.openxmlformats.org/officeDocument/2006/relationships/image" Target="../media/image141.wmf"/><Relationship Id="rId5" Type="http://schemas.openxmlformats.org/officeDocument/2006/relationships/image" Target="../media/image139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9.bin"/><Relationship Id="rId9" Type="http://schemas.openxmlformats.org/officeDocument/2006/relationships/image" Target="../media/image22.png"/><Relationship Id="rId14" Type="http://schemas.openxmlformats.org/officeDocument/2006/relationships/image" Target="../media/image1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emf"/><Relationship Id="rId13" Type="http://schemas.openxmlformats.org/officeDocument/2006/relationships/image" Target="../media/image149.png"/><Relationship Id="rId18" Type="http://schemas.openxmlformats.org/officeDocument/2006/relationships/image" Target="../media/image146.emf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47.emf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145.emf"/><Relationship Id="rId17" Type="http://schemas.openxmlformats.org/officeDocument/2006/relationships/oleObject" Target="../embeddings/oleObject126.bin"/><Relationship Id="rId25" Type="http://schemas.openxmlformats.org/officeDocument/2006/relationships/image" Target="../media/image1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2.png"/><Relationship Id="rId20" Type="http://schemas.openxmlformats.org/officeDocument/2006/relationships/oleObject" Target="../embeddings/oleObject128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2.wmf"/><Relationship Id="rId11" Type="http://schemas.openxmlformats.org/officeDocument/2006/relationships/oleObject" Target="../embeddings/oleObject125.bin"/><Relationship Id="rId24" Type="http://schemas.openxmlformats.org/officeDocument/2006/relationships/oleObject" Target="../embeddings/oleObject130.bin"/><Relationship Id="rId5" Type="http://schemas.openxmlformats.org/officeDocument/2006/relationships/oleObject" Target="../embeddings/oleObject122.bin"/><Relationship Id="rId15" Type="http://schemas.openxmlformats.org/officeDocument/2006/relationships/image" Target="../media/image151.png"/><Relationship Id="rId23" Type="http://schemas.openxmlformats.org/officeDocument/2006/relationships/image" Target="../media/image148.emf"/><Relationship Id="rId10" Type="http://schemas.openxmlformats.org/officeDocument/2006/relationships/image" Target="../media/image144.emf"/><Relationship Id="rId19" Type="http://schemas.openxmlformats.org/officeDocument/2006/relationships/oleObject" Target="../embeddings/oleObject127.bin"/><Relationship Id="rId4" Type="http://schemas.openxmlformats.org/officeDocument/2006/relationships/image" Target="../media/image31.png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150.png"/><Relationship Id="rId22" Type="http://schemas.openxmlformats.org/officeDocument/2006/relationships/oleObject" Target="../embeddings/oleObject129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wmf"/><Relationship Id="rId18" Type="http://schemas.openxmlformats.org/officeDocument/2006/relationships/oleObject" Target="../embeddings/oleObject7.bin"/><Relationship Id="rId26" Type="http://schemas.openxmlformats.org/officeDocument/2006/relationships/image" Target="../media/image25.png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18.wmf"/><Relationship Id="rId7" Type="http://schemas.openxmlformats.org/officeDocument/2006/relationships/image" Target="../media/image24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6.wmf"/><Relationship Id="rId25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2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image" Target="../media/image13.wmf"/><Relationship Id="rId24" Type="http://schemas.openxmlformats.org/officeDocument/2006/relationships/oleObject" Target="../embeddings/oleObject10.bin"/><Relationship Id="rId5" Type="http://schemas.openxmlformats.org/officeDocument/2006/relationships/image" Target="../media/image110.png"/><Relationship Id="rId15" Type="http://schemas.openxmlformats.org/officeDocument/2006/relationships/image" Target="../media/image15.wmf"/><Relationship Id="rId23" Type="http://schemas.openxmlformats.org/officeDocument/2006/relationships/image" Target="../media/image19.wmf"/><Relationship Id="rId28" Type="http://schemas.openxmlformats.org/officeDocument/2006/relationships/image" Target="../media/image21.wmf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7.wmf"/><Relationship Id="rId4" Type="http://schemas.openxmlformats.org/officeDocument/2006/relationships/image" Target="../media/image22.png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9.bin"/><Relationship Id="rId27" Type="http://schemas.openxmlformats.org/officeDocument/2006/relationships/oleObject" Target="../embeddings/oleObject11.bin"/><Relationship Id="rId30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notesSlide" Target="../notesSlides/notesSlide6.xml"/><Relationship Id="rId21" Type="http://schemas.openxmlformats.org/officeDocument/2006/relationships/oleObject" Target="../embeddings/oleObject7.bin"/><Relationship Id="rId34" Type="http://schemas.openxmlformats.org/officeDocument/2006/relationships/image" Target="../media/image29.wmf"/><Relationship Id="rId7" Type="http://schemas.openxmlformats.org/officeDocument/2006/relationships/image" Target="../media/image310.png"/><Relationship Id="rId12" Type="http://schemas.openxmlformats.org/officeDocument/2006/relationships/image" Target="../media/image32.png"/><Relationship Id="rId17" Type="http://schemas.openxmlformats.org/officeDocument/2006/relationships/oleObject" Target="../embeddings/oleObject5.bin"/><Relationship Id="rId25" Type="http://schemas.openxmlformats.org/officeDocument/2006/relationships/oleObject" Target="../embeddings/oleObject9.bin"/><Relationship Id="rId3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0.png"/><Relationship Id="rId11" Type="http://schemas.openxmlformats.org/officeDocument/2006/relationships/image" Target="../media/image26.wmf"/><Relationship Id="rId24" Type="http://schemas.openxmlformats.org/officeDocument/2006/relationships/image" Target="../media/image18.wmf"/><Relationship Id="rId32" Type="http://schemas.openxmlformats.org/officeDocument/2006/relationships/image" Target="../media/image28.wmf"/><Relationship Id="rId5" Type="http://schemas.openxmlformats.org/officeDocument/2006/relationships/image" Target="../media/image31.png"/><Relationship Id="rId15" Type="http://schemas.openxmlformats.org/officeDocument/2006/relationships/oleObject" Target="../embeddings/oleObject4.bin"/><Relationship Id="rId23" Type="http://schemas.openxmlformats.org/officeDocument/2006/relationships/oleObject" Target="../embeddings/oleObject8.bin"/><Relationship Id="rId28" Type="http://schemas.openxmlformats.org/officeDocument/2006/relationships/image" Target="../media/image20.wmf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6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30.png"/><Relationship Id="rId9" Type="http://schemas.openxmlformats.org/officeDocument/2006/relationships/image" Target="../media/image25.emf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0.bin"/><Relationship Id="rId30" Type="http://schemas.openxmlformats.org/officeDocument/2006/relationships/image" Target="../media/image2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55.png"/><Relationship Id="rId26" Type="http://schemas.openxmlformats.org/officeDocument/2006/relationships/oleObject" Target="../embeddings/oleObject25.bin"/><Relationship Id="rId39" Type="http://schemas.openxmlformats.org/officeDocument/2006/relationships/image" Target="../media/image47.wmf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8.wmf"/><Relationship Id="rId34" Type="http://schemas.openxmlformats.org/officeDocument/2006/relationships/oleObject" Target="../embeddings/oleObject29.bin"/><Relationship Id="rId42" Type="http://schemas.openxmlformats.org/officeDocument/2006/relationships/oleObject" Target="../embeddings/oleObject33.bin"/><Relationship Id="rId47" Type="http://schemas.openxmlformats.org/officeDocument/2006/relationships/image" Target="../media/image51.wmf"/><Relationship Id="rId7" Type="http://schemas.openxmlformats.org/officeDocument/2006/relationships/image" Target="../media/image33.wmf"/><Relationship Id="rId12" Type="http://schemas.openxmlformats.org/officeDocument/2006/relationships/image" Target="../media/image54.png"/><Relationship Id="rId17" Type="http://schemas.openxmlformats.org/officeDocument/2006/relationships/image" Target="../media/image6.png"/><Relationship Id="rId25" Type="http://schemas.openxmlformats.org/officeDocument/2006/relationships/image" Target="../media/image40.wmf"/><Relationship Id="rId33" Type="http://schemas.openxmlformats.org/officeDocument/2006/relationships/image" Target="../media/image44.wmf"/><Relationship Id="rId38" Type="http://schemas.openxmlformats.org/officeDocument/2006/relationships/oleObject" Target="../embeddings/oleObject31.bin"/><Relationship Id="rId46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7.emf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42.wmf"/><Relationship Id="rId41" Type="http://schemas.openxmlformats.org/officeDocument/2006/relationships/image" Target="../media/image48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24.bin"/><Relationship Id="rId32" Type="http://schemas.openxmlformats.org/officeDocument/2006/relationships/oleObject" Target="../embeddings/oleObject28.bin"/><Relationship Id="rId37" Type="http://schemas.openxmlformats.org/officeDocument/2006/relationships/image" Target="../media/image46.wmf"/><Relationship Id="rId40" Type="http://schemas.openxmlformats.org/officeDocument/2006/relationships/oleObject" Target="../embeddings/oleObject32.bin"/><Relationship Id="rId45" Type="http://schemas.openxmlformats.org/officeDocument/2006/relationships/image" Target="../media/image50.wmf"/><Relationship Id="rId5" Type="http://schemas.openxmlformats.org/officeDocument/2006/relationships/image" Target="../media/image53.png"/><Relationship Id="rId15" Type="http://schemas.openxmlformats.org/officeDocument/2006/relationships/oleObject" Target="../embeddings/oleObject21.bin"/><Relationship Id="rId23" Type="http://schemas.openxmlformats.org/officeDocument/2006/relationships/image" Target="../media/image39.wmf"/><Relationship Id="rId28" Type="http://schemas.openxmlformats.org/officeDocument/2006/relationships/oleObject" Target="../embeddings/oleObject26.bin"/><Relationship Id="rId36" Type="http://schemas.openxmlformats.org/officeDocument/2006/relationships/oleObject" Target="../embeddings/oleObject30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56.png"/><Relationship Id="rId31" Type="http://schemas.openxmlformats.org/officeDocument/2006/relationships/image" Target="../media/image43.wmf"/><Relationship Id="rId44" Type="http://schemas.openxmlformats.org/officeDocument/2006/relationships/oleObject" Target="../embeddings/oleObject34.bin"/><Relationship Id="rId4" Type="http://schemas.openxmlformats.org/officeDocument/2006/relationships/image" Target="../media/image52.png"/><Relationship Id="rId9" Type="http://schemas.openxmlformats.org/officeDocument/2006/relationships/image" Target="../media/image34.wmf"/><Relationship Id="rId14" Type="http://schemas.openxmlformats.org/officeDocument/2006/relationships/image" Target="../media/image36.emf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41.wmf"/><Relationship Id="rId30" Type="http://schemas.openxmlformats.org/officeDocument/2006/relationships/oleObject" Target="../embeddings/oleObject27.bin"/><Relationship Id="rId35" Type="http://schemas.openxmlformats.org/officeDocument/2006/relationships/image" Target="../media/image45.wmf"/><Relationship Id="rId43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9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2.png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4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7.wmf"/><Relationship Id="rId11" Type="http://schemas.openxmlformats.org/officeDocument/2006/relationships/image" Target="../media/image63.png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60.emf"/><Relationship Id="rId10" Type="http://schemas.openxmlformats.org/officeDocument/2006/relationships/image" Target="../media/image58.wmf"/><Relationship Id="rId4" Type="http://schemas.openxmlformats.org/officeDocument/2006/relationships/image" Target="../media/image61.png"/><Relationship Id="rId9" Type="http://schemas.openxmlformats.org/officeDocument/2006/relationships/oleObject" Target="../embeddings/oleObject37.bin"/><Relationship Id="rId14" Type="http://schemas.openxmlformats.org/officeDocument/2006/relationships/oleObject" Target="../embeddings/oleObject3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068" y="1764561"/>
            <a:ext cx="1145259" cy="27551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82072" y="24577"/>
            <a:ext cx="12063065" cy="1485934"/>
            <a:chOff x="139756" y="0"/>
            <a:chExt cx="13780885" cy="1846068"/>
          </a:xfrm>
        </p:grpSpPr>
        <p:sp>
          <p:nvSpPr>
            <p:cNvPr id="25" name="Rectangle 24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9756" y="0"/>
              <a:ext cx="13780885" cy="1846068"/>
              <a:chOff x="486593" y="4294898"/>
              <a:chExt cx="13780885" cy="184606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86593" y="4294898"/>
                <a:ext cx="13780885" cy="1846068"/>
                <a:chOff x="177967" y="129777"/>
                <a:chExt cx="10632136" cy="1450869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870751" y="129777"/>
                  <a:ext cx="9939352" cy="1450869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90164" y="141304"/>
                  <a:ext cx="1244133" cy="140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77967" y="173575"/>
                  <a:ext cx="1273792" cy="1312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20159" y="336446"/>
                  <a:ext cx="636067" cy="117200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72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2</a:t>
                  </a:r>
                  <a:endParaRPr lang="en-US" sz="88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05" y="4533623"/>
                <a:ext cx="1394216" cy="420478"/>
              </a:xfrm>
              <a:prstGeom prst="rect">
                <a:avLst/>
              </a:prstGeom>
            </p:spPr>
          </p:pic>
        </p:grpSp>
      </p:grpSp>
      <p:sp>
        <p:nvSpPr>
          <p:cNvPr id="3" name="Rectangle 2"/>
          <p:cNvSpPr/>
          <p:nvPr/>
        </p:nvSpPr>
        <p:spPr>
          <a:xfrm>
            <a:off x="591635" y="2120596"/>
            <a:ext cx="56244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600" i="1"/>
              <a:t>ABCM.FODE</a:t>
            </a:r>
            <a:r>
              <a:rPr lang="vi-VN" sz="2600"/>
              <a:t> là hình hộp chữ nhật.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42634" y="208905"/>
            <a:ext cx="1049019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 sz="2600" b="1">
                <a:solidFill>
                  <a:srgbClr val="FF0000"/>
                </a:solidFill>
              </a:rPr>
              <a:t>Hình 2.38 </a:t>
            </a:r>
            <a:r>
              <a:rPr lang="vi-VN" sz="2600"/>
              <a:t>minh hoạ một hệ toạ độ O</a:t>
            </a:r>
            <a:r>
              <a:rPr lang="vi-VN" sz="2600" i="1"/>
              <a:t>xyz</a:t>
            </a:r>
            <a:r>
              <a:rPr lang="vi-VN" sz="2600"/>
              <a:t> trong không gian cùng với các hình vuông có cạnh bằng 1 đơn vị. Tìm toạ độ của điểm M.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327777"/>
              </p:ext>
            </p:extLst>
          </p:nvPr>
        </p:nvGraphicFramePr>
        <p:xfrm>
          <a:off x="1134535" y="3193978"/>
          <a:ext cx="4818574" cy="51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7" name="Equation" r:id="rId6" imgW="2247840" imgH="241200" progId="Equation.DSMT4">
                  <p:embed/>
                </p:oleObj>
              </mc:Choice>
              <mc:Fallback>
                <p:oleObj name="Equation" r:id="rId6" imgW="2247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34535" y="3193978"/>
                        <a:ext cx="4818574" cy="517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35"/>
          <p:cNvSpPr/>
          <p:nvPr/>
        </p:nvSpPr>
        <p:spPr>
          <a:xfrm>
            <a:off x="1051022" y="2592223"/>
            <a:ext cx="510377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/>
              <a:t>Áp dụng quy tắc hình hộp</a:t>
            </a:r>
            <a:r>
              <a:rPr lang="en-US" sz="2600"/>
              <a:t>,</a:t>
            </a:r>
            <a:r>
              <a:rPr lang="vi-VN" sz="2600"/>
              <a:t> suy ra</a:t>
            </a:r>
            <a:r>
              <a:rPr lang="en-US" sz="2600"/>
              <a:t>:</a:t>
            </a:r>
            <a:endParaRPr lang="vi-VN" sz="2600"/>
          </a:p>
        </p:txBody>
      </p:sp>
      <p:sp>
        <p:nvSpPr>
          <p:cNvPr id="37" name="Rectangle 36"/>
          <p:cNvSpPr/>
          <p:nvPr/>
        </p:nvSpPr>
        <p:spPr>
          <a:xfrm>
            <a:off x="1036524" y="3711227"/>
            <a:ext cx="53698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/>
              <a:t>Vì vậy, toạ độ của điểm </a:t>
            </a:r>
            <a:r>
              <a:rPr lang="vi-VN" sz="2600" i="1"/>
              <a:t>M</a:t>
            </a:r>
            <a:r>
              <a:rPr lang="vi-VN" sz="2600"/>
              <a:t> là </a:t>
            </a:r>
            <a:r>
              <a:rPr lang="vi-VN" sz="2600">
                <a:solidFill>
                  <a:srgbClr val="FF0000"/>
                </a:solidFill>
              </a:rPr>
              <a:t>(3; 4; 3).</a:t>
            </a:r>
            <a:endParaRPr lang="en-US" sz="2600">
              <a:solidFill>
                <a:srgbClr val="FF0000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0" y="5432942"/>
            <a:ext cx="12071138" cy="1311659"/>
            <a:chOff x="10191" y="5010640"/>
            <a:chExt cx="12071138" cy="1311659"/>
          </a:xfrm>
        </p:grpSpPr>
        <p:grpSp>
          <p:nvGrpSpPr>
            <p:cNvPr id="40" name="Group 39"/>
            <p:cNvGrpSpPr/>
            <p:nvPr/>
          </p:nvGrpSpPr>
          <p:grpSpPr>
            <a:xfrm>
              <a:off x="10191" y="5010640"/>
              <a:ext cx="12071138" cy="1311659"/>
              <a:chOff x="2094" y="5326591"/>
              <a:chExt cx="12071138" cy="1311659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240551" y="5705204"/>
                <a:ext cx="11832681" cy="933046"/>
              </a:xfrm>
              <a:prstGeom prst="roundRect">
                <a:avLst>
                  <a:gd name="adj" fmla="val 5919"/>
                </a:avLst>
              </a:prstGeom>
              <a:solidFill>
                <a:srgbClr val="F9F0DB"/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2055812" y="5698326"/>
                <a:ext cx="9867173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v"/>
                </a:pPr>
                <a:r>
                  <a:rPr lang="en-US" sz="2600"/>
                  <a:t>Đ</a:t>
                </a:r>
                <a:r>
                  <a:rPr lang="vi-VN" sz="2600"/>
                  <a:t>ể xác định toạ độ của điểm M trong không gian ta cần biểu diễn vectơ </a:t>
                </a:r>
                <a:r>
                  <a:rPr lang="en-US" sz="2600"/>
                  <a:t>          </a:t>
                </a:r>
                <a:r>
                  <a:rPr lang="vi-VN" sz="2600"/>
                  <a:t>qua các vectơ đơn vị.</a:t>
                </a:r>
                <a:endParaRPr lang="en-US" sz="2600"/>
              </a:p>
            </p:txBody>
          </p:sp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8"/>
              <a:srcRect t="11018" r="13655" b="21971"/>
              <a:stretch/>
            </p:blipFill>
            <p:spPr>
              <a:xfrm>
                <a:off x="2094" y="5326591"/>
                <a:ext cx="2181573" cy="914400"/>
              </a:xfrm>
              <a:prstGeom prst="rect">
                <a:avLst/>
              </a:prstGeom>
            </p:spPr>
          </p:pic>
        </p:grpSp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7720673"/>
                </p:ext>
              </p:extLst>
            </p:nvPr>
          </p:nvGraphicFramePr>
          <p:xfrm>
            <a:off x="3471546" y="5770528"/>
            <a:ext cx="65405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7128" name="Equation" r:id="rId9" imgW="304560" imgH="215640" progId="Equation.DSMT4">
                    <p:embed/>
                  </p:oleObj>
                </mc:Choice>
                <mc:Fallback>
                  <p:oleObj name="Equation" r:id="rId9" imgW="304560" imgH="21564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471546" y="5770528"/>
                          <a:ext cx="654050" cy="463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4" name="Rectangle 53"/>
          <p:cNvSpPr/>
          <p:nvPr/>
        </p:nvSpPr>
        <p:spPr>
          <a:xfrm>
            <a:off x="588199" y="4282156"/>
            <a:ext cx="590690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600"/>
              <a:t>Tương tự</a:t>
            </a:r>
            <a:r>
              <a:rPr lang="vi-VN" sz="2600"/>
              <a:t>,</a:t>
            </a:r>
            <a:r>
              <a:rPr lang="en-US" sz="2600"/>
              <a:t> trong </a:t>
            </a:r>
            <a:r>
              <a:rPr lang="en-US" sz="2600" b="1">
                <a:solidFill>
                  <a:srgbClr val="0070C0"/>
                </a:solidFill>
              </a:rPr>
              <a:t>Luyện tập 2</a:t>
            </a:r>
            <a:r>
              <a:rPr lang="en-US" sz="2600"/>
              <a:t>,</a:t>
            </a:r>
            <a:r>
              <a:rPr lang="vi-VN" sz="2600" b="1">
                <a:solidFill>
                  <a:srgbClr val="0070C0"/>
                </a:solidFill>
              </a:rPr>
              <a:t> </a:t>
            </a:r>
            <a:r>
              <a:rPr lang="vi-VN" sz="2600"/>
              <a:t>toạ độ của điểm </a:t>
            </a:r>
            <a:r>
              <a:rPr lang="en-US" sz="2600" i="1"/>
              <a:t>N</a:t>
            </a:r>
            <a:r>
              <a:rPr lang="vi-VN" sz="2600"/>
              <a:t> là </a:t>
            </a:r>
            <a:r>
              <a:rPr lang="vi-VN" sz="2600">
                <a:solidFill>
                  <a:srgbClr val="FF0000"/>
                </a:solidFill>
              </a:rPr>
              <a:t>(</a:t>
            </a:r>
            <a:r>
              <a:rPr lang="en-US" sz="2600">
                <a:solidFill>
                  <a:srgbClr val="FF0000"/>
                </a:solidFill>
              </a:rPr>
              <a:t>2</a:t>
            </a:r>
            <a:r>
              <a:rPr lang="vi-VN" sz="2600">
                <a:solidFill>
                  <a:srgbClr val="FF0000"/>
                </a:solidFill>
              </a:rPr>
              <a:t>; </a:t>
            </a:r>
            <a:r>
              <a:rPr lang="en-US" sz="2600">
                <a:solidFill>
                  <a:srgbClr val="FF0000"/>
                </a:solidFill>
              </a:rPr>
              <a:t>5</a:t>
            </a:r>
            <a:r>
              <a:rPr lang="vi-VN" sz="2600">
                <a:solidFill>
                  <a:srgbClr val="FF0000"/>
                </a:solidFill>
              </a:rPr>
              <a:t>; </a:t>
            </a:r>
            <a:r>
              <a:rPr lang="en-US" sz="2600">
                <a:solidFill>
                  <a:srgbClr val="FF0000"/>
                </a:solidFill>
              </a:rPr>
              <a:t>4</a:t>
            </a:r>
            <a:r>
              <a:rPr lang="vi-VN" sz="2600">
                <a:solidFill>
                  <a:srgbClr val="FF0000"/>
                </a:solidFill>
              </a:rPr>
              <a:t>).</a:t>
            </a:r>
            <a:endParaRPr lang="en-US" sz="2600">
              <a:solidFill>
                <a:srgbClr val="FF00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6610366" y="1632353"/>
            <a:ext cx="5460772" cy="4043605"/>
          </a:xfrm>
          <a:prstGeom prst="roundRect">
            <a:avLst>
              <a:gd name="adj" fmla="val 1714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29971" y="1699959"/>
            <a:ext cx="5016271" cy="3781503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958077"/>
              </p:ext>
            </p:extLst>
          </p:nvPr>
        </p:nvGraphicFramePr>
        <p:xfrm>
          <a:off x="7708722" y="3401639"/>
          <a:ext cx="260317" cy="260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29" name="Equation" r:id="rId12" imgW="177480" imgH="177480" progId="Equation.DSMT4">
                  <p:embed/>
                </p:oleObj>
              </mc:Choice>
              <mc:Fallback>
                <p:oleObj name="Equation" r:id="rId12" imgW="1774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708722" y="3401639"/>
                        <a:ext cx="260317" cy="260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71519"/>
              </p:ext>
            </p:extLst>
          </p:nvPr>
        </p:nvGraphicFramePr>
        <p:xfrm>
          <a:off x="8859132" y="2639630"/>
          <a:ext cx="241300" cy="26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0" name="Equation" r:id="rId14" imgW="164880" imgH="177480" progId="Equation.DSMT4">
                  <p:embed/>
                </p:oleObj>
              </mc:Choice>
              <mc:Fallback>
                <p:oleObj name="Equation" r:id="rId14" imgW="164880" imgH="17748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859132" y="2639630"/>
                        <a:ext cx="241300" cy="260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773769"/>
              </p:ext>
            </p:extLst>
          </p:nvPr>
        </p:nvGraphicFramePr>
        <p:xfrm>
          <a:off x="10528114" y="2599363"/>
          <a:ext cx="241300" cy="27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1" name="Equation" r:id="rId16" imgW="164880" imgH="190440" progId="Equation.DSMT4">
                  <p:embed/>
                </p:oleObj>
              </mc:Choice>
              <mc:Fallback>
                <p:oleObj name="Equation" r:id="rId16" imgW="164880" imgH="1904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528114" y="2599363"/>
                        <a:ext cx="241300" cy="27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866364"/>
              </p:ext>
            </p:extLst>
          </p:nvPr>
        </p:nvGraphicFramePr>
        <p:xfrm>
          <a:off x="10640033" y="3951916"/>
          <a:ext cx="258762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2" name="Equation" r:id="rId18" imgW="177480" imgH="177480" progId="Equation.DSMT4">
                  <p:embed/>
                </p:oleObj>
              </mc:Choice>
              <mc:Fallback>
                <p:oleObj name="Equation" r:id="rId18" imgW="177480" imgH="177480" progId="Equation.DSMT4">
                  <p:embed/>
                  <p:pic>
                    <p:nvPicPr>
                      <p:cNvPr id="38" name="Object 3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0640033" y="3951916"/>
                        <a:ext cx="258762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046490"/>
              </p:ext>
            </p:extLst>
          </p:nvPr>
        </p:nvGraphicFramePr>
        <p:xfrm>
          <a:off x="9476775" y="4750832"/>
          <a:ext cx="2413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3" name="Equation" r:id="rId20" imgW="164880" imgH="177480" progId="Equation.DSMT4">
                  <p:embed/>
                </p:oleObj>
              </mc:Choice>
              <mc:Fallback>
                <p:oleObj name="Equation" r:id="rId20" imgW="164880" imgH="17748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476775" y="4750832"/>
                        <a:ext cx="241300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862792"/>
              </p:ext>
            </p:extLst>
          </p:nvPr>
        </p:nvGraphicFramePr>
        <p:xfrm>
          <a:off x="7708722" y="4577409"/>
          <a:ext cx="204788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4" name="Equation" r:id="rId22" imgW="139680" imgH="177480" progId="Equation.DSMT4">
                  <p:embed/>
                </p:oleObj>
              </mc:Choice>
              <mc:Fallback>
                <p:oleObj name="Equation" r:id="rId22" imgW="139680" imgH="177480" progId="Equation.DSMT4">
                  <p:embed/>
                  <p:pic>
                    <p:nvPicPr>
                      <p:cNvPr id="44" name="Object 43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7708722" y="4577409"/>
                        <a:ext cx="204788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293537"/>
              </p:ext>
            </p:extLst>
          </p:nvPr>
        </p:nvGraphicFramePr>
        <p:xfrm>
          <a:off x="9334789" y="3351275"/>
          <a:ext cx="317500" cy="25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5" name="Equation" r:id="rId24" imgW="215640" imgH="177480" progId="Equation.DSMT4">
                  <p:embed/>
                </p:oleObj>
              </mc:Choice>
              <mc:Fallback>
                <p:oleObj name="Equation" r:id="rId24" imgW="215640" imgH="17748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9334789" y="3351275"/>
                        <a:ext cx="317500" cy="258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218401"/>
              </p:ext>
            </p:extLst>
          </p:nvPr>
        </p:nvGraphicFramePr>
        <p:xfrm>
          <a:off x="9054306" y="3947462"/>
          <a:ext cx="26035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6" name="Equation" r:id="rId26" imgW="177480" imgH="190440" progId="Equation.DSMT4">
                  <p:embed/>
                </p:oleObj>
              </mc:Choice>
              <mc:Fallback>
                <p:oleObj name="Equation" r:id="rId26" imgW="177480" imgH="1904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9054306" y="3947462"/>
                        <a:ext cx="26035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11125"/>
              </p:ext>
            </p:extLst>
          </p:nvPr>
        </p:nvGraphicFramePr>
        <p:xfrm>
          <a:off x="8551775" y="3947462"/>
          <a:ext cx="185941" cy="334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7" name="Equation" r:id="rId28" imgW="126720" imgH="228600" progId="Equation.DSMT4">
                  <p:embed/>
                </p:oleObj>
              </mc:Choice>
              <mc:Fallback>
                <p:oleObj name="Equation" r:id="rId28" imgW="1267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551775" y="3947462"/>
                        <a:ext cx="185941" cy="3346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99015"/>
              </p:ext>
            </p:extLst>
          </p:nvPr>
        </p:nvGraphicFramePr>
        <p:xfrm>
          <a:off x="8930608" y="3241573"/>
          <a:ext cx="2238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8" name="Equation" r:id="rId30" imgW="152280" imgH="266400" progId="Equation.DSMT4">
                  <p:embed/>
                </p:oleObj>
              </mc:Choice>
              <mc:Fallback>
                <p:oleObj name="Equation" r:id="rId30" imgW="152280" imgH="2664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930608" y="3241573"/>
                        <a:ext cx="22383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5674994"/>
              </p:ext>
            </p:extLst>
          </p:nvPr>
        </p:nvGraphicFramePr>
        <p:xfrm>
          <a:off x="9592586" y="3679539"/>
          <a:ext cx="223838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39" name="Equation" r:id="rId32" imgW="152280" imgH="241200" progId="Equation.DSMT4">
                  <p:embed/>
                </p:oleObj>
              </mc:Choice>
              <mc:Fallback>
                <p:oleObj name="Equation" r:id="rId32" imgW="152280" imgH="241200" progId="Equation.DSMT4">
                  <p:embed/>
                  <p:pic>
                    <p:nvPicPr>
                      <p:cNvPr id="48" name="Object 47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9592586" y="3679539"/>
                        <a:ext cx="223838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559297"/>
              </p:ext>
            </p:extLst>
          </p:nvPr>
        </p:nvGraphicFramePr>
        <p:xfrm>
          <a:off x="11602758" y="3645282"/>
          <a:ext cx="224989" cy="2454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0" name="Equation" r:id="rId34" imgW="139680" imgH="152280" progId="Equation.DSMT4">
                  <p:embed/>
                </p:oleObj>
              </mc:Choice>
              <mc:Fallback>
                <p:oleObj name="Equation" r:id="rId34" imgW="1396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1602758" y="3645282"/>
                        <a:ext cx="224989" cy="2454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2669832"/>
              </p:ext>
            </p:extLst>
          </p:nvPr>
        </p:nvGraphicFramePr>
        <p:xfrm>
          <a:off x="8847931" y="1797161"/>
          <a:ext cx="206375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1" name="Equation" r:id="rId36" imgW="126720" imgH="139680" progId="Equation.DSMT4">
                  <p:embed/>
                </p:oleObj>
              </mc:Choice>
              <mc:Fallback>
                <p:oleObj name="Equation" r:id="rId36" imgW="126720" imgH="13968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8847931" y="1797161"/>
                        <a:ext cx="206375" cy="22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72115"/>
              </p:ext>
            </p:extLst>
          </p:nvPr>
        </p:nvGraphicFramePr>
        <p:xfrm>
          <a:off x="7067094" y="4945925"/>
          <a:ext cx="2476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42" name="Equation" r:id="rId38" imgW="152280" imgH="190440" progId="Equation.DSMT4">
                  <p:embed/>
                </p:oleObj>
              </mc:Choice>
              <mc:Fallback>
                <p:oleObj name="Equation" r:id="rId38" imgW="152280" imgH="190440" progId="Equation.DSMT4">
                  <p:embed/>
                  <p:pic>
                    <p:nvPicPr>
                      <p:cNvPr id="50" name="Object 49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067094" y="4945925"/>
                        <a:ext cx="247650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8847931" y="5232887"/>
            <a:ext cx="1316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000" b="1">
                <a:solidFill>
                  <a:srgbClr val="FF0000"/>
                </a:solidFill>
              </a:rPr>
              <a:t>Hình 2.38 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89405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6" grpId="0"/>
      <p:bldP spid="37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704" y="1587245"/>
            <a:ext cx="1040708" cy="25035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5119" y="45174"/>
            <a:ext cx="12063065" cy="1455493"/>
            <a:chOff x="139756" y="0"/>
            <a:chExt cx="13780885" cy="1808249"/>
          </a:xfrm>
        </p:grpSpPr>
        <p:sp>
          <p:nvSpPr>
            <p:cNvPr id="25" name="Rectangle 24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9756" y="0"/>
              <a:ext cx="13780885" cy="1808249"/>
              <a:chOff x="486593" y="4294898"/>
              <a:chExt cx="13780885" cy="1808249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86593" y="4294898"/>
                <a:ext cx="13780885" cy="1808249"/>
                <a:chOff x="177967" y="129777"/>
                <a:chExt cx="10632136" cy="1421146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870751" y="129777"/>
                  <a:ext cx="9939352" cy="1399238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90164" y="141304"/>
                  <a:ext cx="1244133" cy="140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77967" y="173575"/>
                  <a:ext cx="1273792" cy="1312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20159" y="336446"/>
                  <a:ext cx="636067" cy="117200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72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3</a:t>
                  </a:r>
                  <a:endParaRPr lang="en-US" sz="88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05" y="4533623"/>
                <a:ext cx="1394216" cy="420478"/>
              </a:xfrm>
              <a:prstGeom prst="rect">
                <a:avLst/>
              </a:prstGeom>
            </p:spPr>
          </p:pic>
        </p:grpSp>
      </p:grpSp>
      <p:sp>
        <p:nvSpPr>
          <p:cNvPr id="2" name="Rectangle 1"/>
          <p:cNvSpPr/>
          <p:nvPr/>
        </p:nvSpPr>
        <p:spPr>
          <a:xfrm>
            <a:off x="1520345" y="70246"/>
            <a:ext cx="1040252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vi-VN" sz="2600"/>
              <a:t>Trong không gian O</a:t>
            </a:r>
            <a:r>
              <a:rPr lang="vi-VN" sz="2600" i="1"/>
              <a:t>xyz</a:t>
            </a:r>
            <a:r>
              <a:rPr lang="vi-VN" sz="2600"/>
              <a:t>, cho hình hộp chữ nhật </a:t>
            </a:r>
            <a:r>
              <a:rPr lang="vi-VN" sz="2600" i="1"/>
              <a:t>ABCD.A'B'C'D'</a:t>
            </a:r>
            <a:r>
              <a:rPr lang="vi-VN" sz="2600"/>
              <a:t> có đỉnh </a:t>
            </a:r>
            <a:r>
              <a:rPr lang="vi-VN" sz="2600" i="1"/>
              <a:t>A' </a:t>
            </a:r>
            <a:r>
              <a:rPr lang="vi-VN" sz="2600"/>
              <a:t>trùng với gốc O và các đỉnh </a:t>
            </a:r>
            <a:r>
              <a:rPr lang="vi-VN" sz="2600" i="1"/>
              <a:t>D', B', A </a:t>
            </a:r>
            <a:r>
              <a:rPr lang="vi-VN" sz="2600"/>
              <a:t>lần lượt thuộc các tia O</a:t>
            </a:r>
            <a:r>
              <a:rPr lang="vi-VN" sz="2600" i="1"/>
              <a:t>x</a:t>
            </a:r>
            <a:r>
              <a:rPr lang="vi-VN" sz="2600"/>
              <a:t>, O</a:t>
            </a:r>
            <a:r>
              <a:rPr lang="vi-VN" sz="2600" i="1"/>
              <a:t>y</a:t>
            </a:r>
            <a:r>
              <a:rPr lang="vi-VN" sz="2600"/>
              <a:t>, O</a:t>
            </a:r>
            <a:r>
              <a:rPr lang="vi-VN" sz="2600" i="1"/>
              <a:t>z</a:t>
            </a:r>
            <a:r>
              <a:rPr lang="en-US" sz="2600"/>
              <a:t>. </a:t>
            </a:r>
            <a:r>
              <a:rPr lang="vi-VN" sz="2600"/>
              <a:t>Giả sử đỉnh </a:t>
            </a:r>
            <a:r>
              <a:rPr lang="vi-VN" sz="2600" i="1"/>
              <a:t>C</a:t>
            </a:r>
            <a:r>
              <a:rPr lang="vi-VN" sz="2600"/>
              <a:t> có toạ độ là (2; 3; 5)</a:t>
            </a:r>
            <a:r>
              <a:rPr lang="en-US" sz="2600"/>
              <a:t>, </a:t>
            </a:r>
            <a:r>
              <a:rPr lang="vi-VN" sz="2600"/>
              <a:t>tìm toạ độ của các đỉnh </a:t>
            </a:r>
            <a:r>
              <a:rPr lang="vi-VN" sz="2600" i="1"/>
              <a:t>D', B', A</a:t>
            </a:r>
            <a:r>
              <a:rPr lang="en-US" sz="2600" i="1"/>
              <a:t>.</a:t>
            </a:r>
            <a:endParaRPr lang="en-US" sz="2600"/>
          </a:p>
        </p:txBody>
      </p:sp>
      <p:grpSp>
        <p:nvGrpSpPr>
          <p:cNvPr id="21" name="Group 20"/>
          <p:cNvGrpSpPr/>
          <p:nvPr/>
        </p:nvGrpSpPr>
        <p:grpSpPr>
          <a:xfrm>
            <a:off x="413949" y="1929292"/>
            <a:ext cx="5759844" cy="486678"/>
            <a:chOff x="699514" y="2521765"/>
            <a:chExt cx="5759844" cy="486678"/>
          </a:xfrm>
        </p:grpSpPr>
        <p:sp>
          <p:nvSpPr>
            <p:cNvPr id="13" name="Rectangle 12"/>
            <p:cNvSpPr/>
            <p:nvPr/>
          </p:nvSpPr>
          <p:spPr>
            <a:xfrm>
              <a:off x="699514" y="2546778"/>
              <a:ext cx="361501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/>
                <a:t>T</a:t>
              </a:r>
              <a:r>
                <a:rPr lang="en-US"/>
                <a:t>a có: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69685763"/>
                </p:ext>
              </p:extLst>
            </p:nvPr>
          </p:nvGraphicFramePr>
          <p:xfrm>
            <a:off x="1955094" y="2521765"/>
            <a:ext cx="4504264" cy="470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1" name="Equation" r:id="rId6" imgW="2311200" imgH="241200" progId="Equation.DSMT4">
                    <p:embed/>
                  </p:oleObj>
                </mc:Choice>
                <mc:Fallback>
                  <p:oleObj name="Equation" r:id="rId6" imgW="231120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955094" y="2521765"/>
                          <a:ext cx="4504264" cy="4702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/>
          <p:cNvSpPr/>
          <p:nvPr/>
        </p:nvSpPr>
        <p:spPr>
          <a:xfrm>
            <a:off x="837980" y="2444917"/>
            <a:ext cx="6329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Do đó, C(</a:t>
            </a:r>
            <a:r>
              <a:rPr lang="en-US" i="1"/>
              <a:t>m; n; p</a:t>
            </a:r>
            <a:r>
              <a:rPr lang="en-US"/>
              <a:t>). Mặt khác, đỉnh C(2; 3; 5) nên </a:t>
            </a:r>
            <a:r>
              <a:rPr lang="en-US" i="1"/>
              <a:t>m</a:t>
            </a:r>
            <a:r>
              <a:rPr lang="en-US"/>
              <a:t> = 2, </a:t>
            </a:r>
            <a:r>
              <a:rPr lang="en-US" i="1"/>
              <a:t>n</a:t>
            </a:r>
            <a:r>
              <a:rPr lang="en-US"/>
              <a:t> = 3, </a:t>
            </a:r>
            <a:r>
              <a:rPr lang="en-US" i="1"/>
              <a:t>p </a:t>
            </a:r>
            <a:r>
              <a:rPr lang="en-US"/>
              <a:t>= 5.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97225" y="3234932"/>
            <a:ext cx="66366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/>
              <a:t>Suy ra </a:t>
            </a:r>
            <a:r>
              <a:rPr lang="es-ES" i="1">
                <a:solidFill>
                  <a:srgbClr val="FF0000"/>
                </a:solidFill>
              </a:rPr>
              <a:t>D'</a:t>
            </a:r>
            <a:r>
              <a:rPr lang="es-ES">
                <a:solidFill>
                  <a:srgbClr val="FF0000"/>
                </a:solidFill>
              </a:rPr>
              <a:t>(2; 0; 0), </a:t>
            </a:r>
            <a:r>
              <a:rPr lang="es-ES" i="1">
                <a:solidFill>
                  <a:srgbClr val="FF0000"/>
                </a:solidFill>
              </a:rPr>
              <a:t>B'</a:t>
            </a:r>
            <a:r>
              <a:rPr lang="es-ES">
                <a:solidFill>
                  <a:srgbClr val="FF0000"/>
                </a:solidFill>
              </a:rPr>
              <a:t>(0; 3; 0) </a:t>
            </a:r>
            <a:r>
              <a:rPr lang="es-ES"/>
              <a:t>và </a:t>
            </a:r>
            <a:r>
              <a:rPr lang="es-ES" i="1">
                <a:solidFill>
                  <a:srgbClr val="FF0000"/>
                </a:solidFill>
              </a:rPr>
              <a:t>A</a:t>
            </a:r>
            <a:r>
              <a:rPr lang="es-ES">
                <a:solidFill>
                  <a:srgbClr val="FF0000"/>
                </a:solidFill>
              </a:rPr>
              <a:t>(0; 0; 5).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4478" y="3746407"/>
            <a:ext cx="1277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/>
              <a:t>Ta có </a:t>
            </a: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198734"/>
              </p:ext>
            </p:extLst>
          </p:nvPr>
        </p:nvGraphicFramePr>
        <p:xfrm>
          <a:off x="1574398" y="3718935"/>
          <a:ext cx="32924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62" name="Equation" r:id="rId8" imgW="1688760" imgH="241200" progId="Equation.DSMT4">
                  <p:embed/>
                </p:oleObj>
              </mc:Choice>
              <mc:Fallback>
                <p:oleObj name="Equation" r:id="rId8" imgW="16887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74398" y="3718935"/>
                        <a:ext cx="329247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0" name="Group 59"/>
          <p:cNvGrpSpPr/>
          <p:nvPr/>
        </p:nvGrpSpPr>
        <p:grpSpPr>
          <a:xfrm>
            <a:off x="797225" y="4273346"/>
            <a:ext cx="7123680" cy="531990"/>
            <a:chOff x="723332" y="4212621"/>
            <a:chExt cx="7123680" cy="531990"/>
          </a:xfrm>
        </p:grpSpPr>
        <p:sp>
          <p:nvSpPr>
            <p:cNvPr id="53" name="Rectangle 52"/>
            <p:cNvSpPr/>
            <p:nvPr/>
          </p:nvSpPr>
          <p:spPr>
            <a:xfrm>
              <a:off x="723332" y="4212621"/>
              <a:ext cx="71236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/>
                <a:t>Nên C’</a:t>
              </a:r>
              <a:r>
                <a:rPr lang="es-ES">
                  <a:solidFill>
                    <a:srgbClr val="FF0000"/>
                  </a:solidFill>
                </a:rPr>
                <a:t>(2; 3; 0)</a:t>
              </a:r>
              <a:r>
                <a:rPr lang="es-ES"/>
                <a:t>. Tương tự, </a:t>
              </a:r>
              <a:r>
                <a:rPr lang="es-ES">
                  <a:solidFill>
                    <a:srgbClr val="FF0000"/>
                  </a:solidFill>
                </a:rPr>
                <a:t>  </a:t>
              </a:r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4127450" y="4240503"/>
              <a:ext cx="2549525" cy="504108"/>
              <a:chOff x="2800340" y="5358430"/>
              <a:chExt cx="2549525" cy="504108"/>
            </a:xfrm>
          </p:grpSpPr>
          <p:graphicFrame>
            <p:nvGraphicFramePr>
              <p:cNvPr id="57" name="Object 5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46128188"/>
                  </p:ext>
                </p:extLst>
              </p:nvPr>
            </p:nvGraphicFramePr>
            <p:xfrm>
              <a:off x="2800340" y="5358430"/>
              <a:ext cx="1262062" cy="4937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163" name="Equation" r:id="rId10" imgW="647640" imgH="253800" progId="Equation.DSMT4">
                      <p:embed/>
                    </p:oleObj>
                  </mc:Choice>
                  <mc:Fallback>
                    <p:oleObj name="Equation" r:id="rId10" imgW="64764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2800340" y="5358430"/>
                            <a:ext cx="1262062" cy="4937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5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6678253"/>
                  </p:ext>
                </p:extLst>
              </p:nvPr>
            </p:nvGraphicFramePr>
            <p:xfrm>
              <a:off x="4062402" y="5367238"/>
              <a:ext cx="1287463" cy="495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8164" name="Equation" r:id="rId12" imgW="660240" imgH="253800" progId="Equation.DSMT4">
                      <p:embed/>
                    </p:oleObj>
                  </mc:Choice>
                  <mc:Fallback>
                    <p:oleObj name="Equation" r:id="rId12" imgW="660240" imgH="2538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4062402" y="5367238"/>
                            <a:ext cx="1287463" cy="495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64" name="Group 63"/>
          <p:cNvGrpSpPr/>
          <p:nvPr/>
        </p:nvGrpSpPr>
        <p:grpSpPr>
          <a:xfrm>
            <a:off x="202416" y="5350349"/>
            <a:ext cx="11988619" cy="1442063"/>
            <a:chOff x="179508" y="5169636"/>
            <a:chExt cx="11988619" cy="1442063"/>
          </a:xfrm>
        </p:grpSpPr>
        <p:sp>
          <p:nvSpPr>
            <p:cNvPr id="62" name="Rounded Rectangle 61"/>
            <p:cNvSpPr/>
            <p:nvPr/>
          </p:nvSpPr>
          <p:spPr>
            <a:xfrm>
              <a:off x="179508" y="5391725"/>
              <a:ext cx="11897857" cy="1219974"/>
            </a:xfrm>
            <a:prstGeom prst="roundRect">
              <a:avLst>
                <a:gd name="adj" fmla="val 5919"/>
              </a:avLst>
            </a:prstGeom>
            <a:solidFill>
              <a:srgbClr val="F9F0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42073" y="5169636"/>
              <a:ext cx="1866347" cy="680133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684849" y="5354014"/>
              <a:ext cx="114832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                                        </a:t>
              </a:r>
              <a:r>
                <a:rPr lang="vi-VN" b="1">
                  <a:solidFill>
                    <a:srgbClr val="FF0000"/>
                  </a:solidFill>
                </a:rPr>
                <a:t>Hình chiếu </a:t>
              </a:r>
              <a:r>
                <a:rPr lang="en-US" b="1">
                  <a:solidFill>
                    <a:srgbClr val="FF0000"/>
                  </a:solidFill>
                </a:rPr>
                <a:t>vuông góc </a:t>
              </a:r>
              <a:r>
                <a:rPr lang="vi-VN" b="1">
                  <a:solidFill>
                    <a:srgbClr val="FF0000"/>
                  </a:solidFill>
                </a:rPr>
                <a:t>của M trên</a:t>
              </a:r>
              <a:r>
                <a:rPr lang="en-US" b="1">
                  <a:solidFill>
                    <a:srgbClr val="FF0000"/>
                  </a:solidFill>
                </a:rPr>
                <a:t>: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/>
                <a:t> C</a:t>
              </a:r>
              <a:r>
                <a:rPr lang="vi-VN"/>
                <a:t>ác trục O</a:t>
              </a:r>
              <a:r>
                <a:rPr lang="vi-VN" i="1"/>
                <a:t>x</a:t>
              </a:r>
              <a:r>
                <a:rPr lang="vi-VN"/>
                <a:t>, O</a:t>
              </a:r>
              <a:r>
                <a:rPr lang="vi-VN" i="1"/>
                <a:t>y</a:t>
              </a:r>
              <a:r>
                <a:rPr lang="vi-VN"/>
                <a:t> và O</a:t>
              </a:r>
              <a:r>
                <a:rPr lang="vi-VN" i="1"/>
                <a:t>z</a:t>
              </a:r>
              <a:r>
                <a:rPr lang="vi-VN"/>
                <a:t> có toạ độ lần lượt là (</a:t>
              </a:r>
              <a:r>
                <a:rPr lang="vi-VN" i="1"/>
                <a:t>x;</a:t>
              </a:r>
              <a:r>
                <a:rPr lang="vi-VN"/>
                <a:t> 0; 0), (0; </a:t>
              </a:r>
              <a:r>
                <a:rPr lang="vi-VN" i="1"/>
                <a:t>y;</a:t>
              </a:r>
              <a:r>
                <a:rPr lang="vi-VN"/>
                <a:t> 0) và (0; 0; </a:t>
              </a:r>
              <a:r>
                <a:rPr lang="vi-VN" i="1"/>
                <a:t>z</a:t>
              </a:r>
              <a:r>
                <a:rPr lang="vi-VN"/>
                <a:t>).</a:t>
              </a:r>
              <a:endParaRPr lang="en-US"/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/>
                <a:t> Các m</a:t>
              </a:r>
              <a:r>
                <a:rPr lang="vi-VN"/>
                <a:t>ặt phẳng (O</a:t>
              </a:r>
              <a:r>
                <a:rPr lang="vi-VN" i="1"/>
                <a:t>xy</a:t>
              </a:r>
              <a:r>
                <a:rPr lang="vi-VN"/>
                <a:t>), (O</a:t>
              </a:r>
              <a:r>
                <a:rPr lang="vi-VN" i="1"/>
                <a:t>yz</a:t>
              </a:r>
              <a:r>
                <a:rPr lang="vi-VN"/>
                <a:t>) và (O</a:t>
              </a:r>
              <a:r>
                <a:rPr lang="vi-VN" i="1"/>
                <a:t>zx</a:t>
              </a:r>
              <a:r>
                <a:rPr lang="vi-VN"/>
                <a:t>) có toạ độ lần lượt là (</a:t>
              </a:r>
              <a:r>
                <a:rPr lang="vi-VN" i="1"/>
                <a:t>x; y</a:t>
              </a:r>
              <a:r>
                <a:rPr lang="vi-VN"/>
                <a:t>; 0), (0; </a:t>
              </a:r>
              <a:r>
                <a:rPr lang="vi-VN" i="1"/>
                <a:t>y, z</a:t>
              </a:r>
              <a:r>
                <a:rPr lang="vi-VN"/>
                <a:t>) và (</a:t>
              </a:r>
              <a:r>
                <a:rPr lang="vi-VN" i="1"/>
                <a:t>x</a:t>
              </a:r>
              <a:r>
                <a:rPr lang="vi-VN"/>
                <a:t>; 0; </a:t>
              </a:r>
              <a:r>
                <a:rPr lang="vi-VN" i="1"/>
                <a:t>z</a:t>
              </a:r>
              <a:r>
                <a:rPr lang="vi-VN"/>
                <a:t>).</a:t>
              </a:r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429372" y="1556180"/>
            <a:ext cx="4644867" cy="3893921"/>
            <a:chOff x="7429372" y="1556180"/>
            <a:chExt cx="4644867" cy="3893921"/>
          </a:xfrm>
        </p:grpSpPr>
        <p:sp>
          <p:nvSpPr>
            <p:cNvPr id="54" name="Rounded Rectangle 53"/>
            <p:cNvSpPr/>
            <p:nvPr/>
          </p:nvSpPr>
          <p:spPr>
            <a:xfrm>
              <a:off x="7429372" y="1556180"/>
              <a:ext cx="4644867" cy="3893921"/>
            </a:xfrm>
            <a:prstGeom prst="roundRect">
              <a:avLst>
                <a:gd name="adj" fmla="val 171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661302" y="1648686"/>
              <a:ext cx="4124325" cy="3676650"/>
            </a:xfrm>
            <a:prstGeom prst="rect">
              <a:avLst/>
            </a:prstGeom>
          </p:spPr>
        </p:pic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61853413"/>
                </p:ext>
              </p:extLst>
            </p:nvPr>
          </p:nvGraphicFramePr>
          <p:xfrm>
            <a:off x="8494774" y="2054978"/>
            <a:ext cx="260317" cy="260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5" name="Equation" r:id="rId16" imgW="177480" imgH="177480" progId="Equation.DSMT4">
                    <p:embed/>
                  </p:oleObj>
                </mc:Choice>
                <mc:Fallback>
                  <p:oleObj name="Equation" r:id="rId16" imgW="177480" imgH="177480" progId="Equation.DSMT4">
                    <p:embed/>
                    <p:pic>
                      <p:nvPicPr>
                        <p:cNvPr id="4" name="Object 3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8494774" y="2054978"/>
                          <a:ext cx="260317" cy="2603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202129"/>
                </p:ext>
              </p:extLst>
            </p:nvPr>
          </p:nvGraphicFramePr>
          <p:xfrm>
            <a:off x="11000187" y="2027588"/>
            <a:ext cx="241300" cy="260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6" name="Equation" r:id="rId18" imgW="164880" imgH="177480" progId="Equation.DSMT4">
                    <p:embed/>
                  </p:oleObj>
                </mc:Choice>
                <mc:Fallback>
                  <p:oleObj name="Equation" r:id="rId18" imgW="164880" imgH="1774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1000187" y="2027588"/>
                          <a:ext cx="241300" cy="260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03052"/>
                </p:ext>
              </p:extLst>
            </p:nvPr>
          </p:nvGraphicFramePr>
          <p:xfrm>
            <a:off x="10361285" y="2808319"/>
            <a:ext cx="241300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7" name="Equation" r:id="rId20" imgW="164880" imgH="190440" progId="Equation.DSMT4">
                    <p:embed/>
                  </p:oleObj>
                </mc:Choice>
                <mc:Fallback>
                  <p:oleObj name="Equation" r:id="rId20" imgW="164880" imgH="19044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10361285" y="2808319"/>
                          <a:ext cx="241300" cy="277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9203302"/>
                </p:ext>
              </p:extLst>
            </p:nvPr>
          </p:nvGraphicFramePr>
          <p:xfrm>
            <a:off x="7883548" y="2976169"/>
            <a:ext cx="258762" cy="258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8" name="Equation" r:id="rId22" imgW="177480" imgH="177480" progId="Equation.DSMT4">
                    <p:embed/>
                  </p:oleObj>
                </mc:Choice>
                <mc:Fallback>
                  <p:oleObj name="Equation" r:id="rId22" imgW="177480" imgH="17748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883548" y="2976169"/>
                          <a:ext cx="258762" cy="2587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8002721"/>
                </p:ext>
              </p:extLst>
            </p:nvPr>
          </p:nvGraphicFramePr>
          <p:xfrm>
            <a:off x="8684084" y="3892111"/>
            <a:ext cx="692727" cy="271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69" name="Equation" r:id="rId24" imgW="520560" imgH="203040" progId="Equation.DSMT4">
                    <p:embed/>
                  </p:oleObj>
                </mc:Choice>
                <mc:Fallback>
                  <p:oleObj name="Equation" r:id="rId24" imgW="520560" imgH="203040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8684084" y="3892111"/>
                          <a:ext cx="692727" cy="2713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0482754"/>
                </p:ext>
              </p:extLst>
            </p:nvPr>
          </p:nvGraphicFramePr>
          <p:xfrm>
            <a:off x="8339730" y="3828735"/>
            <a:ext cx="185941" cy="334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0" name="Equation" r:id="rId26" imgW="126720" imgH="228600" progId="Equation.DSMT4">
                    <p:embed/>
                  </p:oleObj>
                </mc:Choice>
                <mc:Fallback>
                  <p:oleObj name="Equation" r:id="rId26" imgW="126720" imgH="22860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339730" y="3828735"/>
                          <a:ext cx="185941" cy="3346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6772253"/>
                </p:ext>
              </p:extLst>
            </p:nvPr>
          </p:nvGraphicFramePr>
          <p:xfrm>
            <a:off x="8755091" y="3159859"/>
            <a:ext cx="22383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1" name="Equation" r:id="rId28" imgW="152280" imgH="266400" progId="Equation.DSMT4">
                    <p:embed/>
                  </p:oleObj>
                </mc:Choice>
                <mc:Fallback>
                  <p:oleObj name="Equation" r:id="rId28" imgW="152280" imgH="26640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8755091" y="3159859"/>
                          <a:ext cx="223838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7136437"/>
                </p:ext>
              </p:extLst>
            </p:nvPr>
          </p:nvGraphicFramePr>
          <p:xfrm>
            <a:off x="9332694" y="3561475"/>
            <a:ext cx="223838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2" name="Equation" r:id="rId30" imgW="152280" imgH="241200" progId="Equation.DSMT4">
                    <p:embed/>
                  </p:oleObj>
                </mc:Choice>
                <mc:Fallback>
                  <p:oleObj name="Equation" r:id="rId30" imgW="152280" imgH="24120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9332694" y="3561475"/>
                          <a:ext cx="223838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5236735"/>
                </p:ext>
              </p:extLst>
            </p:nvPr>
          </p:nvGraphicFramePr>
          <p:xfrm>
            <a:off x="11478097" y="3556818"/>
            <a:ext cx="224989" cy="245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3" name="Equation" r:id="rId32" imgW="139680" imgH="152280" progId="Equation.DSMT4">
                    <p:embed/>
                  </p:oleObj>
                </mc:Choice>
                <mc:Fallback>
                  <p:oleObj name="Equation" r:id="rId32" imgW="139680" imgH="152280" progId="Equation.DSMT4">
                    <p:embed/>
                    <p:pic>
                      <p:nvPicPr>
                        <p:cNvPr id="6" name="Object 5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1478097" y="3556818"/>
                          <a:ext cx="224989" cy="2454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2716312"/>
                </p:ext>
              </p:extLst>
            </p:nvPr>
          </p:nvGraphicFramePr>
          <p:xfrm>
            <a:off x="8774146" y="1669575"/>
            <a:ext cx="206375" cy="223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4" name="Equation" r:id="rId34" imgW="126720" imgH="139680" progId="Equation.DSMT4">
                    <p:embed/>
                  </p:oleObj>
                </mc:Choice>
                <mc:Fallback>
                  <p:oleObj name="Equation" r:id="rId34" imgW="126720" imgH="139680" progId="Equation.DSMT4">
                    <p:embed/>
                    <p:pic>
                      <p:nvPicPr>
                        <p:cNvPr id="50" name="Object 49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8774146" y="1669575"/>
                          <a:ext cx="206375" cy="2238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4203568"/>
                </p:ext>
              </p:extLst>
            </p:nvPr>
          </p:nvGraphicFramePr>
          <p:xfrm>
            <a:off x="7682090" y="4845385"/>
            <a:ext cx="247650" cy="306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5" name="Equation" r:id="rId36" imgW="152280" imgH="190440" progId="Equation.DSMT4">
                    <p:embed/>
                  </p:oleObj>
                </mc:Choice>
                <mc:Fallback>
                  <p:oleObj name="Equation" r:id="rId36" imgW="152280" imgH="190440" progId="Equation.DSMT4">
                    <p:embed/>
                    <p:pic>
                      <p:nvPicPr>
                        <p:cNvPr id="53" name="Object 52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7682090" y="4845385"/>
                          <a:ext cx="247650" cy="3063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Rectangle 47"/>
            <p:cNvSpPr/>
            <p:nvPr/>
          </p:nvSpPr>
          <p:spPr>
            <a:xfrm>
              <a:off x="9277346" y="5018095"/>
              <a:ext cx="131638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000" b="1">
                  <a:solidFill>
                    <a:srgbClr val="FF0000"/>
                  </a:solidFill>
                </a:rPr>
                <a:t>Hình 2.</a:t>
              </a:r>
              <a:r>
                <a:rPr lang="en-US" sz="2000" b="1">
                  <a:solidFill>
                    <a:srgbClr val="FF0000"/>
                  </a:solidFill>
                </a:rPr>
                <a:t>40</a:t>
              </a:r>
              <a:r>
                <a:rPr lang="vi-VN" sz="2000" b="1">
                  <a:solidFill>
                    <a:srgbClr val="FF0000"/>
                  </a:solidFill>
                </a:rPr>
                <a:t> </a:t>
              </a:r>
              <a:endParaRPr lang="en-US" sz="2000"/>
            </a:p>
          </p:txBody>
        </p:sp>
        <p:graphicFrame>
          <p:nvGraphicFramePr>
            <p:cNvPr id="49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35813780"/>
                </p:ext>
              </p:extLst>
            </p:nvPr>
          </p:nvGraphicFramePr>
          <p:xfrm>
            <a:off x="7855767" y="4409178"/>
            <a:ext cx="314325" cy="2778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6" name="Equation" r:id="rId38" imgW="215640" imgH="190440" progId="Equation.DSMT4">
                    <p:embed/>
                  </p:oleObj>
                </mc:Choice>
                <mc:Fallback>
                  <p:oleObj name="Equation" r:id="rId38" imgW="215640" imgH="19044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7855767" y="4409178"/>
                          <a:ext cx="314325" cy="2778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5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00945355"/>
                </p:ext>
              </p:extLst>
            </p:nvPr>
          </p:nvGraphicFramePr>
          <p:xfrm>
            <a:off x="10309419" y="4697748"/>
            <a:ext cx="296863" cy="295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7" name="Equation" r:id="rId40" imgW="203040" imgH="203040" progId="Equation.DSMT4">
                    <p:embed/>
                  </p:oleObj>
                </mc:Choice>
                <mc:Fallback>
                  <p:oleObj name="Equation" r:id="rId40" imgW="203040" imgH="20304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0309419" y="4697748"/>
                          <a:ext cx="296863" cy="295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5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4146722"/>
                </p:ext>
              </p:extLst>
            </p:nvPr>
          </p:nvGraphicFramePr>
          <p:xfrm>
            <a:off x="11050244" y="3888618"/>
            <a:ext cx="296863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8178" name="Equation" r:id="rId42" imgW="203040" imgH="190440" progId="Equation.DSMT4">
                    <p:embed/>
                  </p:oleObj>
                </mc:Choice>
                <mc:Fallback>
                  <p:oleObj name="Equation" r:id="rId42" imgW="203040" imgH="19044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11050244" y="3888618"/>
                          <a:ext cx="296863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8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5F21552B-12ED-4800-B48E-B1C726BAD69E}"/>
              </a:ext>
            </a:extLst>
          </p:cNvPr>
          <p:cNvGrpSpPr/>
          <p:nvPr/>
        </p:nvGrpSpPr>
        <p:grpSpPr>
          <a:xfrm>
            <a:off x="1165826" y="5137862"/>
            <a:ext cx="6178186" cy="881938"/>
            <a:chOff x="1165826" y="5137862"/>
            <a:chExt cx="6178186" cy="881938"/>
          </a:xfrm>
        </p:grpSpPr>
        <p:sp>
          <p:nvSpPr>
            <p:cNvPr id="23" name="Rounded Rectangle 22"/>
            <p:cNvSpPr/>
            <p:nvPr/>
          </p:nvSpPr>
          <p:spPr>
            <a:xfrm>
              <a:off x="1165826" y="5137862"/>
              <a:ext cx="6178186" cy="881938"/>
            </a:xfrm>
            <a:prstGeom prst="roundRect">
              <a:avLst>
                <a:gd name="adj" fmla="val 10708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165827" y="5137862"/>
              <a:ext cx="6092825" cy="83099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342900" indent="-342900" algn="ctr">
                <a:buFont typeface="Wingdings" panose="05000000000000000000" pitchFamily="2" charset="2"/>
                <a:buChar char="v"/>
              </a:pPr>
              <a:r>
                <a:rPr lang="en-US" b="1"/>
                <a:t>Toạ độ của một điểm hoàn toàn phụ thuộc vào việc chọn hệ trục toạ độ.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145708" y="2744016"/>
            <a:ext cx="6198304" cy="1625285"/>
            <a:chOff x="1145708" y="2744016"/>
            <a:chExt cx="6198304" cy="1625285"/>
          </a:xfrm>
        </p:grpSpPr>
        <p:sp>
          <p:nvSpPr>
            <p:cNvPr id="18" name="Rectangle 17"/>
            <p:cNvSpPr/>
            <p:nvPr/>
          </p:nvSpPr>
          <p:spPr>
            <a:xfrm>
              <a:off x="1145708" y="2744016"/>
              <a:ext cx="6198304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i="1"/>
                <a:t>Ox</a:t>
              </a:r>
              <a:r>
                <a:rPr lang="vi-VN" b="1"/>
                <a:t> hướng về phía trước trang giấy, </a:t>
              </a:r>
              <a:r>
                <a:rPr lang="vi-VN" i="1"/>
                <a:t>Oy</a:t>
              </a:r>
              <a:r>
                <a:rPr lang="vi-VN" b="1"/>
                <a:t> hướng về bên phải và </a:t>
              </a:r>
              <a:r>
                <a:rPr lang="vi-VN" i="1"/>
                <a:t>Oz</a:t>
              </a:r>
              <a:r>
                <a:rPr lang="vi-VN" b="1"/>
                <a:t> hướng lên trên, đơn vị trên mỗi trục lấy theo mét, khi đó toạ độ của bóng đèn là  </a:t>
              </a:r>
              <a:r>
                <a:rPr lang="en-US" b="1"/>
                <a:t>            </a:t>
              </a: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2501324"/>
                </p:ext>
              </p:extLst>
            </p:nvPr>
          </p:nvGraphicFramePr>
          <p:xfrm>
            <a:off x="2132012" y="3868140"/>
            <a:ext cx="1095131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29" name="Equation" r:id="rId4" imgW="561436" imgH="256906" progId="Equation.DSMT4">
                    <p:embed/>
                  </p:oleObj>
                </mc:Choice>
                <mc:Fallback>
                  <p:oleObj name="Equation" r:id="rId4" imgW="561436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132012" y="3868140"/>
                          <a:ext cx="1095131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oup 18"/>
          <p:cNvGrpSpPr/>
          <p:nvPr/>
        </p:nvGrpSpPr>
        <p:grpSpPr>
          <a:xfrm>
            <a:off x="7440556" y="1545670"/>
            <a:ext cx="4644867" cy="4463620"/>
            <a:chOff x="7429372" y="1556180"/>
            <a:chExt cx="4644867" cy="4463620"/>
          </a:xfrm>
        </p:grpSpPr>
        <p:sp>
          <p:nvSpPr>
            <p:cNvPr id="21" name="Rounded Rectangle 20"/>
            <p:cNvSpPr/>
            <p:nvPr/>
          </p:nvSpPr>
          <p:spPr>
            <a:xfrm>
              <a:off x="7429372" y="1556180"/>
              <a:ext cx="4644867" cy="4463620"/>
            </a:xfrm>
            <a:prstGeom prst="roundRect">
              <a:avLst>
                <a:gd name="adj" fmla="val 1714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70812" y="2000856"/>
              <a:ext cx="4098800" cy="3665593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16302082"/>
                </p:ext>
              </p:extLst>
            </p:nvPr>
          </p:nvGraphicFramePr>
          <p:xfrm>
            <a:off x="11428412" y="5029200"/>
            <a:ext cx="224989" cy="245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0" name="Equation" r:id="rId7" imgW="139680" imgH="152280" progId="Equation.DSMT4">
                    <p:embed/>
                  </p:oleObj>
                </mc:Choice>
                <mc:Fallback>
                  <p:oleObj name="Equation" r:id="rId7" imgW="139680" imgH="152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1428412" y="5029200"/>
                          <a:ext cx="224989" cy="2454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5090787"/>
                </p:ext>
              </p:extLst>
            </p:nvPr>
          </p:nvGraphicFramePr>
          <p:xfrm>
            <a:off x="7923212" y="4369301"/>
            <a:ext cx="246062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1" name="Equation" r:id="rId9" imgW="152280" imgH="190440" progId="Equation.DSMT4">
                    <p:embed/>
                  </p:oleObj>
                </mc:Choice>
                <mc:Fallback>
                  <p:oleObj name="Equation" r:id="rId9" imgW="152280" imgH="19044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923212" y="4369301"/>
                          <a:ext cx="246062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0807491"/>
                </p:ext>
              </p:extLst>
            </p:nvPr>
          </p:nvGraphicFramePr>
          <p:xfrm>
            <a:off x="10142538" y="2125663"/>
            <a:ext cx="204787" cy="225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2" name="Equation" r:id="rId11" imgW="126720" imgH="139680" progId="Equation.DSMT4">
                    <p:embed/>
                  </p:oleObj>
                </mc:Choice>
                <mc:Fallback>
                  <p:oleObj name="Equation" r:id="rId11" imgW="126720" imgH="13968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0142538" y="2125663"/>
                          <a:ext cx="204787" cy="225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54913736"/>
                </p:ext>
              </p:extLst>
            </p:nvPr>
          </p:nvGraphicFramePr>
          <p:xfrm>
            <a:off x="8609012" y="4853831"/>
            <a:ext cx="251554" cy="210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3" name="Equation" r:id="rId13" imgW="228600" imgH="190440" progId="Equation.DSMT4">
                    <p:embed/>
                  </p:oleObj>
                </mc:Choice>
                <mc:Fallback>
                  <p:oleObj name="Equation" r:id="rId13" imgW="228600" imgH="19044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8609012" y="4853831"/>
                          <a:ext cx="251554" cy="2103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7020602"/>
                </p:ext>
              </p:extLst>
            </p:nvPr>
          </p:nvGraphicFramePr>
          <p:xfrm>
            <a:off x="9970604" y="5151920"/>
            <a:ext cx="405523" cy="238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4" name="Equation" r:id="rId15" imgW="368280" imgH="215640" progId="Equation.DSMT4">
                    <p:embed/>
                  </p:oleObj>
                </mc:Choice>
                <mc:Fallback>
                  <p:oleObj name="Equation" r:id="rId15" imgW="368280" imgH="21564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9970604" y="5151920"/>
                          <a:ext cx="405523" cy="2385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58629166"/>
                </p:ext>
              </p:extLst>
            </p:nvPr>
          </p:nvGraphicFramePr>
          <p:xfrm>
            <a:off x="9073291" y="3728476"/>
            <a:ext cx="293841" cy="210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5" name="Equation" r:id="rId17" imgW="266400" imgH="190440" progId="Equation.DSMT4">
                    <p:embed/>
                  </p:oleObj>
                </mc:Choice>
                <mc:Fallback>
                  <p:oleObj name="Equation" r:id="rId17" imgW="266400" imgH="190440" progId="Equation.DSMT4">
                    <p:embed/>
                    <p:pic>
                      <p:nvPicPr>
                        <p:cNvPr id="12" name="Object 1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073291" y="3728476"/>
                          <a:ext cx="293841" cy="2103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33817995"/>
                </p:ext>
              </p:extLst>
            </p:nvPr>
          </p:nvGraphicFramePr>
          <p:xfrm>
            <a:off x="9854978" y="4718550"/>
            <a:ext cx="28575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6" name="Equation" r:id="rId19" imgW="177480" imgH="190440" progId="Equation.DSMT4">
                    <p:embed/>
                  </p:oleObj>
                </mc:Choice>
                <mc:Fallback>
                  <p:oleObj name="Equation" r:id="rId19" imgW="177480" imgH="19044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9854978" y="4718550"/>
                          <a:ext cx="28575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97217050"/>
                </p:ext>
              </p:extLst>
            </p:nvPr>
          </p:nvGraphicFramePr>
          <p:xfrm>
            <a:off x="10376127" y="4472797"/>
            <a:ext cx="185941" cy="334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7" name="Equation" r:id="rId21" imgW="126720" imgH="228600" progId="Equation.DSMT4">
                    <p:embed/>
                  </p:oleObj>
                </mc:Choice>
                <mc:Fallback>
                  <p:oleObj name="Equation" r:id="rId21" imgW="126720" imgH="22860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0376127" y="4472797"/>
                          <a:ext cx="185941" cy="33469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52351040"/>
                </p:ext>
              </p:extLst>
            </p:nvPr>
          </p:nvGraphicFramePr>
          <p:xfrm>
            <a:off x="9527967" y="4328025"/>
            <a:ext cx="223838" cy="390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8" name="Equation" r:id="rId23" imgW="152280" imgH="266400" progId="Equation.DSMT4">
                    <p:embed/>
                  </p:oleObj>
                </mc:Choice>
                <mc:Fallback>
                  <p:oleObj name="Equation" r:id="rId23" imgW="152280" imgH="26640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9527967" y="4328025"/>
                          <a:ext cx="223838" cy="390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4864368"/>
                </p:ext>
              </p:extLst>
            </p:nvPr>
          </p:nvGraphicFramePr>
          <p:xfrm>
            <a:off x="10036484" y="4032740"/>
            <a:ext cx="223838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139" name="Equation" r:id="rId25" imgW="152280" imgH="241200" progId="Equation.DSMT4">
                    <p:embed/>
                  </p:oleObj>
                </mc:Choice>
                <mc:Fallback>
                  <p:oleObj name="Equation" r:id="rId25" imgW="152280" imgH="241200" progId="Equation.DSMT4">
                    <p:embed/>
                    <p:pic>
                      <p:nvPicPr>
                        <p:cNvPr id="49" name="Object 48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10036484" y="4032740"/>
                          <a:ext cx="223838" cy="3524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" name="Group 7"/>
          <p:cNvGrpSpPr/>
          <p:nvPr/>
        </p:nvGrpSpPr>
        <p:grpSpPr>
          <a:xfrm>
            <a:off x="-197820" y="-116760"/>
            <a:ext cx="12538297" cy="1697802"/>
            <a:chOff x="-197820" y="-116760"/>
            <a:chExt cx="12538297" cy="1697802"/>
          </a:xfrm>
        </p:grpSpPr>
        <p:sp>
          <p:nvSpPr>
            <p:cNvPr id="57" name="Rounded Rectangle 56"/>
            <p:cNvSpPr/>
            <p:nvPr/>
          </p:nvSpPr>
          <p:spPr>
            <a:xfrm>
              <a:off x="884022" y="152399"/>
              <a:ext cx="11201401" cy="1246189"/>
            </a:xfrm>
            <a:prstGeom prst="roundRect">
              <a:avLst>
                <a:gd name="adj" fmla="val 9218"/>
              </a:avLst>
            </a:prstGeom>
            <a:solidFill>
              <a:srgbClr val="D3D1C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57946" y="-11676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2677" y="339517"/>
              <a:ext cx="1085412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Trong tình huống mở đầu, hãy chọn một hệ toạ độ phù hợp và xác định toạ độ của chiếc bóng đèn đối với hệ toạ độ đó.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-197820" y="107731"/>
              <a:ext cx="1814295" cy="1473311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1165826" y="1896334"/>
            <a:ext cx="6092826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/>
              <a:t>Có thể chọn hệ trục toạ độ với các trục trùng với các mép tường: </a:t>
            </a:r>
            <a:endParaRPr lang="en-US" b="1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49615" y="4383160"/>
            <a:ext cx="1890743" cy="102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3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ounded Rectangle 56"/>
          <p:cNvSpPr/>
          <p:nvPr/>
        </p:nvSpPr>
        <p:spPr>
          <a:xfrm>
            <a:off x="884022" y="27827"/>
            <a:ext cx="11201401" cy="1549190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5000">
                <a:srgbClr val="CDE0C9">
                  <a:shade val="30000"/>
                  <a:satMod val="115000"/>
                </a:srgbClr>
              </a:gs>
              <a:gs pos="24000">
                <a:srgbClr val="CDE0C9">
                  <a:shade val="67500"/>
                  <a:satMod val="115000"/>
                </a:srgbClr>
              </a:gs>
              <a:gs pos="89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8531" y="1967904"/>
            <a:ext cx="1292464" cy="310923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57946" y="-116760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40567" y="27827"/>
            <a:ext cx="1613178" cy="1549190"/>
            <a:chOff x="225969" y="701405"/>
            <a:chExt cx="1511299" cy="1511299"/>
          </a:xfrm>
        </p:grpSpPr>
        <p:pic>
          <p:nvPicPr>
            <p:cNvPr id="5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69" y="701405"/>
              <a:ext cx="1511299" cy="1511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Rectangle 55"/>
            <p:cNvSpPr/>
            <p:nvPr/>
          </p:nvSpPr>
          <p:spPr>
            <a:xfrm>
              <a:off x="656659" y="1099767"/>
              <a:ext cx="595541" cy="99082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711401" y="359743"/>
            <a:ext cx="10202171" cy="860704"/>
            <a:chOff x="1446212" y="3728357"/>
            <a:chExt cx="10202171" cy="860704"/>
          </a:xfrm>
        </p:grpSpPr>
        <p:sp>
          <p:nvSpPr>
            <p:cNvPr id="12" name="Rectangle 11"/>
            <p:cNvSpPr/>
            <p:nvPr/>
          </p:nvSpPr>
          <p:spPr>
            <a:xfrm>
              <a:off x="1446212" y="3733800"/>
              <a:ext cx="102021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b="1"/>
                <a:t>Trong không gian </a:t>
              </a:r>
              <a:r>
                <a:rPr lang="vi-VN"/>
                <a:t>O</a:t>
              </a:r>
              <a:r>
                <a:rPr lang="vi-VN" i="1"/>
                <a:t>xyz</a:t>
              </a:r>
              <a:r>
                <a:rPr lang="vi-VN"/>
                <a:t>,</a:t>
              </a:r>
              <a:r>
                <a:rPr lang="vi-VN" b="1"/>
                <a:t> cho vectơ</a:t>
              </a:r>
              <a:r>
                <a:rPr lang="en-US" b="1"/>
                <a:t>    </a:t>
              </a:r>
              <a:r>
                <a:rPr lang="vi-VN" b="1"/>
                <a:t>tuỳ ý. Lấy điểm </a:t>
              </a:r>
              <a:r>
                <a:rPr lang="vi-VN" i="1"/>
                <a:t>M</a:t>
              </a:r>
              <a:r>
                <a:rPr lang="vi-VN" b="1"/>
                <a:t> sao cho</a:t>
              </a:r>
              <a:r>
                <a:rPr lang="en-US" b="1"/>
                <a:t>             </a:t>
              </a:r>
              <a:r>
                <a:rPr lang="vi-VN" b="1"/>
                <a:t>  và </a:t>
              </a:r>
              <a:r>
                <a:rPr lang="en-US" b="1"/>
                <a:t> </a:t>
              </a:r>
              <a:r>
                <a:rPr lang="vi-VN" b="1"/>
                <a:t>giải thích vì sao có bộ ba số </a:t>
              </a:r>
              <a:r>
                <a:rPr lang="vi-VN"/>
                <a:t>(</a:t>
              </a:r>
              <a:r>
                <a:rPr lang="vi-VN" i="1"/>
                <a:t>x; y, z</a:t>
              </a:r>
              <a:r>
                <a:rPr lang="vi-VN"/>
                <a:t>) </a:t>
              </a:r>
              <a:r>
                <a:rPr lang="vi-VN" b="1"/>
                <a:t>sao cho</a:t>
              </a:r>
              <a:r>
                <a:rPr lang="en-US" b="1"/>
                <a:t>                          </a:t>
              </a:r>
              <a:r>
                <a:rPr lang="vi-VN" b="1"/>
                <a:t>.</a:t>
              </a:r>
              <a:r>
                <a:rPr lang="en-US" b="1"/>
                <a:t> </a:t>
              </a:r>
              <a:endParaRPr lang="en-US" i="1">
                <a:solidFill>
                  <a:srgbClr val="C00000"/>
                </a:solidFill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2860777"/>
                </p:ext>
              </p:extLst>
            </p:nvPr>
          </p:nvGraphicFramePr>
          <p:xfrm>
            <a:off x="10002360" y="3728357"/>
            <a:ext cx="1063625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7" name="Equation" r:id="rId6" imgW="545760" imgH="215640" progId="Equation.DSMT4">
                    <p:embed/>
                  </p:oleObj>
                </mc:Choice>
                <mc:Fallback>
                  <p:oleObj name="Equation" r:id="rId6" imgW="545760" imgH="21564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002360" y="3728357"/>
                          <a:ext cx="1063625" cy="422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00288588"/>
                </p:ext>
              </p:extLst>
            </p:nvPr>
          </p:nvGraphicFramePr>
          <p:xfrm>
            <a:off x="7491644" y="4106460"/>
            <a:ext cx="1945868" cy="48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8" name="Equation" r:id="rId8" imgW="999147" imgH="247551" progId="Equation.DSMT4">
                    <p:embed/>
                  </p:oleObj>
                </mc:Choice>
                <mc:Fallback>
                  <p:oleObj name="Equation" r:id="rId8" imgW="999147" imgH="247551" progId="Equation.DSMT4">
                    <p:embed/>
                    <p:pic>
                      <p:nvPicPr>
                        <p:cNvPr id="59" name="Object 5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491644" y="4106460"/>
                          <a:ext cx="1945868" cy="482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3720764"/>
                </p:ext>
              </p:extLst>
            </p:nvPr>
          </p:nvGraphicFramePr>
          <p:xfrm>
            <a:off x="6299809" y="3785158"/>
            <a:ext cx="247488" cy="3464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29" name="Equation" r:id="rId10" imgW="126720" imgH="177480" progId="Equation.DSMT4">
                    <p:embed/>
                  </p:oleObj>
                </mc:Choice>
                <mc:Fallback>
                  <p:oleObj name="Equation" r:id="rId10" imgW="126720" imgH="17748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6299809" y="3785158"/>
                          <a:ext cx="247488" cy="3464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827212" y="2460003"/>
            <a:ext cx="4463081" cy="505484"/>
            <a:chOff x="1827212" y="2460003"/>
            <a:chExt cx="4463081" cy="505484"/>
          </a:xfrm>
        </p:grpSpPr>
        <p:sp>
          <p:nvSpPr>
            <p:cNvPr id="16" name="Rectangle 15"/>
            <p:cNvSpPr/>
            <p:nvPr/>
          </p:nvSpPr>
          <p:spPr>
            <a:xfrm>
              <a:off x="1827212" y="2460003"/>
              <a:ext cx="446308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Gọi               là toạ độ của điểm </a:t>
              </a:r>
              <a:r>
                <a:rPr lang="en-US" i="1"/>
                <a:t>M</a:t>
              </a:r>
              <a:r>
                <a:rPr lang="en-US"/>
                <a:t> </a:t>
              </a:r>
            </a:p>
          </p:txBody>
        </p:sp>
        <p:graphicFrame>
          <p:nvGraphicFramePr>
            <p:cNvPr id="61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36073"/>
                </p:ext>
              </p:extLst>
            </p:nvPr>
          </p:nvGraphicFramePr>
          <p:xfrm>
            <a:off x="2468637" y="2470513"/>
            <a:ext cx="989948" cy="4949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0" name="Equation" r:id="rId12" imgW="507960" imgH="253800" progId="Equation.DSMT4">
                    <p:embed/>
                  </p:oleObj>
                </mc:Choice>
                <mc:Fallback>
                  <p:oleObj name="Equation" r:id="rId12" imgW="507960" imgH="253800" progId="Equation.DSMT4">
                    <p:embed/>
                    <p:pic>
                      <p:nvPicPr>
                        <p:cNvPr id="61" name="Object 6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468637" y="2470513"/>
                          <a:ext cx="989948" cy="49497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/>
          <p:nvPr/>
        </p:nvGrpSpPr>
        <p:grpSpPr>
          <a:xfrm>
            <a:off x="1827212" y="3042947"/>
            <a:ext cx="3791423" cy="482601"/>
            <a:chOff x="1827212" y="3042947"/>
            <a:chExt cx="3791423" cy="482601"/>
          </a:xfrm>
        </p:grpSpPr>
        <p:sp>
          <p:nvSpPr>
            <p:cNvPr id="2" name="Rectangle 1"/>
            <p:cNvSpPr/>
            <p:nvPr/>
          </p:nvSpPr>
          <p:spPr>
            <a:xfrm>
              <a:off x="1827212" y="3048000"/>
              <a:ext cx="379142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thì                              , suy ra </a:t>
              </a: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53147862"/>
                </p:ext>
              </p:extLst>
            </p:nvPr>
          </p:nvGraphicFramePr>
          <p:xfrm>
            <a:off x="2331527" y="3042947"/>
            <a:ext cx="2279978" cy="48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131" name="Equation" r:id="rId14" imgW="1170347" imgH="247551" progId="Equation.DSMT4">
                    <p:embed/>
                  </p:oleObj>
                </mc:Choice>
                <mc:Fallback>
                  <p:oleObj name="Equation" r:id="rId14" imgW="1170347" imgH="247551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331527" y="3042947"/>
                          <a:ext cx="2279978" cy="482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506199"/>
              </p:ext>
            </p:extLst>
          </p:nvPr>
        </p:nvGraphicFramePr>
        <p:xfrm>
          <a:off x="2738069" y="3554451"/>
          <a:ext cx="1945868" cy="482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32" name="Equation" r:id="rId16" imgW="999147" imgH="247551" progId="Equation.DSMT4">
                  <p:embed/>
                </p:oleObj>
              </mc:Choice>
              <mc:Fallback>
                <p:oleObj name="Equation" r:id="rId16" imgW="999147" imgH="247551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38069" y="3554451"/>
                        <a:ext cx="1945868" cy="482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931718" y="1721604"/>
            <a:ext cx="5213386" cy="4526796"/>
            <a:chOff x="6931718" y="1721604"/>
            <a:chExt cx="5213386" cy="4526796"/>
          </a:xfrm>
        </p:grpSpPr>
        <p:grpSp>
          <p:nvGrpSpPr>
            <p:cNvPr id="6" name="Group 5"/>
            <p:cNvGrpSpPr/>
            <p:nvPr/>
          </p:nvGrpSpPr>
          <p:grpSpPr>
            <a:xfrm>
              <a:off x="6931718" y="1721604"/>
              <a:ext cx="5213386" cy="4526796"/>
              <a:chOff x="6931718" y="1721604"/>
              <a:chExt cx="5213386" cy="4526796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31718" y="1721604"/>
                <a:ext cx="5213386" cy="4526796"/>
              </a:xfrm>
              <a:prstGeom prst="rect">
                <a:avLst/>
              </a:prstGeom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389812" y="1949677"/>
                <a:ext cx="4194739" cy="3977329"/>
              </a:xfrm>
              <a:prstGeom prst="rect">
                <a:avLst/>
              </a:prstGeom>
            </p:spPr>
          </p:pic>
          <p:graphicFrame>
            <p:nvGraphicFramePr>
              <p:cNvPr id="42" name="Object 4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2003899"/>
                  </p:ext>
                </p:extLst>
              </p:nvPr>
            </p:nvGraphicFramePr>
            <p:xfrm>
              <a:off x="8368635" y="4934838"/>
              <a:ext cx="187325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3" name="Equation" r:id="rId20" imgW="126720" imgH="228600" progId="Equation.DSMT4">
                      <p:embed/>
                    </p:oleObj>
                  </mc:Choice>
                  <mc:Fallback>
                    <p:oleObj name="Equation" r:id="rId20" imgW="126720" imgH="228600" progId="Equation.DSMT4">
                      <p:embed/>
                      <p:pic>
                        <p:nvPicPr>
                          <p:cNvPr id="42" name="Object 41"/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8368635" y="4934838"/>
                            <a:ext cx="187325" cy="336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3" name="Object 4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79446176"/>
                  </p:ext>
                </p:extLst>
              </p:nvPr>
            </p:nvGraphicFramePr>
            <p:xfrm>
              <a:off x="9213861" y="4575176"/>
              <a:ext cx="225425" cy="3921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4" name="Equation" r:id="rId22" imgW="152280" imgH="266400" progId="Equation.DSMT4">
                      <p:embed/>
                    </p:oleObj>
                  </mc:Choice>
                  <mc:Fallback>
                    <p:oleObj name="Equation" r:id="rId22" imgW="152280" imgH="266400" progId="Equation.DSMT4">
                      <p:embed/>
                      <p:pic>
                        <p:nvPicPr>
                          <p:cNvPr id="43" name="Object 42"/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9213861" y="4575176"/>
                            <a:ext cx="225425" cy="3921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4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9895333"/>
                  </p:ext>
                </p:extLst>
              </p:nvPr>
            </p:nvGraphicFramePr>
            <p:xfrm>
              <a:off x="8443247" y="3654136"/>
              <a:ext cx="225425" cy="35401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5" name="Equation" r:id="rId24" imgW="152280" imgH="241200" progId="Equation.DSMT4">
                      <p:embed/>
                    </p:oleObj>
                  </mc:Choice>
                  <mc:Fallback>
                    <p:oleObj name="Equation" r:id="rId24" imgW="152280" imgH="241200" progId="Equation.DSMT4">
                      <p:embed/>
                      <p:pic>
                        <p:nvPicPr>
                          <p:cNvPr id="44" name="Object 43"/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8443247" y="3654136"/>
                            <a:ext cx="225425" cy="35401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18539472"/>
                  </p:ext>
                </p:extLst>
              </p:nvPr>
            </p:nvGraphicFramePr>
            <p:xfrm>
              <a:off x="8389551" y="4285018"/>
              <a:ext cx="260317" cy="2789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6" name="Equation" r:id="rId26" imgW="177480" imgH="190440" progId="Equation.DSMT4">
                      <p:embed/>
                    </p:oleObj>
                  </mc:Choice>
                  <mc:Fallback>
                    <p:oleObj name="Equation" r:id="rId26" imgW="177480" imgH="190440" progId="Equation.DSMT4">
                      <p:embed/>
                      <p:pic>
                        <p:nvPicPr>
                          <p:cNvPr id="4" name="Object 3"/>
                          <p:cNvPicPr/>
                          <p:nvPr/>
                        </p:nvPicPr>
                        <p:blipFill>
                          <a:blip r:embed="rId27"/>
                          <a:stretch>
                            <a:fillRect/>
                          </a:stretch>
                        </p:blipFill>
                        <p:spPr>
                          <a:xfrm>
                            <a:off x="8389551" y="4285018"/>
                            <a:ext cx="260317" cy="27891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16816675"/>
                  </p:ext>
                </p:extLst>
              </p:nvPr>
            </p:nvGraphicFramePr>
            <p:xfrm>
              <a:off x="10439400" y="3380076"/>
              <a:ext cx="317500" cy="2597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7" name="Equation" r:id="rId28" imgW="215640" imgH="177480" progId="Equation.DSMT4">
                      <p:embed/>
                    </p:oleObj>
                  </mc:Choice>
                  <mc:Fallback>
                    <p:oleObj name="Equation" r:id="rId28" imgW="215640" imgH="177480" progId="Equation.DSMT4">
                      <p:embed/>
                      <p:pic>
                        <p:nvPicPr>
                          <p:cNvPr id="46" name="Object 45"/>
                          <p:cNvPicPr/>
                          <p:nvPr/>
                        </p:nvPicPr>
                        <p:blipFill>
                          <a:blip r:embed="rId29"/>
                          <a:stretch>
                            <a:fillRect/>
                          </a:stretch>
                        </p:blipFill>
                        <p:spPr>
                          <a:xfrm>
                            <a:off x="10439400" y="3380076"/>
                            <a:ext cx="317500" cy="25977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359948"/>
                  </p:ext>
                </p:extLst>
              </p:nvPr>
            </p:nvGraphicFramePr>
            <p:xfrm>
              <a:off x="10118725" y="2605088"/>
              <a:ext cx="247650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8" name="Equation" r:id="rId30" imgW="139680" imgH="190440" progId="Equation.DSMT4">
                      <p:embed/>
                    </p:oleObj>
                  </mc:Choice>
                  <mc:Fallback>
                    <p:oleObj name="Equation" r:id="rId30" imgW="139680" imgH="190440" progId="Equation.DSMT4">
                      <p:embed/>
                      <p:pic>
                        <p:nvPicPr>
                          <p:cNvPr id="47" name="Object 46"/>
                          <p:cNvPicPr/>
                          <p:nvPr/>
                        </p:nvPicPr>
                        <p:blipFill>
                          <a:blip r:embed="rId31"/>
                          <a:stretch>
                            <a:fillRect/>
                          </a:stretch>
                        </p:blipFill>
                        <p:spPr>
                          <a:xfrm>
                            <a:off x="10118725" y="2605088"/>
                            <a:ext cx="247650" cy="336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8" name="Object 4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7043944"/>
                  </p:ext>
                </p:extLst>
              </p:nvPr>
            </p:nvGraphicFramePr>
            <p:xfrm>
              <a:off x="11182778" y="4531847"/>
              <a:ext cx="247650" cy="2682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39" name="Equation" r:id="rId32" imgW="139680" imgH="152280" progId="Equation.DSMT4">
                      <p:embed/>
                    </p:oleObj>
                  </mc:Choice>
                  <mc:Fallback>
                    <p:oleObj name="Equation" r:id="rId32" imgW="139680" imgH="152280" progId="Equation.DSMT4">
                      <p:embed/>
                      <p:pic>
                        <p:nvPicPr>
                          <p:cNvPr id="48" name="Object 47"/>
                          <p:cNvPicPr/>
                          <p:nvPr/>
                        </p:nvPicPr>
                        <p:blipFill>
                          <a:blip r:embed="rId33"/>
                          <a:stretch>
                            <a:fillRect/>
                          </a:stretch>
                        </p:blipFill>
                        <p:spPr>
                          <a:xfrm>
                            <a:off x="11182778" y="4531847"/>
                            <a:ext cx="247650" cy="2682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9" name="Object 4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03041446"/>
                  </p:ext>
                </p:extLst>
              </p:nvPr>
            </p:nvGraphicFramePr>
            <p:xfrm>
              <a:off x="7547412" y="5214031"/>
              <a:ext cx="271463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40" name="Equation" r:id="rId34" imgW="152280" imgH="190440" progId="Equation.DSMT4">
                      <p:embed/>
                    </p:oleObj>
                  </mc:Choice>
                  <mc:Fallback>
                    <p:oleObj name="Equation" r:id="rId34" imgW="152280" imgH="190440" progId="Equation.DSMT4">
                      <p:embed/>
                      <p:pic>
                        <p:nvPicPr>
                          <p:cNvPr id="49" name="Object 48"/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7547412" y="5214031"/>
                            <a:ext cx="271463" cy="3365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0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0013539"/>
                  </p:ext>
                </p:extLst>
              </p:nvPr>
            </p:nvGraphicFramePr>
            <p:xfrm>
              <a:off x="8406996" y="2320346"/>
              <a:ext cx="225425" cy="247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4141" name="Equation" r:id="rId36" imgW="126720" imgH="139680" progId="Equation.DSMT4">
                      <p:embed/>
                    </p:oleObj>
                  </mc:Choice>
                  <mc:Fallback>
                    <p:oleObj name="Equation" r:id="rId36" imgW="126720" imgH="139680" progId="Equation.DSMT4">
                      <p:embed/>
                      <p:pic>
                        <p:nvPicPr>
                          <p:cNvPr id="50" name="Object 49"/>
                          <p:cNvPicPr/>
                          <p:nvPr/>
                        </p:nvPicPr>
                        <p:blipFill>
                          <a:blip r:embed="rId37"/>
                          <a:stretch>
                            <a:fillRect/>
                          </a:stretch>
                        </p:blipFill>
                        <p:spPr>
                          <a:xfrm>
                            <a:off x="8406996" y="2320346"/>
                            <a:ext cx="225425" cy="2476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3" name="Rectangle 52"/>
            <p:cNvSpPr/>
            <p:nvPr/>
          </p:nvSpPr>
          <p:spPr>
            <a:xfrm>
              <a:off x="8998849" y="5609928"/>
              <a:ext cx="15440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b="1">
                  <a:solidFill>
                    <a:srgbClr val="FF0000"/>
                  </a:solidFill>
                </a:rPr>
                <a:t>Hình 2.</a:t>
              </a:r>
              <a:r>
                <a:rPr lang="en-US" b="1">
                  <a:solidFill>
                    <a:srgbClr val="FF0000"/>
                  </a:solidFill>
                </a:rPr>
                <a:t>41</a:t>
              </a:r>
              <a:r>
                <a:rPr lang="vi-VN" b="1">
                  <a:solidFill>
                    <a:srgbClr val="FF0000"/>
                  </a:solidFill>
                </a:rPr>
                <a:t> </a:t>
              </a:r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84022" y="4131833"/>
            <a:ext cx="5565189" cy="534158"/>
            <a:chOff x="884022" y="4131833"/>
            <a:chExt cx="5565189" cy="534158"/>
          </a:xfrm>
        </p:grpSpPr>
        <p:sp>
          <p:nvSpPr>
            <p:cNvPr id="9" name="Rounded Rectangle 8"/>
            <p:cNvSpPr/>
            <p:nvPr/>
          </p:nvSpPr>
          <p:spPr>
            <a:xfrm>
              <a:off x="884022" y="4131833"/>
              <a:ext cx="5565189" cy="53415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17640" y="4168079"/>
              <a:ext cx="440205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>
                  <a:solidFill>
                    <a:srgbClr val="FF0000"/>
                  </a:solidFill>
                </a:rPr>
                <a:t>Bộ 3 số </a:t>
              </a:r>
              <a:r>
                <a:rPr lang="vi-VN">
                  <a:solidFill>
                    <a:srgbClr val="FF0000"/>
                  </a:solidFill>
                </a:rPr>
                <a:t>(</a:t>
              </a:r>
              <a:r>
                <a:rPr lang="vi-VN" i="1">
                  <a:solidFill>
                    <a:srgbClr val="FF0000"/>
                  </a:solidFill>
                </a:rPr>
                <a:t>x; y, z</a:t>
              </a:r>
              <a:r>
                <a:rPr lang="vi-VN">
                  <a:solidFill>
                    <a:srgbClr val="FF0000"/>
                  </a:solidFill>
                </a:rPr>
                <a:t>)</a:t>
              </a:r>
              <a:r>
                <a:rPr lang="en-US">
                  <a:solidFill>
                    <a:srgbClr val="FF0000"/>
                  </a:solidFill>
                </a:rPr>
                <a:t> </a:t>
              </a:r>
              <a:r>
                <a:rPr lang="en-US" b="1" i="1">
                  <a:solidFill>
                    <a:srgbClr val="FF0000"/>
                  </a:solidFill>
                </a:rPr>
                <a:t>đó là duy nhất.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1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167230" y="609600"/>
            <a:ext cx="11915211" cy="1460839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grpSp>
        <p:nvGrpSpPr>
          <p:cNvPr id="71" name="Group 70"/>
          <p:cNvGrpSpPr/>
          <p:nvPr/>
        </p:nvGrpSpPr>
        <p:grpSpPr>
          <a:xfrm>
            <a:off x="760412" y="695386"/>
            <a:ext cx="11506200" cy="1200329"/>
            <a:chOff x="303212" y="5007516"/>
            <a:chExt cx="11506200" cy="1200329"/>
          </a:xfrm>
        </p:grpSpPr>
        <p:sp>
          <p:nvSpPr>
            <p:cNvPr id="65" name="Rectangle 64"/>
            <p:cNvSpPr/>
            <p:nvPr/>
          </p:nvSpPr>
          <p:spPr>
            <a:xfrm>
              <a:off x="303212" y="5007516"/>
              <a:ext cx="115062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b="1"/>
                <a:t>Trong không gian </a:t>
              </a:r>
              <a:r>
                <a:rPr lang="vi-VN"/>
                <a:t>O</a:t>
              </a:r>
              <a:r>
                <a:rPr lang="vi-VN" i="1"/>
                <a:t>xyz</a:t>
              </a:r>
              <a:r>
                <a:rPr lang="vi-VN"/>
                <a:t>,</a:t>
              </a:r>
              <a:r>
                <a:rPr lang="vi-VN" b="1"/>
                <a:t> cho vectơ </a:t>
              </a:r>
              <a:r>
                <a:rPr lang="en-US" b="1"/>
                <a:t>  </a:t>
              </a:r>
              <a:r>
                <a:rPr lang="vi-VN" b="1"/>
                <a:t> tuỳ ý. Bộ ba số </a:t>
              </a:r>
              <a:r>
                <a:rPr lang="vi-VN"/>
                <a:t>(</a:t>
              </a:r>
              <a:r>
                <a:rPr lang="vi-VN" i="1"/>
                <a:t>x; y, z</a:t>
              </a:r>
              <a:r>
                <a:rPr lang="vi-VN"/>
                <a:t>) </a:t>
              </a:r>
              <a:r>
                <a:rPr lang="vi-VN" b="1"/>
                <a:t>duy nhất</a:t>
              </a:r>
              <a:r>
                <a:rPr lang="en-US" b="1"/>
                <a:t> sao cho:</a:t>
              </a:r>
              <a:r>
                <a:rPr lang="vi-VN" b="1"/>
                <a:t> </a:t>
              </a:r>
              <a:endParaRPr lang="en-US" b="1"/>
            </a:p>
            <a:p>
              <a:r>
                <a:rPr lang="en-US" b="1"/>
                <a:t>                                </a:t>
              </a:r>
              <a:r>
                <a:rPr lang="vi-VN" b="1"/>
                <a:t>được gọi là </a:t>
              </a:r>
              <a:r>
                <a:rPr lang="vi-VN" b="1">
                  <a:solidFill>
                    <a:srgbClr val="C00000"/>
                  </a:solidFill>
                </a:rPr>
                <a:t>toạ độ của vectơ</a:t>
              </a:r>
              <a:r>
                <a:rPr lang="vi-VN" b="1"/>
                <a:t> </a:t>
              </a:r>
              <a:r>
                <a:rPr lang="en-US" b="1"/>
                <a:t>  </a:t>
              </a:r>
              <a:r>
                <a:rPr lang="vi-VN" b="1"/>
                <a:t> đối với hệ toạ độ </a:t>
              </a:r>
              <a:r>
                <a:rPr lang="vi-VN"/>
                <a:t>O</a:t>
              </a:r>
              <a:r>
                <a:rPr lang="vi-VN" i="1"/>
                <a:t>xyz</a:t>
              </a:r>
              <a:r>
                <a:rPr lang="vi-VN"/>
                <a:t>. </a:t>
              </a:r>
              <a:endParaRPr lang="en-US"/>
            </a:p>
            <a:p>
              <a:r>
                <a:rPr lang="en-US" b="1"/>
                <a:t>                                    </a:t>
              </a:r>
              <a:r>
                <a:rPr lang="vi-VN" b="1"/>
                <a:t>Khi đó, ta viết </a:t>
              </a:r>
              <a:r>
                <a:rPr lang="en-US" b="1"/>
                <a:t>   </a:t>
              </a:r>
              <a:r>
                <a:rPr lang="vi-VN" b="1"/>
                <a:t> = </a:t>
              </a:r>
              <a:r>
                <a:rPr lang="vi-VN"/>
                <a:t>(</a:t>
              </a:r>
              <a:r>
                <a:rPr lang="vi-VN" i="1"/>
                <a:t>x, y, z</a:t>
              </a:r>
              <a:r>
                <a:rPr lang="vi-VN"/>
                <a:t>)</a:t>
              </a:r>
              <a:r>
                <a:rPr lang="en-US"/>
                <a:t> </a:t>
              </a:r>
              <a:r>
                <a:rPr lang="vi-VN"/>
                <a:t> </a:t>
              </a:r>
              <a:r>
                <a:rPr lang="vi-VN" b="1"/>
                <a:t>hoặc</a:t>
              </a:r>
              <a:r>
                <a:rPr lang="en-US" b="1"/>
                <a:t>   </a:t>
              </a:r>
              <a:r>
                <a:rPr lang="vi-VN" b="1"/>
                <a:t> </a:t>
              </a:r>
              <a:r>
                <a:rPr lang="vi-VN"/>
                <a:t>(</a:t>
              </a:r>
              <a:r>
                <a:rPr lang="vi-VN" i="1"/>
                <a:t>x;y;z</a:t>
              </a:r>
              <a:r>
                <a:rPr lang="vi-VN"/>
                <a:t>).</a:t>
              </a:r>
              <a:endParaRPr lang="en-US"/>
            </a:p>
          </p:txBody>
        </p:sp>
        <p:graphicFrame>
          <p:nvGraphicFramePr>
            <p:cNvPr id="66" name="Object 6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10993396"/>
                </p:ext>
              </p:extLst>
            </p:nvPr>
          </p:nvGraphicFramePr>
          <p:xfrm>
            <a:off x="5149459" y="5074881"/>
            <a:ext cx="26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299" name="Equation" r:id="rId4" imgW="238254" imgH="333260" progId="Equation.DSMT4">
                    <p:embed/>
                  </p:oleObj>
                </mc:Choice>
                <mc:Fallback>
                  <p:oleObj name="Equation" r:id="rId4" imgW="238254" imgH="3332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5149459" y="5074881"/>
                          <a:ext cx="261938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642930"/>
                </p:ext>
              </p:extLst>
            </p:nvPr>
          </p:nvGraphicFramePr>
          <p:xfrm>
            <a:off x="854964" y="5387823"/>
            <a:ext cx="1943100" cy="466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0" name="Equation" r:id="rId6" imgW="1943272" imgH="466840" progId="Equation.DSMT4">
                    <p:embed/>
                  </p:oleObj>
                </mc:Choice>
                <mc:Fallback>
                  <p:oleObj name="Equation" r:id="rId6" imgW="1943272" imgH="4668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854964" y="5387823"/>
                          <a:ext cx="1943100" cy="4667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6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49537642"/>
                </p:ext>
              </p:extLst>
            </p:nvPr>
          </p:nvGraphicFramePr>
          <p:xfrm>
            <a:off x="6467632" y="5422512"/>
            <a:ext cx="26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1" name="Equation" r:id="rId8" imgW="238254" imgH="333260" progId="Equation.DSMT4">
                    <p:embed/>
                  </p:oleObj>
                </mc:Choice>
                <mc:Fallback>
                  <p:oleObj name="Equation" r:id="rId8" imgW="238254" imgH="333260" progId="Equation.DSMT4">
                    <p:embed/>
                    <p:pic>
                      <p:nvPicPr>
                        <p:cNvPr id="66" name="Object 6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6467632" y="5422512"/>
                          <a:ext cx="261938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9" name="Object 6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1829044"/>
                </p:ext>
              </p:extLst>
            </p:nvPr>
          </p:nvGraphicFramePr>
          <p:xfrm>
            <a:off x="4989917" y="5778715"/>
            <a:ext cx="26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2" name="Equation" r:id="rId9" imgW="238254" imgH="333260" progId="Equation.DSMT4">
                    <p:embed/>
                  </p:oleObj>
                </mc:Choice>
                <mc:Fallback>
                  <p:oleObj name="Equation" r:id="rId9" imgW="238254" imgH="333260" progId="Equation.DSMT4">
                    <p:embed/>
                    <p:pic>
                      <p:nvPicPr>
                        <p:cNvPr id="66" name="Object 65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989917" y="5778715"/>
                          <a:ext cx="261938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6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11728011"/>
                </p:ext>
              </p:extLst>
            </p:nvPr>
          </p:nvGraphicFramePr>
          <p:xfrm>
            <a:off x="7299076" y="5805458"/>
            <a:ext cx="26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3" name="Equation" r:id="rId10" imgW="238254" imgH="333260" progId="Equation.DSMT4">
                    <p:embed/>
                  </p:oleObj>
                </mc:Choice>
                <mc:Fallback>
                  <p:oleObj name="Equation" r:id="rId10" imgW="238254" imgH="333260" progId="Equation.DSMT4">
                    <p:embed/>
                    <p:pic>
                      <p:nvPicPr>
                        <p:cNvPr id="69" name="Object 68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299076" y="5805458"/>
                          <a:ext cx="261938" cy="3667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8" name="Group 77"/>
          <p:cNvGrpSpPr/>
          <p:nvPr/>
        </p:nvGrpSpPr>
        <p:grpSpPr>
          <a:xfrm>
            <a:off x="2937101" y="2959512"/>
            <a:ext cx="5509318" cy="475698"/>
            <a:chOff x="1548868" y="5043743"/>
            <a:chExt cx="5509318" cy="475698"/>
          </a:xfrm>
        </p:grpSpPr>
        <p:sp>
          <p:nvSpPr>
            <p:cNvPr id="73" name="Rectangle 72"/>
            <p:cNvSpPr/>
            <p:nvPr/>
          </p:nvSpPr>
          <p:spPr>
            <a:xfrm>
              <a:off x="1548868" y="5057776"/>
              <a:ext cx="550931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Toạ độ </a:t>
              </a:r>
              <a:r>
                <a:rPr lang="en-US"/>
                <a:t>  </a:t>
              </a:r>
              <a:r>
                <a:rPr lang="vi-VN"/>
                <a:t>  là toạ độ</a:t>
              </a:r>
              <a:r>
                <a:rPr lang="en-US"/>
                <a:t> của</a:t>
              </a:r>
              <a:r>
                <a:rPr lang="vi-VN"/>
                <a:t> </a:t>
              </a:r>
              <a:r>
                <a:rPr lang="vi-VN" i="1"/>
                <a:t>M</a:t>
              </a:r>
              <a:r>
                <a:rPr lang="vi-VN"/>
                <a:t> sao cho</a:t>
              </a:r>
              <a:r>
                <a:rPr lang="en-US"/>
                <a:t>              </a:t>
              </a:r>
              <a:endParaRPr lang="vi-VN"/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19065777"/>
                </p:ext>
              </p:extLst>
            </p:nvPr>
          </p:nvGraphicFramePr>
          <p:xfrm>
            <a:off x="5756197" y="5043743"/>
            <a:ext cx="1113693" cy="470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4" name="Equation" r:id="rId11" imgW="571320" imgH="241200" progId="Equation.DSMT4">
                    <p:embed/>
                  </p:oleObj>
                </mc:Choice>
                <mc:Fallback>
                  <p:oleObj name="Equation" r:id="rId11" imgW="571320" imgH="241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756197" y="5043743"/>
                          <a:ext cx="1113693" cy="47022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7" name="Object 7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3506773"/>
                </p:ext>
              </p:extLst>
            </p:nvPr>
          </p:nvGraphicFramePr>
          <p:xfrm>
            <a:off x="2514706" y="5109758"/>
            <a:ext cx="272237" cy="3811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5" name="Equation" r:id="rId13" imgW="126720" imgH="177480" progId="Equation.DSMT4">
                    <p:embed/>
                  </p:oleObj>
                </mc:Choice>
                <mc:Fallback>
                  <p:oleObj name="Equation" r:id="rId13" imgW="126720" imgH="177480" progId="Equation.DSMT4">
                    <p:embed/>
                    <p:pic>
                      <p:nvPicPr>
                        <p:cNvPr id="76" name="Object 7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14706" y="5109758"/>
                          <a:ext cx="272237" cy="38113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2" name="Group 81"/>
          <p:cNvGrpSpPr/>
          <p:nvPr/>
        </p:nvGrpSpPr>
        <p:grpSpPr>
          <a:xfrm>
            <a:off x="2937101" y="2508320"/>
            <a:ext cx="8942349" cy="461665"/>
            <a:chOff x="660376" y="4966128"/>
            <a:chExt cx="8942349" cy="461665"/>
          </a:xfrm>
        </p:grpSpPr>
        <p:sp>
          <p:nvSpPr>
            <p:cNvPr id="80" name="Rectangle 79"/>
            <p:cNvSpPr/>
            <p:nvPr/>
          </p:nvSpPr>
          <p:spPr>
            <a:xfrm>
              <a:off x="660376" y="4966128"/>
              <a:ext cx="894234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Nếu               thì t</a:t>
              </a:r>
              <a:r>
                <a:rPr lang="vi-VN"/>
                <a:t>oạ độ của vectơ </a:t>
              </a:r>
              <a:r>
                <a:rPr lang="en-US"/>
                <a:t>  </a:t>
              </a:r>
              <a:r>
                <a:rPr lang="vi-VN"/>
                <a:t> </a:t>
              </a:r>
              <a:r>
                <a:rPr lang="en-US"/>
                <a:t>và </a:t>
              </a:r>
              <a:r>
                <a:rPr lang="vi-VN"/>
                <a:t>toạ độ của điềm </a:t>
              </a:r>
              <a:r>
                <a:rPr lang="vi-VN" i="1"/>
                <a:t>M</a:t>
              </a:r>
              <a:r>
                <a:rPr lang="vi-VN"/>
                <a:t> </a:t>
              </a:r>
              <a:r>
                <a:rPr lang="en-US"/>
                <a:t>như thế nào?</a:t>
              </a:r>
              <a:endParaRPr lang="vi-VN"/>
            </a:p>
          </p:txBody>
        </p:sp>
        <p:graphicFrame>
          <p:nvGraphicFramePr>
            <p:cNvPr id="79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0405864"/>
                </p:ext>
              </p:extLst>
            </p:nvPr>
          </p:nvGraphicFramePr>
          <p:xfrm>
            <a:off x="1335162" y="4984567"/>
            <a:ext cx="104775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6" name="Equation" r:id="rId15" imgW="1047836" imgH="400050" progId="Equation.DSMT4">
                    <p:embed/>
                  </p:oleObj>
                </mc:Choice>
                <mc:Fallback>
                  <p:oleObj name="Equation" r:id="rId15" imgW="1047836" imgH="40005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335162" y="4984567"/>
                          <a:ext cx="1047750" cy="4000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8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585811"/>
                </p:ext>
              </p:extLst>
            </p:nvPr>
          </p:nvGraphicFramePr>
          <p:xfrm>
            <a:off x="4811874" y="5023407"/>
            <a:ext cx="266700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7" name="Equation" r:id="rId17" imgW="266872" imgH="371475" progId="Equation.DSMT4">
                    <p:embed/>
                  </p:oleObj>
                </mc:Choice>
                <mc:Fallback>
                  <p:oleObj name="Equation" r:id="rId17" imgW="266872" imgH="37147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4811874" y="5023407"/>
                          <a:ext cx="266700" cy="371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6" name="Group 85"/>
          <p:cNvGrpSpPr/>
          <p:nvPr/>
        </p:nvGrpSpPr>
        <p:grpSpPr>
          <a:xfrm>
            <a:off x="2963023" y="3492052"/>
            <a:ext cx="6550191" cy="501161"/>
            <a:chOff x="2027014" y="5553532"/>
            <a:chExt cx="6550191" cy="501161"/>
          </a:xfrm>
        </p:grpSpPr>
        <p:sp>
          <p:nvSpPr>
            <p:cNvPr id="85" name="Rectangle 84"/>
            <p:cNvSpPr/>
            <p:nvPr/>
          </p:nvSpPr>
          <p:spPr>
            <a:xfrm>
              <a:off x="2027014" y="5553532"/>
              <a:ext cx="65501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/>
                <a:t>Hai vectơ </a:t>
              </a:r>
              <a:r>
                <a:rPr lang="en-US"/>
                <a:t>                                 </a:t>
              </a:r>
              <a:r>
                <a:rPr lang="vi-VN"/>
                <a:t>  bằng nhau khi nào?</a:t>
              </a:r>
              <a:endParaRPr lang="en-US"/>
            </a:p>
          </p:txBody>
        </p:sp>
        <p:graphicFrame>
          <p:nvGraphicFramePr>
            <p:cNvPr id="84" name="Object 8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74803936"/>
                </p:ext>
              </p:extLst>
            </p:nvPr>
          </p:nvGraphicFramePr>
          <p:xfrm>
            <a:off x="3350397" y="5553532"/>
            <a:ext cx="2688330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9308" name="Equation" r:id="rId19" imgW="1379671" imgH="256906" progId="Equation.DSMT4">
                    <p:embed/>
                  </p:oleObj>
                </mc:Choice>
                <mc:Fallback>
                  <p:oleObj name="Equation" r:id="rId19" imgW="1379671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3350397" y="5553532"/>
                          <a:ext cx="2688330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085950"/>
              </p:ext>
            </p:extLst>
          </p:nvPr>
        </p:nvGraphicFramePr>
        <p:xfrm>
          <a:off x="9466441" y="3060441"/>
          <a:ext cx="2112921" cy="139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09" name="Equation" r:id="rId21" imgW="1084747" imgH="713868" progId="Equation.DSMT4">
                  <p:embed/>
                </p:oleObj>
              </mc:Choice>
              <mc:Fallback>
                <p:oleObj name="Equation" r:id="rId21" imgW="1084747" imgH="7138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9466441" y="3060441"/>
                        <a:ext cx="2112921" cy="1392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8" name="Picture 87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071" y="2955176"/>
            <a:ext cx="3033450" cy="1105586"/>
          </a:xfrm>
          <a:prstGeom prst="rect">
            <a:avLst/>
          </a:prstGeom>
        </p:spPr>
      </p:pic>
      <p:sp>
        <p:nvSpPr>
          <p:cNvPr id="89" name="Rounded Rectangle 88"/>
          <p:cNvSpPr/>
          <p:nvPr/>
        </p:nvSpPr>
        <p:spPr>
          <a:xfrm>
            <a:off x="2917314" y="2407560"/>
            <a:ext cx="9176677" cy="2160767"/>
          </a:xfrm>
          <a:prstGeom prst="roundRect">
            <a:avLst>
              <a:gd name="adj" fmla="val 7425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8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208" y="1570858"/>
            <a:ext cx="1292464" cy="31092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75119" y="45174"/>
            <a:ext cx="12063065" cy="1485934"/>
            <a:chOff x="139756" y="0"/>
            <a:chExt cx="13780885" cy="1846068"/>
          </a:xfrm>
        </p:grpSpPr>
        <p:sp>
          <p:nvSpPr>
            <p:cNvPr id="25" name="Rectangle 24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39756" y="0"/>
              <a:ext cx="13780885" cy="1846068"/>
              <a:chOff x="486593" y="4294898"/>
              <a:chExt cx="13780885" cy="184606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486593" y="4294898"/>
                <a:ext cx="13780885" cy="1846068"/>
                <a:chOff x="177967" y="129777"/>
                <a:chExt cx="10632136" cy="1450869"/>
              </a:xfrm>
            </p:grpSpPr>
            <p:sp>
              <p:nvSpPr>
                <p:cNvPr id="30" name="Rounded Rectangle 29"/>
                <p:cNvSpPr/>
                <p:nvPr/>
              </p:nvSpPr>
              <p:spPr>
                <a:xfrm>
                  <a:off x="870751" y="129777"/>
                  <a:ext cx="9939352" cy="1450869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290164" y="141304"/>
                  <a:ext cx="1244133" cy="140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177967" y="173575"/>
                  <a:ext cx="1273792" cy="1312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20159" y="336446"/>
                  <a:ext cx="636067" cy="117200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72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4</a:t>
                  </a:r>
                  <a:endParaRPr lang="en-US" sz="88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605" y="4533623"/>
                <a:ext cx="1394216" cy="420478"/>
              </a:xfrm>
              <a:prstGeom prst="rect">
                <a:avLst/>
              </a:prstGeom>
            </p:spPr>
          </p:pic>
        </p:grp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6022116"/>
              </p:ext>
            </p:extLst>
          </p:nvPr>
        </p:nvGraphicFramePr>
        <p:xfrm>
          <a:off x="3652664" y="634587"/>
          <a:ext cx="1388404" cy="51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6" name="Equation" r:id="rId6" imgW="647640" imgH="241200" progId="Equation.DSMT4">
                  <p:embed/>
                </p:oleObj>
              </mc:Choice>
              <mc:Fallback>
                <p:oleObj name="Equation" r:id="rId6" imgW="647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2664" y="634587"/>
                        <a:ext cx="1388404" cy="517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7812" y="84924"/>
            <a:ext cx="6879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/>
              <a:t>Trong không gian </a:t>
            </a:r>
            <a:r>
              <a:rPr lang="en-US"/>
              <a:t>O</a:t>
            </a:r>
            <a:r>
              <a:rPr lang="en-US" i="1"/>
              <a:t>xyz</a:t>
            </a:r>
            <a:r>
              <a:rPr lang="en-US" b="1"/>
              <a:t>, hãy tìm tọa độ các vectơ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810568"/>
              </p:ext>
            </p:extLst>
          </p:nvPr>
        </p:nvGraphicFramePr>
        <p:xfrm>
          <a:off x="7568741" y="610176"/>
          <a:ext cx="2041769" cy="517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7" name="Equation" r:id="rId8" imgW="952200" imgH="241200" progId="Equation.DSMT4">
                  <p:embed/>
                </p:oleObj>
              </mc:Choice>
              <mc:Fallback>
                <p:oleObj name="Equation" r:id="rId8" imgW="952200" imgH="24120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68741" y="610176"/>
                        <a:ext cx="2041769" cy="517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175504"/>
              </p:ext>
            </p:extLst>
          </p:nvPr>
        </p:nvGraphicFramePr>
        <p:xfrm>
          <a:off x="1331260" y="1976390"/>
          <a:ext cx="4737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8" name="Equation" r:id="rId10" imgW="2209680" imgH="266400" progId="Equation.DSMT4">
                  <p:embed/>
                </p:oleObj>
              </mc:Choice>
              <mc:Fallback>
                <p:oleObj name="Equation" r:id="rId10" imgW="2209680" imgH="2664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31260" y="1976390"/>
                        <a:ext cx="47371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964188"/>
              </p:ext>
            </p:extLst>
          </p:nvPr>
        </p:nvGraphicFramePr>
        <p:xfrm>
          <a:off x="1523347" y="2547890"/>
          <a:ext cx="45450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29" name="Equation" r:id="rId12" imgW="2120760" imgH="266400" progId="Equation.DSMT4">
                  <p:embed/>
                </p:oleObj>
              </mc:Choice>
              <mc:Fallback>
                <p:oleObj name="Equation" r:id="rId12" imgW="2120760" imgH="266400" progId="Equation.DSMT4">
                  <p:embed/>
                  <p:pic>
                    <p:nvPicPr>
                      <p:cNvPr id="35" name="Object 3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23347" y="2547890"/>
                        <a:ext cx="45450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859487"/>
              </p:ext>
            </p:extLst>
          </p:nvPr>
        </p:nvGraphicFramePr>
        <p:xfrm>
          <a:off x="7237412" y="1976390"/>
          <a:ext cx="45450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0" name="Equation" r:id="rId14" imgW="2120760" imgH="266400" progId="Equation.DSMT4">
                  <p:embed/>
                </p:oleObj>
              </mc:Choice>
              <mc:Fallback>
                <p:oleObj name="Equation" r:id="rId14" imgW="2120760" imgH="2664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237412" y="1976390"/>
                        <a:ext cx="4545013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09618"/>
              </p:ext>
            </p:extLst>
          </p:nvPr>
        </p:nvGraphicFramePr>
        <p:xfrm>
          <a:off x="7011307" y="2579342"/>
          <a:ext cx="32654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1" name="Equation" r:id="rId16" imgW="1523880" imgH="266400" progId="Equation.DSMT4">
                  <p:embed/>
                </p:oleObj>
              </mc:Choice>
              <mc:Fallback>
                <p:oleObj name="Equation" r:id="rId16" imgW="1523880" imgH="26640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011307" y="2579342"/>
                        <a:ext cx="3265488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7993" y="3120866"/>
            <a:ext cx="12304938" cy="1703515"/>
            <a:chOff x="57993" y="3120866"/>
            <a:chExt cx="12304938" cy="1703515"/>
          </a:xfrm>
        </p:grpSpPr>
        <p:sp>
          <p:nvSpPr>
            <p:cNvPr id="42" name="Rounded Rectangle 41"/>
            <p:cNvSpPr/>
            <p:nvPr/>
          </p:nvSpPr>
          <p:spPr>
            <a:xfrm>
              <a:off x="906615" y="3180817"/>
              <a:ext cx="11201401" cy="1549190"/>
            </a:xfrm>
            <a:prstGeom prst="roundRect">
              <a:avLst>
                <a:gd name="adj" fmla="val 9218"/>
              </a:avLst>
            </a:prstGeom>
            <a:gradFill flip="none" rotWithShape="1">
              <a:gsLst>
                <a:gs pos="5000">
                  <a:srgbClr val="CDE0C9">
                    <a:shade val="30000"/>
                    <a:satMod val="115000"/>
                  </a:srgbClr>
                </a:gs>
                <a:gs pos="24000">
                  <a:srgbClr val="CDE0C9">
                    <a:shade val="67500"/>
                    <a:satMod val="115000"/>
                  </a:srgbClr>
                </a:gs>
                <a:gs pos="89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80400" y="3120866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7993" y="3138199"/>
              <a:ext cx="1697243" cy="1686182"/>
              <a:chOff x="225969" y="701405"/>
              <a:chExt cx="1511299" cy="1511299"/>
            </a:xfrm>
          </p:grpSpPr>
          <p:pic>
            <p:nvPicPr>
              <p:cNvPr id="45" name="Picture 3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969" y="701405"/>
                <a:ext cx="1511299" cy="15112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6" name="Rectangle 45"/>
              <p:cNvSpPr/>
              <p:nvPr/>
            </p:nvSpPr>
            <p:spPr>
              <a:xfrm>
                <a:off x="671408" y="1099767"/>
                <a:ext cx="566043" cy="91032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6000" b="1" spc="67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4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592976" y="3322096"/>
              <a:ext cx="8075613" cy="1200329"/>
              <a:chOff x="1142999" y="3429000"/>
              <a:chExt cx="8075613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42999" y="3429000"/>
                <a:ext cx="807561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/>
                  <a:t>Trong không gian O</a:t>
                </a:r>
                <a:r>
                  <a:rPr lang="vi-VN" i="1"/>
                  <a:t>xyz</a:t>
                </a:r>
                <a:r>
                  <a:rPr lang="vi-VN"/>
                  <a:t>, cho hai điểm </a:t>
                </a:r>
                <a:r>
                  <a:rPr lang="vi-VN" i="1"/>
                  <a:t>M</a:t>
                </a:r>
                <a:r>
                  <a:rPr lang="vi-VN"/>
                  <a:t>(</a:t>
                </a:r>
                <a:r>
                  <a:rPr lang="vi-VN" i="1"/>
                  <a:t>x, y, z</a:t>
                </a:r>
                <a:r>
                  <a:rPr lang="vi-VN"/>
                  <a:t>) và </a:t>
                </a:r>
                <a:r>
                  <a:rPr lang="vi-VN" i="1"/>
                  <a:t>N</a:t>
                </a:r>
                <a:r>
                  <a:rPr lang="vi-VN"/>
                  <a:t>(</a:t>
                </a:r>
                <a:r>
                  <a:rPr lang="vi-VN" i="1"/>
                  <a:t>x</a:t>
                </a:r>
                <a:r>
                  <a:rPr lang="en-US" i="1"/>
                  <a:t>’</a:t>
                </a:r>
                <a:r>
                  <a:rPr lang="vi-VN" i="1"/>
                  <a:t>, y</a:t>
                </a:r>
                <a:r>
                  <a:rPr lang="en-US" i="1"/>
                  <a:t>’</a:t>
                </a:r>
                <a:r>
                  <a:rPr lang="vi-VN" i="1"/>
                  <a:t>, z</a:t>
                </a:r>
                <a:r>
                  <a:rPr lang="en-US" i="1"/>
                  <a:t>’</a:t>
                </a:r>
                <a:r>
                  <a:rPr lang="vi-VN"/>
                  <a:t>).</a:t>
                </a:r>
              </a:p>
              <a:p>
                <a:pPr marL="457200" indent="-457200">
                  <a:buAutoNum type="alphaLcParenR"/>
                </a:pPr>
                <a:r>
                  <a:rPr lang="vi-VN"/>
                  <a:t>Hãy biểu diễn hai vectơ </a:t>
                </a:r>
                <a:r>
                  <a:rPr lang="en-US"/>
                  <a:t>              </a:t>
                </a:r>
                <a:r>
                  <a:rPr lang="vi-VN"/>
                  <a:t>qua các vecto </a:t>
                </a:r>
                <a:endParaRPr lang="en-US"/>
              </a:p>
              <a:p>
                <a:pPr marL="457200" indent="-457200">
                  <a:buAutoNum type="alphaLcParenR"/>
                </a:pPr>
                <a:r>
                  <a:rPr lang="vi-VN"/>
                  <a:t>Xác định toạ độ của vectơ</a:t>
                </a:r>
                <a:endParaRPr lang="en-US"/>
              </a:p>
            </p:txBody>
          </p:sp>
          <p:graphicFrame>
            <p:nvGraphicFramePr>
              <p:cNvPr id="39" name="Object 3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88425000"/>
                  </p:ext>
                </p:extLst>
              </p:nvPr>
            </p:nvGraphicFramePr>
            <p:xfrm>
              <a:off x="4610208" y="3804435"/>
              <a:ext cx="1138670" cy="470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232" name="Equation" r:id="rId19" imgW="583920" imgH="241200" progId="Equation.DSMT4">
                      <p:embed/>
                    </p:oleObj>
                  </mc:Choice>
                  <mc:Fallback>
                    <p:oleObj name="Equation" r:id="rId19" imgW="583920" imgH="241200" progId="Equation.DSMT4">
                      <p:embed/>
                      <p:pic>
                        <p:nvPicPr>
                          <p:cNvPr id="34" name="Object 33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4610208" y="3804435"/>
                            <a:ext cx="1138670" cy="4704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0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23580458"/>
                  </p:ext>
                </p:extLst>
              </p:nvPr>
            </p:nvGraphicFramePr>
            <p:xfrm>
              <a:off x="7293858" y="3793925"/>
              <a:ext cx="965488" cy="470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233" name="Equation" r:id="rId21" imgW="495000" imgH="241200" progId="Equation.DSMT4">
                      <p:embed/>
                    </p:oleObj>
                  </mc:Choice>
                  <mc:Fallback>
                    <p:oleObj name="Equation" r:id="rId21" imgW="495000" imgH="241200" progId="Equation.DSMT4">
                      <p:embed/>
                      <p:pic>
                        <p:nvPicPr>
                          <p:cNvPr id="3" name="Object 2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7293858" y="3793925"/>
                            <a:ext cx="965488" cy="4704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21113505"/>
                  </p:ext>
                </p:extLst>
              </p:nvPr>
            </p:nvGraphicFramePr>
            <p:xfrm>
              <a:off x="4894586" y="4175507"/>
              <a:ext cx="569913" cy="420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0234" name="Equation" r:id="rId23" imgW="291960" imgH="215640" progId="Equation.DSMT4">
                      <p:embed/>
                    </p:oleObj>
                  </mc:Choice>
                  <mc:Fallback>
                    <p:oleObj name="Equation" r:id="rId23" imgW="291960" imgH="215640" progId="Equation.DSMT4">
                      <p:embed/>
                      <p:pic>
                        <p:nvPicPr>
                          <p:cNvPr id="39" name="Object 38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4894586" y="4175507"/>
                            <a:ext cx="569913" cy="4206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40306"/>
              </p:ext>
            </p:extLst>
          </p:nvPr>
        </p:nvGraphicFramePr>
        <p:xfrm>
          <a:off x="1332672" y="5155363"/>
          <a:ext cx="27717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5" name="Equation" r:id="rId25" imgW="1422360" imgH="241200" progId="Equation.DSMT4">
                  <p:embed/>
                </p:oleObj>
              </mc:Choice>
              <mc:Fallback>
                <p:oleObj name="Equation" r:id="rId25" imgW="14223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32672" y="5155363"/>
                        <a:ext cx="277177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725639"/>
              </p:ext>
            </p:extLst>
          </p:nvPr>
        </p:nvGraphicFramePr>
        <p:xfrm>
          <a:off x="4104447" y="5155363"/>
          <a:ext cx="26479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6" name="Equation" r:id="rId27" imgW="1358640" imgH="241200" progId="Equation.DSMT4">
                  <p:embed/>
                </p:oleObj>
              </mc:Choice>
              <mc:Fallback>
                <p:oleObj name="Equation" r:id="rId27" imgW="135864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104447" y="5155363"/>
                        <a:ext cx="264795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95866"/>
              </p:ext>
            </p:extLst>
          </p:nvPr>
        </p:nvGraphicFramePr>
        <p:xfrm>
          <a:off x="1378710" y="5703051"/>
          <a:ext cx="41576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7" name="Equation" r:id="rId29" imgW="2133360" imgH="241200" progId="Equation.DSMT4">
                  <p:embed/>
                </p:oleObj>
              </mc:Choice>
              <mc:Fallback>
                <p:oleObj name="Equation" r:id="rId29" imgW="2133360" imgH="241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378710" y="5703051"/>
                        <a:ext cx="4157662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788951"/>
              </p:ext>
            </p:extLst>
          </p:nvPr>
        </p:nvGraphicFramePr>
        <p:xfrm>
          <a:off x="5514597" y="5711477"/>
          <a:ext cx="4043320" cy="501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8" name="Equation" r:id="rId31" imgW="2074542" imgH="256906" progId="Equation.DSMT4">
                  <p:embed/>
                </p:oleObj>
              </mc:Choice>
              <mc:Fallback>
                <p:oleObj name="Equation" r:id="rId31" imgW="2074542" imgH="25690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5514597" y="5711477"/>
                        <a:ext cx="4043320" cy="5011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84817"/>
              </p:ext>
            </p:extLst>
          </p:nvPr>
        </p:nvGraphicFramePr>
        <p:xfrm>
          <a:off x="3785359" y="6214772"/>
          <a:ext cx="34893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9" name="Equation" r:id="rId33" imgW="1790640" imgH="266400" progId="Equation.DSMT4">
                  <p:embed/>
                </p:oleObj>
              </mc:Choice>
              <mc:Fallback>
                <p:oleObj name="Equation" r:id="rId33" imgW="1790640" imgH="26640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3785359" y="6214772"/>
                        <a:ext cx="348932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" name="Picture 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8331" y="4754357"/>
            <a:ext cx="1292464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176609" y="685800"/>
            <a:ext cx="11811000" cy="1460839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8922" y="0"/>
            <a:ext cx="9015465" cy="367006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 . TỌA ĐỘ CỦA ĐIỂM &amp; CỦA V</a:t>
            </a:r>
            <a:r>
              <a:rPr lang="vi-VN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ECTƠ</a:t>
            </a:r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TRONG KHÔNG GIAN </a:t>
            </a:r>
            <a:endParaRPr lang="vi-VN" sz="2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59606" y="798681"/>
            <a:ext cx="10845006" cy="1146395"/>
            <a:chOff x="187553" y="2688591"/>
            <a:chExt cx="8174578" cy="859796"/>
          </a:xfrm>
        </p:grpSpPr>
        <p:sp>
          <p:nvSpPr>
            <p:cNvPr id="32" name="TextBox 31"/>
            <p:cNvSpPr txBox="1"/>
            <p:nvPr/>
          </p:nvSpPr>
          <p:spPr>
            <a:xfrm>
              <a:off x="187553" y="2688591"/>
              <a:ext cx="8174578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>
                  <a:latin typeface="Times New Roman" pitchFamily="18" charset="0"/>
                  <a:cs typeface="Times New Roman" pitchFamily="18" charset="0"/>
                </a:rPr>
                <a:t>Trong không gian O</a:t>
              </a:r>
              <a:r>
                <a:rPr lang="en-US" sz="2700" i="1">
                  <a:latin typeface="Times New Roman" pitchFamily="18" charset="0"/>
                  <a:cs typeface="Times New Roman" pitchFamily="18" charset="0"/>
                </a:rPr>
                <a:t>xyz</a:t>
              </a:r>
              <a:r>
                <a:rPr lang="en-US" sz="2700">
                  <a:latin typeface="Times New Roman" pitchFamily="18" charset="0"/>
                  <a:cs typeface="Times New Roman" pitchFamily="18" charset="0"/>
                </a:rPr>
                <a:t>, cho 2 điểm                                                . Khi đó:</a:t>
              </a:r>
              <a:endParaRPr lang="vi-VN" sz="27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3545536"/>
                </p:ext>
              </p:extLst>
            </p:nvPr>
          </p:nvGraphicFramePr>
          <p:xfrm>
            <a:off x="1559510" y="3070947"/>
            <a:ext cx="5010264" cy="4774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4" name="Equation" r:id="rId4" imgW="2806560" imgH="266400" progId="Equation.DSMT4">
                    <p:embed/>
                  </p:oleObj>
                </mc:Choice>
                <mc:Fallback>
                  <p:oleObj name="Equation" r:id="rId4" imgW="2806560" imgH="2664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559510" y="3070947"/>
                          <a:ext cx="5010264" cy="4774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98290007"/>
                </p:ext>
              </p:extLst>
            </p:nvPr>
          </p:nvGraphicFramePr>
          <p:xfrm>
            <a:off x="4017600" y="2688591"/>
            <a:ext cx="3102386" cy="4060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5" name="Equation" r:id="rId6" imgW="1854000" imgH="241200" progId="Equation.DSMT4">
                    <p:embed/>
                  </p:oleObj>
                </mc:Choice>
                <mc:Fallback>
                  <p:oleObj name="Equation" r:id="rId6" imgW="1854000" imgH="24120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017600" y="2688591"/>
                          <a:ext cx="3102386" cy="40600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6326" y="4261683"/>
            <a:ext cx="1292464" cy="310923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-5804" y="2619327"/>
            <a:ext cx="12038869" cy="1485934"/>
            <a:chOff x="167398" y="0"/>
            <a:chExt cx="13753243" cy="1846068"/>
          </a:xfrm>
        </p:grpSpPr>
        <p:sp>
          <p:nvSpPr>
            <p:cNvPr id="38" name="Rectangle 37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7398" y="0"/>
              <a:ext cx="13753243" cy="1846068"/>
              <a:chOff x="514235" y="4294898"/>
              <a:chExt cx="13753243" cy="1846068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514235" y="4294898"/>
                <a:ext cx="13753243" cy="1846068"/>
                <a:chOff x="199293" y="129777"/>
                <a:chExt cx="10610810" cy="1450869"/>
              </a:xfrm>
            </p:grpSpPr>
            <p:sp>
              <p:nvSpPr>
                <p:cNvPr id="43" name="Rounded Rectangle 42"/>
                <p:cNvSpPr/>
                <p:nvPr/>
              </p:nvSpPr>
              <p:spPr>
                <a:xfrm>
                  <a:off x="870751" y="129777"/>
                  <a:ext cx="9939352" cy="1450869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90164" y="141304"/>
                  <a:ext cx="1244133" cy="140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199293" y="173575"/>
                  <a:ext cx="1252466" cy="1312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520159" y="336446"/>
                  <a:ext cx="636067" cy="1172004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72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5</a:t>
                  </a:r>
                  <a:endParaRPr lang="en-US" sz="88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6605" y="4533623"/>
                <a:ext cx="1394216" cy="420478"/>
              </a:xfrm>
              <a:prstGeom prst="rect">
                <a:avLst/>
              </a:prstGeom>
            </p:spPr>
          </p:pic>
        </p:grpSp>
      </p:grpSp>
      <p:grpSp>
        <p:nvGrpSpPr>
          <p:cNvPr id="4" name="Group 3"/>
          <p:cNvGrpSpPr/>
          <p:nvPr/>
        </p:nvGrpSpPr>
        <p:grpSpPr>
          <a:xfrm>
            <a:off x="1568884" y="2664184"/>
            <a:ext cx="10442990" cy="1246495"/>
            <a:chOff x="1544619" y="4181174"/>
            <a:chExt cx="10442990" cy="1246495"/>
          </a:xfrm>
        </p:grpSpPr>
        <p:sp>
          <p:nvSpPr>
            <p:cNvPr id="3" name="Rectangle 2"/>
            <p:cNvSpPr/>
            <p:nvPr/>
          </p:nvSpPr>
          <p:spPr>
            <a:xfrm>
              <a:off x="1544619" y="4181174"/>
              <a:ext cx="10442990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500"/>
                <a:t>Trong không gian O</a:t>
              </a:r>
              <a:r>
                <a:rPr lang="en-US" sz="2500" i="1"/>
                <a:t>xyz</a:t>
              </a:r>
              <a:r>
                <a:rPr lang="en-US" sz="2500"/>
                <a:t>, cho hình lăng trụ tam giác </a:t>
              </a:r>
              <a:r>
                <a:rPr lang="en-US" sz="2500" i="1"/>
                <a:t>ABC.A'B'C'</a:t>
              </a:r>
              <a:r>
                <a:rPr lang="en-US" sz="2500"/>
                <a:t> có </a:t>
              </a:r>
              <a:r>
                <a:rPr lang="en-US" sz="2500" i="1"/>
                <a:t>A</a:t>
              </a:r>
              <a:r>
                <a:rPr lang="en-US" sz="2500"/>
                <a:t>(1; 0; 2), </a:t>
              </a:r>
              <a:r>
                <a:rPr lang="en-US" sz="2500" i="1"/>
                <a:t>B</a:t>
              </a:r>
              <a:r>
                <a:rPr lang="en-US" sz="2500"/>
                <a:t>(3; 2; 5), </a:t>
              </a:r>
              <a:r>
                <a:rPr lang="en-US" sz="2500" i="1"/>
                <a:t>C</a:t>
              </a:r>
              <a:r>
                <a:rPr lang="en-US" sz="2500"/>
                <a:t>(7; -3; 9) và </a:t>
              </a:r>
              <a:r>
                <a:rPr lang="en-US" sz="2500" i="1"/>
                <a:t>A'</a:t>
              </a:r>
              <a:r>
                <a:rPr lang="en-US" sz="2500"/>
                <a:t>(5; 0; 1).</a:t>
              </a:r>
            </a:p>
            <a:p>
              <a:r>
                <a:rPr lang="en-US" sz="2500"/>
                <a:t>Tìm toạ độ của         và toạ độ của các điểm </a:t>
              </a:r>
              <a:r>
                <a:rPr lang="en-US" sz="2500" i="1"/>
                <a:t>B', C'</a:t>
              </a:r>
            </a:p>
          </p:txBody>
        </p:sp>
        <p:graphicFrame>
          <p:nvGraphicFramePr>
            <p:cNvPr id="50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4868387"/>
                </p:ext>
              </p:extLst>
            </p:nvPr>
          </p:nvGraphicFramePr>
          <p:xfrm>
            <a:off x="3595389" y="4929350"/>
            <a:ext cx="598487" cy="434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36" name="Equation" r:id="rId10" imgW="279360" imgH="203040" progId="Equation.DSMT4">
                    <p:embed/>
                  </p:oleObj>
                </mc:Choice>
                <mc:Fallback>
                  <p:oleObj name="Equation" r:id="rId10" imgW="279360" imgH="203040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95389" y="4929350"/>
                          <a:ext cx="598487" cy="434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75199" y="5020836"/>
                <a:ext cx="9261609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/>
                  <a:t>b) Gọi toạ độ của điểm </a:t>
                </a:r>
                <a:r>
                  <a:rPr lang="en-US" i="1"/>
                  <a:t>B' </a:t>
                </a:r>
                <a:r>
                  <a:rPr lang="en-US"/>
                  <a:t>là (</a:t>
                </a:r>
                <a:r>
                  <a:rPr lang="en-US" i="1"/>
                  <a:t>x; y, z</a:t>
                </a:r>
                <a:r>
                  <a:rPr lang="en-US"/>
                  <a:t>)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/>
                  <a:t>= (</a:t>
                </a:r>
                <a:r>
                  <a:rPr lang="en-US" i="1"/>
                  <a:t>x - </a:t>
                </a:r>
                <a:r>
                  <a:rPr lang="en-US"/>
                  <a:t>3; </a:t>
                </a:r>
                <a:r>
                  <a:rPr lang="en-US" i="1"/>
                  <a:t>y - </a:t>
                </a:r>
                <a:r>
                  <a:rPr lang="en-US"/>
                  <a:t>2; </a:t>
                </a:r>
                <a:r>
                  <a:rPr lang="en-US" i="1"/>
                  <a:t>z - </a:t>
                </a:r>
                <a:r>
                  <a:rPr lang="en-US"/>
                  <a:t>5).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199" y="5020836"/>
                <a:ext cx="9261609" cy="536942"/>
              </a:xfrm>
              <a:prstGeom prst="rect">
                <a:avLst/>
              </a:prstGeom>
              <a:blipFill>
                <a:blip r:embed="rId12"/>
                <a:stretch>
                  <a:fillRect l="-1053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1787229" y="6172200"/>
            <a:ext cx="63953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Vậy: </a:t>
            </a:r>
            <a:r>
              <a:rPr lang="en-US" i="1"/>
              <a:t>B</a:t>
            </a:r>
            <a:r>
              <a:rPr lang="en-US"/>
              <a:t>(7; 2; 4). Tương tự ta cũng có </a:t>
            </a:r>
            <a:r>
              <a:rPr lang="en-US" i="1"/>
              <a:t>C’</a:t>
            </a:r>
            <a:r>
              <a:rPr lang="en-US"/>
              <a:t>(11; -3; 8)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87229" y="5554207"/>
                <a:ext cx="10006299" cy="536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/>
                  <a:t>Vi </a:t>
                </a:r>
                <a:r>
                  <a:rPr lang="en-US" i="1"/>
                  <a:t>ABC.A'B'C' </a:t>
                </a:r>
                <a:r>
                  <a:rPr lang="en-US"/>
                  <a:t>là hình lăng trụ nên </a:t>
                </a:r>
                <a:r>
                  <a:rPr lang="en-US" i="1"/>
                  <a:t>ABB'A'</a:t>
                </a:r>
                <a:r>
                  <a:rPr lang="en-US"/>
                  <a:t> là hình bình hành,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en-US"/>
                          <m:t>.</m:t>
                        </m:r>
                      </m:e>
                    </m:acc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7229" y="5554207"/>
                <a:ext cx="10006299" cy="536942"/>
              </a:xfrm>
              <a:prstGeom prst="rect">
                <a:avLst/>
              </a:prstGeom>
              <a:blipFill>
                <a:blip r:embed="rId13"/>
                <a:stretch>
                  <a:fillRect l="-914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97622" y="4417145"/>
                <a:ext cx="2456635" cy="5369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/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/>
                  <a:t>(4; 0; -1).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622" y="4417145"/>
                <a:ext cx="2456635" cy="536942"/>
              </a:xfrm>
              <a:prstGeom prst="rect">
                <a:avLst/>
              </a:prstGeom>
              <a:blipFill>
                <a:blip r:embed="rId14"/>
                <a:stretch>
                  <a:fillRect l="-3970" r="-3226" b="-2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7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" grpId="0"/>
      <p:bldP spid="8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174437" y="0"/>
            <a:ext cx="11863575" cy="1475685"/>
            <a:chOff x="179153" y="0"/>
            <a:chExt cx="13121538" cy="1754095"/>
          </a:xfrm>
        </p:grpSpPr>
        <p:grpSp>
          <p:nvGrpSpPr>
            <p:cNvPr id="35" name="Group 34"/>
            <p:cNvGrpSpPr/>
            <p:nvPr/>
          </p:nvGrpSpPr>
          <p:grpSpPr>
            <a:xfrm>
              <a:off x="179153" y="0"/>
              <a:ext cx="13121538" cy="1754095"/>
              <a:chOff x="179153" y="0"/>
              <a:chExt cx="13121538" cy="1754095"/>
            </a:xfrm>
          </p:grpSpPr>
          <p:sp>
            <p:nvSpPr>
              <p:cNvPr id="37" name="Rectangle 36"/>
              <p:cNvSpPr/>
              <p:nvPr/>
            </p:nvSpPr>
            <p:spPr>
              <a:xfrm>
                <a:off x="526836" y="0"/>
                <a:ext cx="11782531" cy="1329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179153" y="123567"/>
                <a:ext cx="13121538" cy="1630528"/>
                <a:chOff x="208363" y="226891"/>
                <a:chExt cx="10123441" cy="1281471"/>
              </a:xfrm>
            </p:grpSpPr>
            <p:sp>
              <p:nvSpPr>
                <p:cNvPr id="40" name="Rounded Rectangle 39"/>
                <p:cNvSpPr/>
                <p:nvPr/>
              </p:nvSpPr>
              <p:spPr>
                <a:xfrm>
                  <a:off x="905271" y="277801"/>
                  <a:ext cx="9426533" cy="1230561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26000">
                      <a:srgbClr val="FFE5D8">
                        <a:shade val="67500"/>
                        <a:satMod val="115000"/>
                      </a:srgbClr>
                    </a:gs>
                    <a:gs pos="85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1" name="Oval 40"/>
                <p:cNvSpPr/>
                <p:nvPr/>
              </p:nvSpPr>
              <p:spPr>
                <a:xfrm>
                  <a:off x="253947" y="226891"/>
                  <a:ext cx="1244132" cy="12814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208363" y="275300"/>
                  <a:ext cx="1198771" cy="118465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43" name="Rectangle 42"/>
                <p:cNvSpPr/>
                <p:nvPr/>
              </p:nvSpPr>
              <p:spPr>
                <a:xfrm>
                  <a:off x="598401" y="498787"/>
                  <a:ext cx="502285" cy="862575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54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5</a:t>
                  </a:r>
                  <a:endParaRPr lang="en-US" sz="66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743" y="382763"/>
              <a:ext cx="1471011" cy="499915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175888" y="280914"/>
            <a:ext cx="86137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Trong Ví dụ 5, xác định toạ độ của các điểm </a:t>
            </a:r>
            <a:r>
              <a:rPr lang="en-US" i="1"/>
              <a:t>D</a:t>
            </a:r>
            <a:r>
              <a:rPr lang="en-US"/>
              <a:t> và </a:t>
            </a:r>
            <a:r>
              <a:rPr lang="en-US" i="1"/>
              <a:t>D'</a:t>
            </a:r>
            <a:r>
              <a:rPr lang="en-US"/>
              <a:t> sao cho</a:t>
            </a:r>
          </a:p>
          <a:p>
            <a:r>
              <a:rPr lang="en-US"/>
              <a:t>                        </a:t>
            </a:r>
            <a:r>
              <a:rPr lang="en-US" i="1"/>
              <a:t>ABCD.A'B'C'D' </a:t>
            </a:r>
            <a:r>
              <a:rPr lang="en-US"/>
              <a:t>là hình hộp.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85436" y="1878775"/>
            <a:ext cx="5136912" cy="529703"/>
            <a:chOff x="1780872" y="2711733"/>
            <a:chExt cx="5136912" cy="529703"/>
          </a:xfrm>
        </p:grpSpPr>
        <p:sp>
          <p:nvSpPr>
            <p:cNvPr id="10" name="Rectangle 9"/>
            <p:cNvSpPr/>
            <p:nvPr/>
          </p:nvSpPr>
          <p:spPr>
            <a:xfrm>
              <a:off x="1780872" y="2732921"/>
              <a:ext cx="37064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Vì                                    nên</a:t>
              </a:r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587276"/>
                </p:ext>
              </p:extLst>
            </p:nvPr>
          </p:nvGraphicFramePr>
          <p:xfrm>
            <a:off x="2276556" y="2711733"/>
            <a:ext cx="2574925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97" name="Equation" r:id="rId5" imgW="1320480" imgH="266400" progId="Equation.DSMT4">
                    <p:embed/>
                  </p:oleObj>
                </mc:Choice>
                <mc:Fallback>
                  <p:oleObj name="Equation" r:id="rId5" imgW="1320480" imgH="266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276556" y="2711733"/>
                          <a:ext cx="2574925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3036241"/>
                </p:ext>
              </p:extLst>
            </p:nvPr>
          </p:nvGraphicFramePr>
          <p:xfrm>
            <a:off x="5469984" y="2740275"/>
            <a:ext cx="1447800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98" name="Equation" r:id="rId7" imgW="742346" imgH="256906" progId="Equation.DSMT4">
                    <p:embed/>
                  </p:oleObj>
                </mc:Choice>
                <mc:Fallback>
                  <p:oleObj name="Equation" r:id="rId7" imgW="742346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469984" y="2740275"/>
                          <a:ext cx="1447800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6450739" y="1907317"/>
            <a:ext cx="5319339" cy="531851"/>
            <a:chOff x="1306414" y="3954706"/>
            <a:chExt cx="5319339" cy="531851"/>
          </a:xfrm>
        </p:grpSpPr>
        <p:sp>
          <p:nvSpPr>
            <p:cNvPr id="12" name="Rectangle 11"/>
            <p:cNvSpPr/>
            <p:nvPr/>
          </p:nvSpPr>
          <p:spPr>
            <a:xfrm>
              <a:off x="1306414" y="3954706"/>
              <a:ext cx="38603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Vì                                     nên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75766294"/>
                </p:ext>
              </p:extLst>
            </p:nvPr>
          </p:nvGraphicFramePr>
          <p:xfrm>
            <a:off x="1769865" y="3965216"/>
            <a:ext cx="2688330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199" name="Equation" r:id="rId9" imgW="1379671" imgH="256906" progId="Equation.DSMT4">
                    <p:embed/>
                  </p:oleObj>
                </mc:Choice>
                <mc:Fallback>
                  <p:oleObj name="Equation" r:id="rId9" imgW="1379671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769865" y="3965216"/>
                          <a:ext cx="2688330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3286024"/>
                </p:ext>
              </p:extLst>
            </p:nvPr>
          </p:nvGraphicFramePr>
          <p:xfrm>
            <a:off x="5103706" y="3985396"/>
            <a:ext cx="1522047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00" name="Equation" r:id="rId11" imgW="780471" imgH="256906" progId="Equation.DSMT4">
                    <p:embed/>
                  </p:oleObj>
                </mc:Choice>
                <mc:Fallback>
                  <p:oleObj name="Equation" r:id="rId11" imgW="780471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5103706" y="3985396"/>
                          <a:ext cx="1522047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8343" y="1568429"/>
            <a:ext cx="1292464" cy="310923"/>
          </a:xfrm>
          <a:prstGeom prst="rect">
            <a:avLst/>
          </a:prstGeom>
        </p:spPr>
      </p:pic>
      <p:grpSp>
        <p:nvGrpSpPr>
          <p:cNvPr id="154625" name="Group 154624"/>
          <p:cNvGrpSpPr/>
          <p:nvPr/>
        </p:nvGrpSpPr>
        <p:grpSpPr>
          <a:xfrm>
            <a:off x="0" y="2558318"/>
            <a:ext cx="12107917" cy="1683072"/>
            <a:chOff x="0" y="2558318"/>
            <a:chExt cx="12107917" cy="1683072"/>
          </a:xfrm>
        </p:grpSpPr>
        <p:grpSp>
          <p:nvGrpSpPr>
            <p:cNvPr id="47" name="Group 46"/>
            <p:cNvGrpSpPr/>
            <p:nvPr/>
          </p:nvGrpSpPr>
          <p:grpSpPr>
            <a:xfrm>
              <a:off x="0" y="2558318"/>
              <a:ext cx="12107917" cy="1683072"/>
              <a:chOff x="22545" y="4885895"/>
              <a:chExt cx="12107917" cy="168307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880160" y="4963009"/>
                <a:ext cx="11250302" cy="1532627"/>
              </a:xfrm>
              <a:prstGeom prst="roundRect">
                <a:avLst>
                  <a:gd name="adj" fmla="val 9218"/>
                </a:avLst>
              </a:prstGeom>
              <a:gradFill flip="none" rotWithShape="1">
                <a:gsLst>
                  <a:gs pos="0">
                    <a:srgbClr val="CDE0C9">
                      <a:shade val="30000"/>
                      <a:satMod val="115000"/>
                    </a:srgbClr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2545" y="4885895"/>
                <a:ext cx="1753704" cy="16830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66043" y="4955979"/>
                <a:ext cx="1509959" cy="15113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 rot="10573324">
              <a:off x="47211" y="2640518"/>
              <a:ext cx="1349943" cy="779268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19153" y="2935203"/>
              <a:ext cx="1437978" cy="59218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742550" y="2738540"/>
              <a:ext cx="10354213" cy="1377815"/>
            </a:xfrm>
            <a:prstGeom prst="rect">
              <a:avLst/>
            </a:prstGeom>
          </p:spPr>
        </p:pic>
        <p:sp>
          <p:nvSpPr>
            <p:cNvPr id="55" name="Rectangle 54"/>
            <p:cNvSpPr/>
            <p:nvPr/>
          </p:nvSpPr>
          <p:spPr>
            <a:xfrm>
              <a:off x="593160" y="3241900"/>
              <a:ext cx="58862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5400" b="1" spc="5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600" b="1" cap="none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857119" y="4608495"/>
            <a:ext cx="9912959" cy="1200329"/>
            <a:chOff x="1850824" y="4583940"/>
            <a:chExt cx="9912959" cy="1200329"/>
          </a:xfrm>
        </p:grpSpPr>
        <p:sp>
          <p:nvSpPr>
            <p:cNvPr id="54" name="Rectangle 53"/>
            <p:cNvSpPr/>
            <p:nvPr/>
          </p:nvSpPr>
          <p:spPr>
            <a:xfrm>
              <a:off x="1850824" y="4583940"/>
              <a:ext cx="9912959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Gọi vectơ biểu diễn độ dịch chuyển của máy bay trong nửa giờ là </a:t>
              </a:r>
              <a:r>
                <a:rPr lang="en-US"/>
                <a:t>    </a:t>
              </a:r>
              <a:r>
                <a:rPr lang="vi-VN"/>
                <a:t>  thì   </a:t>
              </a:r>
              <a:r>
                <a:rPr lang="en-US"/>
                <a:t>     </a:t>
              </a:r>
              <a:r>
                <a:rPr lang="vi-VN"/>
                <a:t>cùng hướng với vectơ đơn vị   </a:t>
              </a:r>
              <a:r>
                <a:rPr lang="en-US"/>
                <a:t> </a:t>
              </a:r>
              <a:r>
                <a:rPr lang="vi-VN"/>
                <a:t>và có độ dài bằng quãng đường máy bay di chuyển trong nửa giờ đó, tức là bằng</a:t>
              </a:r>
              <a:r>
                <a:rPr lang="en-US"/>
                <a:t> </a:t>
              </a:r>
              <a:r>
                <a:rPr lang="vi-VN"/>
                <a:t> </a:t>
              </a:r>
              <a:r>
                <a:rPr lang="en-US"/>
                <a:t>  </a:t>
              </a:r>
              <a:r>
                <a:rPr lang="vi-VN"/>
                <a:t>  </a:t>
              </a:r>
              <a:r>
                <a:rPr lang="en-US"/>
                <a:t>                   </a:t>
              </a:r>
              <a:r>
                <a:rPr lang="vi-VN"/>
                <a:t>km.</a:t>
              </a:r>
              <a:endParaRPr lang="en-US"/>
            </a:p>
          </p:txBody>
        </p: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30660198"/>
                </p:ext>
              </p:extLst>
            </p:nvPr>
          </p:nvGraphicFramePr>
          <p:xfrm>
            <a:off x="9908727" y="4583940"/>
            <a:ext cx="501161" cy="389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01" name="Equation" r:id="rId17" imgW="256800" imgH="200056" progId="Equation.DSMT4">
                    <p:embed/>
                  </p:oleObj>
                </mc:Choice>
                <mc:Fallback>
                  <p:oleObj name="Equation" r:id="rId17" imgW="256800" imgH="20005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9908727" y="4583940"/>
                          <a:ext cx="501161" cy="3897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76989785"/>
                </p:ext>
              </p:extLst>
            </p:nvPr>
          </p:nvGraphicFramePr>
          <p:xfrm>
            <a:off x="10795162" y="4583940"/>
            <a:ext cx="501161" cy="389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02" name="Equation" r:id="rId19" imgW="256800" imgH="200056" progId="Equation.DSMT4">
                    <p:embed/>
                  </p:oleObj>
                </mc:Choice>
                <mc:Fallback>
                  <p:oleObj name="Equation" r:id="rId19" imgW="256800" imgH="200056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0795162" y="4583940"/>
                          <a:ext cx="501161" cy="3897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7" name="Object 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8065650"/>
                </p:ext>
              </p:extLst>
            </p:nvPr>
          </p:nvGraphicFramePr>
          <p:xfrm>
            <a:off x="5520783" y="4939429"/>
            <a:ext cx="168742" cy="489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03" name="Equation" r:id="rId20" imgW="95311" imgH="275976" progId="Equation.DSMT4">
                    <p:embed/>
                  </p:oleObj>
                </mc:Choice>
                <mc:Fallback>
                  <p:oleObj name="Equation" r:id="rId20" imgW="95311" imgH="27597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5520783" y="4939429"/>
                          <a:ext cx="168742" cy="489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6775986"/>
                </p:ext>
              </p:extLst>
            </p:nvPr>
          </p:nvGraphicFramePr>
          <p:xfrm>
            <a:off x="6514296" y="5419164"/>
            <a:ext cx="1778811" cy="3526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04" name="Equation" r:id="rId22" imgW="913547" imgH="180986" progId="Equation.DSMT4">
                    <p:embed/>
                  </p:oleObj>
                </mc:Choice>
                <mc:Fallback>
                  <p:oleObj name="Equation" r:id="rId22" imgW="913547" imgH="18098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6514296" y="5419164"/>
                          <a:ext cx="1778811" cy="3526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1" name="Group 60"/>
          <p:cNvGrpSpPr/>
          <p:nvPr/>
        </p:nvGrpSpPr>
        <p:grpSpPr>
          <a:xfrm>
            <a:off x="3503612" y="5933480"/>
            <a:ext cx="4472699" cy="461665"/>
            <a:chOff x="1878955" y="5943600"/>
            <a:chExt cx="4472699" cy="461665"/>
          </a:xfrm>
        </p:grpSpPr>
        <p:sp>
          <p:nvSpPr>
            <p:cNvPr id="60" name="Rectangle 59"/>
            <p:cNvSpPr/>
            <p:nvPr/>
          </p:nvSpPr>
          <p:spPr>
            <a:xfrm>
              <a:off x="1878955" y="5943600"/>
              <a:ext cx="44726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/>
                <a:t>Suy ra       có toạ độ là  </a:t>
              </a:r>
              <a:r>
                <a:rPr lang="es-ES">
                  <a:solidFill>
                    <a:srgbClr val="FF0000"/>
                  </a:solidFill>
                </a:rPr>
                <a:t>(0; 445; 0).</a:t>
              </a:r>
              <a:endParaRPr lang="en-US">
                <a:solidFill>
                  <a:srgbClr val="FF0000"/>
                </a:solidFill>
              </a:endParaRPr>
            </a:p>
          </p:txBody>
        </p:sp>
        <p:graphicFrame>
          <p:nvGraphicFramePr>
            <p:cNvPr id="62" name="Object 6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0164772"/>
                </p:ext>
              </p:extLst>
            </p:nvPr>
          </p:nvGraphicFramePr>
          <p:xfrm>
            <a:off x="2811706" y="5961289"/>
            <a:ext cx="501161" cy="3897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05" name="Equation" r:id="rId24" imgW="256800" imgH="200056" progId="Equation.DSMT4">
                    <p:embed/>
                  </p:oleObj>
                </mc:Choice>
                <mc:Fallback>
                  <p:oleObj name="Equation" r:id="rId24" imgW="256800" imgH="200056" progId="Equation.DSMT4">
                    <p:embed/>
                    <p:pic>
                      <p:nvPicPr>
                        <p:cNvPr id="56" name="Object 55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811706" y="5961289"/>
                          <a:ext cx="501161" cy="38979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54624" name="Picture 154623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815257" y="4337265"/>
            <a:ext cx="1292464" cy="27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3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8405" y="1369609"/>
            <a:ext cx="11396836" cy="101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indent="-18034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2.14. </a:t>
            </a:r>
            <a:r>
              <a:rPr lang="en-US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Trục </a:t>
            </a:r>
            <a:r>
              <a:rPr lang="vi-VN" i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Ox</a:t>
            </a:r>
            <a:r>
              <a:rPr lang="vi-VN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mép trần nhà nằm trên bức tường chứa bức tranh, trục </a:t>
            </a:r>
            <a:r>
              <a:rPr lang="vi-VN" i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Oy </a:t>
            </a:r>
            <a:r>
              <a:rPr lang="vi-VN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 mép còn lại</a:t>
            </a:r>
            <a:endParaRPr 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</a:t>
            </a:r>
            <a:r>
              <a:rPr lang="vi-VN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vi-VN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 bức tường chứa bức tranh và trục </a:t>
            </a:r>
            <a:r>
              <a:rPr lang="vi-VN" i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Oz</a:t>
            </a:r>
            <a:r>
              <a:rPr lang="vi-VN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là mép trần nhà còn lại.</a:t>
            </a:r>
            <a:endParaRPr 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405" y="852544"/>
            <a:ext cx="4352474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indent="-180340" algn="just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b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2.13.  </a:t>
            </a:r>
            <a:r>
              <a:rPr lang="en-US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 mệnh đề đúng là </a:t>
            </a:r>
            <a:r>
              <a:rPr lang="vi-VN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a), d).</a:t>
            </a:r>
            <a:endParaRPr lang="en-US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129" y="2422586"/>
            <a:ext cx="7064979" cy="5071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925" y="2998849"/>
            <a:ext cx="6419565" cy="530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44" y="3588011"/>
            <a:ext cx="6915150" cy="56473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595883" y="4178909"/>
            <a:ext cx="6931783" cy="598554"/>
            <a:chOff x="1355570" y="3631165"/>
            <a:chExt cx="6931783" cy="5985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55570" y="3653456"/>
              <a:ext cx="4517898" cy="5762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56212" y="3631165"/>
              <a:ext cx="3031141" cy="541687"/>
            </a:xfrm>
            <a:prstGeom prst="rect">
              <a:avLst/>
            </a:prstGeom>
          </p:spPr>
        </p:pic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935" y="4885363"/>
            <a:ext cx="10050018" cy="5071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7477" y="5461626"/>
            <a:ext cx="7871746" cy="53016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090642" y="6096000"/>
            <a:ext cx="4801257" cy="530162"/>
            <a:chOff x="1850329" y="5548256"/>
            <a:chExt cx="4801257" cy="53016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50329" y="5548256"/>
              <a:ext cx="3215545" cy="53016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130253" y="5589366"/>
              <a:ext cx="1521333" cy="46101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E4E14CA-3EC6-4729-80C5-D40315B1489A}"/>
              </a:ext>
            </a:extLst>
          </p:cNvPr>
          <p:cNvSpPr txBox="1"/>
          <p:nvPr/>
        </p:nvSpPr>
        <p:spPr>
          <a:xfrm>
            <a:off x="3698082" y="280873"/>
            <a:ext cx="47926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vi-VN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Ư</a:t>
            </a:r>
            <a:r>
              <a:rPr lang="en-US" sz="2800" b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ỚNG DẪN BÀI TẬP SGK</a:t>
            </a:r>
          </a:p>
        </p:txBody>
      </p:sp>
    </p:spTree>
    <p:extLst>
      <p:ext uri="{BB962C8B-B14F-4D97-AF65-F5344CB8AC3E}">
        <p14:creationId xmlns:p14="http://schemas.microsoft.com/office/powerpoint/2010/main" val="3079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710070" y="49530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9522658" y="46990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>
            <a:off x="9522658" y="4699067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928410" y="787401"/>
            <a:ext cx="2213008" cy="39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860154" y="1254181"/>
            <a:ext cx="3342991" cy="44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693135" y="986047"/>
            <a:ext cx="723665" cy="46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63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4" grpId="0" animBg="1"/>
      <p:bldP spid="45" grpId="0" animBg="1"/>
      <p:bldP spid="4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4612" y="97599"/>
            <a:ext cx="11963400" cy="1426401"/>
          </a:xfrm>
          <a:prstGeom prst="roundRect">
            <a:avLst>
              <a:gd name="adj" fmla="val 9218"/>
            </a:avLst>
          </a:prstGeom>
          <a:gradFill flip="none" rotWithShape="1">
            <a:gsLst>
              <a:gs pos="5000">
                <a:srgbClr val="CDE0C9">
                  <a:shade val="30000"/>
                  <a:satMod val="115000"/>
                </a:srgbClr>
              </a:gs>
              <a:gs pos="24000">
                <a:srgbClr val="CDE0C9">
                  <a:shade val="67500"/>
                  <a:satMod val="115000"/>
                </a:srgbClr>
              </a:gs>
              <a:gs pos="89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998" y="326215"/>
            <a:ext cx="2513012" cy="9691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16404" y="71116"/>
            <a:ext cx="998061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2.34, một chiếc bóng đèn được treo cách sàn nhà là 2 m, cách hai bức tường lần lượt là 1 m và 1,5 m. Kiến thức toán học nào giúp mô tả chính xác và ngắn gọn vị trí của chiếc bóng đèn trong không gian?</a:t>
            </a:r>
            <a:endParaRPr lang="en-US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8471"/>
          <a:stretch/>
        </p:blipFill>
        <p:spPr>
          <a:xfrm>
            <a:off x="7313612" y="1676400"/>
            <a:ext cx="4404122" cy="4114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294812" y="5943600"/>
            <a:ext cx="1098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C00000"/>
                </a:solidFill>
              </a:rPr>
              <a:t>Hình 2.34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0412" y="2133600"/>
            <a:ext cx="62484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mô tả chính xác và ngắn gọn vị trí của chiếc bóng đèn trong không gian, chúng ta có thể sử dụng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tọa độ trong không gian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cách các điểm trong không gian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này</a:t>
            </a:r>
          </a:p>
        </p:txBody>
      </p:sp>
    </p:spTree>
    <p:extLst>
      <p:ext uri="{BB962C8B-B14F-4D97-AF65-F5344CB8AC3E}">
        <p14:creationId xmlns:p14="http://schemas.microsoft.com/office/powerpoint/2010/main" val="279861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203147" y="122769"/>
            <a:ext cx="7796265" cy="41063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 .HỆ TRỤC TỌA ĐỘ TRONG KHÔNG GIAN</a:t>
            </a:r>
            <a:endParaRPr lang="vi-VN" sz="2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506" y="3052408"/>
            <a:ext cx="7473906" cy="969474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120" indent="-457120">
              <a:buFont typeface="Wingdings" pitchFamily="2" charset="2"/>
              <a:buChar char="v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Điểm </a:t>
            </a:r>
            <a:r>
              <a:rPr lang="en-US" sz="27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: Gốc tọa độ </a:t>
            </a:r>
            <a:br>
              <a:rPr lang="en-US" sz="2700">
                <a:latin typeface="Times New Roman" pitchFamily="18" charset="0"/>
                <a:cs typeface="Times New Roman" pitchFamily="18" charset="0"/>
              </a:rPr>
            </a:br>
            <a:r>
              <a:rPr lang="en-US" sz="2800">
                <a:latin typeface="Times New Roman" pitchFamily="18" charset="0"/>
                <a:cs typeface="Times New Roman" pitchFamily="18" charset="0"/>
              </a:rPr>
              <a:t>Các mặt phẳng tọa độ là: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Oyz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Ozx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i="1">
                <a:latin typeface="Times New Roman" pitchFamily="18" charset="0"/>
                <a:cs typeface="Times New Roman" pitchFamily="18" charset="0"/>
              </a:rPr>
              <a:t> </a:t>
            </a:r>
            <a:endParaRPr lang="vi-VN" sz="2800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-16970" y="638358"/>
            <a:ext cx="12358274" cy="1953536"/>
            <a:chOff x="-16970" y="638358"/>
            <a:chExt cx="12358274" cy="1953536"/>
          </a:xfrm>
        </p:grpSpPr>
        <p:sp>
          <p:nvSpPr>
            <p:cNvPr id="19" name="Rounded Rectangle 18"/>
            <p:cNvSpPr/>
            <p:nvPr/>
          </p:nvSpPr>
          <p:spPr>
            <a:xfrm>
              <a:off x="1598611" y="672517"/>
              <a:ext cx="10488303" cy="1919377"/>
            </a:xfrm>
            <a:prstGeom prst="roundRect">
              <a:avLst>
                <a:gd name="adj" fmla="val 10404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1598612" y="638358"/>
                  <a:ext cx="10742692" cy="1877351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marL="457120" indent="-457120">
                    <a:buFont typeface="Wingdings" pitchFamily="2" charset="2"/>
                    <a:buChar char="v"/>
                  </a:pPr>
                  <a:r>
                    <a:rPr lang="en-US" sz="2700">
                      <a:latin typeface="Times New Roman" pitchFamily="18" charset="0"/>
                      <a:cs typeface="Times New Roman" pitchFamily="18" charset="0"/>
                    </a:rPr>
                    <a:t>Trong không gian xét 3 trục </a:t>
                  </a:r>
                  <a:r>
                    <a:rPr lang="en-US" sz="2700" i="1">
                      <a:latin typeface="Times New Roman" pitchFamily="18" charset="0"/>
                      <a:cs typeface="Times New Roman" pitchFamily="18" charset="0"/>
                    </a:rPr>
                    <a:t>Ox, Oy, Oz </a:t>
                  </a:r>
                  <a:r>
                    <a:rPr lang="en-US" sz="2700">
                      <a:latin typeface="Times New Roman" pitchFamily="18" charset="0"/>
                      <a:cs typeface="Times New Roman" pitchFamily="18" charset="0"/>
                    </a:rPr>
                    <a:t>vuông góc với nhau từng đôi một. Gọi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/>
                              <a:cs typeface="Times New Roman" pitchFamily="18" charset="0"/>
                            </a:rPr>
                            <m:t>𝑖</m:t>
                          </m:r>
                        </m:e>
                      </m:acc>
                    </m:oMath>
                  </a14:m>
                  <a:r>
                    <a:rPr lang="en-US" sz="2700">
                      <a:latin typeface="Times New Roman" pitchFamily="18" charset="0"/>
                      <a:cs typeface="Times New Roman" pitchFamily="18" charset="0"/>
                    </a:rPr>
                    <a:t> 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/>
                              <a:cs typeface="Times New Roman" pitchFamily="18" charset="0"/>
                            </a:rPr>
                            <m:t>𝑗</m:t>
                          </m:r>
                        </m:e>
                      </m:acc>
                    </m:oMath>
                  </a14:m>
                  <a:r>
                    <a:rPr lang="en-US" sz="2700">
                      <a:latin typeface="Times New Roman" pitchFamily="18" charset="0"/>
                      <a:cs typeface="Times New Roman" pitchFamily="18" charset="0"/>
                    </a:rPr>
                    <a:t> 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27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accPr>
                        <m:e>
                          <m:r>
                            <a:rPr lang="en-US" sz="2700" i="1">
                              <a:latin typeface="Cambria Math"/>
                              <a:cs typeface="Times New Roman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en-US" sz="2700">
                      <a:latin typeface="Times New Roman" pitchFamily="18" charset="0"/>
                      <a:cs typeface="Times New Roman" pitchFamily="18" charset="0"/>
                    </a:rPr>
                    <a:t> lần lượt là các v</a:t>
                  </a:r>
                  <a:r>
                    <a:rPr lang="vi-VN" sz="270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en-US" sz="2700">
                      <a:latin typeface="Times New Roman" pitchFamily="18" charset="0"/>
                      <a:cs typeface="Times New Roman" pitchFamily="18" charset="0"/>
                    </a:rPr>
                    <a:t> đơn vị trên các trục </a:t>
                  </a:r>
                  <a:r>
                    <a:rPr lang="en-US" sz="2700" i="1">
                      <a:latin typeface="Times New Roman" pitchFamily="18" charset="0"/>
                      <a:cs typeface="Times New Roman" pitchFamily="18" charset="0"/>
                    </a:rPr>
                    <a:t>Ox, Oy, Oz </a:t>
                  </a:r>
                  <a:br>
                    <a:rPr lang="en-US" sz="2700" i="1">
                      <a:latin typeface="Times New Roman" pitchFamily="18" charset="0"/>
                      <a:cs typeface="Times New Roman" pitchFamily="18" charset="0"/>
                    </a:rPr>
                  </a:br>
                  <a:r>
                    <a:rPr lang="en-US" sz="2700">
                      <a:latin typeface="Times New Roman" pitchFamily="18" charset="0"/>
                      <a:cs typeface="Times New Roman" pitchFamily="18" charset="0"/>
                    </a:rPr>
                    <a:t>a. Gọi tên các mặt phẳng </a:t>
                  </a:r>
                  <a:r>
                    <a:rPr lang="vi-VN" sz="2800"/>
                    <a:t>toạ độ có</a:t>
                  </a:r>
                  <a:r>
                    <a:rPr lang="en-US" sz="2800"/>
                    <a:t> </a:t>
                  </a:r>
                  <a:r>
                    <a:rPr lang="vi-VN" sz="2800"/>
                    <a:t>trong Hình 2.35 </a:t>
                  </a:r>
                </a:p>
                <a:p>
                  <a:r>
                    <a:rPr lang="en-US" sz="2800"/>
                    <a:t>     </a:t>
                  </a:r>
                  <a:r>
                    <a:rPr lang="vi-VN" sz="2800"/>
                    <a:t>b</a:t>
                  </a:r>
                  <a:r>
                    <a:rPr lang="en-US" sz="2800"/>
                    <a:t>.</a:t>
                  </a:r>
                  <a:r>
                    <a:rPr lang="vi-VN" sz="2800"/>
                    <a:t> Các mặt phẳng toạ độ có đôi một vuông góc với</a:t>
                  </a:r>
                  <a:r>
                    <a:rPr lang="en-US" sz="2800"/>
                    <a:t> </a:t>
                  </a:r>
                  <a:r>
                    <a:rPr lang="vi-VN" sz="2800"/>
                    <a:t>nhau không?</a:t>
                  </a:r>
                  <a:endParaRPr lang="vi-VN" sz="27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98612" y="638358"/>
                  <a:ext cx="10742692" cy="1877351"/>
                </a:xfrm>
                <a:prstGeom prst="rect">
                  <a:avLst/>
                </a:prstGeom>
                <a:blipFill>
                  <a:blip r:embed="rId3"/>
                  <a:stretch>
                    <a:fillRect l="-624" t="-2597" b="-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970" y="862938"/>
              <a:ext cx="1615580" cy="1548518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018696" y="4024383"/>
            <a:ext cx="74694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Các mặt phẳng toạ độ đôi một vuông góc với nhau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3411" y="2685064"/>
            <a:ext cx="1188601" cy="28593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494969" y="2698202"/>
            <a:ext cx="3569336" cy="3989317"/>
            <a:chOff x="8494969" y="2698202"/>
            <a:chExt cx="3569336" cy="3989317"/>
          </a:xfrm>
        </p:grpSpPr>
        <p:grpSp>
          <p:nvGrpSpPr>
            <p:cNvPr id="7" name="Group 6"/>
            <p:cNvGrpSpPr/>
            <p:nvPr/>
          </p:nvGrpSpPr>
          <p:grpSpPr>
            <a:xfrm>
              <a:off x="8494969" y="2698202"/>
              <a:ext cx="3569336" cy="3512980"/>
              <a:chOff x="6410325" y="1003815"/>
              <a:chExt cx="2677700" cy="2634735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6410325" y="1003815"/>
                <a:ext cx="2677700" cy="2634735"/>
              </a:xfrm>
              <a:prstGeom prst="roundRect">
                <a:avLst>
                  <a:gd name="adj" fmla="val 3754"/>
                </a:avLst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6949" name="Picture 86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27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7001" y="1161812"/>
                <a:ext cx="2524125" cy="2438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9599612" y="6225854"/>
              <a:ext cx="15440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Hình 2.35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04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04720" y="967580"/>
            <a:ext cx="8037006" cy="351298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203147" y="122769"/>
            <a:ext cx="7796265" cy="48683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 .HỆ TRỤC TỌA ĐỘ TRONG KHÔNG GIAN</a:t>
            </a:r>
            <a:endParaRPr lang="vi-VN" sz="2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34519" y="1215884"/>
                <a:ext cx="8037006" cy="267757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>
                <a:spAutoFit/>
              </a:bodyPr>
              <a:lstStyle/>
              <a:p>
                <a:pPr marL="457120" indent="-457120">
                  <a:buFont typeface="Wingdings" pitchFamily="2" charset="2"/>
                  <a:buChar char="v"/>
                </a:pPr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Trong không gian cho 3 trục </a:t>
                </a:r>
                <a:r>
                  <a:rPr lang="en-US" sz="2700" i="1">
                    <a:latin typeface="Times New Roman" pitchFamily="18" charset="0"/>
                    <a:cs typeface="Times New Roman" pitchFamily="18" charset="0"/>
                  </a:rPr>
                  <a:t>Ox, Oy, Oz </a:t>
                </a:r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vuông góc với nhau từng đôi một.</a:t>
                </a:r>
                <a:br>
                  <a:rPr lang="en-US" sz="2700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Gọi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700" i="1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 lần lượt là các v</a:t>
                </a:r>
                <a:r>
                  <a:rPr lang="vi-VN" sz="2700">
                    <a:latin typeface="Times New Roman" pitchFamily="18" charset="0"/>
                    <a:cs typeface="Times New Roman" pitchFamily="18" charset="0"/>
                  </a:rPr>
                  <a:t>ectơ</a:t>
                </a:r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 đơn vị trên các trục </a:t>
                </a:r>
                <a:r>
                  <a:rPr lang="en-US" sz="2700" i="1">
                    <a:latin typeface="Times New Roman" pitchFamily="18" charset="0"/>
                    <a:cs typeface="Times New Roman" pitchFamily="18" charset="0"/>
                  </a:rPr>
                  <a:t>Ox, Oy, Oz </a:t>
                </a:r>
                <a:br>
                  <a:rPr lang="en-US" sz="2700" i="1">
                    <a:latin typeface="Times New Roman" pitchFamily="18" charset="0"/>
                    <a:cs typeface="Times New Roman" pitchFamily="18" charset="0"/>
                  </a:rPr>
                </a:br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Hệ 3 trục như vậy gọi là </a:t>
                </a:r>
                <a:r>
                  <a:rPr lang="en-US" sz="27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Hệ trục tọa độ </a:t>
                </a:r>
                <a:r>
                  <a:rPr lang="en-US" sz="270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Descartes</a:t>
                </a:r>
                <a:r>
                  <a:rPr lang="en-US" sz="27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vuông góc </a:t>
                </a:r>
                <a:r>
                  <a:rPr lang="en-US" sz="2700" i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Oxyz</a:t>
                </a:r>
                <a:r>
                  <a:rPr lang="en-US" sz="27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700">
                    <a:latin typeface="Times New Roman" pitchFamily="18" charset="0"/>
                    <a:cs typeface="Times New Roman" pitchFamily="18" charset="0"/>
                  </a:rPr>
                  <a:t>trong không gian</a:t>
                </a:r>
                <a:endParaRPr lang="vi-VN" sz="27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19" y="1215884"/>
                <a:ext cx="8037006" cy="2677570"/>
              </a:xfrm>
              <a:prstGeom prst="rect">
                <a:avLst/>
              </a:prstGeom>
              <a:blipFill>
                <a:blip r:embed="rId4"/>
                <a:stretch>
                  <a:fillRect l="-834" t="-1591" b="-4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97887" y="4735291"/>
            <a:ext cx="8532178" cy="1369583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120" indent="-457120">
              <a:buFont typeface="Wingdings" pitchFamily="2" charset="2"/>
              <a:buChar char="v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Điểm </a:t>
            </a:r>
            <a:r>
              <a:rPr lang="en-US" sz="27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: gốc tọa độ </a:t>
            </a:r>
            <a:br>
              <a:rPr lang="en-US" sz="2700">
                <a:latin typeface="Times New Roman" pitchFamily="18" charset="0"/>
                <a:cs typeface="Times New Roman" pitchFamily="18" charset="0"/>
              </a:rPr>
            </a:b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Oxy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7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Oyz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7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7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Ozx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là các mặt phẳng tọa độ</a:t>
            </a:r>
            <a:br>
              <a:rPr lang="en-US" sz="2700">
                <a:latin typeface="Times New Roman" pitchFamily="18" charset="0"/>
                <a:cs typeface="Times New Roman" pitchFamily="18" charset="0"/>
              </a:rPr>
            </a:br>
            <a:r>
              <a:rPr lang="en-US" sz="2700">
                <a:latin typeface="Times New Roman" pitchFamily="18" charset="0"/>
                <a:cs typeface="Times New Roman" pitchFamily="18" charset="0"/>
              </a:rPr>
              <a:t>Không gian với hệ tọa độ 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Oxyz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gọi là không gian 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Oxyz</a:t>
            </a:r>
            <a:endParaRPr lang="vi-VN" sz="2700" i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517579" y="967580"/>
            <a:ext cx="3569336" cy="3512980"/>
            <a:chOff x="6410325" y="1003815"/>
            <a:chExt cx="2677700" cy="2634735"/>
          </a:xfrm>
        </p:grpSpPr>
        <p:sp>
          <p:nvSpPr>
            <p:cNvPr id="4" name="Rounded Rectangle 3"/>
            <p:cNvSpPr/>
            <p:nvPr/>
          </p:nvSpPr>
          <p:spPr>
            <a:xfrm>
              <a:off x="6410325" y="1003815"/>
              <a:ext cx="2677700" cy="2634735"/>
            </a:xfrm>
            <a:prstGeom prst="roundRect">
              <a:avLst>
                <a:gd name="adj" fmla="val 4053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949" name="Picture 8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1" y="1161812"/>
              <a:ext cx="2524125" cy="243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887847"/>
              </p:ext>
            </p:extLst>
          </p:nvPr>
        </p:nvGraphicFramePr>
        <p:xfrm>
          <a:off x="9704169" y="4799488"/>
          <a:ext cx="2382746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1" name="Equation" r:id="rId7" imgW="1143000" imgH="583920" progId="Equation.DSMT4">
                  <p:embed/>
                </p:oleObj>
              </mc:Choice>
              <mc:Fallback>
                <p:oleObj name="Equation" r:id="rId7" imgW="1143000" imgH="58392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04169" y="4799488"/>
                        <a:ext cx="2382746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8271525" y="5109297"/>
            <a:ext cx="1757224" cy="53348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120" indent="-457120">
              <a:buFont typeface="Wingdings" pitchFamily="2" charset="2"/>
              <a:buChar char="v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Ta có: </a:t>
            </a:r>
            <a:endParaRPr lang="vi-VN" sz="27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9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9" grpId="0"/>
      <p:bldP spid="14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07867" y="2727939"/>
            <a:ext cx="6196145" cy="1415750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120" indent="-457120">
              <a:buFont typeface="Wingdings" pitchFamily="2" charset="2"/>
              <a:buChar char="v"/>
            </a:pPr>
            <a:r>
              <a:rPr lang="en-US" sz="27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 lời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/>
              <a:t>Hình ảnh góc căn phòng trong tình huống mở đầu có gợi lên hình ảnh về </a:t>
            </a:r>
            <a:r>
              <a:rPr lang="vi-VN" sz="2800">
                <a:solidFill>
                  <a:srgbClr val="C00000"/>
                </a:solidFill>
              </a:rPr>
              <a:t>hệ toạ độ trong không gian</a:t>
            </a:r>
            <a:r>
              <a:rPr lang="vi-VN" sz="2800"/>
              <a:t>. </a:t>
            </a:r>
            <a:endParaRPr lang="en-US" sz="2800"/>
          </a:p>
        </p:txBody>
      </p:sp>
      <p:grpSp>
        <p:nvGrpSpPr>
          <p:cNvPr id="3" name="Group 2"/>
          <p:cNvGrpSpPr/>
          <p:nvPr/>
        </p:nvGrpSpPr>
        <p:grpSpPr>
          <a:xfrm>
            <a:off x="480821" y="885207"/>
            <a:ext cx="11376237" cy="1444003"/>
            <a:chOff x="381000" y="802948"/>
            <a:chExt cx="8534400" cy="1083002"/>
          </a:xfrm>
        </p:grpSpPr>
        <p:sp>
          <p:nvSpPr>
            <p:cNvPr id="19" name="Rounded Rectangle 18"/>
            <p:cNvSpPr/>
            <p:nvPr/>
          </p:nvSpPr>
          <p:spPr>
            <a:xfrm>
              <a:off x="381000" y="802948"/>
              <a:ext cx="8534400" cy="1083002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7676" y="802948"/>
              <a:ext cx="7863843" cy="1004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120" indent="-457120">
                <a:buFont typeface="Wingdings" pitchFamily="2" charset="2"/>
                <a:buChar char="v"/>
              </a:pPr>
              <a:r>
                <a:rPr lang="en-US" sz="27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Câu hỏi 1</a:t>
              </a:r>
              <a:r>
                <a:rPr lang="en-US" sz="2700">
                  <a:latin typeface="Times New Roman" pitchFamily="18" charset="0"/>
                  <a:cs typeface="Times New Roman" pitchFamily="18" charset="0"/>
                </a:rPr>
                <a:t>: Góc căn phòng trong Hình 2.34 có gợi lên hình ảnh về hệ toạ độ </a:t>
              </a:r>
              <a:r>
                <a:rPr lang="en-US" sz="2700" i="1">
                  <a:latin typeface="Times New Roman" pitchFamily="18" charset="0"/>
                  <a:cs typeface="Times New Roman" pitchFamily="18" charset="0"/>
                </a:rPr>
                <a:t>Oxyz</a:t>
              </a:r>
              <a:r>
                <a:rPr lang="en-US" sz="2700">
                  <a:latin typeface="Times New Roman" pitchFamily="18" charset="0"/>
                  <a:cs typeface="Times New Roman" pitchFamily="18" charset="0"/>
                </a:rPr>
                <a:t> trong không gian hay không? Nếu có, hãy mô tả gốc toạ độ và các mặt phẳng toạ độ trong hình ảnh đó.</a:t>
              </a:r>
              <a:endParaRPr lang="vi-VN" sz="270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81" t="16115" r="17684"/>
            <a:stretch/>
          </p:blipFill>
          <p:spPr>
            <a:xfrm>
              <a:off x="8321665" y="1082774"/>
              <a:ext cx="583590" cy="785962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3" y="0"/>
            <a:ext cx="7876715" cy="6706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2609" y="4143689"/>
            <a:ext cx="59436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Có thể chọn gốc toạ độ là góc phòng, các trục toạ độ là các đường mép tường. </a:t>
            </a:r>
            <a:endParaRPr lang="en-US" sz="280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0709" y="5181600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Khi đó các mặt phẳng toạ độ là hai mặt tường và mặt sàn nhà.</a:t>
            </a:r>
            <a:endParaRPr lang="en-US" sz="280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0812" y="2597136"/>
            <a:ext cx="3821298" cy="3572544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7435667" y="5181600"/>
            <a:ext cx="1143000" cy="530300"/>
            <a:chOff x="7435667" y="5181600"/>
            <a:chExt cx="1143000" cy="530300"/>
          </a:xfrm>
        </p:grpSpPr>
        <p:cxnSp>
          <p:nvCxnSpPr>
            <p:cNvPr id="23" name="Straight Arrow Connector 22"/>
            <p:cNvCxnSpPr/>
            <p:nvPr/>
          </p:nvCxnSpPr>
          <p:spPr>
            <a:xfrm flipH="1">
              <a:off x="7435667" y="5387247"/>
              <a:ext cx="1143000" cy="32465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7435667" y="5181600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rgbClr val="C00000"/>
                  </a:solidFill>
                </a:rPr>
                <a:t>x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452500" y="5244267"/>
            <a:ext cx="1386926" cy="608098"/>
            <a:chOff x="10452500" y="5244267"/>
            <a:chExt cx="1386926" cy="608098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10452500" y="5559500"/>
              <a:ext cx="1369000" cy="29286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1518504" y="5244267"/>
              <a:ext cx="320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>
                  <a:solidFill>
                    <a:srgbClr val="C00000"/>
                  </a:solidFill>
                </a:rPr>
                <a:t>y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79035" y="2224035"/>
            <a:ext cx="372414" cy="2344866"/>
            <a:chOff x="9179035" y="2224035"/>
            <a:chExt cx="372414" cy="2344866"/>
          </a:xfrm>
        </p:grpSpPr>
        <p:cxnSp>
          <p:nvCxnSpPr>
            <p:cNvPr id="17" name="Straight Arrow Connector 16"/>
            <p:cNvCxnSpPr/>
            <p:nvPr/>
          </p:nvCxnSpPr>
          <p:spPr>
            <a:xfrm flipV="1">
              <a:off x="9487854" y="2511501"/>
              <a:ext cx="0" cy="2057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9179035" y="2224035"/>
              <a:ext cx="3724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>
                  <a:solidFill>
                    <a:srgbClr val="C00000"/>
                  </a:solidFill>
                </a:rPr>
                <a:t>z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689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3428" y="107222"/>
            <a:ext cx="12063065" cy="1485934"/>
            <a:chOff x="139756" y="0"/>
            <a:chExt cx="13780885" cy="1846068"/>
          </a:xfrm>
        </p:grpSpPr>
        <p:sp>
          <p:nvSpPr>
            <p:cNvPr id="26" name="Rectangle 25"/>
            <p:cNvSpPr/>
            <p:nvPr/>
          </p:nvSpPr>
          <p:spPr>
            <a:xfrm>
              <a:off x="526836" y="0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39756" y="0"/>
              <a:ext cx="13780885" cy="1846068"/>
              <a:chOff x="486593" y="4294898"/>
              <a:chExt cx="13780885" cy="184606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86593" y="4294898"/>
                <a:ext cx="13780885" cy="1846068"/>
                <a:chOff x="177967" y="129777"/>
                <a:chExt cx="10632136" cy="1450869"/>
              </a:xfrm>
            </p:grpSpPr>
            <p:sp>
              <p:nvSpPr>
                <p:cNvPr id="32" name="Rounded Rectangle 31"/>
                <p:cNvSpPr/>
                <p:nvPr/>
              </p:nvSpPr>
              <p:spPr>
                <a:xfrm>
                  <a:off x="870751" y="129777"/>
                  <a:ext cx="9939352" cy="1450869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31000">
                      <a:srgbClr val="FFE5D8">
                        <a:shade val="67500"/>
                        <a:satMod val="115000"/>
                      </a:srgbClr>
                    </a:gs>
                    <a:gs pos="100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90164" y="141304"/>
                  <a:ext cx="1244133" cy="140961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177967" y="173575"/>
                  <a:ext cx="1273792" cy="131217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76605" y="274827"/>
                  <a:ext cx="688343" cy="1292209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80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1</a:t>
                  </a:r>
                  <a:endParaRPr lang="en-US" sz="96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05" y="4533623"/>
                <a:ext cx="1394216" cy="420478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767505" y="99185"/>
                <a:ext cx="10155480" cy="1385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500"/>
                  <a:t>Cho hình lập phương </a:t>
                </a:r>
                <a:r>
                  <a:rPr lang="vi-VN" sz="2500" i="1"/>
                  <a:t>ABCD.A'B'C'D' </a:t>
                </a:r>
                <a:r>
                  <a:rPr lang="vi-VN" sz="2500"/>
                  <a:t>có độ dài mỗi cạnh bằng 1. Có thể lập một hệ toạ độ </a:t>
                </a:r>
                <a:r>
                  <a:rPr lang="vi-VN" sz="2500" i="1"/>
                  <a:t>Oxyz </a:t>
                </a:r>
                <a:r>
                  <a:rPr lang="vi-VN" sz="2500"/>
                  <a:t>có gốc </a:t>
                </a:r>
                <a:r>
                  <a:rPr lang="vi-VN" sz="2500" i="1"/>
                  <a:t>O</a:t>
                </a:r>
                <a:r>
                  <a:rPr lang="vi-VN" sz="2500"/>
                  <a:t> trùng với đỉnh </a:t>
                </a:r>
                <a:r>
                  <a:rPr lang="vi-VN" sz="2500" i="1"/>
                  <a:t>B' </a:t>
                </a:r>
                <a:r>
                  <a:rPr lang="vi-VN" sz="2500"/>
                  <a:t>và các vectơ</a:t>
                </a:r>
                <a:r>
                  <a:rPr lang="en-US" sz="2500"/>
                  <a:t> </a:t>
                </a:r>
                <a:r>
                  <a:rPr lang="vi-VN" sz="25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500"/>
                  <a:t> </a:t>
                </a:r>
                <a:r>
                  <a:rPr lang="vi-VN" sz="2500"/>
                  <a:t>lần lượt là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vi-VN" sz="250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5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vi-VN" sz="25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25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500"/>
                  <a:t> </a:t>
                </a:r>
                <a:r>
                  <a:rPr lang="vi-VN" sz="2500"/>
                  <a:t>không? Giải thích vì sao.</a:t>
                </a:r>
                <a:endParaRPr lang="en-US" sz="25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505" y="99185"/>
                <a:ext cx="10155480" cy="1385764"/>
              </a:xfrm>
              <a:prstGeom prst="rect">
                <a:avLst/>
              </a:prstGeom>
              <a:blipFill>
                <a:blip r:embed="rId5"/>
                <a:stretch>
                  <a:fillRect l="-1020" t="-3509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ounded Rectangle 39"/>
          <p:cNvSpPr/>
          <p:nvPr/>
        </p:nvSpPr>
        <p:spPr>
          <a:xfrm>
            <a:off x="7935138" y="1650285"/>
            <a:ext cx="4154068" cy="3732089"/>
          </a:xfrm>
          <a:prstGeom prst="roundRect">
            <a:avLst>
              <a:gd name="adj" fmla="val 4053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76356" y="2195002"/>
            <a:ext cx="69847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i="1"/>
              <a:t>B'A', B'C'</a:t>
            </a:r>
            <a:r>
              <a:rPr lang="vi-VN" sz="2800"/>
              <a:t> và </a:t>
            </a:r>
            <a:r>
              <a:rPr lang="vi-VN" sz="2800" i="1"/>
              <a:t>B'B</a:t>
            </a:r>
            <a:r>
              <a:rPr lang="vi-VN" sz="2800"/>
              <a:t> đôi một vuông góc với nhau.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-38879" y="5062819"/>
            <a:ext cx="12128085" cy="1512904"/>
            <a:chOff x="-46976" y="5240292"/>
            <a:chExt cx="12128085" cy="1512904"/>
          </a:xfrm>
        </p:grpSpPr>
        <p:sp>
          <p:nvSpPr>
            <p:cNvPr id="36" name="Rounded Rectangle 35"/>
            <p:cNvSpPr/>
            <p:nvPr/>
          </p:nvSpPr>
          <p:spPr>
            <a:xfrm>
              <a:off x="240551" y="5705204"/>
              <a:ext cx="11840557" cy="1047992"/>
            </a:xfrm>
            <a:prstGeom prst="roundRect">
              <a:avLst>
                <a:gd name="adj" fmla="val 5919"/>
              </a:avLst>
            </a:prstGeom>
            <a:solidFill>
              <a:srgbClr val="F9F0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5812" y="5698326"/>
              <a:ext cx="10025297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/>
                <a:t>Các thành phần không thể thiếu của hệ toạ độ đó là </a:t>
              </a:r>
              <a:r>
                <a:rPr lang="vi-VN" sz="2800">
                  <a:solidFill>
                    <a:srgbClr val="C00000"/>
                  </a:solidFill>
                </a:rPr>
                <a:t>các trục toạ độ </a:t>
              </a:r>
              <a:r>
                <a:rPr lang="vi-VN" sz="2800"/>
                <a:t>và </a:t>
              </a:r>
              <a:r>
                <a:rPr lang="vi-VN" sz="2800">
                  <a:solidFill>
                    <a:srgbClr val="C00000"/>
                  </a:solidFill>
                </a:rPr>
                <a:t>các vectơ đơn vị</a:t>
              </a:r>
              <a:r>
                <a:rPr lang="vi-VN" sz="2800"/>
                <a:t> trên mỗi trục.</a:t>
              </a:r>
              <a:endParaRPr lang="en-US" sz="280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6976" y="5240292"/>
              <a:ext cx="2526566" cy="1364559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234" y="1866816"/>
            <a:ext cx="3571875" cy="3057525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14116"/>
              </p:ext>
            </p:extLst>
          </p:nvPr>
        </p:nvGraphicFramePr>
        <p:xfrm>
          <a:off x="995500" y="2794868"/>
          <a:ext cx="3217332" cy="668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3" name="Equation" r:id="rId8" imgW="1650960" imgH="342720" progId="Equation.DSMT4">
                  <p:embed/>
                </p:oleObj>
              </mc:Choice>
              <mc:Fallback>
                <p:oleObj name="Equation" r:id="rId8" imgW="165096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95500" y="2794868"/>
                        <a:ext cx="3217332" cy="668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42977"/>
              </p:ext>
            </p:extLst>
          </p:nvPr>
        </p:nvGraphicFramePr>
        <p:xfrm>
          <a:off x="8056578" y="2677305"/>
          <a:ext cx="259773" cy="261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4" name="Equation" r:id="rId10" imgW="177480" imgH="177480" progId="Equation.DSMT4">
                  <p:embed/>
                </p:oleObj>
              </mc:Choice>
              <mc:Fallback>
                <p:oleObj name="Equation" r:id="rId10" imgW="177480" imgH="177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056578" y="2677305"/>
                        <a:ext cx="259773" cy="2610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605041"/>
              </p:ext>
            </p:extLst>
          </p:nvPr>
        </p:nvGraphicFramePr>
        <p:xfrm>
          <a:off x="9294812" y="1751009"/>
          <a:ext cx="2413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5" name="Equation" r:id="rId12" imgW="164880" imgH="177480" progId="Equation.DSMT4">
                  <p:embed/>
                </p:oleObj>
              </mc:Choice>
              <mc:Fallback>
                <p:oleObj name="Equation" r:id="rId12" imgW="164880" imgH="17748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94812" y="1751009"/>
                        <a:ext cx="24130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996341"/>
              </p:ext>
            </p:extLst>
          </p:nvPr>
        </p:nvGraphicFramePr>
        <p:xfrm>
          <a:off x="11726465" y="1835597"/>
          <a:ext cx="2413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6" name="Equation" r:id="rId14" imgW="164880" imgH="190440" progId="Equation.DSMT4">
                  <p:embed/>
                </p:oleObj>
              </mc:Choice>
              <mc:Fallback>
                <p:oleObj name="Equation" r:id="rId14" imgW="164880" imgH="1904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1726465" y="1835597"/>
                        <a:ext cx="241300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448704"/>
              </p:ext>
            </p:extLst>
          </p:nvPr>
        </p:nvGraphicFramePr>
        <p:xfrm>
          <a:off x="10542834" y="2687802"/>
          <a:ext cx="26035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7" name="Equation" r:id="rId16" imgW="177480" imgH="177480" progId="Equation.DSMT4">
                  <p:embed/>
                </p:oleObj>
              </mc:Choice>
              <mc:Fallback>
                <p:oleObj name="Equation" r:id="rId16" imgW="177480" imgH="17748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542834" y="2687802"/>
                        <a:ext cx="260350" cy="26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615592"/>
              </p:ext>
            </p:extLst>
          </p:nvPr>
        </p:nvGraphicFramePr>
        <p:xfrm>
          <a:off x="8025191" y="4840977"/>
          <a:ext cx="31432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8" name="Equation" r:id="rId18" imgW="215640" imgH="190440" progId="Equation.DSMT4">
                  <p:embed/>
                </p:oleObj>
              </mc:Choice>
              <mc:Fallback>
                <p:oleObj name="Equation" r:id="rId18" imgW="215640" imgH="1904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25191" y="4840977"/>
                        <a:ext cx="314325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871332"/>
              </p:ext>
            </p:extLst>
          </p:nvPr>
        </p:nvGraphicFramePr>
        <p:xfrm>
          <a:off x="9185328" y="3895725"/>
          <a:ext cx="296863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49" name="Equation" r:id="rId20" imgW="203040" imgH="190440" progId="Equation.DSMT4">
                  <p:embed/>
                </p:oleObj>
              </mc:Choice>
              <mc:Fallback>
                <p:oleObj name="Equation" r:id="rId20" imgW="203040" imgH="190440" progId="Equation.DSMT4">
                  <p:embed/>
                  <p:pic>
                    <p:nvPicPr>
                      <p:cNvPr id="25" name="Object 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9185328" y="3895725"/>
                        <a:ext cx="296863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178050"/>
              </p:ext>
            </p:extLst>
          </p:nvPr>
        </p:nvGraphicFramePr>
        <p:xfrm>
          <a:off x="11563350" y="4176713"/>
          <a:ext cx="29686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0" name="Equation" r:id="rId22" imgW="203040" imgH="203040" progId="Equation.DSMT4">
                  <p:embed/>
                </p:oleObj>
              </mc:Choice>
              <mc:Fallback>
                <p:oleObj name="Equation" r:id="rId22" imgW="203040" imgH="2030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1563350" y="4176713"/>
                        <a:ext cx="296863" cy="300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919960"/>
              </p:ext>
            </p:extLst>
          </p:nvPr>
        </p:nvGraphicFramePr>
        <p:xfrm>
          <a:off x="10448925" y="4873625"/>
          <a:ext cx="31591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51" name="Equation" r:id="rId24" imgW="215640" imgH="190440" progId="Equation.DSMT4">
                  <p:embed/>
                </p:oleObj>
              </mc:Choice>
              <mc:Fallback>
                <p:oleObj name="Equation" r:id="rId24" imgW="215640" imgH="190440" progId="Equation.DSMT4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0448925" y="4873625"/>
                        <a:ext cx="315913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924229" y="3440843"/>
            <a:ext cx="6993982" cy="1448874"/>
            <a:chOff x="921607" y="3137413"/>
            <a:chExt cx="6993982" cy="144887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921607" y="3137413"/>
                  <a:ext cx="6993982" cy="144866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vi-VN" sz="2800"/>
                    <a:t>Từ các điều trên, suy ra có thể lập một hệ toạ độ </a:t>
                  </a:r>
                  <a:r>
                    <a:rPr lang="vi-VN" sz="2800" i="1">
                      <a:solidFill>
                        <a:srgbClr val="C00000"/>
                      </a:solidFill>
                    </a:rPr>
                    <a:t>Oxyz </a:t>
                  </a:r>
                  <a:r>
                    <a:rPr lang="vi-VN" sz="2800"/>
                    <a:t>có gốc </a:t>
                  </a:r>
                  <a:r>
                    <a:rPr lang="vi-VN" sz="2800" i="1">
                      <a:solidFill>
                        <a:srgbClr val="C00000"/>
                      </a:solidFill>
                    </a:rPr>
                    <a:t>O</a:t>
                  </a:r>
                  <a:r>
                    <a:rPr lang="vi-VN" sz="2800"/>
                    <a:t> trùng với đỉnh B' và các vect</a:t>
                  </a:r>
                  <a:r>
                    <a:rPr lang="en-US" sz="2800"/>
                    <a:t>ơ</a:t>
                  </a:r>
                  <a:r>
                    <a:rPr lang="vi-VN" sz="280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acc>
                      <m:r>
                        <a:rPr lang="en-US" sz="2800" i="1">
                          <a:latin typeface="Cambria Math" panose="02040503050406030204" pitchFamily="18" charset="0"/>
                        </a:rPr>
                        <m:t>, </m:t>
                      </m:r>
                      <m:acc>
                        <m:accPr>
                          <m:chr m:val="⃗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a14:m>
                  <a:r>
                    <a:rPr lang="en-US" sz="2800"/>
                    <a:t>  </a:t>
                  </a:r>
                  <a:r>
                    <a:rPr lang="vi-VN" sz="2800"/>
                    <a:t>lần lượt là các vect</a:t>
                  </a:r>
                  <a:r>
                    <a:rPr lang="en-US" sz="2800"/>
                    <a:t>ơ</a:t>
                  </a: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607" y="3137413"/>
                  <a:ext cx="6993982" cy="1448666"/>
                </a:xfrm>
                <a:prstGeom prst="rect">
                  <a:avLst/>
                </a:prstGeom>
                <a:blipFill>
                  <a:blip r:embed="rId26"/>
                  <a:stretch>
                    <a:fillRect l="-1831" t="-4202" b="-10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37714122"/>
                    </p:ext>
                  </p:extLst>
                </p:nvPr>
              </p:nvGraphicFramePr>
              <p:xfrm>
                <a:off x="5664926" y="4067175"/>
                <a:ext cx="2027237" cy="5191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2152" name="Equation" r:id="rId27" imgW="1041120" imgH="266400" progId="Equation.DSMT4">
                        <p:embed/>
                      </p:oleObj>
                    </mc:Choice>
                    <mc:Fallback>
                      <p:oleObj name="Equation" r:id="rId27" imgW="1041120" imgH="266400" progId="Equation.DSMT4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2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664926" y="4067175"/>
                              <a:ext cx="2027237" cy="5191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4" name="Object 4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37714122"/>
                    </p:ext>
                  </p:extLst>
                </p:nvPr>
              </p:nvGraphicFramePr>
              <p:xfrm>
                <a:off x="5664926" y="4067175"/>
                <a:ext cx="2027237" cy="5191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72062" name="Equation" r:id="rId29" imgW="1041120" imgH="266400" progId="Equation.DSMT4">
                        <p:embed/>
                      </p:oleObj>
                    </mc:Choice>
                    <mc:Fallback>
                      <p:oleObj name="Equation" r:id="rId29" imgW="1041120" imgH="266400" progId="Equation.DSMT4">
                        <p:embed/>
                        <p:pic>
                          <p:nvPicPr>
                            <p:cNvPr id="3" name="Object 2"/>
                            <p:cNvPicPr/>
                            <p:nvPr/>
                          </p:nvPicPr>
                          <p:blipFill>
                            <a:blip r:embed="rId3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664926" y="4067175"/>
                              <a:ext cx="2027237" cy="519112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325140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037" y="2068335"/>
            <a:ext cx="1292464" cy="31092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29963" y="0"/>
            <a:ext cx="12179404" cy="1754095"/>
            <a:chOff x="129963" y="0"/>
            <a:chExt cx="12179404" cy="1754095"/>
          </a:xfrm>
        </p:grpSpPr>
        <p:grpSp>
          <p:nvGrpSpPr>
            <p:cNvPr id="13" name="Group 12"/>
            <p:cNvGrpSpPr/>
            <p:nvPr/>
          </p:nvGrpSpPr>
          <p:grpSpPr>
            <a:xfrm>
              <a:off x="129963" y="0"/>
              <a:ext cx="12179404" cy="1754095"/>
              <a:chOff x="129963" y="0"/>
              <a:chExt cx="12179404" cy="175409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26836" y="0"/>
                <a:ext cx="11782531" cy="13292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9" tIns="60949" rIns="121899" bIns="60949"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29963" y="123567"/>
                <a:ext cx="12033208" cy="1630528"/>
                <a:chOff x="170412" y="226891"/>
                <a:chExt cx="9283780" cy="1281471"/>
              </a:xfrm>
            </p:grpSpPr>
            <p:sp>
              <p:nvSpPr>
                <p:cNvPr id="22" name="Rounded Rectangle 21"/>
                <p:cNvSpPr/>
                <p:nvPr/>
              </p:nvSpPr>
              <p:spPr>
                <a:xfrm>
                  <a:off x="905271" y="277801"/>
                  <a:ext cx="8548921" cy="1230561"/>
                </a:xfrm>
                <a:prstGeom prst="roundRect">
                  <a:avLst>
                    <a:gd name="adj" fmla="val 9218"/>
                  </a:avLst>
                </a:prstGeom>
                <a:gradFill flip="none" rotWithShape="1">
                  <a:gsLst>
                    <a:gs pos="0">
                      <a:srgbClr val="FFE5D8">
                        <a:shade val="30000"/>
                        <a:satMod val="115000"/>
                      </a:srgbClr>
                    </a:gs>
                    <a:gs pos="26000">
                      <a:srgbClr val="FFE5D8">
                        <a:shade val="67500"/>
                        <a:satMod val="115000"/>
                      </a:srgbClr>
                    </a:gs>
                    <a:gs pos="85000">
                      <a:schemeClr val="bg1"/>
                    </a:gs>
                  </a:gsLst>
                  <a:lin ang="18900000" scaled="1"/>
                  <a:tileRect/>
                </a:gradFill>
                <a:ln w="3175"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253947" y="226891"/>
                  <a:ext cx="1244132" cy="1281471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70412" y="226891"/>
                  <a:ext cx="1244132" cy="1244132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>
                  <a:off x="571154" y="498787"/>
                  <a:ext cx="556780" cy="94336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72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rPr>
                    <a:t>1</a:t>
                  </a:r>
                  <a:endParaRPr lang="en-US" sz="8800" b="1" cap="none" spc="50">
                    <a:ln w="11430"/>
                    <a:solidFill>
                      <a:srgbClr val="C00000"/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endParaRPr>
                </a:p>
              </p:txBody>
            </p:sp>
          </p:grpSp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2743" y="382763"/>
              <a:ext cx="1471011" cy="49991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70395" y="189403"/>
                <a:ext cx="9939018" cy="1448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vi-VN" sz="2800"/>
                  <a:t>Cho hình hộp chữ nhật </a:t>
                </a:r>
                <a:r>
                  <a:rPr lang="vi-VN" sz="2800" i="1"/>
                  <a:t>ABCD.A'B'C'D</a:t>
                </a:r>
                <a:r>
                  <a:rPr lang="vi-VN" sz="2800"/>
                  <a:t>. Có thể lập một hệ toạ độ Oxyz có gốc O trùng với đỉnh C và các vect</a:t>
                </a:r>
                <a:r>
                  <a:rPr lang="en-US" sz="2800"/>
                  <a:t>ơ</a:t>
                </a:r>
                <a:r>
                  <a:rPr lang="vi-VN" sz="2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sz="2800"/>
                  <a:t> </a:t>
                </a:r>
                <a:r>
                  <a:rPr lang="vi-VN" sz="2800"/>
                  <a:t>lần lượt cùng hướng với các vect</a:t>
                </a:r>
                <a:r>
                  <a:rPr lang="en-US" sz="2800"/>
                  <a:t>ơ                   </a:t>
                </a:r>
                <a:r>
                  <a:rPr lang="vi-VN" sz="2800"/>
                  <a:t>không? Giải thích vì sao.</a:t>
                </a:r>
                <a:endParaRPr lang="en-US" sz="280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95" y="189403"/>
                <a:ext cx="9939018" cy="1448666"/>
              </a:xfrm>
              <a:prstGeom prst="rect">
                <a:avLst/>
              </a:prstGeom>
              <a:blipFill>
                <a:blip r:embed="rId6"/>
                <a:stretch>
                  <a:fillRect l="-1104" t="-4202" r="-61" b="-10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35760" y="2416716"/>
            <a:ext cx="6317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/>
              <a:t>Có, hệ toạ độ gồm các trục </a:t>
            </a:r>
            <a:r>
              <a:rPr lang="vi-VN" sz="2800" i="1"/>
              <a:t>CB, CD, CC' </a:t>
            </a:r>
            <a:r>
              <a:rPr lang="vi-VN" sz="2800"/>
              <a:t>(đôi một vuông góc tại </a:t>
            </a:r>
            <a:r>
              <a:rPr lang="vi-VN" sz="2800" i="1"/>
              <a:t>C</a:t>
            </a:r>
            <a:r>
              <a:rPr lang="vi-VN" sz="2800"/>
              <a:t>)</a:t>
            </a:r>
            <a:r>
              <a:rPr lang="en-US" sz="2800"/>
              <a:t>.</a:t>
            </a:r>
            <a:r>
              <a:rPr lang="vi-VN" sz="2800"/>
              <a:t> </a:t>
            </a:r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32336" y="3234433"/>
                <a:ext cx="6320689" cy="834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/>
                  <a:t>C</a:t>
                </a:r>
                <a:r>
                  <a:rPr lang="vi-VN" sz="2800"/>
                  <a:t>ác vectơ</a:t>
                </a:r>
                <a:r>
                  <a:rPr lang="en-US" sz="280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vi-VN" sz="2800"/>
                  <a:t> đơn vị lần lượt cùng </a:t>
                </a:r>
                <a:endParaRPr lang="en-US" sz="280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2336" y="3234433"/>
                <a:ext cx="6320689" cy="834203"/>
              </a:xfrm>
              <a:prstGeom prst="rect">
                <a:avLst/>
              </a:prstGeom>
              <a:blipFill>
                <a:blip r:embed="rId7"/>
                <a:stretch>
                  <a:fillRect l="-1929" b="-8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1101886" y="3946209"/>
            <a:ext cx="4754499" cy="523220"/>
            <a:chOff x="544501" y="4939656"/>
            <a:chExt cx="4754499" cy="523220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5762195"/>
                </p:ext>
              </p:extLst>
            </p:nvPr>
          </p:nvGraphicFramePr>
          <p:xfrm>
            <a:off x="3705803" y="4980275"/>
            <a:ext cx="1593197" cy="48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3975" name="Equation" r:id="rId8" imgW="818236" imgH="247551" progId="Equation.DSMT4">
                    <p:embed/>
                  </p:oleObj>
                </mc:Choice>
                <mc:Fallback>
                  <p:oleObj name="Equation" r:id="rId8" imgW="818236" imgH="24755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705803" y="4980275"/>
                          <a:ext cx="1593197" cy="482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544501" y="4939656"/>
              <a:ext cx="33746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/>
                <a:t>phương với các vectơ </a:t>
              </a:r>
              <a:endParaRPr lang="en-US" sz="2800"/>
            </a:p>
          </p:txBody>
        </p:sp>
      </p:grp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334097"/>
              </p:ext>
            </p:extLst>
          </p:nvPr>
        </p:nvGraphicFramePr>
        <p:xfrm>
          <a:off x="5243874" y="1167367"/>
          <a:ext cx="15589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6" name="Equation" r:id="rId10" imgW="799920" imgH="241200" progId="Equation.DSMT4">
                  <p:embed/>
                </p:oleObj>
              </mc:Choice>
              <mc:Fallback>
                <p:oleObj name="Equation" r:id="rId10" imgW="799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43874" y="1167367"/>
                        <a:ext cx="15589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161212" y="1830469"/>
            <a:ext cx="4935942" cy="3732089"/>
            <a:chOff x="7161212" y="1830469"/>
            <a:chExt cx="4935942" cy="3732089"/>
          </a:xfrm>
        </p:grpSpPr>
        <p:sp>
          <p:nvSpPr>
            <p:cNvPr id="36" name="Rounded Rectangle 35"/>
            <p:cNvSpPr/>
            <p:nvPr/>
          </p:nvSpPr>
          <p:spPr>
            <a:xfrm>
              <a:off x="7161212" y="1830469"/>
              <a:ext cx="4935942" cy="3732089"/>
            </a:xfrm>
            <a:prstGeom prst="roundRect">
              <a:avLst>
                <a:gd name="adj" fmla="val 4053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8075612" y="2130884"/>
              <a:ext cx="3516997" cy="2963072"/>
              <a:chOff x="7761853" y="2205127"/>
              <a:chExt cx="3516997" cy="296307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847012" y="2453502"/>
                <a:ext cx="3305175" cy="2486025"/>
              </a:xfrm>
              <a:prstGeom prst="rect">
                <a:avLst/>
              </a:prstGeom>
            </p:spPr>
          </p:pic>
          <p:graphicFrame>
            <p:nvGraphicFramePr>
              <p:cNvPr id="26" name="Objec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15857515"/>
                  </p:ext>
                </p:extLst>
              </p:nvPr>
            </p:nvGraphicFramePr>
            <p:xfrm>
              <a:off x="7761853" y="3115757"/>
              <a:ext cx="236157" cy="237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77" name="Equation" r:id="rId13" imgW="177480" imgH="177480" progId="Equation.DSMT4">
                      <p:embed/>
                    </p:oleObj>
                  </mc:Choice>
                  <mc:Fallback>
                    <p:oleObj name="Equation" r:id="rId13" imgW="177480" imgH="177480" progId="Equation.DSMT4">
                      <p:embed/>
                      <p:pic>
                        <p:nvPicPr>
                          <p:cNvPr id="24" name="Object 23"/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7761853" y="3115757"/>
                            <a:ext cx="236157" cy="23735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7" name="Object 2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84674662"/>
                  </p:ext>
                </p:extLst>
              </p:nvPr>
            </p:nvGraphicFramePr>
            <p:xfrm>
              <a:off x="8677581" y="2324915"/>
              <a:ext cx="219364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78" name="Equation" r:id="rId15" imgW="164880" imgH="177480" progId="Equation.DSMT4">
                      <p:embed/>
                    </p:oleObj>
                  </mc:Choice>
                  <mc:Fallback>
                    <p:oleObj name="Equation" r:id="rId15" imgW="164880" imgH="177480" progId="Equation.DSMT4">
                      <p:embed/>
                      <p:pic>
                        <p:nvPicPr>
                          <p:cNvPr id="25" name="Object 24"/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8677581" y="2324915"/>
                            <a:ext cx="219364" cy="2381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3531645"/>
                  </p:ext>
                </p:extLst>
              </p:nvPr>
            </p:nvGraphicFramePr>
            <p:xfrm>
              <a:off x="10921855" y="2325780"/>
              <a:ext cx="219364" cy="2554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79" name="Equation" r:id="rId17" imgW="164880" imgH="190440" progId="Equation.DSMT4">
                      <p:embed/>
                    </p:oleObj>
                  </mc:Choice>
                  <mc:Fallback>
                    <p:oleObj name="Equation" r:id="rId17" imgW="164880" imgH="190440" progId="Equation.DSMT4">
                      <p:embed/>
                      <p:pic>
                        <p:nvPicPr>
                          <p:cNvPr id="27" name="Object 26"/>
                          <p:cNvPicPr/>
                          <p:nvPr/>
                        </p:nvPicPr>
                        <p:blipFill>
                          <a:blip r:embed="rId18"/>
                          <a:stretch>
                            <a:fillRect/>
                          </a:stretch>
                        </p:blipFill>
                        <p:spPr>
                          <a:xfrm>
                            <a:off x="10921855" y="2325780"/>
                            <a:ext cx="219364" cy="25544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56524400"/>
                  </p:ext>
                </p:extLst>
              </p:nvPr>
            </p:nvGraphicFramePr>
            <p:xfrm>
              <a:off x="10020120" y="3114944"/>
              <a:ext cx="236682" cy="2381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0" name="Equation" r:id="rId19" imgW="177480" imgH="177480" progId="Equation.DSMT4">
                      <p:embed/>
                    </p:oleObj>
                  </mc:Choice>
                  <mc:Fallback>
                    <p:oleObj name="Equation" r:id="rId19" imgW="177480" imgH="177480" progId="Equation.DSMT4">
                      <p:embed/>
                      <p:pic>
                        <p:nvPicPr>
                          <p:cNvPr id="28" name="Object 27"/>
                          <p:cNvPicPr/>
                          <p:nvPr/>
                        </p:nvPicPr>
                        <p:blipFill>
                          <a:blip r:embed="rId20"/>
                          <a:stretch>
                            <a:fillRect/>
                          </a:stretch>
                        </p:blipFill>
                        <p:spPr>
                          <a:xfrm>
                            <a:off x="10020120" y="3114944"/>
                            <a:ext cx="236682" cy="2381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0493888"/>
                  </p:ext>
                </p:extLst>
              </p:nvPr>
            </p:nvGraphicFramePr>
            <p:xfrm>
              <a:off x="7826940" y="4912683"/>
              <a:ext cx="285750" cy="255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1" name="Equation" r:id="rId21" imgW="215640" imgH="190440" progId="Equation.DSMT4">
                      <p:embed/>
                    </p:oleObj>
                  </mc:Choice>
                  <mc:Fallback>
                    <p:oleObj name="Equation" r:id="rId21" imgW="215640" imgH="190440" progId="Equation.DSMT4">
                      <p:embed/>
                      <p:pic>
                        <p:nvPicPr>
                          <p:cNvPr id="39" name="Object 38"/>
                          <p:cNvPicPr/>
                          <p:nvPr/>
                        </p:nvPicPr>
                        <p:blipFill>
                          <a:blip r:embed="rId22"/>
                          <a:stretch>
                            <a:fillRect/>
                          </a:stretch>
                        </p:blipFill>
                        <p:spPr>
                          <a:xfrm>
                            <a:off x="7826940" y="4912683"/>
                            <a:ext cx="285750" cy="2554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12091600"/>
                  </p:ext>
                </p:extLst>
              </p:nvPr>
            </p:nvGraphicFramePr>
            <p:xfrm>
              <a:off x="8654487" y="4159143"/>
              <a:ext cx="269875" cy="2554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2" name="Equation" r:id="rId23" imgW="203040" imgH="190440" progId="Equation.DSMT4">
                      <p:embed/>
                    </p:oleObj>
                  </mc:Choice>
                  <mc:Fallback>
                    <p:oleObj name="Equation" r:id="rId23" imgW="203040" imgH="190440" progId="Equation.DSMT4">
                      <p:embed/>
                      <p:pic>
                        <p:nvPicPr>
                          <p:cNvPr id="41" name="Object 40"/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8654487" y="4159143"/>
                            <a:ext cx="269875" cy="25544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2285952"/>
                  </p:ext>
                </p:extLst>
              </p:nvPr>
            </p:nvGraphicFramePr>
            <p:xfrm>
              <a:off x="11008975" y="4000466"/>
              <a:ext cx="269875" cy="27276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3" name="Equation" r:id="rId25" imgW="203040" imgH="203040" progId="Equation.DSMT4">
                      <p:embed/>
                    </p:oleObj>
                  </mc:Choice>
                  <mc:Fallback>
                    <p:oleObj name="Equation" r:id="rId25" imgW="203040" imgH="203040" progId="Equation.DSMT4">
                      <p:embed/>
                      <p:pic>
                        <p:nvPicPr>
                          <p:cNvPr id="42" name="Object 41"/>
                          <p:cNvPicPr/>
                          <p:nvPr/>
                        </p:nvPicPr>
                        <p:blipFill>
                          <a:blip r:embed="rId26"/>
                          <a:stretch>
                            <a:fillRect/>
                          </a:stretch>
                        </p:blipFill>
                        <p:spPr>
                          <a:xfrm>
                            <a:off x="11008975" y="4000466"/>
                            <a:ext cx="269875" cy="272761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0875999"/>
                  </p:ext>
                </p:extLst>
              </p:nvPr>
            </p:nvGraphicFramePr>
            <p:xfrm>
              <a:off x="10125038" y="4914199"/>
              <a:ext cx="287194" cy="254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4" name="Equation" r:id="rId27" imgW="215640" imgH="190440" progId="Equation.DSMT4">
                      <p:embed/>
                    </p:oleObj>
                  </mc:Choice>
                  <mc:Fallback>
                    <p:oleObj name="Equation" r:id="rId27" imgW="215640" imgH="190440" progId="Equation.DSMT4">
                      <p:embed/>
                      <p:pic>
                        <p:nvPicPr>
                          <p:cNvPr id="43" name="Object 42"/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10125038" y="4914199"/>
                            <a:ext cx="287194" cy="254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Object 1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6349812"/>
                  </p:ext>
                </p:extLst>
              </p:nvPr>
            </p:nvGraphicFramePr>
            <p:xfrm>
              <a:off x="10621241" y="2205127"/>
              <a:ext cx="204535" cy="3681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5" name="Equation" r:id="rId29" imgW="126720" imgH="228600" progId="Equation.DSMT4">
                      <p:embed/>
                    </p:oleObj>
                  </mc:Choice>
                  <mc:Fallback>
                    <p:oleObj name="Equation" r:id="rId29" imgW="12672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10621241" y="2205127"/>
                            <a:ext cx="204535" cy="3681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64870295"/>
                  </p:ext>
                </p:extLst>
              </p:nvPr>
            </p:nvGraphicFramePr>
            <p:xfrm>
              <a:off x="10614669" y="2915272"/>
              <a:ext cx="245341" cy="43006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6" name="Equation" r:id="rId31" imgW="152280" imgH="266400" progId="Equation.DSMT4">
                      <p:embed/>
                    </p:oleObj>
                  </mc:Choice>
                  <mc:Fallback>
                    <p:oleObj name="Equation" r:id="rId31" imgW="152280" imgH="266400" progId="Equation.DSMT4">
                      <p:embed/>
                      <p:pic>
                        <p:nvPicPr>
                          <p:cNvPr id="11" name="Object 10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10614669" y="2915272"/>
                            <a:ext cx="245341" cy="43006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5" name="Object 3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04166185"/>
                  </p:ext>
                </p:extLst>
              </p:nvPr>
            </p:nvGraphicFramePr>
            <p:xfrm>
              <a:off x="11029516" y="2862482"/>
              <a:ext cx="245341" cy="38965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3987" name="Equation" r:id="rId33" imgW="152280" imgH="241200" progId="Equation.DSMT4">
                      <p:embed/>
                    </p:oleObj>
                  </mc:Choice>
                  <mc:Fallback>
                    <p:oleObj name="Equation" r:id="rId33" imgW="152280" imgH="241200" progId="Equation.DSMT4">
                      <p:embed/>
                      <p:pic>
                        <p:nvPicPr>
                          <p:cNvPr id="34" name="Object 33"/>
                          <p:cNvPicPr/>
                          <p:nvPr/>
                        </p:nvPicPr>
                        <p:blipFill>
                          <a:blip r:embed="rId34"/>
                          <a:stretch>
                            <a:fillRect/>
                          </a:stretch>
                        </p:blipFill>
                        <p:spPr>
                          <a:xfrm>
                            <a:off x="11029516" y="2862482"/>
                            <a:ext cx="245341" cy="38965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110972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54" y="17443"/>
            <a:ext cx="8309568" cy="515957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169516" y="592884"/>
            <a:ext cx="12358340" cy="1790804"/>
            <a:chOff x="-169516" y="592884"/>
            <a:chExt cx="12358340" cy="179080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8011" y="609600"/>
              <a:ext cx="11580813" cy="1774088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745283" y="592884"/>
              <a:ext cx="10252121" cy="1200329"/>
              <a:chOff x="1742777" y="620780"/>
              <a:chExt cx="10252121" cy="1200329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742777" y="620780"/>
                <a:ext cx="1025212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/>
                  <a:t>Trong không gian </a:t>
                </a:r>
                <a:r>
                  <a:rPr lang="vi-VN" i="1"/>
                  <a:t>Oxyz,</a:t>
                </a:r>
                <a:r>
                  <a:rPr lang="vi-VN"/>
                  <a:t> cho điểm </a:t>
                </a:r>
                <a:r>
                  <a:rPr lang="vi-VN" i="1"/>
                  <a:t>M</a:t>
                </a:r>
                <a:r>
                  <a:rPr lang="vi-VN"/>
                  <a:t> không thuộc các mặt phẳng toạ độ. Vẽ hình </a:t>
                </a:r>
                <a:r>
                  <a:rPr lang="en-US"/>
                  <a:t>       </a:t>
                </a:r>
                <a:r>
                  <a:rPr lang="vi-VN"/>
                  <a:t>hộp chữ nhật </a:t>
                </a:r>
                <a:r>
                  <a:rPr lang="vi-VN" i="1"/>
                  <a:t>OADB.CFME </a:t>
                </a:r>
                <a:r>
                  <a:rPr lang="vi-VN"/>
                  <a:t>có ba đỉnh </a:t>
                </a:r>
                <a:r>
                  <a:rPr lang="vi-VN" i="1"/>
                  <a:t>A, B, C </a:t>
                </a:r>
                <a:r>
                  <a:rPr lang="vi-VN"/>
                  <a:t>lần lượt thuộc các tia </a:t>
                </a:r>
                <a:r>
                  <a:rPr lang="vi-VN" i="1"/>
                  <a:t>Ox, Oy, Oz</a:t>
                </a:r>
                <a:r>
                  <a:rPr lang="en-US" i="1"/>
                  <a:t>.</a:t>
                </a:r>
              </a:p>
              <a:p>
                <a:r>
                  <a:rPr lang="vi-VN"/>
                  <a:t>a) Hai vect</a:t>
                </a:r>
                <a:r>
                  <a:rPr lang="en-US"/>
                  <a:t>ơ    </a:t>
                </a:r>
                <a:r>
                  <a:rPr lang="vi-VN"/>
                  <a:t> </a:t>
                </a:r>
                <a:r>
                  <a:rPr lang="en-US"/>
                  <a:t>   </a:t>
                </a:r>
                <a:r>
                  <a:rPr lang="vi-VN"/>
                  <a:t> và </a:t>
                </a:r>
                <a:r>
                  <a:rPr lang="en-US"/>
                  <a:t>                          </a:t>
                </a:r>
                <a:r>
                  <a:rPr lang="vi-VN"/>
                  <a:t>có bằng nhau hay không?</a:t>
                </a:r>
              </a:p>
            </p:txBody>
          </p:sp>
          <p:graphicFrame>
            <p:nvGraphicFramePr>
              <p:cNvPr id="6" name="Object 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3121389"/>
                  </p:ext>
                </p:extLst>
              </p:nvPr>
            </p:nvGraphicFramePr>
            <p:xfrm>
              <a:off x="3416596" y="1333451"/>
              <a:ext cx="569220" cy="44547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167" name="Equation" r:id="rId6" imgW="291960" imgH="228600" progId="Equation.DSMT4">
                      <p:embed/>
                    </p:oleObj>
                  </mc:Choice>
                  <mc:Fallback>
                    <p:oleObj name="Equation" r:id="rId6" imgW="291960" imgH="2286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3416596" y="1333451"/>
                            <a:ext cx="569220" cy="44547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Object 1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7118789"/>
                  </p:ext>
                </p:extLst>
              </p:nvPr>
            </p:nvGraphicFramePr>
            <p:xfrm>
              <a:off x="4467987" y="1337619"/>
              <a:ext cx="1809750" cy="4460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168" name="Equation" r:id="rId8" imgW="927000" imgH="228600" progId="Equation.DSMT4">
                      <p:embed/>
                    </p:oleObj>
                  </mc:Choice>
                  <mc:Fallback>
                    <p:oleObj name="Equation" r:id="rId8" imgW="927000" imgH="228600" progId="Equation.DSMT4">
                      <p:embed/>
                      <p:pic>
                        <p:nvPicPr>
                          <p:cNvPr id="6" name="Object 5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467987" y="1337619"/>
                            <a:ext cx="1809750" cy="44608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/>
            <p:cNvGrpSpPr/>
            <p:nvPr/>
          </p:nvGrpSpPr>
          <p:grpSpPr>
            <a:xfrm>
              <a:off x="1723131" y="1718086"/>
              <a:ext cx="7458174" cy="495300"/>
              <a:chOff x="446851" y="1939844"/>
              <a:chExt cx="7458174" cy="495300"/>
            </a:xfrm>
          </p:grpSpPr>
          <p:graphicFrame>
            <p:nvGraphicFramePr>
              <p:cNvPr id="13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728368"/>
                  </p:ext>
                </p:extLst>
              </p:nvPr>
            </p:nvGraphicFramePr>
            <p:xfrm>
              <a:off x="4322038" y="1939844"/>
              <a:ext cx="3582987" cy="495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66169" name="Equation" r:id="rId10" imgW="1841400" imgH="253800" progId="Equation.DSMT4">
                      <p:embed/>
                    </p:oleObj>
                  </mc:Choice>
                  <mc:Fallback>
                    <p:oleObj name="Equation" r:id="rId10" imgW="1841400" imgH="253800" progId="Equation.DSMT4">
                      <p:embed/>
                      <p:pic>
                        <p:nvPicPr>
                          <p:cNvPr id="6" name="Object 5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4322038" y="1939844"/>
                            <a:ext cx="3582987" cy="4953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" name="Rectangle 6"/>
              <p:cNvSpPr/>
              <p:nvPr/>
            </p:nvSpPr>
            <p:spPr>
              <a:xfrm>
                <a:off x="446851" y="1961878"/>
                <a:ext cx="38972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/>
                  <a:t>b) Giải thích vì sao có thể viết</a:t>
                </a:r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-169516" y="658391"/>
              <a:ext cx="1673713" cy="1604376"/>
              <a:chOff x="95527" y="681397"/>
              <a:chExt cx="1568011" cy="1565135"/>
            </a:xfrm>
          </p:grpSpPr>
          <p:pic>
            <p:nvPicPr>
              <p:cNvPr id="18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527" y="681397"/>
                <a:ext cx="1568011" cy="156513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0" name="Rectangle 19"/>
              <p:cNvSpPr/>
              <p:nvPr/>
            </p:nvSpPr>
            <p:spPr>
              <a:xfrm>
                <a:off x="585349" y="1097071"/>
                <a:ext cx="595541" cy="990821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6000" b="1" spc="67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</a:p>
            </p:txBody>
          </p:sp>
        </p:grpSp>
      </p:grpSp>
      <p:sp>
        <p:nvSpPr>
          <p:cNvPr id="26" name="Rectangle 25"/>
          <p:cNvSpPr/>
          <p:nvPr/>
        </p:nvSpPr>
        <p:spPr>
          <a:xfrm>
            <a:off x="989012" y="3089855"/>
            <a:ext cx="4947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a) Có (áp dụng quy tắc hình hộp).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89012" y="3601320"/>
            <a:ext cx="6092825" cy="1150681"/>
            <a:chOff x="1065129" y="3200387"/>
            <a:chExt cx="6092825" cy="1150681"/>
          </a:xfrm>
        </p:grpSpPr>
        <p:sp>
          <p:nvSpPr>
            <p:cNvPr id="27" name="Rectangle 26"/>
            <p:cNvSpPr/>
            <p:nvPr/>
          </p:nvSpPr>
          <p:spPr>
            <a:xfrm>
              <a:off x="1065129" y="3200387"/>
              <a:ext cx="6092825" cy="11339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/>
                <a:t>b) Mỗi vectơ </a:t>
              </a:r>
              <a:r>
                <a:rPr lang="en-US"/>
                <a:t>      </a:t>
              </a:r>
              <a:r>
                <a:rPr lang="vi-VN"/>
                <a:t> </a:t>
              </a:r>
              <a:r>
                <a:rPr lang="en-US"/>
                <a:t>            </a:t>
              </a:r>
              <a:r>
                <a:rPr lang="vi-VN"/>
                <a:t> lần lượt cùng phương với các vectơ </a:t>
              </a:r>
            </a:p>
          </p:txBody>
        </p: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34954943"/>
                </p:ext>
              </p:extLst>
            </p:nvPr>
          </p:nvGraphicFramePr>
          <p:xfrm>
            <a:off x="2802431" y="3333207"/>
            <a:ext cx="1484922" cy="48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0" name="Equation" r:id="rId13" imgW="761409" imgH="247551" progId="Equation.DSMT4">
                    <p:embed/>
                  </p:oleObj>
                </mc:Choice>
                <mc:Fallback>
                  <p:oleObj name="Equation" r:id="rId13" imgW="761409" imgH="24755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802431" y="3333207"/>
                          <a:ext cx="1484922" cy="482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28027826"/>
                </p:ext>
              </p:extLst>
            </p:nvPr>
          </p:nvGraphicFramePr>
          <p:xfrm>
            <a:off x="2840223" y="3868467"/>
            <a:ext cx="779585" cy="48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1" name="Equation" r:id="rId15" imgW="399587" imgH="247551" progId="Equation.DSMT4">
                    <p:embed/>
                  </p:oleObj>
                </mc:Choice>
                <mc:Fallback>
                  <p:oleObj name="Equation" r:id="rId15" imgW="399587" imgH="24755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2840223" y="3868467"/>
                          <a:ext cx="779585" cy="482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889592" y="2594049"/>
            <a:ext cx="1292464" cy="310923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415535" y="2383688"/>
            <a:ext cx="4773290" cy="4001161"/>
            <a:chOff x="7377784" y="1942439"/>
            <a:chExt cx="4773290" cy="4001161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377784" y="1942439"/>
              <a:ext cx="4773290" cy="400116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7559814" y="2130884"/>
              <a:ext cx="4409229" cy="3287199"/>
            </a:xfrm>
            <a:prstGeom prst="rect">
              <a:avLst/>
            </a:prstGeom>
          </p:spPr>
        </p:pic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2072727"/>
                </p:ext>
              </p:extLst>
            </p:nvPr>
          </p:nvGraphicFramePr>
          <p:xfrm>
            <a:off x="7628639" y="4964156"/>
            <a:ext cx="204535" cy="2231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2" name="Equation" r:id="rId20" imgW="139680" imgH="152280" progId="Equation.DSMT4">
                    <p:embed/>
                  </p:oleObj>
                </mc:Choice>
                <mc:Fallback>
                  <p:oleObj name="Equation" r:id="rId20" imgW="139680" imgH="15228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7628639" y="4964156"/>
                          <a:ext cx="204535" cy="22312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9511317"/>
                </p:ext>
              </p:extLst>
            </p:nvPr>
          </p:nvGraphicFramePr>
          <p:xfrm>
            <a:off x="11575576" y="4067569"/>
            <a:ext cx="223693" cy="2799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3" name="Equation" r:id="rId22" imgW="152280" imgH="190440" progId="Equation.DSMT4">
                    <p:embed/>
                  </p:oleObj>
                </mc:Choice>
                <mc:Fallback>
                  <p:oleObj name="Equation" r:id="rId22" imgW="152280" imgH="190440" progId="Equation.DSMT4">
                    <p:embed/>
                    <p:pic>
                      <p:nvPicPr>
                        <p:cNvPr id="29" name="Object 28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11575576" y="4067569"/>
                          <a:ext cx="223693" cy="27997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091314"/>
                </p:ext>
              </p:extLst>
            </p:nvPr>
          </p:nvGraphicFramePr>
          <p:xfrm>
            <a:off x="9151720" y="2203053"/>
            <a:ext cx="186170" cy="2034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4" name="Equation" r:id="rId24" imgW="126720" imgH="139680" progId="Equation.DSMT4">
                    <p:embed/>
                  </p:oleObj>
                </mc:Choice>
                <mc:Fallback>
                  <p:oleObj name="Equation" r:id="rId24" imgW="126720" imgH="13968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9151720" y="2203053"/>
                          <a:ext cx="186170" cy="2034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8219003"/>
                </p:ext>
              </p:extLst>
            </p:nvPr>
          </p:nvGraphicFramePr>
          <p:xfrm>
            <a:off x="8899608" y="4185503"/>
            <a:ext cx="236157" cy="2532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5" name="Equation" r:id="rId26" imgW="177480" imgH="190440" progId="Equation.DSMT4">
                    <p:embed/>
                  </p:oleObj>
                </mc:Choice>
                <mc:Fallback>
                  <p:oleObj name="Equation" r:id="rId26" imgW="177480" imgH="19044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27"/>
                        <a:stretch>
                          <a:fillRect/>
                        </a:stretch>
                      </p:blipFill>
                      <p:spPr>
                        <a:xfrm>
                          <a:off x="8899608" y="4185503"/>
                          <a:ext cx="236157" cy="25321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3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5449886"/>
                </p:ext>
              </p:extLst>
            </p:nvPr>
          </p:nvGraphicFramePr>
          <p:xfrm>
            <a:off x="8024210" y="4672997"/>
            <a:ext cx="236157" cy="236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6" name="Equation" r:id="rId28" imgW="177480" imgH="177480" progId="Equation.DSMT4">
                    <p:embed/>
                  </p:oleObj>
                </mc:Choice>
                <mc:Fallback>
                  <p:oleObj name="Equation" r:id="rId28" imgW="177480" imgH="17748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29"/>
                        <a:stretch>
                          <a:fillRect/>
                        </a:stretch>
                      </p:blipFill>
                      <p:spPr>
                        <a:xfrm>
                          <a:off x="8024210" y="4672997"/>
                          <a:ext cx="236157" cy="2361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420054"/>
                </p:ext>
              </p:extLst>
            </p:nvPr>
          </p:nvGraphicFramePr>
          <p:xfrm>
            <a:off x="10424676" y="4846077"/>
            <a:ext cx="236157" cy="2361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7" name="Equation" r:id="rId30" imgW="177480" imgH="177480" progId="Equation.DSMT4">
                    <p:embed/>
                  </p:oleObj>
                </mc:Choice>
                <mc:Fallback>
                  <p:oleObj name="Equation" r:id="rId30" imgW="177480" imgH="17748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0424676" y="4846077"/>
                          <a:ext cx="236157" cy="2361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3397623"/>
                </p:ext>
              </p:extLst>
            </p:nvPr>
          </p:nvGraphicFramePr>
          <p:xfrm>
            <a:off x="11233006" y="4113862"/>
            <a:ext cx="219364" cy="235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8" name="Equation" r:id="rId32" imgW="164880" imgH="177480" progId="Equation.DSMT4">
                    <p:embed/>
                  </p:oleObj>
                </mc:Choice>
                <mc:Fallback>
                  <p:oleObj name="Equation" r:id="rId32" imgW="164880" imgH="177480" progId="Equation.DSMT4">
                    <p:embed/>
                    <p:pic>
                      <p:nvPicPr>
                        <p:cNvPr id="34" name="Object 33"/>
                        <p:cNvPicPr/>
                        <p:nvPr/>
                      </p:nvPicPr>
                      <p:blipFill>
                        <a:blip r:embed="rId33"/>
                        <a:stretch>
                          <a:fillRect/>
                        </a:stretch>
                      </p:blipFill>
                      <p:spPr>
                        <a:xfrm>
                          <a:off x="11233006" y="4113862"/>
                          <a:ext cx="219364" cy="235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4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39340160"/>
                </p:ext>
              </p:extLst>
            </p:nvPr>
          </p:nvGraphicFramePr>
          <p:xfrm>
            <a:off x="8142288" y="3096554"/>
            <a:ext cx="184727" cy="235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79" name="Equation" r:id="rId34" imgW="139680" imgH="177480" progId="Equation.DSMT4">
                    <p:embed/>
                  </p:oleObj>
                </mc:Choice>
                <mc:Fallback>
                  <p:oleObj name="Equation" r:id="rId34" imgW="139680" imgH="17748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8142288" y="3096554"/>
                          <a:ext cx="184727" cy="23523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4478374"/>
                </p:ext>
              </p:extLst>
            </p:nvPr>
          </p:nvGraphicFramePr>
          <p:xfrm>
            <a:off x="8899608" y="2622687"/>
            <a:ext cx="217920" cy="2525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80" name="Equation" r:id="rId36" imgW="164880" imgH="190440" progId="Equation.DSMT4">
                    <p:embed/>
                  </p:oleObj>
                </mc:Choice>
                <mc:Fallback>
                  <p:oleObj name="Equation" r:id="rId36" imgW="164880" imgH="19044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37"/>
                        <a:stretch>
                          <a:fillRect/>
                        </a:stretch>
                      </p:blipFill>
                      <p:spPr>
                        <a:xfrm>
                          <a:off x="8899608" y="2622687"/>
                          <a:ext cx="217920" cy="2525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4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41508710"/>
                </p:ext>
              </p:extLst>
            </p:nvPr>
          </p:nvGraphicFramePr>
          <p:xfrm>
            <a:off x="11219943" y="2596767"/>
            <a:ext cx="217921" cy="236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81" name="Equation" r:id="rId38" imgW="164880" imgH="177480" progId="Equation.DSMT4">
                    <p:embed/>
                  </p:oleObj>
                </mc:Choice>
                <mc:Fallback>
                  <p:oleObj name="Equation" r:id="rId38" imgW="164880" imgH="17748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39"/>
                        <a:stretch>
                          <a:fillRect/>
                        </a:stretch>
                      </p:blipFill>
                      <p:spPr>
                        <a:xfrm>
                          <a:off x="11219943" y="2596767"/>
                          <a:ext cx="217921" cy="236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6940678"/>
                </p:ext>
              </p:extLst>
            </p:nvPr>
          </p:nvGraphicFramePr>
          <p:xfrm>
            <a:off x="10254281" y="2997751"/>
            <a:ext cx="284306" cy="236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82" name="Equation" r:id="rId40" imgW="215640" imgH="177480" progId="Equation.DSMT4">
                    <p:embed/>
                  </p:oleObj>
                </mc:Choice>
                <mc:Fallback>
                  <p:oleObj name="Equation" r:id="rId40" imgW="215640" imgH="17748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41"/>
                        <a:stretch>
                          <a:fillRect/>
                        </a:stretch>
                      </p:blipFill>
                      <p:spPr>
                        <a:xfrm>
                          <a:off x="10254281" y="2997751"/>
                          <a:ext cx="284306" cy="236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800569"/>
                </p:ext>
              </p:extLst>
            </p:nvPr>
          </p:nvGraphicFramePr>
          <p:xfrm>
            <a:off x="8898583" y="4533200"/>
            <a:ext cx="187325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83" name="Equation" r:id="rId42" imgW="126720" imgH="228600" progId="Equation.DSMT4">
                    <p:embed/>
                  </p:oleObj>
                </mc:Choice>
                <mc:Fallback>
                  <p:oleObj name="Equation" r:id="rId42" imgW="126720" imgH="228600" progId="Equation.DSMT4">
                    <p:embed/>
                    <p:pic>
                      <p:nvPicPr>
                        <p:cNvPr id="39" name="Object 38"/>
                        <p:cNvPicPr/>
                        <p:nvPr/>
                      </p:nvPicPr>
                      <p:blipFill>
                        <a:blip r:embed="rId43"/>
                        <a:stretch>
                          <a:fillRect/>
                        </a:stretch>
                      </p:blipFill>
                      <p:spPr>
                        <a:xfrm>
                          <a:off x="8898583" y="4533200"/>
                          <a:ext cx="187325" cy="336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96849714"/>
                </p:ext>
              </p:extLst>
            </p:nvPr>
          </p:nvGraphicFramePr>
          <p:xfrm>
            <a:off x="9367560" y="4398962"/>
            <a:ext cx="225425" cy="392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84" name="Equation" r:id="rId44" imgW="152280" imgH="266400" progId="Equation.DSMT4">
                    <p:embed/>
                  </p:oleObj>
                </mc:Choice>
                <mc:Fallback>
                  <p:oleObj name="Equation" r:id="rId44" imgW="152280" imgH="266400" progId="Equation.DSMT4">
                    <p:embed/>
                    <p:pic>
                      <p:nvPicPr>
                        <p:cNvPr id="40" name="Object 39"/>
                        <p:cNvPicPr/>
                        <p:nvPr/>
                      </p:nvPicPr>
                      <p:blipFill>
                        <a:blip r:embed="rId45"/>
                        <a:stretch>
                          <a:fillRect/>
                        </a:stretch>
                      </p:blipFill>
                      <p:spPr>
                        <a:xfrm>
                          <a:off x="9367560" y="4398962"/>
                          <a:ext cx="225425" cy="3921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52279388"/>
                </p:ext>
              </p:extLst>
            </p:nvPr>
          </p:nvGraphicFramePr>
          <p:xfrm>
            <a:off x="9169400" y="3819525"/>
            <a:ext cx="225425" cy="3540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6185" name="Equation" r:id="rId46" imgW="152280" imgH="241200" progId="Equation.DSMT4">
                    <p:embed/>
                  </p:oleObj>
                </mc:Choice>
                <mc:Fallback>
                  <p:oleObj name="Equation" r:id="rId46" imgW="152280" imgH="241200" progId="Equation.DSMT4">
                    <p:embed/>
                    <p:pic>
                      <p:nvPicPr>
                        <p:cNvPr id="41" name="Object 40"/>
                        <p:cNvPicPr/>
                        <p:nvPr/>
                      </p:nvPicPr>
                      <p:blipFill>
                        <a:blip r:embed="rId47"/>
                        <a:stretch>
                          <a:fillRect/>
                        </a:stretch>
                      </p:blipFill>
                      <p:spPr>
                        <a:xfrm>
                          <a:off x="9169400" y="3819525"/>
                          <a:ext cx="225425" cy="3540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4080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77" y="2819400"/>
            <a:ext cx="7780851" cy="1268045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80877" y="775443"/>
            <a:ext cx="11915211" cy="1857916"/>
          </a:xfrm>
          <a:prstGeom prst="roundRect">
            <a:avLst>
              <a:gd name="adj" fmla="val 5919"/>
            </a:avLst>
          </a:prstGeom>
          <a:solidFill>
            <a:srgbClr val="F9F0DB"/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0" y="1"/>
            <a:ext cx="8228092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 . TỌA ĐỘ CỦA ĐIỂM &amp; CỦA V</a:t>
            </a:r>
            <a:r>
              <a:rPr lang="vi-VN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ECTƠ</a:t>
            </a:r>
            <a:r>
              <a:rPr lang="en-US" sz="21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TRONG KHÔNG GIAN </a:t>
            </a:r>
            <a:endParaRPr lang="vi-VN" sz="21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8349" y="807204"/>
            <a:ext cx="11997739" cy="5385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120" indent="-457120">
              <a:buFont typeface="Wingdings" pitchFamily="2" charset="2"/>
              <a:buChar char="v"/>
            </a:pPr>
            <a:r>
              <a:rPr lang="en-US" sz="2700">
                <a:latin typeface="Times New Roman" pitchFamily="18" charset="0"/>
                <a:cs typeface="Times New Roman" pitchFamily="18" charset="0"/>
              </a:rPr>
              <a:t>Trong không gian O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xyz,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cho một điểm 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tùy ý. Bộ ba số (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x;y;z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) duy nhất sao cho:</a:t>
            </a:r>
            <a:endParaRPr lang="vi-VN" sz="27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0682" y="3121975"/>
            <a:ext cx="4845645" cy="5385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700" b="1">
                <a:latin typeface="Times New Roman" pitchFamily="18" charset="0"/>
                <a:cs typeface="Times New Roman" pitchFamily="18" charset="0"/>
              </a:rPr>
              <a:t>Hãy tìm tọa độ của gốc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O:</a:t>
            </a:r>
            <a:r>
              <a:rPr lang="en-US" sz="27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>
                <a:latin typeface="Times New Roman" pitchFamily="18" charset="0"/>
                <a:cs typeface="Times New Roman" pitchFamily="18" charset="0"/>
              </a:rPr>
              <a:t> </a:t>
            </a:r>
            <a:endParaRPr lang="vi-VN" sz="27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110517"/>
              </p:ext>
            </p:extLst>
          </p:nvPr>
        </p:nvGraphicFramePr>
        <p:xfrm>
          <a:off x="589421" y="1375452"/>
          <a:ext cx="2482420" cy="553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745" name="Equation" r:id="rId5" imgW="1143000" imgH="253800" progId="Equation.DSMT4">
                  <p:embed/>
                </p:oleObj>
              </mc:Choice>
              <mc:Fallback>
                <p:oleObj name="Equation" r:id="rId5" imgW="11430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9421" y="1375452"/>
                        <a:ext cx="2482420" cy="553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7999412" y="2819400"/>
            <a:ext cx="4051789" cy="3886200"/>
            <a:chOff x="6424670" y="1123950"/>
            <a:chExt cx="2590800" cy="2362200"/>
          </a:xfrm>
        </p:grpSpPr>
        <p:sp>
          <p:nvSpPr>
            <p:cNvPr id="4" name="Rounded Rectangle 3"/>
            <p:cNvSpPr/>
            <p:nvPr/>
          </p:nvSpPr>
          <p:spPr>
            <a:xfrm>
              <a:off x="6424670" y="1123950"/>
              <a:ext cx="2590800" cy="2362200"/>
            </a:xfrm>
            <a:prstGeom prst="roundRect">
              <a:avLst>
                <a:gd name="adj" fmla="val 4053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257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2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9861" y="1276350"/>
              <a:ext cx="2440418" cy="2076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20452" y="1878498"/>
            <a:ext cx="3725863" cy="508046"/>
            <a:chOff x="1858056" y="4491990"/>
            <a:chExt cx="2795125" cy="381034"/>
          </a:xfrm>
        </p:grpSpPr>
        <p:sp>
          <p:nvSpPr>
            <p:cNvPr id="21" name="TextBox 20"/>
            <p:cNvSpPr txBox="1"/>
            <p:nvPr/>
          </p:nvSpPr>
          <p:spPr>
            <a:xfrm>
              <a:off x="3063240" y="4491990"/>
              <a:ext cx="762000" cy="380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>
                  <a:latin typeface="Times New Roman" pitchFamily="18" charset="0"/>
                  <a:cs typeface="Times New Roman" pitchFamily="18" charset="0"/>
                </a:rPr>
                <a:t>hoặc</a:t>
              </a:r>
              <a:endParaRPr lang="vi-VN" sz="270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09966024"/>
                </p:ext>
              </p:extLst>
            </p:nvPr>
          </p:nvGraphicFramePr>
          <p:xfrm>
            <a:off x="1858056" y="4540840"/>
            <a:ext cx="2795125" cy="3321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6" name="Equation" r:id="rId9" imgW="1714320" imgH="203040" progId="Equation.DSMT4">
                    <p:embed/>
                  </p:oleObj>
                </mc:Choice>
                <mc:Fallback>
                  <p:oleObj name="Equation" r:id="rId9" imgW="17143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858056" y="4540840"/>
                          <a:ext cx="2795125" cy="33218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4222626" y="1863119"/>
            <a:ext cx="7796194" cy="5385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trong đó 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hoành độ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tung độ,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 độ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M</a:t>
            </a:r>
            <a:endParaRPr lang="vi-VN" sz="27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2214" y="2890708"/>
            <a:ext cx="780356" cy="104860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755722" y="4810401"/>
            <a:ext cx="3886200" cy="504635"/>
            <a:chOff x="1544312" y="4191000"/>
            <a:chExt cx="3812624" cy="504635"/>
          </a:xfrm>
        </p:grpSpPr>
        <p:sp>
          <p:nvSpPr>
            <p:cNvPr id="7" name="Rectangle 6"/>
            <p:cNvSpPr/>
            <p:nvPr/>
          </p:nvSpPr>
          <p:spPr>
            <a:xfrm>
              <a:off x="1544312" y="4191000"/>
              <a:ext cx="381262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Vì                                      nên </a:t>
              </a:r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2616499"/>
                </p:ext>
              </p:extLst>
            </p:nvPr>
          </p:nvGraphicFramePr>
          <p:xfrm>
            <a:off x="2057608" y="4213034"/>
            <a:ext cx="2706890" cy="4826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7" name="Equation" r:id="rId12" imgW="1389382" imgH="247551" progId="Equation.DSMT4">
                    <p:embed/>
                  </p:oleObj>
                </mc:Choice>
                <mc:Fallback>
                  <p:oleObj name="Equation" r:id="rId12" imgW="1389382" imgH="247551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057608" y="4213034"/>
                          <a:ext cx="2706890" cy="4826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extBox 19"/>
          <p:cNvSpPr txBox="1"/>
          <p:nvPr/>
        </p:nvSpPr>
        <p:spPr>
          <a:xfrm>
            <a:off x="2946758" y="1389882"/>
            <a:ext cx="9072062" cy="538587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700">
                <a:latin typeface="Times New Roman" pitchFamily="18" charset="0"/>
                <a:cs typeface="Times New Roman" pitchFamily="18" charset="0"/>
              </a:rPr>
              <a:t>được gọi là </a:t>
            </a:r>
            <a:r>
              <a:rPr lang="en-US" sz="27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tọa độ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đối với hệ tọa độ O</a:t>
            </a:r>
            <a:r>
              <a:rPr lang="en-US" sz="2700" i="1">
                <a:latin typeface="Times New Roman" pitchFamily="18" charset="0"/>
                <a:cs typeface="Times New Roman" pitchFamily="18" charset="0"/>
              </a:rPr>
              <a:t>xyz. </a:t>
            </a:r>
            <a:r>
              <a:rPr lang="en-US" sz="2700">
                <a:latin typeface="Times New Roman" pitchFamily="18" charset="0"/>
                <a:cs typeface="Times New Roman" pitchFamily="18" charset="0"/>
              </a:rPr>
              <a:t>Khi đó, ta viết</a:t>
            </a:r>
            <a:endParaRPr lang="vi-VN" sz="27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30631" y="5315036"/>
            <a:ext cx="3655713" cy="501161"/>
            <a:chOff x="1624922" y="5221808"/>
            <a:chExt cx="3655713" cy="501161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7063816"/>
                </p:ext>
              </p:extLst>
            </p:nvPr>
          </p:nvGraphicFramePr>
          <p:xfrm>
            <a:off x="4222626" y="5221808"/>
            <a:ext cx="1058009" cy="5011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2748" name="Equation" r:id="rId14" imgW="542373" imgH="256906" progId="Equation.DSMT4">
                    <p:embed/>
                  </p:oleObj>
                </mc:Choice>
                <mc:Fallback>
                  <p:oleObj name="Equation" r:id="rId14" imgW="542373" imgH="256906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4222626" y="5221808"/>
                          <a:ext cx="1058009" cy="50116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1624922" y="5221808"/>
              <a:ext cx="26436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toạ độ của gốc O là 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71841" y="4237246"/>
            <a:ext cx="1292464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9" grpId="0"/>
      <p:bldP spid="14" grpId="0"/>
      <p:bldP spid="15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8443</TotalTime>
  <Words>1730</Words>
  <Application>Microsoft Office PowerPoint</Application>
  <PresentationFormat>Custom</PresentationFormat>
  <Paragraphs>124</Paragraphs>
  <Slides>19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SimSun</vt:lpstr>
      <vt:lpstr>.VnCentury SchoolbookH</vt:lpstr>
      <vt:lpstr>Arial</vt:lpstr>
      <vt:lpstr>Calibri</vt:lpstr>
      <vt:lpstr>Cambria Math</vt:lpstr>
      <vt:lpstr>Times New Roman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609</cp:revision>
  <dcterms:created xsi:type="dcterms:W3CDTF">2021-08-04T05:24:17Z</dcterms:created>
  <dcterms:modified xsi:type="dcterms:W3CDTF">2024-08-14T00:55:42Z</dcterms:modified>
</cp:coreProperties>
</file>