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56" r:id="rId4"/>
    <p:sldId id="372" r:id="rId5"/>
    <p:sldId id="373" r:id="rId6"/>
    <p:sldId id="374" r:id="rId7"/>
    <p:sldId id="375" r:id="rId8"/>
    <p:sldId id="378" r:id="rId9"/>
    <p:sldId id="377" r:id="rId10"/>
    <p:sldId id="392" r:id="rId11"/>
    <p:sldId id="393" r:id="rId12"/>
    <p:sldId id="394" r:id="rId13"/>
    <p:sldId id="395" r:id="rId14"/>
    <p:sldId id="396" r:id="rId15"/>
    <p:sldId id="379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ị Kim Oanh" initials="TTKO" lastIdx="1" clrIdx="0">
    <p:extLst>
      <p:ext uri="{19B8F6BF-5375-455C-9EA6-DF929625EA0E}">
        <p15:presenceInfo xmlns:p15="http://schemas.microsoft.com/office/powerpoint/2012/main" userId="S::Tranthikimoanh@poxz.onmicrosoft.com::036585ce-3e8c-4f65-9c62-7966cff342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E9F2"/>
    <a:srgbClr val="FCF7E4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2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5T17:19:54.33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5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3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5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63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604035" y="3660557"/>
            <a:ext cx="433103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lvl="1" algn="ctr"/>
            <a:r>
              <a:rPr lang="vi-VN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774200" y="4649898"/>
            <a:ext cx="23088480" cy="2031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000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5: KHẢO SÁT SỰ BIẾN THIÊN  VÀ VẼ ĐỒ THỊ CỦA HÀM SỐ</a:t>
            </a:r>
            <a:endParaRPr lang="vi-VN" sz="6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( tiết 12+13)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2514600" y="9018654"/>
            <a:ext cx="19252737" cy="907189"/>
            <a:chOff x="7483861" y="7543801"/>
            <a:chExt cx="17763350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3"/>
              <a:ext cx="1625402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KHẢO SÁT MỘT SỐ HÀM ĐA THỨC VÀ HÀM PHÂN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514600" y="7265830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SƠ ĐỒ KHẢO SÁT HÀM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4" name="Rounded Rectangle 53"/>
          <p:cNvSpPr/>
          <p:nvPr/>
        </p:nvSpPr>
        <p:spPr>
          <a:xfrm>
            <a:off x="2263012" y="6835249"/>
            <a:ext cx="19916445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667492"/>
            <a:ext cx="23510267" cy="4643860"/>
            <a:chOff x="935411" y="2672231"/>
            <a:chExt cx="22466160" cy="412107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01514" y="280767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35411" y="2672231"/>
              <a:ext cx="3124199" cy="994542"/>
              <a:chOff x="458712" y="1771634"/>
              <a:chExt cx="4197166" cy="1143099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458712" y="1959059"/>
                <a:ext cx="4197166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7" y="3814470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972683"/>
                <a:ext cx="317346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 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1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23912" y="3902680"/>
                <a:ext cx="16411600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err="1"/>
                  <a:t>Số</a:t>
                </a:r>
                <a:r>
                  <a:rPr lang="vi-VN" dirty="0"/>
                  <a:t> giao </a:t>
                </a:r>
                <a:r>
                  <a:rPr lang="vi-VN" dirty="0" err="1"/>
                  <a:t>điểm</a:t>
                </a:r>
                <a:r>
                  <a:rPr lang="vi-VN" dirty="0"/>
                  <a:t> </a:t>
                </a:r>
                <a:r>
                  <a:rPr lang="vi-VN" dirty="0" err="1"/>
                  <a:t>của</a:t>
                </a:r>
                <a:r>
                  <a:rPr lang="vi-VN" dirty="0"/>
                  <a:t> </a:t>
                </a:r>
                <a:r>
                  <a:rPr lang="vi-VN" dirty="0" err="1"/>
                  <a:t>đồ</a:t>
                </a:r>
                <a:r>
                  <a:rPr lang="vi-VN" dirty="0"/>
                  <a:t> </a:t>
                </a:r>
                <a:r>
                  <a:rPr lang="vi-VN" dirty="0" err="1"/>
                  <a:t>thị</a:t>
                </a:r>
                <a:r>
                  <a:rPr lang="vi-VN" dirty="0"/>
                  <a:t> </a:t>
                </a:r>
                <a:r>
                  <a:rPr lang="vi-VN" dirty="0" err="1"/>
                  <a:t>hàm</a:t>
                </a:r>
                <a:r>
                  <a:rPr lang="vi-VN" dirty="0"/>
                  <a:t> </a:t>
                </a:r>
                <a:r>
                  <a:rPr lang="vi-VN" dirty="0" err="1"/>
                  <a:t>số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dirty="0"/>
                  <a:t> </a:t>
                </a:r>
                <a:r>
                  <a:rPr lang="vi-VN" dirty="0" err="1"/>
                  <a:t>với</a:t>
                </a:r>
                <a:r>
                  <a:rPr lang="vi-VN" dirty="0"/>
                  <a:t> </a:t>
                </a:r>
                <a:r>
                  <a:rPr lang="vi-VN" dirty="0" err="1"/>
                  <a:t>trục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vi-VN" dirty="0"/>
                  <a:t> là</a:t>
                </a:r>
                <a:endParaRPr lang="en-US" sz="66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12" y="3902680"/>
                <a:ext cx="16411600" cy="768993"/>
              </a:xfrm>
              <a:prstGeom prst="rect">
                <a:avLst/>
              </a:prstGeom>
              <a:blipFill>
                <a:blip r:embed="rId3"/>
                <a:stretch>
                  <a:fillRect l="-1486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208800"/>
                <a:ext cx="209823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b="1" dirty="0"/>
                  <a:t>A</a:t>
                </a:r>
                <a:r>
                  <a:rPr lang="vi-VN" dirty="0"/>
                  <a:t>.</a:t>
                </a:r>
                <a:r>
                  <a:rPr lang="vi-VN" b="1" dirty="0"/>
                  <a:t> 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dirty="0"/>
                  <a:t>.</a:t>
                </a:r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08800"/>
                <a:ext cx="2098236" cy="754053"/>
              </a:xfrm>
              <a:prstGeom prst="rect">
                <a:avLst/>
              </a:prstGeom>
              <a:blipFill>
                <a:blip r:embed="rId4"/>
                <a:stretch>
                  <a:fillRect l="-11337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06130" y="5208799"/>
                <a:ext cx="16002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b="1" dirty="0"/>
                  <a:t>B</a:t>
                </a:r>
                <a:r>
                  <a:rPr lang="vi-VN" dirty="0"/>
                  <a:t>. 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dirty="0"/>
                  <a:t>.</a:t>
                </a:r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30" y="5208799"/>
                <a:ext cx="1600200" cy="754053"/>
              </a:xfrm>
              <a:prstGeom prst="rect">
                <a:avLst/>
              </a:prstGeom>
              <a:blipFill>
                <a:blip r:embed="rId5"/>
                <a:stretch>
                  <a:fillRect l="-15267" t="-16129" r="-801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613043" y="5087892"/>
                <a:ext cx="257895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/>
                        <m:t>C</m:t>
                      </m:r>
                      <m:r>
                        <m:rPr>
                          <m:nor/>
                        </m:rPr>
                        <a:rPr lang="vi-VN"/>
                        <m:t>.</m:t>
                      </m:r>
                      <m:r>
                        <m:rPr>
                          <m:nor/>
                        </m:rPr>
                        <a:rPr lang="en-US" b="1" i="0" smtClean="0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043" y="5087892"/>
                <a:ext cx="2578957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822899" y="5006047"/>
                <a:ext cx="179646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mtClean="0"/>
                        <m:t>D</m:t>
                      </m:r>
                      <m:r>
                        <m:rPr>
                          <m:nor/>
                        </m:rPr>
                        <a:rPr lang="vi-VN" smtClean="0"/>
                        <m:t>.</m:t>
                      </m:r>
                      <m:r>
                        <m:rPr>
                          <m:nor/>
                        </m:rPr>
                        <a:rPr lang="vi-VN" b="1" smtClean="0"/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vi-VN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899" y="5006047"/>
                <a:ext cx="1796469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848600" y="1464955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5885556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35351" y="5006047"/>
            <a:ext cx="117087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/>
              <p:nvPr/>
            </p:nvSpPr>
            <p:spPr>
              <a:xfrm>
                <a:off x="381625" y="8919750"/>
                <a:ext cx="22209321" cy="406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dirty="0"/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dirty="0"/>
                  <a:t> nên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/>
                  <a:t> cắt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nl-NL" dirty="0"/>
                  <a:t> tại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dirty="0"/>
                  <a:t> điểm phân biệt. </a:t>
                </a:r>
                <a:endParaRPr lang="en-US" dirty="0"/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25" y="8919750"/>
                <a:ext cx="22209321" cy="4066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56905006-AEE2-4580-8174-13E6E962E3EE}"/>
              </a:ext>
            </a:extLst>
          </p:cNvPr>
          <p:cNvSpPr/>
          <p:nvPr/>
        </p:nvSpPr>
        <p:spPr>
          <a:xfrm>
            <a:off x="496029" y="7546632"/>
            <a:ext cx="5110101" cy="84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992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Hướng dẫn  giải</a:t>
            </a:r>
            <a:endParaRPr lang="en-US" sz="4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80051" y="1669296"/>
            <a:ext cx="24384000" cy="5557652"/>
            <a:chOff x="992187" y="2636130"/>
            <a:chExt cx="22244462" cy="385115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36592" y="2831116"/>
              <a:ext cx="22200057" cy="36561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36130"/>
              <a:ext cx="3124200" cy="951879"/>
              <a:chOff x="534987" y="1730140"/>
              <a:chExt cx="4197167" cy="109406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730140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972683"/>
                <a:ext cx="3173469" cy="46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72373" y="1766225"/>
            <a:ext cx="18166596" cy="260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nl-NL" dirty="0"/>
              <a:t>                          Đường cong trong hình bên là đồ thị của một hàm số trong bốn</a:t>
            </a:r>
          </a:p>
          <a:p>
            <a:pPr>
              <a:lnSpc>
                <a:spcPct val="130000"/>
              </a:lnSpc>
            </a:pPr>
            <a:r>
              <a:rPr lang="nl-NL" dirty="0"/>
              <a:t>                         hàm số được liệt kê ở bốn phương án A, B, C, D  dưới đây.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hàm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       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9084" y="4411849"/>
                <a:ext cx="449340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/>
                  <a:t>A</a:t>
                </a:r>
                <a:r>
                  <a:rPr lang="en-US" dirty="0"/>
                  <a:t>.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4" y="4411849"/>
                <a:ext cx="4493404" cy="768993"/>
              </a:xfrm>
              <a:prstGeom prst="rect">
                <a:avLst/>
              </a:prstGeom>
              <a:blipFill>
                <a:blip r:embed="rId3"/>
                <a:stretch>
                  <a:fillRect l="-5292"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882307" y="4448122"/>
                <a:ext cx="5726843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/>
                        <m:t>B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b="1"/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307" y="4448122"/>
                <a:ext cx="5726843" cy="768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0051" y="5673332"/>
                <a:ext cx="7165687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/>
                        <m:t>C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b="1" i="0" smtClean="0"/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1" y="5673332"/>
                <a:ext cx="7165687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108424" y="5673331"/>
                <a:ext cx="4583540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/>
                  <a:t>D</a:t>
                </a:r>
                <a:r>
                  <a:rPr lang="en-US" dirty="0"/>
                  <a:t>.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.</a:t>
                </a:r>
                <a:endParaRPr kumimoji="0" lang="vi-VN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424" y="5673331"/>
                <a:ext cx="4583540" cy="768993"/>
              </a:xfrm>
              <a:prstGeom prst="rect">
                <a:avLst/>
              </a:prstGeom>
              <a:blipFill>
                <a:blip r:embed="rId6"/>
                <a:stretch>
                  <a:fillRect l="-5186"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882308" y="5884331"/>
            <a:ext cx="5093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696228" y="5609613"/>
            <a:ext cx="117087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/>
              <p:nvPr/>
            </p:nvSpPr>
            <p:spPr>
              <a:xfrm>
                <a:off x="714833" y="8686800"/>
                <a:ext cx="23642476" cy="342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qua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b="1" dirty="0"/>
                  <a:t>C &amp; D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b="1" dirty="0"/>
                  <a:t>A &amp; B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+2=0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𝐶𝐴𝑆𝐼𝑂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 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loại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</a:t>
                </a:r>
                <a:r>
                  <a:rPr lang="en-US" b="1" dirty="0"/>
                  <a:t>C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+2=0→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="1" dirty="0"/>
                  <a:t> D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33" y="8686800"/>
                <a:ext cx="23642476" cy="3422925"/>
              </a:xfrm>
              <a:prstGeom prst="rect">
                <a:avLst/>
              </a:prstGeom>
              <a:blipFill>
                <a:blip r:embed="rId7"/>
                <a:stretch>
                  <a:fillRect l="-1005" r="-516" b="-7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B0E8451A-0985-4ACA-BFFB-F53247E7C422}"/>
              </a:ext>
            </a:extLst>
          </p:cNvPr>
          <p:cNvSpPr/>
          <p:nvPr/>
        </p:nvSpPr>
        <p:spPr>
          <a:xfrm>
            <a:off x="1" y="7317221"/>
            <a:ext cx="5234034" cy="84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Hướng dẫn  giải</a:t>
            </a:r>
            <a:endParaRPr lang="en-US" sz="4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2" name="Hình ảnh 51">
            <a:extLst>
              <a:ext uri="{FF2B5EF4-FFF2-40B4-BE49-F238E27FC236}">
                <a16:creationId xmlns:a16="http://schemas.microsoft.com/office/drawing/2014/main" id="{D410DFC2-C5AD-4C9B-B486-3EC803EB22B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8734703" y="1766225"/>
            <a:ext cx="5556468" cy="53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160231" y="1741322"/>
            <a:ext cx="24019353" cy="5617621"/>
            <a:chOff x="992187" y="2636130"/>
            <a:chExt cx="22244462" cy="38807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36592" y="2831117"/>
              <a:ext cx="22200057" cy="36857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36130"/>
              <a:ext cx="3124200" cy="951879"/>
              <a:chOff x="534987" y="1730140"/>
              <a:chExt cx="4197167" cy="109406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730140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972683"/>
                <a:ext cx="3173469" cy="46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19149" y="2159018"/>
                <a:ext cx="10796240" cy="197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dirty="0"/>
                  <a:t>  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dirty="0"/>
                  <a:t> có đồ thị như hình.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/>
                  <a:t> là</a:t>
                </a:r>
                <a:endParaRPr lang="en-US" sz="66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49" y="2159018"/>
                <a:ext cx="10796240" cy="1973232"/>
              </a:xfrm>
              <a:prstGeom prst="rect">
                <a:avLst/>
              </a:prstGeom>
              <a:blipFill>
                <a:blip r:embed="rId3"/>
                <a:stretch>
                  <a:fillRect l="-1072" r="-395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4036" y="4559309"/>
                <a:ext cx="152041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/>
                        <m:t>A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b="1"/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36" y="4559309"/>
                <a:ext cx="1520419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58385" y="4611099"/>
                <a:ext cx="152041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/>
                        <m:t>B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b="1"/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85" y="4611099"/>
                <a:ext cx="152041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005781" y="4580932"/>
                <a:ext cx="169390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/>
                        <m:t>C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b="1"/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781" y="4580932"/>
                <a:ext cx="1693906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579175" y="4559309"/>
                <a:ext cx="138866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/>
                  <a:t>D</a:t>
                </a:r>
                <a:r>
                  <a:rPr lang="en-US" dirty="0"/>
                  <a:t>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  <a:endParaRPr kumimoji="0" lang="vi-VN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175" y="4559309"/>
                <a:ext cx="1388661" cy="754053"/>
              </a:xfrm>
              <a:prstGeom prst="rect">
                <a:avLst/>
              </a:prstGeom>
              <a:blipFill>
                <a:blip r:embed="rId7"/>
                <a:stretch>
                  <a:fillRect l="-17621" t="-15323" r="-14537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5885556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4064828" y="4400058"/>
            <a:ext cx="117087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/>
              <p:nvPr/>
            </p:nvSpPr>
            <p:spPr>
              <a:xfrm>
                <a:off x="477169" y="8602543"/>
                <a:ext cx="15601031" cy="3357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69" y="8602543"/>
                <a:ext cx="15601031" cy="3357971"/>
              </a:xfrm>
              <a:prstGeom prst="rect">
                <a:avLst/>
              </a:prstGeom>
              <a:blipFill>
                <a:blip r:embed="rId8"/>
                <a:stretch>
                  <a:fillRect l="-1523" b="-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B0E8451A-0985-4ACA-BFFB-F53247E7C422}"/>
              </a:ext>
            </a:extLst>
          </p:cNvPr>
          <p:cNvSpPr/>
          <p:nvPr/>
        </p:nvSpPr>
        <p:spPr>
          <a:xfrm>
            <a:off x="264512" y="7690981"/>
            <a:ext cx="5110101" cy="84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Hướng dẫn  giải</a:t>
            </a:r>
            <a:endParaRPr lang="en-US" sz="4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3733EDA-3534-4630-89FF-1A93CCB011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5970" y="2102100"/>
            <a:ext cx="4648614" cy="506646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755C33-CBD7-48C6-8423-CFEBF85FA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54600" y="8397088"/>
            <a:ext cx="6152231" cy="525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2D035C9-671A-470D-B81A-255D1073B29D}"/>
                  </a:ext>
                </a:extLst>
              </p:cNvPr>
              <p:cNvSpPr txBox="1"/>
              <p:nvPr/>
            </p:nvSpPr>
            <p:spPr>
              <a:xfrm>
                <a:off x="477169" y="12254032"/>
                <a:ext cx="1519201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Căn </a:t>
                </a:r>
                <a:r>
                  <a:rPr lang="en-US" dirty="0" err="1"/>
                  <a:t>cứ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3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2D035C9-671A-470D-B81A-255D1073B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69" y="12254032"/>
                <a:ext cx="15192018" cy="754053"/>
              </a:xfrm>
              <a:prstGeom prst="rect">
                <a:avLst/>
              </a:prstGeom>
              <a:blipFill>
                <a:blip r:embed="rId11"/>
                <a:stretch>
                  <a:fillRect l="-1565" t="-16129" r="-40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0751" y="1662327"/>
            <a:ext cx="24293249" cy="6061146"/>
            <a:chOff x="995733" y="2593533"/>
            <a:chExt cx="22240916" cy="418712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36592" y="279502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593533"/>
              <a:ext cx="3142857" cy="994476"/>
              <a:chOff x="539751" y="1681180"/>
              <a:chExt cx="4222232" cy="114302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64816" y="1681180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972683"/>
                <a:ext cx="3173469" cy="562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499371" y="2159018"/>
                <a:ext cx="1535846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/>
                  <a:t>Cho </a:t>
                </a:r>
                <a:r>
                  <a:rPr lang="vi-VN" sz="4800" dirty="0" err="1"/>
                  <a:t>hàm</a:t>
                </a:r>
                <a:r>
                  <a:rPr lang="vi-VN" sz="4800" dirty="0"/>
                  <a:t> </a:t>
                </a:r>
                <a:r>
                  <a:rPr lang="vi-VN" sz="4800" dirty="0" err="1"/>
                  <a:t>số</a:t>
                </a:r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800" dirty="0"/>
                  <a:t> </a:t>
                </a:r>
                <a:r>
                  <a:rPr lang="vi-VN" sz="4800" dirty="0" err="1"/>
                  <a:t>có</a:t>
                </a:r>
                <a:r>
                  <a:rPr lang="vi-VN" sz="4800" dirty="0"/>
                  <a:t> </a:t>
                </a:r>
                <a:r>
                  <a:rPr lang="vi-VN" sz="4800" dirty="0" err="1"/>
                  <a:t>đồ</a:t>
                </a:r>
                <a:r>
                  <a:rPr lang="vi-VN" sz="4800" dirty="0"/>
                  <a:t> </a:t>
                </a:r>
                <a:r>
                  <a:rPr lang="vi-VN" sz="4800" dirty="0" err="1"/>
                  <a:t>thị</a:t>
                </a:r>
                <a:r>
                  <a:rPr lang="vi-VN" sz="4800" dirty="0"/>
                  <a:t> như </a:t>
                </a:r>
                <a:r>
                  <a:rPr lang="vi-VN" sz="4800" dirty="0" err="1"/>
                  <a:t>hình</a:t>
                </a:r>
                <a:r>
                  <a:rPr lang="vi-VN" sz="4800" dirty="0"/>
                  <a:t> </a:t>
                </a:r>
                <a:r>
                  <a:rPr lang="vi-VN" sz="4800" dirty="0" err="1"/>
                  <a:t>vẽ</a:t>
                </a:r>
                <a:r>
                  <a:rPr lang="vi-VN" sz="4800" dirty="0"/>
                  <a:t> </a:t>
                </a:r>
                <a:r>
                  <a:rPr lang="en-US" sz="4800" dirty="0" err="1"/>
                  <a:t>bên</a:t>
                </a:r>
                <a:r>
                  <a:rPr lang="vi-VN" sz="4800" dirty="0"/>
                  <a:t>. </a:t>
                </a:r>
                <a:r>
                  <a:rPr lang="vi-VN" sz="4800" dirty="0" err="1"/>
                  <a:t>Tìm</a:t>
                </a:r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4800" dirty="0"/>
                  <a:t> </a:t>
                </a:r>
                <a:r>
                  <a:rPr lang="vi-VN" sz="4800" dirty="0" err="1"/>
                  <a:t>để</a:t>
                </a:r>
                <a:r>
                  <a:rPr lang="vi-VN" sz="4800" dirty="0"/>
                  <a:t> phương </a:t>
                </a:r>
                <a:r>
                  <a:rPr lang="vi-VN" sz="4800" dirty="0" err="1"/>
                  <a:t>trình</a:t>
                </a:r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4800" dirty="0"/>
                  <a:t> </a:t>
                </a:r>
                <a:r>
                  <a:rPr lang="vi-VN" sz="4800" dirty="0" err="1"/>
                  <a:t>có</a:t>
                </a:r>
                <a:r>
                  <a:rPr lang="vi-VN" sz="4800" dirty="0"/>
                  <a:t> </a:t>
                </a:r>
                <a:r>
                  <a:rPr lang="vi-VN" sz="4800" dirty="0" err="1"/>
                  <a:t>bốn</a:t>
                </a:r>
                <a:r>
                  <a:rPr lang="vi-VN" sz="4800" dirty="0"/>
                  <a:t> </a:t>
                </a:r>
                <a:r>
                  <a:rPr lang="vi-VN" sz="4800" dirty="0" err="1"/>
                  <a:t>nghiệm</a:t>
                </a:r>
                <a:r>
                  <a:rPr lang="vi-VN" sz="4800" dirty="0"/>
                  <a:t> phân </a:t>
                </a:r>
                <a:r>
                  <a:rPr lang="vi-VN" sz="4800" dirty="0" err="1"/>
                  <a:t>biệt</a:t>
                </a:r>
                <a:r>
                  <a:rPr lang="vi-VN" sz="4800" dirty="0"/>
                  <a:t>.</a:t>
                </a:r>
                <a:endParaRPr lang="en-US" sz="66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71" y="2159018"/>
                <a:ext cx="15358467" cy="1569660"/>
              </a:xfrm>
              <a:prstGeom prst="rect">
                <a:avLst/>
              </a:prstGeom>
              <a:blipFill>
                <a:blip r:embed="rId3"/>
                <a:stretch>
                  <a:fillRect l="-1786" t="-10465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33602" y="4152653"/>
                <a:ext cx="450630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b="1" dirty="0"/>
                  <a:t>A</a:t>
                </a:r>
                <a:r>
                  <a:rPr lang="vi-VN" dirty="0"/>
                  <a:t>.</a:t>
                </a:r>
                <a:r>
                  <a:rPr lang="en-US" dirty="0"/>
                  <a:t> 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vi-VN" dirty="0"/>
                  <a:t>.</a:t>
                </a:r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602" y="4152653"/>
                <a:ext cx="4506307" cy="754053"/>
              </a:xfrm>
              <a:prstGeom prst="rect">
                <a:avLst/>
              </a:prstGeom>
              <a:blipFill>
                <a:blip r:embed="rId4"/>
                <a:stretch>
                  <a:fillRect l="-5413" t="-17742" r="-446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107648" y="4081427"/>
                <a:ext cx="491529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mtClean="0"/>
                        <m:t>B</m:t>
                      </m:r>
                      <m:r>
                        <m:rPr>
                          <m:nor/>
                        </m:rPr>
                        <a:rPr lang="vi-VN" smtClean="0"/>
                        <m:t>.</m:t>
                      </m:r>
                      <m:r>
                        <m:rPr>
                          <m:nor/>
                        </m:rPr>
                        <a:rPr lang="vi-VN" b="1" smtClean="0"/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−4&lt;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&lt;−3</m:t>
                      </m:r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48" y="4081427"/>
                <a:ext cx="4915291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315062" y="5465073"/>
                <a:ext cx="341249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b="1" dirty="0"/>
                  <a:t>C</a:t>
                </a:r>
                <a:r>
                  <a:rPr lang="vi-VN" dirty="0"/>
                  <a:t>.</a:t>
                </a:r>
                <a:r>
                  <a:rPr lang="vi-VN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&gt;−4</m:t>
                    </m:r>
                  </m:oMath>
                </a14:m>
                <a:r>
                  <a:rPr lang="vi-VN" dirty="0"/>
                  <a:t>.</a:t>
                </a:r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62" y="5465073"/>
                <a:ext cx="3412493" cy="754053"/>
              </a:xfrm>
              <a:prstGeom prst="rect">
                <a:avLst/>
              </a:prstGeom>
              <a:blipFill>
                <a:blip r:embed="rId6"/>
                <a:stretch>
                  <a:fillRect l="-7143" t="-1788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107647" y="5475444"/>
                <a:ext cx="491529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/>
                        <m:t>D</m:t>
                      </m:r>
                      <m:r>
                        <m:rPr>
                          <m:nor/>
                        </m:rPr>
                        <a:rPr lang="vi-VN"/>
                        <m:t>.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−4≤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&lt;−3</m:t>
                      </m:r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kumimoji="0" lang="vi-VN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47" y="5475444"/>
                <a:ext cx="491529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5885556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67252" y="4002751"/>
            <a:ext cx="117087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/>
              <p:nvPr/>
            </p:nvSpPr>
            <p:spPr>
              <a:xfrm>
                <a:off x="0" y="9668315"/>
                <a:ext cx="22209321" cy="1696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 err="1"/>
                  <a:t>Dựa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b="1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/>
                  <a:t>suy ra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&lt;−3</m:t>
                    </m:r>
                  </m:oMath>
                </a14:m>
                <a:r>
                  <a:rPr lang="en-US" dirty="0"/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68315"/>
                <a:ext cx="22209321" cy="1696170"/>
              </a:xfrm>
              <a:prstGeom prst="rect">
                <a:avLst/>
              </a:prstGeom>
              <a:blipFill>
                <a:blip r:embed="rId8"/>
                <a:stretch>
                  <a:fillRect t="-3957" b="-16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B0E8451A-0985-4ACA-BFFB-F53247E7C422}"/>
              </a:ext>
            </a:extLst>
          </p:cNvPr>
          <p:cNvSpPr/>
          <p:nvPr/>
        </p:nvSpPr>
        <p:spPr>
          <a:xfrm>
            <a:off x="356206" y="8142663"/>
            <a:ext cx="5110101" cy="84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Hướng dẫn  giải</a:t>
            </a:r>
            <a:endParaRPr lang="en-US" sz="4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2" name="Hình ảnh 31" descr="Description: Description: do thi">
            <a:extLst>
              <a:ext uri="{FF2B5EF4-FFF2-40B4-BE49-F238E27FC236}">
                <a16:creationId xmlns:a16="http://schemas.microsoft.com/office/drawing/2014/main" id="{694526DD-67E8-40D9-9B7A-F6959D2C71D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166" y="2085490"/>
            <a:ext cx="5596453" cy="524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7F067C3-2DF1-4B14-89B1-9044B0612A7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8329343" y="8391642"/>
            <a:ext cx="5846806" cy="52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8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2514" y="1627998"/>
            <a:ext cx="24422192" cy="6051733"/>
            <a:chOff x="992187" y="2636130"/>
            <a:chExt cx="22244462" cy="41806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36592" y="2831116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36130"/>
              <a:ext cx="3124200" cy="951879"/>
              <a:chOff x="534987" y="1730140"/>
              <a:chExt cx="4197167" cy="109406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730140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972683"/>
                <a:ext cx="3173469" cy="562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514193" y="1789009"/>
                <a:ext cx="12539811" cy="1743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1.   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?</a:t>
                </a:r>
                <a:endParaRPr lang="en-US" sz="66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93" y="1789009"/>
                <a:ext cx="12539811" cy="1743362"/>
              </a:xfrm>
              <a:prstGeom prst="rect">
                <a:avLst/>
              </a:prstGeom>
              <a:blipFill>
                <a:blip r:embed="rId3"/>
                <a:stretch>
                  <a:fillRect l="-1895" b="-16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408407"/>
                <a:ext cx="5820815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/>
                  <a:t>A</a:t>
                </a:r>
                <a:r>
                  <a:rPr lang="en-US" dirty="0"/>
                  <a:t>.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08407"/>
                <a:ext cx="5820815" cy="839269"/>
              </a:xfrm>
              <a:prstGeom prst="rect">
                <a:avLst/>
              </a:prstGeom>
              <a:blipFill>
                <a:blip r:embed="rId4"/>
                <a:stretch>
                  <a:fillRect l="-4084" t="-7971" b="-29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4150" y="4403364"/>
                <a:ext cx="6180685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/>
                        <m:t>B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50" y="4403364"/>
                <a:ext cx="6180685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48081" y="5757501"/>
                <a:ext cx="6274700" cy="1077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/>
                        <m:t>C</m:t>
                      </m:r>
                      <m:r>
                        <m:rPr>
                          <m:nor/>
                        </m:rPr>
                        <a:rPr lang="en-US" smtClean="0"/>
                        <m:t>.</m:t>
                      </m:r>
                      <m:r>
                        <m:rPr>
                          <m:nor/>
                        </m:rPr>
                        <a:rPr lang="en-US" b="1" smtClean="0"/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kumimoji="0" lang="en-GB" sz="6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1" y="5757501"/>
                <a:ext cx="6274700" cy="1077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769579" y="5892126"/>
                <a:ext cx="568226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/>
                        <m:t>D</m:t>
                      </m:r>
                      <m:r>
                        <m:rPr>
                          <m:nor/>
                        </m:rPr>
                        <a:rPr lang="en-US" smtClean="0"/>
                        <m:t>.</m:t>
                      </m:r>
                      <m:r>
                        <m:rPr>
                          <m:nor/>
                        </m:rPr>
                        <a:rPr lang="en-US" b="1" smtClean="0"/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79" y="5892126"/>
                <a:ext cx="5682262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5885556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5268" y="4376790"/>
            <a:ext cx="117087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300" b="1" i="0" u="none" strike="noStrike" kern="1200" cap="none" spc="0" normalizeH="0" baseline="0" noProof="0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/>
              <p:nvPr/>
            </p:nvSpPr>
            <p:spPr>
              <a:xfrm>
                <a:off x="413740" y="9039401"/>
                <a:ext cx="22209321" cy="419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Hình</a:t>
                </a:r>
                <a:r>
                  <a:rPr lang="en-US" dirty="0"/>
                  <a:t> 2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+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+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qua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+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43E6F96-9C66-4861-A395-58C5B3013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0" y="9039401"/>
                <a:ext cx="22209321" cy="4192686"/>
              </a:xfrm>
              <a:prstGeom prst="rect">
                <a:avLst/>
              </a:prstGeom>
              <a:blipFill>
                <a:blip r:embed="rId8"/>
                <a:stretch>
                  <a:fillRect l="-1098" t="-1599" r="-302" b="-5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B0E8451A-0985-4ACA-BFFB-F53247E7C422}"/>
              </a:ext>
            </a:extLst>
          </p:cNvPr>
          <p:cNvSpPr/>
          <p:nvPr/>
        </p:nvSpPr>
        <p:spPr>
          <a:xfrm>
            <a:off x="249194" y="8089328"/>
            <a:ext cx="5110101" cy="84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Hướng dẫn  giải</a:t>
            </a:r>
            <a:endParaRPr lang="en-US" sz="4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A136937C-3C78-4D83-9956-8B95394D31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4427707" y="2879099"/>
            <a:ext cx="4228554" cy="3897883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6E775AD3-9FB0-45F3-BBCB-4E261C551F6A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9072756" y="2906174"/>
            <a:ext cx="5225977" cy="3857103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EAEC324-1552-4CEC-8B13-7C4E5C5CBA53}"/>
              </a:ext>
            </a:extLst>
          </p:cNvPr>
          <p:cNvSpPr txBox="1"/>
          <p:nvPr/>
        </p:nvSpPr>
        <p:spPr>
          <a:xfrm>
            <a:off x="15735915" y="6789276"/>
            <a:ext cx="22083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endParaRPr lang="en-US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0C770441-C206-4F84-B69A-8469A94D166F}"/>
              </a:ext>
            </a:extLst>
          </p:cNvPr>
          <p:cNvSpPr txBox="1"/>
          <p:nvPr/>
        </p:nvSpPr>
        <p:spPr>
          <a:xfrm>
            <a:off x="20703715" y="6835297"/>
            <a:ext cx="2423720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4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43" grpId="0" animBg="1"/>
      <p:bldP spid="3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BF095F3-2196-4E7D-BE9F-89E9F568200C}"/>
              </a:ext>
            </a:extLst>
          </p:cNvPr>
          <p:cNvSpPr txBox="1">
            <a:spLocks/>
          </p:cNvSpPr>
          <p:nvPr/>
        </p:nvSpPr>
        <p:spPr>
          <a:xfrm>
            <a:off x="-228600" y="5695905"/>
            <a:ext cx="8979478" cy="1127127"/>
          </a:xfrm>
          <a:prstGeom prst="rect">
            <a:avLst/>
          </a:prstGeom>
        </p:spPr>
        <p:txBody>
          <a:bodyPr/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D9636426-53F8-4892-B955-20F17FC5E7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8570" y="6892969"/>
                <a:ext cx="22326600" cy="2422526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Khảo sát sự biến thiên và vẽ đồ thị các hàm số sau: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−4;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nhóm trình bày bài của mình vào bảng </a:t>
                </a: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phụ)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D9636426-53F8-4892-B955-20F17FC5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70" y="6892969"/>
                <a:ext cx="22326600" cy="2422526"/>
              </a:xfrm>
              <a:prstGeom prst="rect">
                <a:avLst/>
              </a:prstGeom>
              <a:blipFill>
                <a:blip r:embed="rId2"/>
                <a:stretch>
                  <a:fillRect l="-1120" t="-5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B08424B-CD81-4B34-B1E3-EAAA98306D43}"/>
              </a:ext>
            </a:extLst>
          </p:cNvPr>
          <p:cNvSpPr/>
          <p:nvPr/>
        </p:nvSpPr>
        <p:spPr>
          <a:xfrm>
            <a:off x="1390648" y="3022718"/>
            <a:ext cx="2105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Quy trình khảo sát sự biến thiên và vẽ đồ thị</a:t>
            </a:r>
            <a:r>
              <a:rPr lang="vi-VN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hàm số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6D669A3-A198-4444-89B2-E929BB378727}"/>
              </a:ext>
            </a:extLst>
          </p:cNvPr>
          <p:cNvSpPr/>
          <p:nvPr/>
        </p:nvSpPr>
        <p:spPr>
          <a:xfrm>
            <a:off x="1390648" y="2068878"/>
            <a:ext cx="7893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66934D74-D009-4155-B92A-97CD5900ED77}"/>
                  </a:ext>
                </a:extLst>
              </p:cNvPr>
              <p:cNvSpPr/>
              <p:nvPr/>
            </p:nvSpPr>
            <p:spPr>
              <a:xfrm>
                <a:off x="1517073" y="8585301"/>
                <a:ext cx="22860000" cy="140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 Hoàn thành 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đường cong tán sắc có phương trình: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id="{66934D74-D009-4155-B92A-97CD5900E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73" y="8585301"/>
                <a:ext cx="22860000" cy="1408975"/>
              </a:xfrm>
              <a:prstGeom prst="rect">
                <a:avLst/>
              </a:prstGeom>
              <a:blipFill>
                <a:blip r:embed="rId3"/>
                <a:stretch>
                  <a:fillRect l="-1093" b="-8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 3">
            <a:extLst>
              <a:ext uri="{FF2B5EF4-FFF2-40B4-BE49-F238E27FC236}">
                <a16:creationId xmlns:a16="http://schemas.microsoft.com/office/drawing/2014/main" id="{CC30353F-8394-4530-A1B8-7FA303924BEF}"/>
              </a:ext>
            </a:extLst>
          </p:cNvPr>
          <p:cNvSpPr/>
          <p:nvPr/>
        </p:nvSpPr>
        <p:spPr>
          <a:xfrm>
            <a:off x="1390647" y="4272714"/>
            <a:ext cx="2105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Quy trình khảo sát sự biến thiên và vẽ đồ thị</a:t>
            </a:r>
            <a:r>
              <a:rPr lang="vi-VN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hàm số bậc ba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TIẾT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KẾT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THÚC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TRÂN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TRỌNG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CÁM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EM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THEO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DÕI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53C46FA-710A-49B6-B650-E4E3CBD695A5}"/>
              </a:ext>
            </a:extLst>
          </p:cNvPr>
          <p:cNvSpPr/>
          <p:nvPr/>
        </p:nvSpPr>
        <p:spPr>
          <a:xfrm>
            <a:off x="981079" y="1797190"/>
            <a:ext cx="95926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H1. HOẠT ĐỘNG KHỞI ĐỘNG: 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267FCBA-5B06-4427-8BA6-D23A2A37287B}"/>
              </a:ext>
            </a:extLst>
          </p:cNvPr>
          <p:cNvSpPr/>
          <p:nvPr/>
        </p:nvSpPr>
        <p:spPr>
          <a:xfrm>
            <a:off x="10392630" y="1752600"/>
            <a:ext cx="6526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sát các hình sau: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36" descr="Kết quả hình ảnh cho đồ thị hàm số trong y học, công nghệ, tài chính">
            <a:extLst>
              <a:ext uri="{FF2B5EF4-FFF2-40B4-BE49-F238E27FC236}">
                <a16:creationId xmlns:a16="http://schemas.microsoft.com/office/drawing/2014/main" id="{3B722FDE-00DA-463E-959A-F067943BEE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49352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D1A5ED3-9713-410D-B15B-2DD3B7E6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38400"/>
            <a:ext cx="15392399" cy="773887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8311966-5261-4C91-8640-AF9A7293CB3C}"/>
              </a:ext>
            </a:extLst>
          </p:cNvPr>
          <p:cNvSpPr/>
          <p:nvPr/>
        </p:nvSpPr>
        <p:spPr>
          <a:xfrm>
            <a:off x="5410200" y="10621875"/>
            <a:ext cx="13106400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 thị của công suất theo giá trị Z</a:t>
            </a:r>
            <a:r>
              <a:rPr lang="en-US" sz="4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ịp tim bình thường và cách đếm nhịp tim đúng cách">
            <a:extLst>
              <a:ext uri="{FF2B5EF4-FFF2-40B4-BE49-F238E27FC236}">
                <a16:creationId xmlns:a16="http://schemas.microsoft.com/office/drawing/2014/main" id="{B147D65F-EEB0-4F74-99CA-071B653393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201930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8E85949-4B68-45E3-8212-AEE39DA718FA}"/>
              </a:ext>
            </a:extLst>
          </p:cNvPr>
          <p:cNvSpPr/>
          <p:nvPr/>
        </p:nvSpPr>
        <p:spPr>
          <a:xfrm>
            <a:off x="7010400" y="11284803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nhịp tim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A06C768-0BB0-4221-9C34-CB2CF043747F}"/>
              </a:ext>
            </a:extLst>
          </p:cNvPr>
          <p:cNvSpPr/>
          <p:nvPr/>
        </p:nvSpPr>
        <p:spPr>
          <a:xfrm>
            <a:off x="1744413" y="2653718"/>
            <a:ext cx="20895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 vậy, việc vẽ các đồ thị hàm số trong thực tế có cần thiết, có thực sự hữu ích không?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A1A705F-047F-4C57-B7F9-FD5A360674B3}"/>
              </a:ext>
            </a:extLst>
          </p:cNvPr>
          <p:cNvSpPr/>
          <p:nvPr/>
        </p:nvSpPr>
        <p:spPr>
          <a:xfrm>
            <a:off x="1744412" y="5334000"/>
            <a:ext cx="20895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vẽ được đồ thị hàm số khi biết dữ liệu về hàm đó không?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E2C429E3-2745-46AC-8650-F7294E7A6842}"/>
                  </a:ext>
                </a:extLst>
              </p:cNvPr>
              <p:cNvSpPr/>
              <p:nvPr/>
            </p:nvSpPr>
            <p:spPr>
              <a:xfrm>
                <a:off x="1744412" y="8103764"/>
                <a:ext cx="18067588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6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 hạn, vẽ đường cong tán sắc có phương trình: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6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em sẽ vẽ như thế nào?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E2C429E3-2745-46AC-8650-F7294E7A6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12" y="8103764"/>
                <a:ext cx="18067588" cy="3272691"/>
              </a:xfrm>
              <a:prstGeom prst="rect">
                <a:avLst/>
              </a:prstGeom>
              <a:blipFill>
                <a:blip r:embed="rId2"/>
                <a:stretch>
                  <a:fillRect l="-2024" r="-2058" b="-5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9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74BF4F6-A03F-482E-BC2F-9799611A7E35}"/>
              </a:ext>
            </a:extLst>
          </p:cNvPr>
          <p:cNvSpPr/>
          <p:nvPr/>
        </p:nvSpPr>
        <p:spPr>
          <a:xfrm>
            <a:off x="1772617" y="2316269"/>
            <a:ext cx="11678197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HOẠT ĐỘNG HÌNH THÀNH KIẾN THỨC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DE94E80-977E-43D7-B0F0-6F2631F98311}"/>
              </a:ext>
            </a:extLst>
          </p:cNvPr>
          <p:cNvSpPr/>
          <p:nvPr/>
        </p:nvSpPr>
        <p:spPr>
          <a:xfrm>
            <a:off x="1800326" y="3286215"/>
            <a:ext cx="21835070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kể tên một số hàm đã học trong chương trình, ở lớp dưới để vẽ được đồ thị hàm số các em đã phải làm như thế nào?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64B436E-AE11-46F4-9A29-C9056501655E}"/>
              </a:ext>
            </a:extLst>
          </p:cNvPr>
          <p:cNvSpPr/>
          <p:nvPr/>
        </p:nvSpPr>
        <p:spPr>
          <a:xfrm>
            <a:off x="395861" y="1436203"/>
            <a:ext cx="8034572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I. SƠ ĐỒ KHẢO SÁT HÀM SỐ</a:t>
            </a:r>
            <a:endParaRPr lang="en-US" sz="4000" b="1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B73E4CF-5F60-48F5-A8AC-0039E9AA1CD6}"/>
              </a:ext>
            </a:extLst>
          </p:cNvPr>
          <p:cNvSpPr/>
          <p:nvPr/>
        </p:nvSpPr>
        <p:spPr>
          <a:xfrm>
            <a:off x="426319" y="2456476"/>
            <a:ext cx="4264309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Tập xác định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9DA19980-E22B-474C-B197-9872B3C97651}"/>
              </a:ext>
            </a:extLst>
          </p:cNvPr>
          <p:cNvSpPr/>
          <p:nvPr/>
        </p:nvSpPr>
        <p:spPr>
          <a:xfrm>
            <a:off x="330652" y="3347299"/>
            <a:ext cx="442140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Sự biến thiên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AF3ABF3-6758-4E28-9B2B-F55AB9B07BC3}"/>
              </a:ext>
            </a:extLst>
          </p:cNvPr>
          <p:cNvSpPr/>
          <p:nvPr/>
        </p:nvSpPr>
        <p:spPr>
          <a:xfrm>
            <a:off x="4651150" y="3328425"/>
            <a:ext cx="2511650" cy="9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Tính 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76B3C03-7124-4004-92AD-89F35C7FEBBE}"/>
              </a:ext>
            </a:extLst>
          </p:cNvPr>
          <p:cNvSpPr/>
          <p:nvPr/>
        </p:nvSpPr>
        <p:spPr>
          <a:xfrm>
            <a:off x="4611741" y="4201365"/>
            <a:ext cx="13182840" cy="9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Tìm các điểm tại đó 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 hoặc 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không xác định.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A7BF104E-0E93-40AD-8F44-BD0073B434CA}"/>
              </a:ext>
            </a:extLst>
          </p:cNvPr>
          <p:cNvSpPr/>
          <p:nvPr/>
        </p:nvSpPr>
        <p:spPr>
          <a:xfrm>
            <a:off x="4637295" y="5212190"/>
            <a:ext cx="124085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Tìm các giới hạn đặc biệt và tiệm cận (nếu có).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23390A2E-6812-4436-B833-B136069524D5}"/>
              </a:ext>
            </a:extLst>
          </p:cNvPr>
          <p:cNvSpPr/>
          <p:nvPr/>
        </p:nvSpPr>
        <p:spPr>
          <a:xfrm>
            <a:off x="4690628" y="6194703"/>
            <a:ext cx="577594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Lập bảng biến thiên.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15499D9-C105-403B-99CD-09640CFAF71D}"/>
              </a:ext>
            </a:extLst>
          </p:cNvPr>
          <p:cNvSpPr/>
          <p:nvPr/>
        </p:nvSpPr>
        <p:spPr>
          <a:xfrm>
            <a:off x="4671931" y="7237578"/>
            <a:ext cx="15260822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Ghi kết quả về khoảng đơn điệu và cực trị của hàm số.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8385453-AB01-4444-A13A-871B67C0883D}"/>
              </a:ext>
            </a:extLst>
          </p:cNvPr>
          <p:cNvSpPr/>
          <p:nvPr/>
        </p:nvSpPr>
        <p:spPr>
          <a:xfrm>
            <a:off x="446838" y="8462440"/>
            <a:ext cx="2411238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Đồ thị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44A122C-ED0F-4E47-B485-5D88A04DC7D7}"/>
              </a:ext>
            </a:extLst>
          </p:cNvPr>
          <p:cNvSpPr/>
          <p:nvPr/>
        </p:nvSpPr>
        <p:spPr>
          <a:xfrm>
            <a:off x="4697523" y="8432725"/>
            <a:ext cx="13509852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Tìm toạ độ giao điểm của đồ thị với các trục toạ độ.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D4F17418-5639-411F-AA40-E70DAE508E9A}"/>
              </a:ext>
            </a:extLst>
          </p:cNvPr>
          <p:cNvSpPr/>
          <p:nvPr/>
        </p:nvSpPr>
        <p:spPr>
          <a:xfrm>
            <a:off x="4736432" y="9525702"/>
            <a:ext cx="11301492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Xác định tính đối xứng của đồ thị (nếu có).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F43B644-F37A-4F25-96C9-478F6E4ADD41}"/>
              </a:ext>
            </a:extLst>
          </p:cNvPr>
          <p:cNvSpPr/>
          <p:nvPr/>
        </p:nvSpPr>
        <p:spPr>
          <a:xfrm>
            <a:off x="4692714" y="10816019"/>
            <a:ext cx="1208536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Xác định tính tuần hoàn (nếu có) của hàm số.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2A4E0F9-F48C-469D-B9D8-BFD8C0C1F03C}"/>
              </a:ext>
            </a:extLst>
          </p:cNvPr>
          <p:cNvSpPr/>
          <p:nvPr/>
        </p:nvSpPr>
        <p:spPr>
          <a:xfrm>
            <a:off x="4739066" y="11963400"/>
            <a:ext cx="16596934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Dựa vào bảng biến thiên và các yếu tố xác định ở trên để vẽ.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0B4C4BB-8458-4AF6-8FF4-A87A925E6A6A}"/>
              </a:ext>
            </a:extLst>
          </p:cNvPr>
          <p:cNvSpPr/>
          <p:nvPr/>
        </p:nvSpPr>
        <p:spPr>
          <a:xfrm>
            <a:off x="1600200" y="2362200"/>
            <a:ext cx="1645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KHẢO SÁT MỘT SỐ HÀM ĐA THỨC VÀ HÀM PHÂN THỨC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8AC9B248-E1A5-4305-8C8E-12A29B3A28AC}"/>
                  </a:ext>
                </a:extLst>
              </p:cNvPr>
              <p:cNvSpPr/>
              <p:nvPr/>
            </p:nvSpPr>
            <p:spPr>
              <a:xfrm>
                <a:off x="1600200" y="3657600"/>
                <a:ext cx="15547205" cy="2123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Hàm số</a:t>
                </a:r>
                <a:r>
                  <a:rPr lang="vi-VN" sz="6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b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cx</m:t>
                    </m:r>
                    <m:r>
                      <a:rPr lang="vi-VN" sz="6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6600" i="1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vi-VN" sz="6600" dirty="0">
                    <a:latin typeface="Arial" panose="020B0604020202020204" pitchFamily="34" charset="0"/>
                    <a:cs typeface="Arial" panose="020B0604020202020204" pitchFamily="34" charset="0"/>
                  </a:rPr>
                  <a:t> (a</a:t>
                </a:r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6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6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8AC9B248-E1A5-4305-8C8E-12A29B3A2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657600"/>
                <a:ext cx="15547205" cy="2123658"/>
              </a:xfrm>
              <a:prstGeom prst="rect">
                <a:avLst/>
              </a:prstGeom>
              <a:blipFill>
                <a:blip r:embed="rId2"/>
                <a:stretch>
                  <a:fillRect l="-2706" t="-10057" r="-1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2B66339A-3F4C-44AD-82DF-2B2F13B6C016}"/>
              </a:ext>
            </a:extLst>
          </p:cNvPr>
          <p:cNvSpPr/>
          <p:nvPr/>
        </p:nvSpPr>
        <p:spPr>
          <a:xfrm>
            <a:off x="1607127" y="4959818"/>
            <a:ext cx="1264961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VD1: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Khảo sát sự biến thiên và vẽ đồ thị hàm số: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9487575C-7C9B-4C8A-9E1A-5676F8F36C6D}"/>
                  </a:ext>
                </a:extLst>
              </p:cNvPr>
              <p:cNvSpPr/>
              <p:nvPr/>
            </p:nvSpPr>
            <p:spPr>
              <a:xfrm>
                <a:off x="14166652" y="5129934"/>
                <a:ext cx="442608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9487575C-7C9B-4C8A-9E1A-5676F8F36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652" y="5129934"/>
                <a:ext cx="4426083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B93708A8-24FA-41CC-B216-E071F7F714AD}"/>
              </a:ext>
            </a:extLst>
          </p:cNvPr>
          <p:cNvSpPr/>
          <p:nvPr/>
        </p:nvSpPr>
        <p:spPr>
          <a:xfrm>
            <a:off x="10219807" y="6192999"/>
            <a:ext cx="5059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Lời giải: 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8815FAC-E8FD-47C0-9AC0-0BBDC7A8A6E6}"/>
              </a:ext>
            </a:extLst>
          </p:cNvPr>
          <p:cNvSpPr/>
          <p:nvPr/>
        </p:nvSpPr>
        <p:spPr>
          <a:xfrm>
            <a:off x="1710118" y="6871074"/>
            <a:ext cx="445186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Tập xác định: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Hình chữ nhật 4">
            <a:extLst>
              <a:ext uri="{FF2B5EF4-FFF2-40B4-BE49-F238E27FC236}">
                <a16:creationId xmlns:a16="http://schemas.microsoft.com/office/drawing/2014/main" id="{63561C68-62CC-435C-9C8F-41F75EC5A21B}"/>
              </a:ext>
            </a:extLst>
          </p:cNvPr>
          <p:cNvSpPr/>
          <p:nvPr/>
        </p:nvSpPr>
        <p:spPr>
          <a:xfrm flipH="1">
            <a:off x="6351509" y="6901843"/>
            <a:ext cx="19812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R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id="{372AD12F-F63F-484D-9351-2CDACB9B78BC}"/>
              </a:ext>
            </a:extLst>
          </p:cNvPr>
          <p:cNvSpPr/>
          <p:nvPr/>
        </p:nvSpPr>
        <p:spPr>
          <a:xfrm>
            <a:off x="1662545" y="7921952"/>
            <a:ext cx="442140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Sự biến thiên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5">
                <a:extLst>
                  <a:ext uri="{FF2B5EF4-FFF2-40B4-BE49-F238E27FC236}">
                    <a16:creationId xmlns:a16="http://schemas.microsoft.com/office/drawing/2014/main" id="{7658D4B6-FC52-45AF-BE86-231B05B62B25}"/>
                  </a:ext>
                </a:extLst>
              </p:cNvPr>
              <p:cNvSpPr/>
              <p:nvPr/>
            </p:nvSpPr>
            <p:spPr>
              <a:xfrm>
                <a:off x="2765379" y="9129152"/>
                <a:ext cx="3937232" cy="984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5">
                <a:extLst>
                  <a:ext uri="{FF2B5EF4-FFF2-40B4-BE49-F238E27FC236}">
                    <a16:creationId xmlns:a16="http://schemas.microsoft.com/office/drawing/2014/main" id="{7658D4B6-FC52-45AF-BE86-231B05B62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79" y="9129152"/>
                <a:ext cx="3937232" cy="984308"/>
              </a:xfrm>
              <a:prstGeom prst="rect">
                <a:avLst/>
              </a:prstGeom>
              <a:blipFill>
                <a:blip r:embed="rId4"/>
                <a:stretch>
                  <a:fillRect l="-6347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8">
                <a:extLst>
                  <a:ext uri="{FF2B5EF4-FFF2-40B4-BE49-F238E27FC236}">
                    <a16:creationId xmlns:a16="http://schemas.microsoft.com/office/drawing/2014/main" id="{26BBBB2D-5655-49D9-9D42-4B70C9532778}"/>
                  </a:ext>
                </a:extLst>
              </p:cNvPr>
              <p:cNvSpPr/>
              <p:nvPr/>
            </p:nvSpPr>
            <p:spPr>
              <a:xfrm>
                <a:off x="7906321" y="8908312"/>
                <a:ext cx="4626972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0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8">
                <a:extLst>
                  <a:ext uri="{FF2B5EF4-FFF2-40B4-BE49-F238E27FC236}">
                    <a16:creationId xmlns:a16="http://schemas.microsoft.com/office/drawing/2014/main" id="{26BBBB2D-5655-49D9-9D42-4B70C9532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21" y="8908312"/>
                <a:ext cx="4626972" cy="1599156"/>
              </a:xfrm>
              <a:prstGeom prst="rect">
                <a:avLst/>
              </a:prstGeom>
              <a:blipFill>
                <a:blip r:embed="rId5"/>
                <a:stretch>
                  <a:fillRect l="-5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27">
                <a:extLst>
                  <a:ext uri="{FF2B5EF4-FFF2-40B4-BE49-F238E27FC236}">
                    <a16:creationId xmlns:a16="http://schemas.microsoft.com/office/drawing/2014/main" id="{8B6CD52E-D367-4362-B7D7-A9D8D1D6E85E}"/>
                  </a:ext>
                </a:extLst>
              </p:cNvPr>
              <p:cNvSpPr/>
              <p:nvPr/>
            </p:nvSpPr>
            <p:spPr>
              <a:xfrm>
                <a:off x="2657519" y="10680447"/>
                <a:ext cx="7401834" cy="978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─∞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vi-VN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44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ình chữ nhật 27">
                <a:extLst>
                  <a:ext uri="{FF2B5EF4-FFF2-40B4-BE49-F238E27FC236}">
                    <a16:creationId xmlns:a16="http://schemas.microsoft.com/office/drawing/2014/main" id="{8B6CD52E-D367-4362-B7D7-A9D8D1D6E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19" y="10680447"/>
                <a:ext cx="7401834" cy="978153"/>
              </a:xfrm>
              <a:prstGeom prst="rect">
                <a:avLst/>
              </a:prstGeom>
              <a:blipFill>
                <a:blip r:embed="rId6"/>
                <a:stretch>
                  <a:fillRect l="-1236" t="-13665" b="-6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45DAEE3C-A826-42F5-A6FD-9AFF0861DC27}"/>
              </a:ext>
            </a:extLst>
          </p:cNvPr>
          <p:cNvSpPr/>
          <p:nvPr/>
        </p:nvSpPr>
        <p:spPr>
          <a:xfrm>
            <a:off x="1379450" y="6656965"/>
            <a:ext cx="223811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Đồ thị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38F42D06-E521-4948-B14F-5F7D97D5F98E}"/>
              </a:ext>
            </a:extLst>
          </p:cNvPr>
          <p:cNvSpPr/>
          <p:nvPr/>
        </p:nvSpPr>
        <p:spPr>
          <a:xfrm>
            <a:off x="1081840" y="2247195"/>
            <a:ext cx="1742785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BBT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00916E03-19B9-4DC4-81C8-77A4FD7BC53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91645"/>
            <a:ext cx="10262553" cy="446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69334092-6ED9-4C6D-955E-6CD65A4ECEC2}"/>
              </a:ext>
            </a:extLst>
          </p:cNvPr>
          <p:cNvSpPr/>
          <p:nvPr/>
        </p:nvSpPr>
        <p:spPr>
          <a:xfrm>
            <a:off x="14148753" y="2103900"/>
            <a:ext cx="9406742" cy="984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số đồng biến trên (-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-2)và(0; +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70BF141-775E-4791-B763-D110A809B12C}"/>
              </a:ext>
            </a:extLst>
          </p:cNvPr>
          <p:cNvSpPr/>
          <p:nvPr/>
        </p:nvSpPr>
        <p:spPr>
          <a:xfrm>
            <a:off x="14148753" y="3393046"/>
            <a:ext cx="7297190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số nghịch biến trên (-2; 0)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32">
                <a:extLst>
                  <a:ext uri="{FF2B5EF4-FFF2-40B4-BE49-F238E27FC236}">
                    <a16:creationId xmlns:a16="http://schemas.microsoft.com/office/drawing/2014/main" id="{40FE1315-7442-4AB6-B033-46D921C7EE70}"/>
                  </a:ext>
                </a:extLst>
              </p:cNvPr>
              <p:cNvSpPr/>
              <p:nvPr/>
            </p:nvSpPr>
            <p:spPr>
              <a:xfrm>
                <a:off x="14250068" y="4379406"/>
                <a:ext cx="8594087" cy="2252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CĐ tại x= -2 với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4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CT tại x=0 với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4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</a:t>
                </a:r>
                <a:endParaRPr lang="en-US" dirty="0"/>
              </a:p>
            </p:txBody>
          </p:sp>
        </mc:Choice>
        <mc:Fallback xmlns="">
          <p:sp>
            <p:nvSpPr>
              <p:cNvPr id="33" name="Hình chữ nhật 32">
                <a:extLst>
                  <a:ext uri="{FF2B5EF4-FFF2-40B4-BE49-F238E27FC236}">
                    <a16:creationId xmlns:a16="http://schemas.microsoft.com/office/drawing/2014/main" id="{40FE1315-7442-4AB6-B033-46D921C7E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068" y="4379406"/>
                <a:ext cx="8594087" cy="2252091"/>
              </a:xfrm>
              <a:prstGeom prst="rect">
                <a:avLst/>
              </a:prstGeom>
              <a:blipFill>
                <a:blip r:embed="rId3"/>
                <a:stretch>
                  <a:fillRect l="-2910" r="-213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id="{43A8BAE4-945A-444D-A36B-4877F024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0886D697-867C-40A0-80C1-3B033BA5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7">
            <a:extLst>
              <a:ext uri="{FF2B5EF4-FFF2-40B4-BE49-F238E27FC236}">
                <a16:creationId xmlns:a16="http://schemas.microsoft.com/office/drawing/2014/main" id="{D9B300F1-41F8-4B71-ACF4-AD90A8A0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35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21">
            <a:extLst>
              <a:ext uri="{FF2B5EF4-FFF2-40B4-BE49-F238E27FC236}">
                <a16:creationId xmlns:a16="http://schemas.microsoft.com/office/drawing/2014/main" id="{6F9600D6-47A3-4031-8BAF-077163B4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2">
            <a:extLst>
              <a:ext uri="{FF2B5EF4-FFF2-40B4-BE49-F238E27FC236}">
                <a16:creationId xmlns:a16="http://schemas.microsoft.com/office/drawing/2014/main" id="{901AD844-C049-482C-BF7D-71C515EAC036}"/>
              </a:ext>
            </a:extLst>
          </p:cNvPr>
          <p:cNvSpPr/>
          <p:nvPr/>
        </p:nvSpPr>
        <p:spPr>
          <a:xfrm>
            <a:off x="3839456" y="7474908"/>
            <a:ext cx="4394152" cy="984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x = 0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= – 4;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ình chữ nhật 3">
                <a:extLst>
                  <a:ext uri="{FF2B5EF4-FFF2-40B4-BE49-F238E27FC236}">
                    <a16:creationId xmlns:a16="http://schemas.microsoft.com/office/drawing/2014/main" id="{510B328F-07AA-4862-BF53-ACA967B76815}"/>
                  </a:ext>
                </a:extLst>
              </p:cNvPr>
              <p:cNvSpPr/>
              <p:nvPr/>
            </p:nvSpPr>
            <p:spPr>
              <a:xfrm>
                <a:off x="7953118" y="7253209"/>
                <a:ext cx="4505144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y = 0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 u="sng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u="sng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 u="sng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 u="sng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 u="sng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400" i="1" u="sng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 u="sng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 u="sng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0" name="Hình chữ nhật 3">
                <a:extLst>
                  <a:ext uri="{FF2B5EF4-FFF2-40B4-BE49-F238E27FC236}">
                    <a16:creationId xmlns:a16="http://schemas.microsoft.com/office/drawing/2014/main" id="{510B328F-07AA-4862-BF53-ACA967B76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18" y="7253209"/>
                <a:ext cx="4505144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1">
            <a:extLst>
              <a:ext uri="{FF2B5EF4-FFF2-40B4-BE49-F238E27FC236}">
                <a16:creationId xmlns:a16="http://schemas.microsoft.com/office/drawing/2014/main" id="{5D3F541A-564D-4E98-B296-EE998271803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66383" y="7503483"/>
            <a:ext cx="656145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5">
            <a:extLst>
              <a:ext uri="{FF2B5EF4-FFF2-40B4-BE49-F238E27FC236}">
                <a16:creationId xmlns:a16="http://schemas.microsoft.com/office/drawing/2014/main" id="{CCE04C4E-D317-46E4-9E70-DC890264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039" y="9349050"/>
            <a:ext cx="86322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1pPr>
            <a:lvl2pPr marL="742950" indent="-28575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2pPr>
            <a:lvl3pPr marL="11430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3pPr>
            <a:lvl4pPr marL="16002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4pPr>
            <a:lvl5pPr marL="2057400" indent="-228600"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66"/>
                </a:solidFill>
                <a:latin typeface=".VnTime" panose="020B7200000000000000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+ y’’= 6x+6 </a:t>
            </a:r>
            <a:r>
              <a:rPr lang="vi-VN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y’’ = 0 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 x= -1 </a:t>
            </a:r>
          </a:p>
        </p:txBody>
      </p:sp>
      <p:sp>
        <p:nvSpPr>
          <p:cNvPr id="24" name="Hình chữ nhật 8">
            <a:extLst>
              <a:ext uri="{FF2B5EF4-FFF2-40B4-BE49-F238E27FC236}">
                <a16:creationId xmlns:a16="http://schemas.microsoft.com/office/drawing/2014/main" id="{768F0D00-EF91-4337-8BC6-42D837DF26D6}"/>
              </a:ext>
            </a:extLst>
          </p:cNvPr>
          <p:cNvSpPr/>
          <p:nvPr/>
        </p:nvSpPr>
        <p:spPr>
          <a:xfrm>
            <a:off x="3944624" y="10355759"/>
            <a:ext cx="9735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Do đó, tâm đối xứng của đồ thị là I(</a:t>
            </a:r>
            <a:r>
              <a:rPr lang="en-US" altLang="en-US" sz="44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-1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;-2).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3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33" grpId="0"/>
      <p:bldP spid="18" grpId="0"/>
      <p:bldP spid="20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8526</TotalTime>
  <Words>1066</Words>
  <Application>Microsoft Office PowerPoint</Application>
  <PresentationFormat>Custom</PresentationFormat>
  <Paragraphs>152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Symbol</vt:lpstr>
      <vt:lpstr>Tahoma</vt:lpstr>
      <vt:lpstr>Times New Roman</vt:lpstr>
      <vt:lpstr>Yu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476</cp:revision>
  <dcterms:created xsi:type="dcterms:W3CDTF">2013-08-31T11:42:51Z</dcterms:created>
  <dcterms:modified xsi:type="dcterms:W3CDTF">2021-08-31T10:34:01Z</dcterms:modified>
</cp:coreProperties>
</file>