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71" r:id="rId3"/>
    <p:sldId id="272" r:id="rId4"/>
    <p:sldId id="273" r:id="rId5"/>
    <p:sldId id="275" r:id="rId6"/>
    <p:sldId id="290" r:id="rId7"/>
    <p:sldId id="291" r:id="rId8"/>
    <p:sldId id="292" r:id="rId9"/>
    <p:sldId id="287" r:id="rId10"/>
    <p:sldId id="278" r:id="rId11"/>
    <p:sldId id="280" r:id="rId12"/>
    <p:sldId id="296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CC66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6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CA97-8EB7-4ACB-9EC7-68CE240B91D1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B4512-CB9F-4570-8605-DEEB3CC51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07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DB2A9-2476-493C-BE37-F51F4D5964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5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0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0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8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387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69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211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328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976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63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02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5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155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LS%20v&#224;%20&#272;L%207\GA%20&#272;&#7883;a%20l&#237;%207%20(CTST)\5.%20GADT%20&#272;&#7883;a%20l&#237;%207%20(CTST)\3.%20GADT%20Ch&#226;u%20Phi\B&#224;i%209,%20ti&#7871;t%203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Oval 3">
            <a:extLst>
              <a:ext uri="{FF2B5EF4-FFF2-40B4-BE49-F238E27FC236}">
                <a16:creationId xmlns="" xmlns:a16="http://schemas.microsoft.com/office/drawing/2014/main" id="{F2AC3F07-14FE-429E-9061-24B997D1E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22812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Oval 4">
            <a:extLst>
              <a:ext uri="{FF2B5EF4-FFF2-40B4-BE49-F238E27FC236}">
                <a16:creationId xmlns="" xmlns:a16="http://schemas.microsoft.com/office/drawing/2014/main" id="{ECC36196-C55A-432C-B571-31F89CA0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3002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Oval 5">
            <a:extLst>
              <a:ext uri="{FF2B5EF4-FFF2-40B4-BE49-F238E27FC236}">
                <a16:creationId xmlns="" xmlns:a16="http://schemas.microsoft.com/office/drawing/2014/main" id="{284F88D0-DBD3-4CAF-A94E-EFE53720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2860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Oval 6">
            <a:extLst>
              <a:ext uri="{FF2B5EF4-FFF2-40B4-BE49-F238E27FC236}">
                <a16:creationId xmlns="" xmlns:a16="http://schemas.microsoft.com/office/drawing/2014/main" id="{65B05E3C-0985-49D8-A60C-9E61F737B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2860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Oval 7">
            <a:extLst>
              <a:ext uri="{FF2B5EF4-FFF2-40B4-BE49-F238E27FC236}">
                <a16:creationId xmlns="" xmlns:a16="http://schemas.microsoft.com/office/drawing/2014/main" id="{1B4A0E66-5DD1-479D-B066-007CF9A3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22812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Oval 8">
            <a:extLst>
              <a:ext uri="{FF2B5EF4-FFF2-40B4-BE49-F238E27FC236}">
                <a16:creationId xmlns="" xmlns:a16="http://schemas.microsoft.com/office/drawing/2014/main" id="{B6F723E1-B302-4437-B1C1-70FF6186B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850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Oval 9">
            <a:extLst>
              <a:ext uri="{FF2B5EF4-FFF2-40B4-BE49-F238E27FC236}">
                <a16:creationId xmlns="" xmlns:a16="http://schemas.microsoft.com/office/drawing/2014/main" id="{74E56403-97DA-428D-A9CB-B8D31F2A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15954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Oval 10">
            <a:extLst>
              <a:ext uri="{FF2B5EF4-FFF2-40B4-BE49-F238E27FC236}">
                <a16:creationId xmlns="" xmlns:a16="http://schemas.microsoft.com/office/drawing/2014/main" id="{84C3BEFA-C02C-4CE7-B73E-E482FADE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6144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Oval 11">
            <a:extLst>
              <a:ext uri="{FF2B5EF4-FFF2-40B4-BE49-F238E27FC236}">
                <a16:creationId xmlns="" xmlns:a16="http://schemas.microsoft.com/office/drawing/2014/main" id="{FE7EA97F-DA07-441D-BFDE-F8C53AE8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160496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Oval 12">
            <a:extLst>
              <a:ext uri="{FF2B5EF4-FFF2-40B4-BE49-F238E27FC236}">
                <a16:creationId xmlns="" xmlns:a16="http://schemas.microsoft.com/office/drawing/2014/main" id="{36E1E50B-6FFA-4F24-B5A0-A6DB4535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Oval 13">
            <a:extLst>
              <a:ext uri="{FF2B5EF4-FFF2-40B4-BE49-F238E27FC236}">
                <a16:creationId xmlns="" xmlns:a16="http://schemas.microsoft.com/office/drawing/2014/main" id="{F11605B2-BB40-47B0-B029-5519AF35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144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6" name="Oval 14">
            <a:extLst>
              <a:ext uri="{FF2B5EF4-FFF2-40B4-BE49-F238E27FC236}">
                <a16:creationId xmlns="" xmlns:a16="http://schemas.microsoft.com/office/drawing/2014/main" id="{E96122E1-9C2F-4BB5-A895-AF70FCD3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7" name="Oval 15">
            <a:extLst>
              <a:ext uri="{FF2B5EF4-FFF2-40B4-BE49-F238E27FC236}">
                <a16:creationId xmlns="" xmlns:a16="http://schemas.microsoft.com/office/drawing/2014/main" id="{5D8219ED-0E40-4364-81FA-FB1678320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1600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8" name="Oval 16">
            <a:extLst>
              <a:ext uri="{FF2B5EF4-FFF2-40B4-BE49-F238E27FC236}">
                <a16:creationId xmlns="" xmlns:a16="http://schemas.microsoft.com/office/drawing/2014/main" id="{EDB45C19-097B-498C-BEA7-A8239A07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15954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Oval 17">
            <a:extLst>
              <a:ext uri="{FF2B5EF4-FFF2-40B4-BE49-F238E27FC236}">
                <a16:creationId xmlns="" xmlns:a16="http://schemas.microsoft.com/office/drawing/2014/main" id="{B7563F70-4176-49CD-85A4-68FB79DDF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297656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0" name="Oval 18">
            <a:extLst>
              <a:ext uri="{FF2B5EF4-FFF2-40B4-BE49-F238E27FC236}">
                <a16:creationId xmlns="" xmlns:a16="http://schemas.microsoft.com/office/drawing/2014/main" id="{7E068B34-5760-4B8D-9E08-F1D62670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971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1" name="Oval 19">
            <a:extLst>
              <a:ext uri="{FF2B5EF4-FFF2-40B4-BE49-F238E27FC236}">
                <a16:creationId xmlns="" xmlns:a16="http://schemas.microsoft.com/office/drawing/2014/main" id="{EDE8E333-EAA6-4B24-AA8A-2311A64F0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9860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2" name="Oval 20">
            <a:extLst>
              <a:ext uri="{FF2B5EF4-FFF2-40B4-BE49-F238E27FC236}">
                <a16:creationId xmlns="" xmlns:a16="http://schemas.microsoft.com/office/drawing/2014/main" id="{3F4BBBD8-D1EE-4A87-8628-ABE6B4422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971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3" name="Oval 21">
            <a:extLst>
              <a:ext uri="{FF2B5EF4-FFF2-40B4-BE49-F238E27FC236}">
                <a16:creationId xmlns="" xmlns:a16="http://schemas.microsoft.com/office/drawing/2014/main" id="{DEB5E0D0-3BDB-41F4-9167-E5428CF08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971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4" name="Oval 22">
            <a:extLst>
              <a:ext uri="{FF2B5EF4-FFF2-40B4-BE49-F238E27FC236}">
                <a16:creationId xmlns="" xmlns:a16="http://schemas.microsoft.com/office/drawing/2014/main" id="{8E2A9B8D-F46D-469E-A8DF-F518FACD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4331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5" name="Oval 23">
            <a:extLst>
              <a:ext uri="{FF2B5EF4-FFF2-40B4-BE49-F238E27FC236}">
                <a16:creationId xmlns="" xmlns:a16="http://schemas.microsoft.com/office/drawing/2014/main" id="{C69B9CB2-2D37-46BE-97E1-1962D606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36528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6" name="Oval 24">
            <a:extLst>
              <a:ext uri="{FF2B5EF4-FFF2-40B4-BE49-F238E27FC236}">
                <a16:creationId xmlns="" xmlns:a16="http://schemas.microsoft.com/office/drawing/2014/main" id="{CAC820BD-2BFB-4AA3-A0D5-2BE56F22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364331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7" name="Oval 25">
            <a:extLst>
              <a:ext uri="{FF2B5EF4-FFF2-40B4-BE49-F238E27FC236}">
                <a16:creationId xmlns="" xmlns:a16="http://schemas.microsoft.com/office/drawing/2014/main" id="{04C7A4F3-F25C-49E2-AD7D-472101B49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6385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8" name="Oval 26">
            <a:extLst>
              <a:ext uri="{FF2B5EF4-FFF2-40B4-BE49-F238E27FC236}">
                <a16:creationId xmlns="" xmlns:a16="http://schemas.microsoft.com/office/drawing/2014/main" id="{C082574F-D817-4FD7-95EB-4F05DEF6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6528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9" name="Oval 27">
            <a:extLst>
              <a:ext uri="{FF2B5EF4-FFF2-40B4-BE49-F238E27FC236}">
                <a16:creationId xmlns="" xmlns:a16="http://schemas.microsoft.com/office/drawing/2014/main" id="{7BD21545-C610-4373-B78C-C51B2B86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36385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0" name="Oval 28">
            <a:extLst>
              <a:ext uri="{FF2B5EF4-FFF2-40B4-BE49-F238E27FC236}">
                <a16:creationId xmlns="" xmlns:a16="http://schemas.microsoft.com/office/drawing/2014/main" id="{8520AC8E-63A5-430F-A69C-BC062BF9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36385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1" name="Oval 29">
            <a:extLst>
              <a:ext uri="{FF2B5EF4-FFF2-40B4-BE49-F238E27FC236}">
                <a16:creationId xmlns="" xmlns:a16="http://schemas.microsoft.com/office/drawing/2014/main" id="{FB2FE8B3-2DFB-4759-8E45-7F9F5EE7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363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2" name="Oval 30">
            <a:extLst>
              <a:ext uri="{FF2B5EF4-FFF2-40B4-BE49-F238E27FC236}">
                <a16:creationId xmlns="" xmlns:a16="http://schemas.microsoft.com/office/drawing/2014/main" id="{3941E18A-D8A2-4F41-8DF1-898D9AD7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850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3" name="Oval 31">
            <a:extLst>
              <a:ext uri="{FF2B5EF4-FFF2-40B4-BE49-F238E27FC236}">
                <a16:creationId xmlns="" xmlns:a16="http://schemas.microsoft.com/office/drawing/2014/main" id="{4B28A25D-7790-471C-A91F-19AD1EFD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9286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4" name="Oval 32">
            <a:extLst>
              <a:ext uri="{FF2B5EF4-FFF2-40B4-BE49-F238E27FC236}">
                <a16:creationId xmlns="" xmlns:a16="http://schemas.microsoft.com/office/drawing/2014/main" id="{2357E8F9-BDB7-4D63-9D0B-A3AF3A814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9477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5" name="Oval 33">
            <a:extLst>
              <a:ext uri="{FF2B5EF4-FFF2-40B4-BE49-F238E27FC236}">
                <a16:creationId xmlns="" xmlns:a16="http://schemas.microsoft.com/office/drawing/2014/main" id="{BF5301C5-1D30-4616-982B-8566C711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6" name="Oval 34">
            <a:extLst>
              <a:ext uri="{FF2B5EF4-FFF2-40B4-BE49-F238E27FC236}">
                <a16:creationId xmlns="" xmlns:a16="http://schemas.microsoft.com/office/drawing/2014/main" id="{7AA93D10-C9B7-4608-A858-68F11CF2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9334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7" name="Oval 35">
            <a:extLst>
              <a:ext uri="{FF2B5EF4-FFF2-40B4-BE49-F238E27FC236}">
                <a16:creationId xmlns="" xmlns:a16="http://schemas.microsoft.com/office/drawing/2014/main" id="{3D535B3E-5504-45C1-B0E2-2253B1393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9286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8" name="Oval 36">
            <a:extLst>
              <a:ext uri="{FF2B5EF4-FFF2-40B4-BE49-F238E27FC236}">
                <a16:creationId xmlns="" xmlns:a16="http://schemas.microsoft.com/office/drawing/2014/main" id="{85A7BA68-35DC-4C28-BFAB-58EFFE192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9477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29" name="Oval 37">
            <a:extLst>
              <a:ext uri="{FF2B5EF4-FFF2-40B4-BE49-F238E27FC236}">
                <a16:creationId xmlns="" xmlns:a16="http://schemas.microsoft.com/office/drawing/2014/main" id="{75707375-A7C2-4A00-9D5D-4382097F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432911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0" name="Oval 38">
            <a:extLst>
              <a:ext uri="{FF2B5EF4-FFF2-40B4-BE49-F238E27FC236}">
                <a16:creationId xmlns="" xmlns:a16="http://schemas.microsoft.com/office/drawing/2014/main" id="{08F0E240-A073-403A-B485-11E813E5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3243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1" name="Oval 39">
            <a:extLst>
              <a:ext uri="{FF2B5EF4-FFF2-40B4-BE49-F238E27FC236}">
                <a16:creationId xmlns="" xmlns:a16="http://schemas.microsoft.com/office/drawing/2014/main" id="{BA11B542-8B89-4493-BD26-23BF08BAB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3386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2" name="Oval 40">
            <a:extLst>
              <a:ext uri="{FF2B5EF4-FFF2-40B4-BE49-F238E27FC236}">
                <a16:creationId xmlns="" xmlns:a16="http://schemas.microsoft.com/office/drawing/2014/main" id="{58DB1A7D-E98D-40BB-8F78-8267BCD9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3243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3" name="Oval 41">
            <a:extLst>
              <a:ext uri="{FF2B5EF4-FFF2-40B4-BE49-F238E27FC236}">
                <a16:creationId xmlns="" xmlns:a16="http://schemas.microsoft.com/office/drawing/2014/main" id="{BC73BF5C-D6D6-411F-AC26-E0885532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43243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4" name="Oval 42">
            <a:extLst>
              <a:ext uri="{FF2B5EF4-FFF2-40B4-BE49-F238E27FC236}">
                <a16:creationId xmlns="" xmlns:a16="http://schemas.microsoft.com/office/drawing/2014/main" id="{EFFF92C1-A78C-42D5-A896-B1B7A837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43195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5" name="Oval 43">
            <a:extLst>
              <a:ext uri="{FF2B5EF4-FFF2-40B4-BE49-F238E27FC236}">
                <a16:creationId xmlns="" xmlns:a16="http://schemas.microsoft.com/office/drawing/2014/main" id="{4D46E30A-7104-4426-BDB8-0C25B3816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0101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6" name="Oval 44">
            <a:extLst>
              <a:ext uri="{FF2B5EF4-FFF2-40B4-BE49-F238E27FC236}">
                <a16:creationId xmlns="" xmlns:a16="http://schemas.microsoft.com/office/drawing/2014/main" id="{B67417F8-A02B-4976-97AF-E162DB16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0244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7" name="Oval 45">
            <a:extLst>
              <a:ext uri="{FF2B5EF4-FFF2-40B4-BE49-F238E27FC236}">
                <a16:creationId xmlns="" xmlns:a16="http://schemas.microsoft.com/office/drawing/2014/main" id="{6FF00020-FDC7-492C-B6C6-2AA13915E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0101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38" name="AutoShape 46">
            <a:extLst>
              <a:ext uri="{FF2B5EF4-FFF2-40B4-BE49-F238E27FC236}">
                <a16:creationId xmlns="" xmlns:a16="http://schemas.microsoft.com/office/drawing/2014/main" id="{648CEB85-CAC2-4AE5-94A5-28AF4B39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14988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39" name="AutoShape 47">
            <a:extLst>
              <a:ext uri="{FF2B5EF4-FFF2-40B4-BE49-F238E27FC236}">
                <a16:creationId xmlns="" xmlns:a16="http://schemas.microsoft.com/office/drawing/2014/main" id="{710B7B87-5910-468C-B763-B17652D74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104298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640" name="Text Box 48">
            <a:extLst>
              <a:ext uri="{FF2B5EF4-FFF2-40B4-BE49-F238E27FC236}">
                <a16:creationId xmlns="" xmlns:a16="http://schemas.microsoft.com/office/drawing/2014/main" id="{BBA6962F-2364-4755-B49B-0522718E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9667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0641" name="Text Box 49">
            <a:extLst>
              <a:ext uri="{FF2B5EF4-FFF2-40B4-BE49-F238E27FC236}">
                <a16:creationId xmlns="" xmlns:a16="http://schemas.microsoft.com/office/drawing/2014/main" id="{15BFCC89-8936-4D30-A752-77BB591CB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477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42" name="Text Box 50">
            <a:extLst>
              <a:ext uri="{FF2B5EF4-FFF2-40B4-BE49-F238E27FC236}">
                <a16:creationId xmlns="" xmlns:a16="http://schemas.microsoft.com/office/drawing/2014/main" id="{C68B93A4-083C-4836-83E5-BA8E2AA1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9382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10643" name="Text Box 51">
            <a:extLst>
              <a:ext uri="{FF2B5EF4-FFF2-40B4-BE49-F238E27FC236}">
                <a16:creationId xmlns="" xmlns:a16="http://schemas.microsoft.com/office/drawing/2014/main" id="{D476BAB2-79F3-4B7F-907D-BF11C7AD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9191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44" name="Text Box 52">
            <a:extLst>
              <a:ext uri="{FF2B5EF4-FFF2-40B4-BE49-F238E27FC236}">
                <a16:creationId xmlns="" xmlns:a16="http://schemas.microsoft.com/office/drawing/2014/main" id="{EBF0CC6E-9FFD-45D2-A11A-458D8497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9382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45" name="Text Box 53">
            <a:extLst>
              <a:ext uri="{FF2B5EF4-FFF2-40B4-BE49-F238E27FC236}">
                <a16:creationId xmlns="" xmlns:a16="http://schemas.microsoft.com/office/drawing/2014/main" id="{0B929D7A-BAF3-4C44-9F66-3E6F7822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9477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46" name="Text Box 54">
            <a:extLst>
              <a:ext uri="{FF2B5EF4-FFF2-40B4-BE49-F238E27FC236}">
                <a16:creationId xmlns="" xmlns:a16="http://schemas.microsoft.com/office/drawing/2014/main" id="{D75A211A-8F4B-455B-81EB-EB3FB099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9477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10647" name="Text Box 55">
            <a:extLst>
              <a:ext uri="{FF2B5EF4-FFF2-40B4-BE49-F238E27FC236}">
                <a16:creationId xmlns="" xmlns:a16="http://schemas.microsoft.com/office/drawing/2014/main" id="{E0A0BB53-506B-42A3-A852-6E1FE62B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9667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48" name="AutoShape 56">
            <a:extLst>
              <a:ext uri="{FF2B5EF4-FFF2-40B4-BE49-F238E27FC236}">
                <a16:creationId xmlns="" xmlns:a16="http://schemas.microsoft.com/office/drawing/2014/main" id="{87C6F934-C82C-440B-BF8F-80FDED55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1657350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649" name="AutoShape 57">
            <a:extLst>
              <a:ext uri="{FF2B5EF4-FFF2-40B4-BE49-F238E27FC236}">
                <a16:creationId xmlns="" xmlns:a16="http://schemas.microsoft.com/office/drawing/2014/main" id="{788AD71E-EB0A-42AC-B91E-D9F9DDD4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7215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50" name="Text Box 58">
            <a:extLst>
              <a:ext uri="{FF2B5EF4-FFF2-40B4-BE49-F238E27FC236}">
                <a16:creationId xmlns="" xmlns:a16="http://schemas.microsoft.com/office/drawing/2014/main" id="{7E941D11-7F2F-4F14-A899-C30F0B764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16240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10651" name="Text Box 59">
            <a:extLst>
              <a:ext uri="{FF2B5EF4-FFF2-40B4-BE49-F238E27FC236}">
                <a16:creationId xmlns="" xmlns:a16="http://schemas.microsoft.com/office/drawing/2014/main" id="{28589116-95BF-4A12-BC5D-BE978CF3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5954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52" name="Text Box 60">
            <a:extLst>
              <a:ext uri="{FF2B5EF4-FFF2-40B4-BE49-F238E27FC236}">
                <a16:creationId xmlns="" xmlns:a16="http://schemas.microsoft.com/office/drawing/2014/main" id="{0C347474-633B-446F-8BB3-10808DD3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5954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0653" name="Text Box 61">
            <a:extLst>
              <a:ext uri="{FF2B5EF4-FFF2-40B4-BE49-F238E27FC236}">
                <a16:creationId xmlns="" xmlns:a16="http://schemas.microsoft.com/office/drawing/2014/main" id="{560AA19A-3CF2-427A-8DB6-080F54684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97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54" name="Text Box 62">
            <a:extLst>
              <a:ext uri="{FF2B5EF4-FFF2-40B4-BE49-F238E27FC236}">
                <a16:creationId xmlns="" xmlns:a16="http://schemas.microsoft.com/office/drawing/2014/main" id="{50E6EE80-CAD3-41E8-9FF2-232F411D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16240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55" name="Text Box 63">
            <a:extLst>
              <a:ext uri="{FF2B5EF4-FFF2-40B4-BE49-F238E27FC236}">
                <a16:creationId xmlns="" xmlns:a16="http://schemas.microsoft.com/office/drawing/2014/main" id="{1C07C31E-A232-4C15-9E93-9A84DE02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16049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0656" name="Text Box 64">
            <a:extLst>
              <a:ext uri="{FF2B5EF4-FFF2-40B4-BE49-F238E27FC236}">
                <a16:creationId xmlns="" xmlns:a16="http://schemas.microsoft.com/office/drawing/2014/main" id="{BB788FE3-899F-4F22-B292-500574D0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15763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10657" name="Text Box 65">
            <a:extLst>
              <a:ext uri="{FF2B5EF4-FFF2-40B4-BE49-F238E27FC236}">
                <a16:creationId xmlns="" xmlns:a16="http://schemas.microsoft.com/office/drawing/2014/main" id="{15E69AF6-7C3B-4518-B4BF-2BE04B5D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15954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58" name="Text Box 66">
            <a:extLst>
              <a:ext uri="{FF2B5EF4-FFF2-40B4-BE49-F238E27FC236}">
                <a16:creationId xmlns="" xmlns:a16="http://schemas.microsoft.com/office/drawing/2014/main" id="{C9E5BDF3-D667-4617-A517-79C2E2DC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1600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59" name="AutoShape 67">
            <a:extLst>
              <a:ext uri="{FF2B5EF4-FFF2-40B4-BE49-F238E27FC236}">
                <a16:creationId xmlns="" xmlns:a16="http://schemas.microsoft.com/office/drawing/2014/main" id="{EB9147D1-E9CB-4828-8CB1-0B9D7297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231933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0660" name="Text Box 68">
            <a:extLst>
              <a:ext uri="{FF2B5EF4-FFF2-40B4-BE49-F238E27FC236}">
                <a16:creationId xmlns="" xmlns:a16="http://schemas.microsoft.com/office/drawing/2014/main" id="{42A55655-D362-4556-B424-A935E053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907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61" name="Text Box 69">
            <a:extLst>
              <a:ext uri="{FF2B5EF4-FFF2-40B4-BE49-F238E27FC236}">
                <a16:creationId xmlns="" xmlns:a16="http://schemas.microsoft.com/office/drawing/2014/main" id="{95C942A7-02F6-4F0B-84B8-2D3F2F9B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3066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62" name="Text Box 70">
            <a:extLst>
              <a:ext uri="{FF2B5EF4-FFF2-40B4-BE49-F238E27FC236}">
                <a16:creationId xmlns="" xmlns:a16="http://schemas.microsoft.com/office/drawing/2014/main" id="{F18FE580-D849-4D32-B582-A8D0B507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733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10663" name="Text Box 71">
            <a:extLst>
              <a:ext uri="{FF2B5EF4-FFF2-40B4-BE49-F238E27FC236}">
                <a16:creationId xmlns="" xmlns:a16="http://schemas.microsoft.com/office/drawing/2014/main" id="{56E32BE2-4E1C-4D04-B662-98F9D997B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2923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64" name="Text Box 72">
            <a:extLst>
              <a:ext uri="{FF2B5EF4-FFF2-40B4-BE49-F238E27FC236}">
                <a16:creationId xmlns="" xmlns:a16="http://schemas.microsoft.com/office/drawing/2014/main" id="{0A07935E-DEE9-42FE-8856-06015731E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3" y="22875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65" name="AutoShape 73">
            <a:extLst>
              <a:ext uri="{FF2B5EF4-FFF2-40B4-BE49-F238E27FC236}">
                <a16:creationId xmlns="" xmlns:a16="http://schemas.microsoft.com/office/drawing/2014/main" id="{8DDE0AE2-E1A1-4BF2-B719-A9166AFFB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19750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66" name="AutoShape 74">
            <a:extLst>
              <a:ext uri="{FF2B5EF4-FFF2-40B4-BE49-F238E27FC236}">
                <a16:creationId xmlns="" xmlns:a16="http://schemas.microsoft.com/office/drawing/2014/main" id="{318BC3FA-87A6-435A-82D8-A02F7C5B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296703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667" name="Text Box 75">
            <a:extLst>
              <a:ext uri="{FF2B5EF4-FFF2-40B4-BE49-F238E27FC236}">
                <a16:creationId xmlns="" xmlns:a16="http://schemas.microsoft.com/office/drawing/2014/main" id="{E84739C9-8F11-4DC2-9C63-A1CDEF42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9781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0668" name="Text Box 76">
            <a:extLst>
              <a:ext uri="{FF2B5EF4-FFF2-40B4-BE49-F238E27FC236}">
                <a16:creationId xmlns="" xmlns:a16="http://schemas.microsoft.com/office/drawing/2014/main" id="{5BE3A041-1DE1-416B-B54C-85A0DA02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29686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endParaRPr lang="en-US" altLang="zh-CN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69" name="Text Box 77">
            <a:extLst>
              <a:ext uri="{FF2B5EF4-FFF2-40B4-BE49-F238E27FC236}">
                <a16:creationId xmlns="" xmlns:a16="http://schemas.microsoft.com/office/drawing/2014/main" id="{56056164-6684-40B4-829F-69B00380C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9781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10670" name="Text Box 78">
            <a:extLst>
              <a:ext uri="{FF2B5EF4-FFF2-40B4-BE49-F238E27FC236}">
                <a16:creationId xmlns="" xmlns:a16="http://schemas.microsoft.com/office/drawing/2014/main" id="{3E4DF43E-3AB5-4BF7-9807-1767DDE8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29829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0671" name="Text Box 79">
            <a:extLst>
              <a:ext uri="{FF2B5EF4-FFF2-40B4-BE49-F238E27FC236}">
                <a16:creationId xmlns="" xmlns:a16="http://schemas.microsoft.com/office/drawing/2014/main" id="{9923A917-FFF1-4311-A961-298B3FED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9781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</a:t>
            </a:r>
            <a:endParaRPr lang="en-US" altLang="zh-CN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72" name="AutoShape 80">
            <a:extLst>
              <a:ext uri="{FF2B5EF4-FFF2-40B4-BE49-F238E27FC236}">
                <a16:creationId xmlns="" xmlns:a16="http://schemas.microsoft.com/office/drawing/2014/main" id="{988ADA55-257D-4F32-ADAE-31852FF8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616640"/>
            <a:ext cx="7915275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73" name="Text Box 81">
            <a:extLst>
              <a:ext uri="{FF2B5EF4-FFF2-40B4-BE49-F238E27FC236}">
                <a16:creationId xmlns="" xmlns:a16="http://schemas.microsoft.com/office/drawing/2014/main" id="{23DC0928-21D0-4190-8485-8B3BA739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10674" name="Text Box 82">
            <a:extLst>
              <a:ext uri="{FF2B5EF4-FFF2-40B4-BE49-F238E27FC236}">
                <a16:creationId xmlns="" xmlns:a16="http://schemas.microsoft.com/office/drawing/2014/main" id="{20F2B9BD-7305-46F4-A6E2-3DB96EE9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36449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10675" name="Text Box 83">
            <a:extLst>
              <a:ext uri="{FF2B5EF4-FFF2-40B4-BE49-F238E27FC236}">
                <a16:creationId xmlns="" xmlns:a16="http://schemas.microsoft.com/office/drawing/2014/main" id="{B6407800-3C0B-4BB6-B25F-754860763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76" name="Text Box 84">
            <a:extLst>
              <a:ext uri="{FF2B5EF4-FFF2-40B4-BE49-F238E27FC236}">
                <a16:creationId xmlns="" xmlns:a16="http://schemas.microsoft.com/office/drawing/2014/main" id="{FD01A587-26C3-4334-9397-D0C180D5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449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0677" name="Text Box 85">
            <a:extLst>
              <a:ext uri="{FF2B5EF4-FFF2-40B4-BE49-F238E27FC236}">
                <a16:creationId xmlns="" xmlns:a16="http://schemas.microsoft.com/office/drawing/2014/main" id="{AB937F84-DADC-4AC2-B65B-CDE48D21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0678" name="Text Box 86">
            <a:extLst>
              <a:ext uri="{FF2B5EF4-FFF2-40B4-BE49-F238E27FC236}">
                <a16:creationId xmlns="" xmlns:a16="http://schemas.microsoft.com/office/drawing/2014/main" id="{2C15AFAB-C88E-4C02-903B-2CFF1D87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79" name="Text Box 87">
            <a:extLst>
              <a:ext uri="{FF2B5EF4-FFF2-40B4-BE49-F238E27FC236}">
                <a16:creationId xmlns="" xmlns:a16="http://schemas.microsoft.com/office/drawing/2014/main" id="{51E65324-6E81-4DDE-B94A-C2F34EE2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36258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0" name="AutoShape 88">
            <a:extLst>
              <a:ext uri="{FF2B5EF4-FFF2-40B4-BE49-F238E27FC236}">
                <a16:creationId xmlns="" xmlns:a16="http://schemas.microsoft.com/office/drawing/2014/main" id="{CB691EA5-F0B7-41D1-8E9A-5D13F042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361473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0681" name="AutoShape 89">
            <a:extLst>
              <a:ext uri="{FF2B5EF4-FFF2-40B4-BE49-F238E27FC236}">
                <a16:creationId xmlns="" xmlns:a16="http://schemas.microsoft.com/office/drawing/2014/main" id="{99D7B6F9-0EBF-40E6-BFA7-017D54CE8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5628026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82" name="AutoShape 90">
            <a:extLst>
              <a:ext uri="{FF2B5EF4-FFF2-40B4-BE49-F238E27FC236}">
                <a16:creationId xmlns="" xmlns:a16="http://schemas.microsoft.com/office/drawing/2014/main" id="{3F77D1AF-4897-4F97-8E40-D3429739A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5622333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</a:t>
            </a:r>
          </a:p>
        </p:txBody>
      </p:sp>
      <p:sp>
        <p:nvSpPr>
          <p:cNvPr id="110683" name="Text Box 91">
            <a:extLst>
              <a:ext uri="{FF2B5EF4-FFF2-40B4-BE49-F238E27FC236}">
                <a16:creationId xmlns="" xmlns:a16="http://schemas.microsoft.com/office/drawing/2014/main" id="{C91B17F9-3CE4-4D86-A125-46398059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43275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0684" name="Text Box 92">
            <a:extLst>
              <a:ext uri="{FF2B5EF4-FFF2-40B4-BE49-F238E27FC236}">
                <a16:creationId xmlns="" xmlns:a16="http://schemas.microsoft.com/office/drawing/2014/main" id="{F26BF495-64BB-4C76-AEFD-1BDAF3FE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322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5" name="Text Box 93">
            <a:extLst>
              <a:ext uri="{FF2B5EF4-FFF2-40B4-BE49-F238E27FC236}">
                <a16:creationId xmlns="" xmlns:a16="http://schemas.microsoft.com/office/drawing/2014/main" id="{0DA48109-03EC-4F1C-A501-C1560B67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43132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86" name="Text Box 94">
            <a:extLst>
              <a:ext uri="{FF2B5EF4-FFF2-40B4-BE49-F238E27FC236}">
                <a16:creationId xmlns="" xmlns:a16="http://schemas.microsoft.com/office/drawing/2014/main" id="{546CF837-B902-4E58-B73D-4A5CC01D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43322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7" name="Text Box 95">
            <a:extLst>
              <a:ext uri="{FF2B5EF4-FFF2-40B4-BE49-F238E27FC236}">
                <a16:creationId xmlns="" xmlns:a16="http://schemas.microsoft.com/office/drawing/2014/main" id="{AA1E6994-83AF-4A94-AFC2-2C677938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43322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10688" name="Text Box 96">
            <a:extLst>
              <a:ext uri="{FF2B5EF4-FFF2-40B4-BE49-F238E27FC236}">
                <a16:creationId xmlns="" xmlns:a16="http://schemas.microsoft.com/office/drawing/2014/main" id="{BAA65EC8-3BC1-4BBD-A013-228B96B6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430847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89" name="AutoShape 97">
            <a:extLst>
              <a:ext uri="{FF2B5EF4-FFF2-40B4-BE49-F238E27FC236}">
                <a16:creationId xmlns="" xmlns:a16="http://schemas.microsoft.com/office/drawing/2014/main" id="{92531898-0762-4168-9EA9-C5C81CBB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4278313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0690" name="AutoShape 98">
            <a:extLst>
              <a:ext uri="{FF2B5EF4-FFF2-40B4-BE49-F238E27FC236}">
                <a16:creationId xmlns="" xmlns:a16="http://schemas.microsoft.com/office/drawing/2014/main" id="{A7F003EA-5921-42CC-88C2-FD93859C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49" y="5652097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altLang="zh-CN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91" name="AutoShape 99">
            <a:extLst>
              <a:ext uri="{FF2B5EF4-FFF2-40B4-BE49-F238E27FC236}">
                <a16:creationId xmlns="" xmlns:a16="http://schemas.microsoft.com/office/drawing/2014/main" id="{37F64406-503A-49B5-A263-5B8914290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5005388"/>
            <a:ext cx="749300" cy="533400"/>
          </a:xfrm>
          <a:prstGeom prst="star5">
            <a:avLst/>
          </a:prstGeom>
          <a:gradFill rotWithShape="1">
            <a:gsLst>
              <a:gs pos="0">
                <a:srgbClr val="FFE2C5"/>
              </a:gs>
              <a:gs pos="100000">
                <a:srgbClr val="FFE2C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0692" name="Text Box 100">
            <a:extLst>
              <a:ext uri="{FF2B5EF4-FFF2-40B4-BE49-F238E27FC236}">
                <a16:creationId xmlns="" xmlns:a16="http://schemas.microsoft.com/office/drawing/2014/main" id="{0FDB4B36-12C8-4A1F-BD30-C0D18ABE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50006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0693" name="Text Box 101">
            <a:extLst>
              <a:ext uri="{FF2B5EF4-FFF2-40B4-BE49-F238E27FC236}">
                <a16:creationId xmlns="" xmlns:a16="http://schemas.microsoft.com/office/drawing/2014/main" id="{8B971347-59EF-4119-8314-38D739C1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500221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694" name="Text Box 102">
            <a:extLst>
              <a:ext uri="{FF2B5EF4-FFF2-40B4-BE49-F238E27FC236}">
                <a16:creationId xmlns="" xmlns:a16="http://schemas.microsoft.com/office/drawing/2014/main" id="{68501F85-BFB3-4F8E-B356-5ED40F03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500062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0695" name="Text Box 103">
            <a:extLst>
              <a:ext uri="{FF2B5EF4-FFF2-40B4-BE49-F238E27FC236}">
                <a16:creationId xmlns="" xmlns:a16="http://schemas.microsoft.com/office/drawing/2014/main" id="{6A0EDB2F-39E8-488F-8916-A2C7F813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9667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0696" name="Text Box 104">
            <a:extLst>
              <a:ext uri="{FF2B5EF4-FFF2-40B4-BE49-F238E27FC236}">
                <a16:creationId xmlns="" xmlns:a16="http://schemas.microsoft.com/office/drawing/2014/main" id="{C2E22AB8-44D1-48E5-82C3-8CB05C96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65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697" name="Text Box 105">
            <a:extLst>
              <a:ext uri="{FF2B5EF4-FFF2-40B4-BE49-F238E27FC236}">
                <a16:creationId xmlns="" xmlns:a16="http://schemas.microsoft.com/office/drawing/2014/main" id="{2976BEA7-F343-411D-BBD4-C923E2DC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907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698" name="Text Box 106">
            <a:extLst>
              <a:ext uri="{FF2B5EF4-FFF2-40B4-BE49-F238E27FC236}">
                <a16:creationId xmlns="" xmlns:a16="http://schemas.microsoft.com/office/drawing/2014/main" id="{C8E54EB9-5F52-43EF-BA59-20E453A8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2976564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10699" name="Text Box 107">
            <a:extLst>
              <a:ext uri="{FF2B5EF4-FFF2-40B4-BE49-F238E27FC236}">
                <a16:creationId xmlns="" xmlns:a16="http://schemas.microsoft.com/office/drawing/2014/main" id="{1323732B-EA6F-4C5E-84B5-7BF8085AE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639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0700" name="Text Box 108">
            <a:extLst>
              <a:ext uri="{FF2B5EF4-FFF2-40B4-BE49-F238E27FC236}">
                <a16:creationId xmlns="" xmlns:a16="http://schemas.microsoft.com/office/drawing/2014/main" id="{58A5270B-9420-4218-9A41-52E061DF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31323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0701" name="Text Box 109">
            <a:extLst>
              <a:ext uri="{FF2B5EF4-FFF2-40B4-BE49-F238E27FC236}">
                <a16:creationId xmlns="" xmlns:a16="http://schemas.microsoft.com/office/drawing/2014/main" id="{89692217-11F4-4B92-9449-1935B916D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5005389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10703" name="Text Box 111">
            <a:extLst>
              <a:ext uri="{FF2B5EF4-FFF2-40B4-BE49-F238E27FC236}">
                <a16:creationId xmlns="" xmlns:a16="http://schemas.microsoft.com/office/drawing/2014/main" id="{063D657D-16A0-433E-BF99-83DC6F98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-39007"/>
            <a:ext cx="5638800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altLang="zh-CN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094" name="Picture 112" descr="EARTH">
            <a:extLst>
              <a:ext uri="{FF2B5EF4-FFF2-40B4-BE49-F238E27FC236}">
                <a16:creationId xmlns="" xmlns:a16="http://schemas.microsoft.com/office/drawing/2014/main" id="{66E8DFC9-D824-4E1C-AD20-B0FEE28D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0"/>
            <a:ext cx="749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0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0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0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0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0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0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0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0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3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0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  <p:cond evt="onBegin" delay="0">
                          <p:tn val="139"/>
                        </p:cond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1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4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1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  <p:cond evt="onBegin" delay="0">
                          <p:tn val="217"/>
                        </p:cond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5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1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  <p:cond evt="onBegin" delay="0">
                          <p:tn val="267"/>
                        </p:cond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20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1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11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66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10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  <p:cond evt="onBegin" delay="0">
                          <p:tn val="315"/>
                        </p:cond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0" dur="1000"/>
                                        <p:tgtEl>
                                          <p:spTgt spid="11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1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1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1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1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1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1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110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80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10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 nodeType="clickPar">
                      <p:stCondLst>
                        <p:cond delay="0"/>
                        <p:cond evt="onBegin" delay="0">
                          <p:tn val="379"/>
                        </p:cond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0" dur="1000"/>
                                        <p:tgtEl>
                                          <p:spTgt spid="11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1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1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1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11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1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1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 nodeType="clickPar">
                      <p:stCondLst>
                        <p:cond delay="indefinite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4" dur="500"/>
                                        <p:tgtEl>
                                          <p:spTgt spid="110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89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10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 nodeType="clickPar">
                      <p:stCondLst>
                        <p:cond delay="0"/>
                        <p:cond evt="onBegin" delay="0">
                          <p:tn val="436"/>
                        </p:cond>
                      </p:stCondLst>
                      <p:childTnLst>
                        <p:par>
                          <p:cTn id="4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5" dur="1000"/>
                                        <p:tgtEl>
                                          <p:spTgt spid="11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11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11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 nodeType="clickPar">
                      <p:stCondLst>
                        <p:cond delay="indefinite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0" dur="500"/>
                                        <p:tgtEl>
                                          <p:spTgt spid="110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91"/>
                  </p:tgtEl>
                </p:cond>
              </p:nextCondLst>
            </p:seq>
          </p:childTnLst>
        </p:cTn>
      </p:par>
    </p:tnLst>
    <p:bldLst>
      <p:bldP spid="110638" grpId="0" animBg="1"/>
      <p:bldP spid="110638" grpId="1" animBg="1"/>
      <p:bldP spid="110640" grpId="0"/>
      <p:bldP spid="110641" grpId="0"/>
      <p:bldP spid="110642" grpId="0"/>
      <p:bldP spid="110643" grpId="0"/>
      <p:bldP spid="110644" grpId="0"/>
      <p:bldP spid="110645" grpId="0"/>
      <p:bldP spid="110646" grpId="0"/>
      <p:bldP spid="110647" grpId="0"/>
      <p:bldP spid="110649" grpId="0" animBg="1"/>
      <p:bldP spid="110651" grpId="0"/>
      <p:bldP spid="110652" grpId="0"/>
      <p:bldP spid="110653" grpId="0"/>
      <p:bldP spid="110654" grpId="0"/>
      <p:bldP spid="110655" grpId="0"/>
      <p:bldP spid="110656" grpId="0"/>
      <p:bldP spid="110657" grpId="0"/>
      <p:bldP spid="110658" grpId="0"/>
      <p:bldP spid="110660" grpId="0"/>
      <p:bldP spid="110661" grpId="0"/>
      <p:bldP spid="110662" grpId="0"/>
      <p:bldP spid="110663" grpId="0"/>
      <p:bldP spid="110664" grpId="0"/>
      <p:bldP spid="110665" grpId="0" animBg="1"/>
      <p:bldP spid="110665" grpId="1" animBg="1"/>
      <p:bldP spid="110667" grpId="0"/>
      <p:bldP spid="110668" grpId="0"/>
      <p:bldP spid="110669" grpId="0"/>
      <p:bldP spid="110670" grpId="0"/>
      <p:bldP spid="110671" grpId="0"/>
      <p:bldP spid="110672" grpId="0" animBg="1"/>
      <p:bldP spid="110672" grpId="1" animBg="1"/>
      <p:bldP spid="110673" grpId="0"/>
      <p:bldP spid="110674" grpId="0"/>
      <p:bldP spid="110675" grpId="0"/>
      <p:bldP spid="110676" grpId="0"/>
      <p:bldP spid="110677" grpId="0"/>
      <p:bldP spid="110678" grpId="0"/>
      <p:bldP spid="110679" grpId="0"/>
      <p:bldP spid="110681" grpId="0" animBg="1"/>
      <p:bldP spid="110681" grpId="1" animBg="1"/>
      <p:bldP spid="110682" grpId="0" animBg="1"/>
      <p:bldP spid="110682" grpId="1" animBg="1"/>
      <p:bldP spid="110683" grpId="0"/>
      <p:bldP spid="110684" grpId="0"/>
      <p:bldP spid="110685" grpId="0"/>
      <p:bldP spid="110686" grpId="0"/>
      <p:bldP spid="110687" grpId="0"/>
      <p:bldP spid="110688" grpId="0"/>
      <p:bldP spid="110690" grpId="0" animBg="1"/>
      <p:bldP spid="110690" grpId="1" animBg="1"/>
      <p:bldP spid="110692" grpId="0"/>
      <p:bldP spid="110693" grpId="0"/>
      <p:bldP spid="110694" grpId="0"/>
      <p:bldP spid="110695" grpId="0"/>
      <p:bldP spid="110695" grpId="1"/>
      <p:bldP spid="110696" grpId="0"/>
      <p:bldP spid="110697" grpId="0"/>
      <p:bldP spid="110697" grpId="1"/>
      <p:bldP spid="110698" grpId="0"/>
      <p:bldP spid="110699" grpId="0"/>
      <p:bldP spid="110700" grpId="0"/>
      <p:bldP spid="110701" grpId="0"/>
      <p:bldP spid="1107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9, tiết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328" y="-31174"/>
            <a:ext cx="12224328" cy="691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948545" y="221672"/>
            <a:ext cx="3943162" cy="8463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97161" y="1674060"/>
            <a:ext cx="11406911" cy="1193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smtClean="0">
                <a:solidFill>
                  <a:srgbClr val="0000FF"/>
                </a:solidFill>
                <a:cs typeface="Arial" pitchFamily="34" charset="0"/>
              </a:rPr>
              <a:t> - So sánh đặc điểm các kiểu môi trường tự nhiên ở châu Phi. Giải thích vì sao hoang mạc ở châu Phi lại lan sát ra biển?</a:t>
            </a:r>
            <a:endParaRPr 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54" descr="Dashed horizontal"/>
          <p:cNvSpPr>
            <a:spLocks noChangeArrowheads="1"/>
          </p:cNvSpPr>
          <p:nvPr/>
        </p:nvSpPr>
        <p:spPr bwMode="auto">
          <a:xfrm>
            <a:off x="11342368" y="2136590"/>
            <a:ext cx="426720" cy="3616601"/>
          </a:xfrm>
          <a:prstGeom prst="can">
            <a:avLst>
              <a:gd name="adj" fmla="val 11500"/>
            </a:avLst>
          </a:prstGeom>
          <a:pattFill prst="wdDnDiag">
            <a:fgClr>
              <a:schemeClr val="tx1"/>
            </a:fgClr>
            <a:bgClr>
              <a:schemeClr val="bg1"/>
            </a:bgClr>
          </a:pattFill>
          <a:ln w="222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73" name="AutoShape 54" descr="Dashed horizontal"/>
          <p:cNvSpPr>
            <a:spLocks noChangeArrowheads="1"/>
          </p:cNvSpPr>
          <p:nvPr/>
        </p:nvSpPr>
        <p:spPr bwMode="auto">
          <a:xfrm>
            <a:off x="11340653" y="2107501"/>
            <a:ext cx="454849" cy="3667046"/>
          </a:xfrm>
          <a:prstGeom prst="can">
            <a:avLst>
              <a:gd name="adj" fmla="val 11500"/>
            </a:avLst>
          </a:prstGeom>
          <a:pattFill prst="smConfetti">
            <a:fgClr>
              <a:schemeClr val="tx1"/>
            </a:fgClr>
            <a:bgClr>
              <a:schemeClr val="bg1"/>
            </a:bgClr>
          </a:pattFill>
          <a:ln w="222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>
            <a:off x="11546024" y="1849573"/>
            <a:ext cx="23676" cy="390403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3494040" y="1247154"/>
            <a:ext cx="5136012" cy="5406962"/>
          </a:xfrm>
          <a:prstGeom prst="rect">
            <a:avLst/>
          </a:prstGeom>
        </p:spPr>
      </p:pic>
      <p:pic>
        <p:nvPicPr>
          <p:cNvPr id="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9415287" y="3893614"/>
            <a:ext cx="1107224" cy="1744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008" y="1505541"/>
            <a:ext cx="5804433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120"/>
              </a:lnSpc>
            </a:pPr>
            <a:r>
              <a:rPr lang="en-US" sz="2600" b="1" dirty="0" err="1" smtClean="0">
                <a:solidFill>
                  <a:srgbClr val="FF0000"/>
                </a:solidFill>
              </a:rPr>
              <a:t>Tiêu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chí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đánh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giá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395" y="1923128"/>
            <a:ext cx="251296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600" b="1" dirty="0" err="1">
                <a:solidFill>
                  <a:srgbClr val="0000FF"/>
                </a:solidFill>
              </a:rPr>
              <a:t>Hoạt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động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</a:p>
          <a:p>
            <a:pPr algn="ctr" defTabSz="609630">
              <a:lnSpc>
                <a:spcPts val="2987"/>
              </a:lnSpc>
            </a:pPr>
            <a:r>
              <a:rPr lang="en-US" sz="2600" b="1" dirty="0" err="1" smtClean="0">
                <a:solidFill>
                  <a:srgbClr val="0000FF"/>
                </a:solidFill>
              </a:rPr>
              <a:t>cá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nhân</a:t>
            </a:r>
            <a:r>
              <a:rPr lang="en-US" sz="2600" b="1" dirty="0" smtClean="0">
                <a:solidFill>
                  <a:srgbClr val="0000FF"/>
                </a:solidFill>
              </a:rPr>
              <a:t>- </a:t>
            </a:r>
            <a:r>
              <a:rPr lang="en-US" sz="2600" b="1" dirty="0" err="1" smtClean="0">
                <a:solidFill>
                  <a:srgbClr val="0000FF"/>
                </a:solidFill>
              </a:rPr>
              <a:t>về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nhà</a:t>
            </a:r>
            <a:endParaRPr lang="en-US" sz="2600" b="1" dirty="0" smtClean="0">
              <a:solidFill>
                <a:srgbClr val="0000FF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 rot="-7693098">
            <a:off x="5159100" y="3448067"/>
            <a:ext cx="634580" cy="444206"/>
          </a:xfrm>
          <a:prstGeom prst="rect">
            <a:avLst/>
          </a:prstGeom>
        </p:spPr>
      </p:pic>
      <p:pic>
        <p:nvPicPr>
          <p:cNvPr id="2050" name="Picture 2" descr="Tập tin:Out of date clock icon.svg – Wikipedia tiếng Việ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7323" y="50615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91478" y="2164078"/>
            <a:ext cx="5701304" cy="3981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609630">
              <a:lnSpc>
                <a:spcPct val="200000"/>
              </a:lnSpc>
              <a:buFontTx/>
              <a:buChar char="-"/>
            </a:pPr>
            <a:r>
              <a:rPr lang="en-US" sz="2600" b="1" i="1" dirty="0" err="1" smtClean="0">
                <a:solidFill>
                  <a:srgbClr val="0000FF"/>
                </a:solidFill>
              </a:rPr>
              <a:t>Khẩu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hiệu</a:t>
            </a:r>
            <a:r>
              <a:rPr lang="en-US" sz="2600" b="1" i="1" dirty="0" smtClean="0">
                <a:solidFill>
                  <a:srgbClr val="0000FF"/>
                </a:solidFill>
              </a:rPr>
              <a:t>: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Rõ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ràng</a:t>
            </a:r>
            <a:r>
              <a:rPr lang="en-US" sz="2600" b="1" i="1" dirty="0" smtClean="0">
                <a:solidFill>
                  <a:srgbClr val="0000FF"/>
                </a:solidFill>
              </a:rPr>
              <a:t>,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ngắn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gọn</a:t>
            </a:r>
            <a:r>
              <a:rPr lang="en-US" sz="2600" b="1" i="1" dirty="0" smtClean="0">
                <a:solidFill>
                  <a:srgbClr val="0000FF"/>
                </a:solidFill>
              </a:rPr>
              <a:t>.</a:t>
            </a:r>
          </a:p>
          <a:p>
            <a:pPr defTabSz="609630">
              <a:lnSpc>
                <a:spcPct val="200000"/>
              </a:lnSpc>
            </a:pPr>
            <a:r>
              <a:rPr lang="en-US" sz="2600" b="1" i="1" dirty="0" smtClean="0">
                <a:solidFill>
                  <a:srgbClr val="0000FF"/>
                </a:solidFill>
              </a:rPr>
              <a:t>-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Hình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thức</a:t>
            </a:r>
            <a:r>
              <a:rPr lang="en-US" sz="2600" b="1" i="1" dirty="0" smtClean="0">
                <a:solidFill>
                  <a:srgbClr val="0000FF"/>
                </a:solidFill>
              </a:rPr>
              <a:t>: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Đảm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bảo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tính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thẩm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mỹ</a:t>
            </a:r>
            <a:r>
              <a:rPr lang="en-US" sz="2600" b="1" i="1" dirty="0" smtClean="0">
                <a:solidFill>
                  <a:srgbClr val="0000FF"/>
                </a:solidFill>
              </a:rPr>
              <a:t>. </a:t>
            </a:r>
            <a:endParaRPr lang="en-US" sz="2600" b="1" i="1" dirty="0">
              <a:solidFill>
                <a:srgbClr val="0000FF"/>
              </a:solidFill>
            </a:endParaRPr>
          </a:p>
          <a:p>
            <a:pPr defTabSz="609630">
              <a:lnSpc>
                <a:spcPct val="200000"/>
              </a:lnSpc>
            </a:pPr>
            <a:r>
              <a:rPr lang="en-US" sz="2600" b="1" i="1" dirty="0" err="1" smtClean="0">
                <a:solidFill>
                  <a:srgbClr val="0000FF"/>
                </a:solidFill>
              </a:rPr>
              <a:t>Yêu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cầu</a:t>
            </a:r>
            <a:r>
              <a:rPr lang="en-US" sz="2600" b="1" i="1" dirty="0" smtClean="0">
                <a:solidFill>
                  <a:srgbClr val="0000FF"/>
                </a:solidFill>
              </a:rPr>
              <a:t>: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lựa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chọn</a:t>
            </a:r>
            <a:r>
              <a:rPr lang="en-US" sz="2600" b="1" i="1" dirty="0" smtClean="0">
                <a:solidFill>
                  <a:srgbClr val="0000FF"/>
                </a:solidFill>
              </a:rPr>
              <a:t> 1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trong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các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hình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thức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endParaRPr lang="en-US" sz="2600" b="1" i="1" dirty="0">
              <a:solidFill>
                <a:srgbClr val="0000FF"/>
              </a:solidFill>
            </a:endParaRPr>
          </a:p>
          <a:p>
            <a:pPr defTabSz="609630">
              <a:lnSpc>
                <a:spcPct val="200000"/>
              </a:lnSpc>
            </a:pPr>
            <a:r>
              <a:rPr lang="en-US" sz="2600" b="1" i="1" dirty="0" smtClean="0">
                <a:solidFill>
                  <a:srgbClr val="0000FF"/>
                </a:solidFill>
              </a:rPr>
              <a:t>+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Thiết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kế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trên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ppt</a:t>
            </a:r>
            <a:r>
              <a:rPr lang="en-US" sz="2600" b="1" i="1" dirty="0" smtClean="0">
                <a:solidFill>
                  <a:srgbClr val="0000FF"/>
                </a:solidFill>
              </a:rPr>
              <a:t>, canva.com, ….</a:t>
            </a:r>
            <a:endParaRPr lang="en-US" sz="2600" b="1" i="1" dirty="0">
              <a:solidFill>
                <a:srgbClr val="0000FF"/>
              </a:solidFill>
            </a:endParaRPr>
          </a:p>
          <a:p>
            <a:pPr defTabSz="609630">
              <a:lnSpc>
                <a:spcPct val="200000"/>
              </a:lnSpc>
            </a:pPr>
            <a:r>
              <a:rPr lang="en-US" sz="2600" b="1" i="1" dirty="0" smtClean="0">
                <a:solidFill>
                  <a:srgbClr val="0000FF"/>
                </a:solidFill>
              </a:rPr>
              <a:t>+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Vẽ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trên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khổ</a:t>
            </a:r>
            <a:r>
              <a:rPr lang="en-US" sz="2600" b="1" i="1" dirty="0" smtClean="0">
                <a:solidFill>
                  <a:srgbClr val="0000FF"/>
                </a:solidFill>
              </a:rPr>
              <a:t> A3. </a:t>
            </a:r>
            <a:endParaRPr lang="en-US" sz="2600" b="1" i="1" dirty="0">
              <a:solidFill>
                <a:srgbClr val="0000FF"/>
              </a:solidFill>
            </a:endParaRPr>
          </a:p>
        </p:txBody>
      </p:sp>
      <p:pic>
        <p:nvPicPr>
          <p:cNvPr id="2052" name="Picture 4" descr="7 ứng dụng chăm sóc sức khỏe dành cho các thiết bị iPhone |  Fstudiobyfpt.com.v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>
                        <a14:foregroundMark x1="50000" y1="69683" x2="50000" y2="6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6843">
            <a:off x="1295442" y="1028341"/>
            <a:ext cx="4205053" cy="2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Mưa Biểu Tượng, Mưa, Vectơ, Biểu Tượng Vector và PNG với nền trong  suốt để tải xuống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10000" r="90000">
                        <a14:foregroundMark x1="47031" y1="67813" x2="47031" y2="67813"/>
                        <a14:foregroundMark x1="38906" y1="67031" x2="38906" y2="67031"/>
                        <a14:foregroundMark x1="33906" y1="71875" x2="33906" y2="71875"/>
                        <a14:foregroundMark x1="42188" y1="76563" x2="43594" y2="77500"/>
                        <a14:foregroundMark x1="52969" y1="80313" x2="52969" y2="80313"/>
                        <a14:foregroundMark x1="55000" y1="72188" x2="55000" y2="72188"/>
                        <a14:foregroundMark x1="64063" y1="67500" x2="64063" y2="67500"/>
                        <a14:foregroundMark x1="72656" y1="70938" x2="72656" y2="70938"/>
                        <a14:foregroundMark x1="65156" y1="78125" x2="651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953" y="30073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 Sóc Hình ảnh | Định dạng hình ảnh PSD 401625239| vn.lovepik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8023" l="10000" r="88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742" y="5227527"/>
            <a:ext cx="1094040" cy="10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ình ảnh Biểu Tượng Cây Xanh Thiết Lập Phong Cách Phẳng, Cây, Biểu Tượng,  Thiết Lập Vector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74333" b="99750" l="50000" r="7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89" t="74137" r="28021"/>
          <a:stretch/>
        </p:blipFill>
        <p:spPr bwMode="auto">
          <a:xfrm>
            <a:off x="2977146" y="3952285"/>
            <a:ext cx="80028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99050" y="4915122"/>
            <a:ext cx="2075705" cy="1556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10441172" y="3540750"/>
            <a:ext cx="722762" cy="1499770"/>
          </a:xfrm>
          <a:prstGeom prst="rect">
            <a:avLst/>
          </a:prstGeom>
          <a:noFill/>
          <a:ln>
            <a:noFill/>
          </a:ln>
          <a:effectLst/>
        </p:spPr>
        <p:txBody>
          <a:bodyPr vert="vert270" wrap="none">
            <a:spAutoFit/>
          </a:bodyPr>
          <a:lstStyle/>
          <a:p>
            <a:pPr defTabSz="60963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US" altLang="en-US" sz="2600" b="1" dirty="0">
                <a:solidFill>
                  <a:srgbClr val="FF0000"/>
                </a:solidFill>
              </a:rPr>
              <a:t>Time Line 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H="1" flipV="1">
            <a:off x="11342367" y="4308117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 flipH="1" flipV="1">
            <a:off x="11342367" y="5030861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 flipH="1" flipV="1">
            <a:off x="11342367" y="3585374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H="1" flipV="1">
            <a:off x="11342367" y="2862631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11132818" y="5693511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0</a:t>
            </a:r>
          </a:p>
        </p:txBody>
      </p:sp>
      <p:sp>
        <p:nvSpPr>
          <p:cNvPr id="67" name="Rectangle 37"/>
          <p:cNvSpPr>
            <a:spLocks noChangeArrowheads="1"/>
          </p:cNvSpPr>
          <p:nvPr/>
        </p:nvSpPr>
        <p:spPr bwMode="auto">
          <a:xfrm>
            <a:off x="11132818" y="3575315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3’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11132818" y="4281381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2’</a:t>
            </a:r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11132818" y="4987446"/>
            <a:ext cx="179705" cy="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1’</a:t>
            </a:r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11340653" y="2132169"/>
            <a:ext cx="426720" cy="7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71" name="Line 45"/>
          <p:cNvSpPr>
            <a:spLocks noChangeShapeType="1"/>
          </p:cNvSpPr>
          <p:nvPr/>
        </p:nvSpPr>
        <p:spPr bwMode="auto">
          <a:xfrm flipH="1" flipV="1">
            <a:off x="11342367" y="5753603"/>
            <a:ext cx="42672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defTabSz="609630">
              <a:defRPr/>
            </a:pPr>
            <a:endParaRPr lang="en-US" sz="2133" b="1">
              <a:solidFill>
                <a:prstClr val="black"/>
              </a:solidFill>
              <a:latin typeface="#9Slide07 IcielBaliho Script"/>
            </a:endParaRPr>
          </a:p>
        </p:txBody>
      </p:sp>
      <p:sp>
        <p:nvSpPr>
          <p:cNvPr id="72" name="Rectangle 37"/>
          <p:cNvSpPr>
            <a:spLocks noChangeArrowheads="1"/>
          </p:cNvSpPr>
          <p:nvPr/>
        </p:nvSpPr>
        <p:spPr bwMode="auto">
          <a:xfrm>
            <a:off x="11132818" y="2841408"/>
            <a:ext cx="179705" cy="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4’</a:t>
            </a:r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11132818" y="2107501"/>
            <a:ext cx="179705" cy="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anchor="ctr"/>
          <a:lstStyle/>
          <a:p>
            <a:pPr defTabSz="609630">
              <a:defRPr/>
            </a:pPr>
            <a:r>
              <a:rPr lang="en-US" altLang="en-US" sz="1333" b="1" dirty="0">
                <a:solidFill>
                  <a:srgbClr val="211101"/>
                </a:solidFill>
                <a:latin typeface="#9Slide07 IcielBaliho Script"/>
              </a:rPr>
              <a:t>5’</a:t>
            </a:r>
          </a:p>
        </p:txBody>
      </p:sp>
      <p:pic>
        <p:nvPicPr>
          <p:cNvPr id="75" name="Picture 2" descr="Vector start button stock vector. Illustration of graphic - 1032439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1" t="6594" r="641" b="47429"/>
          <a:stretch/>
        </p:blipFill>
        <p:spPr bwMode="auto">
          <a:xfrm>
            <a:off x="10708089" y="1321688"/>
            <a:ext cx="1429688" cy="5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inish Icon. Internet Button On White Background. Stock Photo, Picture And  Royalty Free Image. Image 44509369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31" b="97769" l="1846" r="96308">
                        <a14:foregroundMark x1="21154" y1="49846" x2="21154" y2="49846"/>
                        <a14:foregroundMark x1="32615" y1="50077" x2="32615" y2="50077"/>
                        <a14:foregroundMark x1="46769" y1="53308" x2="46769" y2="53308"/>
                        <a14:foregroundMark x1="54538" y1="49077" x2="54538" y2="49077"/>
                        <a14:foregroundMark x1="64231" y1="49615" x2="64769" y2="49769"/>
                        <a14:foregroundMark x1="72846" y1="47846" x2="72846" y2="47846"/>
                        <a14:foregroundMark x1="80000" y1="48692" x2="80000" y2="4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0144" y="5805523"/>
            <a:ext cx="1045579" cy="10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V="1">
            <a:off x="301752" y="905993"/>
            <a:ext cx="10496127" cy="8862"/>
          </a:xfrm>
          <a:prstGeom prst="line">
            <a:avLst/>
          </a:prstGeom>
          <a:ln w="38100">
            <a:solidFill>
              <a:srgbClr val="974C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8"/>
          <p:cNvGrpSpPr/>
          <p:nvPr/>
        </p:nvGrpSpPr>
        <p:grpSpPr>
          <a:xfrm>
            <a:off x="2686391" y="99127"/>
            <a:ext cx="7930809" cy="696785"/>
            <a:chOff x="3728936" y="126774"/>
            <a:chExt cx="15339960" cy="1045177"/>
          </a:xfrm>
        </p:grpSpPr>
        <p:sp>
          <p:nvSpPr>
            <p:cNvPr id="40" name="Rounded Rectangle 39"/>
            <p:cNvSpPr/>
            <p:nvPr/>
          </p:nvSpPr>
          <p:spPr>
            <a:xfrm>
              <a:off x="4075210" y="126774"/>
              <a:ext cx="14345751" cy="1045177"/>
            </a:xfrm>
            <a:prstGeom prst="roundRect">
              <a:avLst/>
            </a:prstGeom>
            <a:solidFill>
              <a:srgbClr val="52B1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600" b="1">
                <a:solidFill>
                  <a:prstClr val="white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28936" y="305189"/>
              <a:ext cx="15339960" cy="738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609630"/>
              <a:r>
                <a:rPr lang="en-US" sz="2600" b="1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THIẾT KẾ POSTER VỀ BẢO VỆ RỪNG</a:t>
              </a:r>
              <a:endParaRPr lang="vi-VN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6659" y="3205976"/>
            <a:ext cx="2048096" cy="1280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8502" y="1291449"/>
            <a:ext cx="2155027" cy="143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60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3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3" grpId="0" animBg="1"/>
      <p:bldP spid="4" grpId="0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=""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=""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=""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=""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=""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=""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=""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=""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=""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=""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=""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=""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=""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=""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=""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=""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=""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=""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=""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=""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=""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=""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=""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=""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=""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=""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=""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=""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=""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=""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=""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=""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=""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=""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=""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=""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=""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=""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=""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=""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080657" y="1546155"/>
            <a:ext cx="9919390" cy="209287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9. </a:t>
            </a:r>
          </a:p>
          <a:p>
            <a:pPr algn="ctr"/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 nhiên châu Phi (tiết 3)</a:t>
            </a:r>
            <a:endParaRPr lang="en-US" sz="6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76203"/>
            <a:ext cx="12025745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6301" y="756858"/>
            <a:ext cx="4176464" cy="93102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pPr algn="just"/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sp>
        <p:nvSpPr>
          <p:cNvPr id="14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5998" y="1763164"/>
            <a:ext cx="6335638" cy="1905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*Quan sát H.9.2</a:t>
            </a:r>
            <a:r>
              <a:rPr lang="vi-VN" sz="2800" b="1" i="1" smtClean="0">
                <a:solidFill>
                  <a:srgbClr val="0000FF"/>
                </a:solidFill>
                <a:cs typeface="Arial" pitchFamily="34" charset="0"/>
              </a:rPr>
              <a:t> SGK</a:t>
            </a: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, kể tên, xác định các đới khí hậu ở châu Phi. Kiểu khí hậu nào phổ biến nhất?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00941" y="1428755"/>
            <a:ext cx="750409" cy="8149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 animBg="1"/>
      <p:bldP spid="14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5143" y="142500"/>
            <a:ext cx="6650181" cy="141576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800" b="1" u="sng" dirty="0" smtClean="0">
                <a:solidFill>
                  <a:srgbClr val="FF0000"/>
                </a:solidFill>
                <a:cs typeface="Times New Roman" pitchFamily="18" charset="0"/>
              </a:rPr>
              <a:t>Yêu cầu</a:t>
            </a:r>
            <a:r>
              <a:rPr lang="en-US" sz="2800" b="1" u="sng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2800" b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</a:t>
            </a:r>
            <a:r>
              <a:rPr lang="vi-VN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mục </a:t>
            </a:r>
            <a:r>
              <a:rPr lang="en-US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2d,</a:t>
            </a:r>
            <a:r>
              <a:rPr lang="vi-VN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 </a:t>
            </a:r>
            <a:r>
              <a:rPr lang="vi-VN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sát H.</a:t>
            </a:r>
            <a:r>
              <a:rPr lang="en-US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9.2</a:t>
            </a:r>
            <a:r>
              <a:rPr lang="vi-VN" sz="2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SGK</a:t>
            </a:r>
            <a:r>
              <a:rPr lang="en-US" sz="2800" b="1" smtClean="0">
                <a:solidFill>
                  <a:srgbClr val="0000FF"/>
                </a:solidFill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Các nhóm hoàn thành nhiệm vụ theo bảng d</a:t>
            </a:r>
            <a:r>
              <a:rPr lang="vi-VN" sz="2800" b="1" i="1" dirty="0" smtClean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ướ</a:t>
            </a:r>
            <a:r>
              <a:rPr lang="en-US" sz="2800" b="1" i="1" dirty="0" smtClean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i </a:t>
            </a:r>
            <a:r>
              <a:rPr lang="vi-VN" sz="2800" b="1" i="1" dirty="0" smtClean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đâ</a:t>
            </a:r>
            <a:r>
              <a:rPr lang="en-US" sz="2800" b="1" i="1" dirty="0" smtClean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y.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3957" y="1750467"/>
            <a:ext cx="4544291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900" b="1" smtClean="0">
                <a:solidFill>
                  <a:srgbClr val="0070C0"/>
                </a:solidFill>
              </a:rPr>
              <a:t>Nhóm 1,5: MT Xích đạo.</a:t>
            </a:r>
            <a:endParaRPr lang="en-US" sz="2900" b="1">
              <a:solidFill>
                <a:srgbClr val="0070C0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" y="1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43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93965" y="2616229"/>
            <a:ext cx="4572000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900" b="1" smtClean="0">
                <a:solidFill>
                  <a:srgbClr val="7030A0"/>
                </a:solidFill>
              </a:rPr>
              <a:t>Nhóm 2,6: MT nhiệt đới.</a:t>
            </a:r>
            <a:endParaRPr lang="en-US" sz="2900" b="1">
              <a:solidFill>
                <a:srgbClr val="7030A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7817" y="4729169"/>
            <a:ext cx="4544292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900" b="1" smtClean="0">
                <a:solidFill>
                  <a:srgbClr val="FF0000"/>
                </a:solidFill>
              </a:rPr>
              <a:t>Nhóm 4,8: MT cận nhiệt.</a:t>
            </a:r>
            <a:endParaRPr lang="en-US" sz="2900" b="1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110" y="3641452"/>
            <a:ext cx="4558146" cy="65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900" b="1" smtClean="0">
                <a:solidFill>
                  <a:srgbClr val="0000FF"/>
                </a:solidFill>
              </a:rPr>
              <a:t>Nhóm 3,7: MT hoang mạc.</a:t>
            </a:r>
            <a:endParaRPr lang="en-US" sz="2900" b="1">
              <a:solidFill>
                <a:srgbClr val="0000FF"/>
              </a:solidFill>
            </a:endParaRPr>
          </a:p>
        </p:txBody>
      </p:sp>
      <p:pic>
        <p:nvPicPr>
          <p:cNvPr id="10" name="Picture 15" descr="161">
            <a:extLst>
              <a:ext uri="{FF2B5EF4-FFF2-40B4-BE49-F238E27FC236}">
                <a16:creationId xmlns:a16="http://schemas.microsoft.com/office/drawing/2014/main" xmlns="" id="{0B335185-E17B-4FB3-912B-829A1742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197" y="5569530"/>
            <a:ext cx="1107001" cy="11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desert">
            <a:extLst>
              <a:ext uri="{FF2B5EF4-FFF2-40B4-BE49-F238E27FC236}">
                <a16:creationId xmlns:a16="http://schemas.microsoft.com/office/drawing/2014/main" xmlns="" id="{EF56D66B-E9A5-4D89-B847-F3C6B7D21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8" t="30640" r="24987" b="36345"/>
          <a:stretch/>
        </p:blipFill>
        <p:spPr bwMode="auto">
          <a:xfrm>
            <a:off x="8614089" y="5691013"/>
            <a:ext cx="1367324" cy="9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89425" y="1968915"/>
          <a:ext cx="6553193" cy="3492500"/>
        </p:xfrm>
        <a:graphic>
          <a:graphicData uri="http://schemas.openxmlformats.org/drawingml/2006/table">
            <a:tbl>
              <a:tblPr/>
              <a:tblGrid>
                <a:gridCol w="2036611"/>
                <a:gridCol w="1496291"/>
                <a:gridCol w="1454728"/>
                <a:gridCol w="15655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Môi trường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Khí hậu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 quan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Xích đạo ẩm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 Nhiệt đới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Hoang mạc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Cận nhiệt đới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34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7090" y="1824970"/>
          <a:ext cx="6386945" cy="4475480"/>
        </p:xfrm>
        <a:graphic>
          <a:graphicData uri="http://schemas.openxmlformats.org/drawingml/2006/table">
            <a:tbl>
              <a:tblPr/>
              <a:tblGrid>
                <a:gridCol w="1946706"/>
                <a:gridCol w="4440239"/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Xích đạo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Bồn địa Công-gô và  phía bắc vịnh Ghi-nê.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- Sinh vật rất phát triển, đặc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 trưng là rừng thường xanh.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Mạng lưới sông ngòi dày đặc, nhiều nước quanh năm.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Đất đai màu mỡ.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7090" y="1824970"/>
          <a:ext cx="6386945" cy="4902200"/>
        </p:xfrm>
        <a:graphic>
          <a:graphicData uri="http://schemas.openxmlformats.org/drawingml/2006/table">
            <a:tbl>
              <a:tblPr/>
              <a:tblGrid>
                <a:gridCol w="1946706"/>
                <a:gridCol w="4440239"/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Nhiệt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đới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Hai bên môi trường xích đạo.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Về phía chí tuyến, thảm thực vật từ rừng sang  đồng cỏ cao và cây bụi gai.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Lượng nước khá lớn, thay đổi theo mùa.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đỏ vàng.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7090" y="1824970"/>
          <a:ext cx="6386945" cy="4688840"/>
        </p:xfrm>
        <a:graphic>
          <a:graphicData uri="http://schemas.openxmlformats.org/drawingml/2006/table">
            <a:tbl>
              <a:tblPr/>
              <a:tblGrid>
                <a:gridCol w="1946706"/>
                <a:gridCol w="4440239"/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Hoang mạc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Khu vực chí tuyến, chiếm diện tích lớn nhất.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39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Thực vật kém phát triển.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39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Kém phát triển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Khô cằn, bề mặt toàn cát bao phủ.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6001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3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9. THIÊN NHIÊN CHÂU PHI (tiết 3)</a:t>
            </a:r>
            <a:endParaRPr lang="en-US" sz="33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5" y="805937"/>
            <a:ext cx="4222627" cy="9541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Đặc điểm tự nhiên</a:t>
            </a:r>
          </a:p>
          <a:p>
            <a:r>
              <a:rPr lang="en-US" sz="2800" b="1" i="1" u="sng" smtClean="0">
                <a:solidFill>
                  <a:srgbClr val="002060"/>
                </a:solidFill>
                <a:cs typeface="Arial" pitchFamily="34" charset="0"/>
              </a:rPr>
              <a:t>d. Các môi trường tự nhiên</a:t>
            </a:r>
            <a:endParaRPr lang="en-US" sz="28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67235" y="6306338"/>
            <a:ext cx="515521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H.9.2. Bản đồ khí hậu ở châu Phi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2" name="Picture 2" descr="C:\Users\PTS\Desktop\Ảnh\3196045b1e7ad1248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914397"/>
            <a:ext cx="5153887" cy="53789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7090" y="1852680"/>
          <a:ext cx="6386945" cy="4319321"/>
        </p:xfrm>
        <a:graphic>
          <a:graphicData uri="http://schemas.openxmlformats.org/drawingml/2006/table">
            <a:tbl>
              <a:tblPr/>
              <a:tblGrid>
                <a:gridCol w="1946706"/>
                <a:gridCol w="4440239"/>
              </a:tblGrid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MT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Cận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nhiệt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879227">
                <a:tc>
                  <a:txBody>
                    <a:bodyPr/>
                    <a:lstStyle/>
                    <a:p>
                      <a:pPr marL="0" marR="0" indent="254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800" b="1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Cực bắc và nam châu Phi.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 quan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Phát triển cây lá cứng.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ngòi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 Ít phát triển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4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đai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mbria"/>
                          <a:cs typeface="Times New Roman"/>
                        </a:rPr>
                        <a:t>-</a:t>
                      </a:r>
                      <a:endParaRPr lang="en-US" sz="2800" b="1" kern="1200">
                        <a:solidFill>
                          <a:srgbClr val="002060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192000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CÁC MÔI TRƯỜNG TỰ NHIÊN CHÂU PHI 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0108" y="942554"/>
          <a:ext cx="11817928" cy="5752592"/>
        </p:xfrm>
        <a:graphic>
          <a:graphicData uri="http://schemas.openxmlformats.org/drawingml/2006/table">
            <a:tbl>
              <a:tblPr/>
              <a:tblGrid>
                <a:gridCol w="1415535"/>
                <a:gridCol w="2383085"/>
                <a:gridCol w="3239490"/>
                <a:gridCol w="3006437"/>
                <a:gridCol w="1773381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Môi trường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Phân bố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Cảnh quan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Sông ngòi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đai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4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Xích đạo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Bồn địa Công-gô và  phía bắc vịnh Ghi-nê.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Sinh vật rất phát </a:t>
                      </a:r>
                      <a:r>
                        <a:rPr lang="en-US" sz="23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triển, rừng 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thường xanh đặc trưng.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Mạng lưới sông ngòi dày đặc, nhiều nước quanh năm.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đai màu mỡ.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Nhiệt đới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Hai bên môi trường xích đạo.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</a:t>
                      </a:r>
                      <a:r>
                        <a:rPr lang="en-US" sz="23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Thảm 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thực </a:t>
                      </a:r>
                      <a:r>
                        <a:rPr lang="en-US" sz="23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vật 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từ rừng sang  đồng cỏ cao và cây bụi gai.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Lượng nước khá lớn, thay đổi theo mùa.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Đất đỏ vàng.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Hoang mạc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Khu vực chí tuyến, chiếm diện tích lớn nhất.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Thực vật kém phát triển.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Kém phát triển.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Khô cằn, bề mặt toàn cát bao phủ.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Cận nhiệt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Cực bắc và nam châu Phi.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Phát triển cây lá cứng.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 Ít phát triển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n-lt"/>
                          <a:ea typeface="Cambria"/>
                          <a:cs typeface="Times New Roman"/>
                        </a:rPr>
                        <a:t>-</a:t>
                      </a:r>
                      <a:endParaRPr lang="en-US" sz="23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865</Words>
  <PresentationFormat>Custom</PresentationFormat>
  <Paragraphs>196</Paragraphs>
  <Slides>13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2018-04-03T09:21:02Z</dcterms:created>
  <dcterms:modified xsi:type="dcterms:W3CDTF">2022-07-26T02:13:06Z</dcterms:modified>
</cp:coreProperties>
</file>