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Lst>
  <p:notesMasterIdLst>
    <p:notesMasterId r:id="rId28"/>
  </p:notesMasterIdLst>
  <p:sldIdLst>
    <p:sldId id="256" r:id="rId5"/>
    <p:sldId id="265" r:id="rId6"/>
    <p:sldId id="554" r:id="rId7"/>
    <p:sldId id="519" r:id="rId8"/>
    <p:sldId id="566" r:id="rId9"/>
    <p:sldId id="271" r:id="rId10"/>
    <p:sldId id="274" r:id="rId11"/>
    <p:sldId id="570" r:id="rId12"/>
    <p:sldId id="513" r:id="rId13"/>
    <p:sldId id="575" r:id="rId14"/>
    <p:sldId id="571" r:id="rId15"/>
    <p:sldId id="568" r:id="rId16"/>
    <p:sldId id="576" r:id="rId17"/>
    <p:sldId id="573" r:id="rId18"/>
    <p:sldId id="569" r:id="rId19"/>
    <p:sldId id="567" r:id="rId20"/>
    <p:sldId id="564" r:id="rId21"/>
    <p:sldId id="577" r:id="rId22"/>
    <p:sldId id="574" r:id="rId23"/>
    <p:sldId id="572" r:id="rId24"/>
    <p:sldId id="547" r:id="rId25"/>
    <p:sldId id="563" r:id="rId26"/>
    <p:sldId id="264"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7AA2"/>
    <a:srgbClr val="1F4F43"/>
    <a:srgbClr val="F4F9FF"/>
    <a:srgbClr val="66A1BD"/>
    <a:srgbClr val="D4D6F3"/>
    <a:srgbClr val="5DA2B1"/>
    <a:srgbClr val="2889C0"/>
    <a:srgbClr val="4B796E"/>
    <a:srgbClr val="54AEA1"/>
    <a:srgbClr val="856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5" autoAdjust="0"/>
    <p:restoredTop sz="94623"/>
  </p:normalViewPr>
  <p:slideViewPr>
    <p:cSldViewPr snapToGrid="0">
      <p:cViewPr varScale="1">
        <p:scale>
          <a:sx n="64" d="100"/>
          <a:sy n="64" d="100"/>
        </p:scale>
        <p:origin x="84" y="384"/>
      </p:cViewPr>
      <p:guideLst>
        <p:guide orient="horz" pos="2160"/>
        <p:guide pos="3877"/>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2022/9/2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3377004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latin typeface="Times New Roman" panose="02020603050405020304" pitchFamily="18" charset="0"/>
                <a:cs typeface="Times New Roman" panose="02020603050405020304" pitchFamily="18" charset="0"/>
              </a:rPr>
              <a:t>HS XỬ LÍ THEO 4 BƯỚC: B1: ĐỌC VÀ PHÂN TÍCH.   B2: ĐƯA RA PHƯƠNG ÁN XỬ LÍ.   B3: THẢO LUẬN VỀ CÁC PHƯƠNG ÁN XỬ LÍ TÌNH HUỐNG TRONG NHÓM. B4: LỰA CHỌN PHƯƠNG ÁN XỬ LÍ CHO PHÙ HỢP.</a:t>
            </a:r>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1769603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CHIA LỚP THÀNH 4 NHÓM THỰC HIỆN</a:t>
            </a:r>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344910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Link tải clip: </a:t>
            </a:r>
            <a:r>
              <a:rPr lang="en-US"/>
              <a:t>https://www.youtube.com/watch?v=M_maFKUUYbE</a:t>
            </a:r>
            <a:endParaRPr lang="en-VN"/>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191749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0095451"/>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57539198"/>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78365549"/>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4498224"/>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4749057"/>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9136134"/>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6875351"/>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2313624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70474672"/>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81297254"/>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01213553"/>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07603099"/>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16076718"/>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7369037"/>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88803832"/>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21236199"/>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63225904"/>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0171253"/>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24665524"/>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3406760"/>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05240519"/>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67673214"/>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884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185" indent="0" algn="ctr">
              <a:buNone/>
              <a:defRPr sz="2000"/>
            </a:lvl2pPr>
            <a:lvl3pPr marL="914370" indent="0" algn="ctr">
              <a:buNone/>
              <a:defRPr sz="1801"/>
            </a:lvl3pPr>
            <a:lvl4pPr marL="1371555" indent="0" algn="ctr">
              <a:buNone/>
              <a:defRPr sz="1600"/>
            </a:lvl4pPr>
            <a:lvl5pPr marL="1828741" indent="0" algn="ctr">
              <a:buNone/>
              <a:defRPr sz="1600"/>
            </a:lvl5pPr>
            <a:lvl6pPr marL="2285926" indent="0" algn="ctr">
              <a:buNone/>
              <a:defRPr sz="1600"/>
            </a:lvl6pPr>
            <a:lvl7pPr marL="2743111" indent="0" algn="ctr">
              <a:buNone/>
              <a:defRPr sz="1600"/>
            </a:lvl7pPr>
            <a:lvl8pPr marL="3200296" indent="0" algn="ctr">
              <a:buNone/>
              <a:defRPr sz="1600"/>
            </a:lvl8pPr>
            <a:lvl9pPr marL="3657481"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9404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4140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95125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24156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7185" indent="0">
              <a:buNone/>
              <a:defRPr sz="2000" b="1"/>
            </a:lvl2pPr>
            <a:lvl3pPr marL="914370" indent="0">
              <a:buNone/>
              <a:defRPr sz="1801"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90" y="2505076"/>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4"/>
            <a:ext cx="5183189" cy="823912"/>
          </a:xfrm>
        </p:spPr>
        <p:txBody>
          <a:bodyPr anchor="b"/>
          <a:lstStyle>
            <a:lvl1pPr marL="0" indent="0">
              <a:buNone/>
              <a:defRPr sz="2400" b="1"/>
            </a:lvl1pPr>
            <a:lvl2pPr marL="457185" indent="0">
              <a:buNone/>
              <a:defRPr sz="2000" b="1"/>
            </a:lvl2pPr>
            <a:lvl3pPr marL="914370" indent="0">
              <a:buNone/>
              <a:defRPr sz="1801"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6"/>
            <a:ext cx="5183189"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2441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49303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922442"/>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1"/>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7"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7185" indent="0">
              <a:buNone/>
              <a:defRPr sz="1401"/>
            </a:lvl2pPr>
            <a:lvl3pPr marL="914370" indent="0">
              <a:buNone/>
              <a:defRPr sz="1200"/>
            </a:lvl3pPr>
            <a:lvl4pPr marL="1371555" indent="0">
              <a:buNone/>
              <a:defRPr sz="1001"/>
            </a:lvl4pPr>
            <a:lvl5pPr marL="1828741" indent="0">
              <a:buNone/>
              <a:defRPr sz="1001"/>
            </a:lvl5pPr>
            <a:lvl6pPr marL="2285926" indent="0">
              <a:buNone/>
              <a:defRPr sz="1001"/>
            </a:lvl6pPr>
            <a:lvl7pPr marL="2743111" indent="0">
              <a:buNone/>
              <a:defRPr sz="1001"/>
            </a:lvl7pPr>
            <a:lvl8pPr marL="3200296" indent="0">
              <a:buNone/>
              <a:defRPr sz="1001"/>
            </a:lvl8pPr>
            <a:lvl9pPr marL="3657481" indent="0">
              <a:buNone/>
              <a:defRPr sz="100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2372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1"/>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7" y="987425"/>
            <a:ext cx="6172201" cy="4873625"/>
          </a:xfrm>
        </p:spPr>
        <p:txBody>
          <a:bodyPr anchor="t"/>
          <a:lstStyle>
            <a:lvl1pPr marL="0" indent="0">
              <a:buNone/>
              <a:defRPr sz="3200"/>
            </a:lvl1pPr>
            <a:lvl2pPr marL="457185" indent="0">
              <a:buNone/>
              <a:defRPr sz="2800"/>
            </a:lvl2pPr>
            <a:lvl3pPr marL="914370" indent="0">
              <a:buNone/>
              <a:defRPr sz="2400"/>
            </a:lvl3pPr>
            <a:lvl4pPr marL="1371555" indent="0">
              <a:buNone/>
              <a:defRPr sz="2000"/>
            </a:lvl4pPr>
            <a:lvl5pPr marL="1828741" indent="0">
              <a:buNone/>
              <a:defRPr sz="2000"/>
            </a:lvl5pPr>
            <a:lvl6pPr marL="2285926" indent="0">
              <a:buNone/>
              <a:defRPr sz="2000"/>
            </a:lvl6pPr>
            <a:lvl7pPr marL="2743111" indent="0">
              <a:buNone/>
              <a:defRPr sz="2000"/>
            </a:lvl7pPr>
            <a:lvl8pPr marL="320029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7185" indent="0">
              <a:buNone/>
              <a:defRPr sz="1401"/>
            </a:lvl2pPr>
            <a:lvl3pPr marL="914370" indent="0">
              <a:buNone/>
              <a:defRPr sz="1200"/>
            </a:lvl3pPr>
            <a:lvl4pPr marL="1371555" indent="0">
              <a:buNone/>
              <a:defRPr sz="1001"/>
            </a:lvl4pPr>
            <a:lvl5pPr marL="1828741" indent="0">
              <a:buNone/>
              <a:defRPr sz="1001"/>
            </a:lvl5pPr>
            <a:lvl6pPr marL="2285926" indent="0">
              <a:buNone/>
              <a:defRPr sz="1001"/>
            </a:lvl6pPr>
            <a:lvl7pPr marL="2743111" indent="0">
              <a:buNone/>
              <a:defRPr sz="1001"/>
            </a:lvl7pPr>
            <a:lvl8pPr marL="3200296" indent="0">
              <a:buNone/>
              <a:defRPr sz="1001"/>
            </a:lvl8pPr>
            <a:lvl9pPr marL="3657481" indent="0">
              <a:buNone/>
              <a:defRPr sz="100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70807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9738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4421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34183"/>
      </p:ext>
    </p:extLst>
  </p:cSld>
  <p:clrMapOvr>
    <a:masterClrMapping/>
  </p:clrMapOvr>
  <p:transition spd="med" advClick="0" advTm="0">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024584"/>
      </p:ext>
    </p:extLst>
  </p:cSld>
  <p:clrMapOvr>
    <a:masterClrMapping/>
  </p:clrMapOvr>
  <p:transition spd="med" advClick="0"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124361"/>
      </p:ext>
    </p:extLst>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033"/>
      </p:ext>
    </p:extLst>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34733"/>
      </p:ext>
    </p:extLst>
  </p:cSld>
  <p:clrMapOvr>
    <a:masterClrMapping/>
  </p:clrMapOvr>
  <p:transition spd="med" advClick="0"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935871"/>
      </p:ext>
    </p:extLst>
  </p:cSld>
  <p:clrMapOvr>
    <a:masterClrMapping/>
  </p:clrMapOvr>
  <p:transition spd="med" advClick="0" advTm="0">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232548"/>
      </p:ext>
    </p:extLst>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4.jpe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grpSp>
        <p:nvGrpSpPr>
          <p:cNvPr id="12" name="组合 21">
            <a:extLst>
              <a:ext uri="{FF2B5EF4-FFF2-40B4-BE49-F238E27FC236}">
                <a16:creationId xmlns:a16="http://schemas.microsoft.com/office/drawing/2014/main" id="{E121098C-9A3F-C09E-B8FF-D6ACE7F60D2F}"/>
              </a:ext>
            </a:extLst>
          </p:cNvPr>
          <p:cNvGrpSpPr/>
          <p:nvPr userDrawn="1"/>
        </p:nvGrpSpPr>
        <p:grpSpPr>
          <a:xfrm>
            <a:off x="0" y="0"/>
            <a:ext cx="12192000" cy="6858000"/>
            <a:chOff x="0" y="0"/>
            <a:chExt cx="12192000" cy="6858000"/>
          </a:xfrm>
        </p:grpSpPr>
        <p:pic>
          <p:nvPicPr>
            <p:cNvPr id="13" name="图片 27">
              <a:extLst>
                <a:ext uri="{FF2B5EF4-FFF2-40B4-BE49-F238E27FC236}">
                  <a16:creationId xmlns:a16="http://schemas.microsoft.com/office/drawing/2014/main" id="{7A310FAC-E8EA-BD71-D886-4DF3A4526D29}"/>
                </a:ext>
              </a:extLst>
            </p:cNvPr>
            <p:cNvPicPr>
              <a:picLocks noChangeAspect="1"/>
            </p:cNvPicPr>
            <p:nvPr/>
          </p:nvPicPr>
          <p:blipFill rotWithShape="1">
            <a:blip r:embed="rId1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sp>
          <p:nvSpPr>
            <p:cNvPr id="15" name="矩形 29">
              <a:extLst>
                <a:ext uri="{FF2B5EF4-FFF2-40B4-BE49-F238E27FC236}">
                  <a16:creationId xmlns:a16="http://schemas.microsoft.com/office/drawing/2014/main" id="{A59F06CB-47DC-64B7-C552-25554AC4F3E6}"/>
                </a:ext>
              </a:extLst>
            </p:cNvPr>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2022/9/2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8036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F86BAB08-D03A-4FEF-8092-001CB785BBAB}" type="datetimeFigureOut">
              <a:rPr lang="zh-CN" altLang="en-US" smtClean="0"/>
              <a:pPr/>
              <a:t>2022/9/2</a:t>
            </a:fld>
            <a:endParaRPr lang="zh-CN" altLang="en-US" dirty="0"/>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B8AB37BB-E8A6-440B-8775-2A002C97BC55}" type="slidenum">
              <a:rPr lang="zh-CN" altLang="en-US" smtClean="0"/>
              <a:pPr/>
              <a:t>‹#›</a:t>
            </a:fld>
            <a:endParaRPr lang="zh-CN" altLang="en-US" dirty="0"/>
          </a:p>
        </p:txBody>
      </p:sp>
      <p:sp>
        <p:nvSpPr>
          <p:cNvPr id="8" name="矩形 19">
            <a:extLst>
              <a:ext uri="{FF2B5EF4-FFF2-40B4-BE49-F238E27FC236}">
                <a16:creationId xmlns:a16="http://schemas.microsoft.com/office/drawing/2014/main" id="{F7118ADB-F2B6-EF54-F310-321ED1FCC7A4}"/>
              </a:ext>
            </a:extLst>
          </p:cNvPr>
          <p:cNvSpPr/>
          <p:nvPr userDrawn="1"/>
        </p:nvSpPr>
        <p:spPr>
          <a:xfrm>
            <a:off x="152400" y="1041400"/>
            <a:ext cx="11887200" cy="56886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grpSp>
        <p:nvGrpSpPr>
          <p:cNvPr id="9" name="组合 30">
            <a:extLst>
              <a:ext uri="{FF2B5EF4-FFF2-40B4-BE49-F238E27FC236}">
                <a16:creationId xmlns:a16="http://schemas.microsoft.com/office/drawing/2014/main" id="{6F3564B9-9D8A-37FC-4BA0-A5606E78905A}"/>
              </a:ext>
            </a:extLst>
          </p:cNvPr>
          <p:cNvGrpSpPr/>
          <p:nvPr userDrawn="1"/>
        </p:nvGrpSpPr>
        <p:grpSpPr>
          <a:xfrm>
            <a:off x="0" y="2698"/>
            <a:ext cx="12192000" cy="6858000"/>
            <a:chOff x="0" y="0"/>
            <a:chExt cx="12192000" cy="6858000"/>
          </a:xfrm>
        </p:grpSpPr>
        <p:pic>
          <p:nvPicPr>
            <p:cNvPr id="10" name="图片 31">
              <a:extLst>
                <a:ext uri="{FF2B5EF4-FFF2-40B4-BE49-F238E27FC236}">
                  <a16:creationId xmlns:a16="http://schemas.microsoft.com/office/drawing/2014/main" id="{E2F32B2B-E777-8545-CE47-48DD293C62BC}"/>
                </a:ext>
              </a:extLst>
            </p:cNvPr>
            <p:cNvPicPr>
              <a:picLocks noChangeAspect="1"/>
            </p:cNvPicPr>
            <p:nvPr/>
          </p:nvPicPr>
          <p:blipFill rotWithShape="1">
            <a:blip r:embed="rId14">
              <a:extLst>
                <a:ext uri="{28A0092B-C50C-407E-A947-70E740481C1C}">
                  <a14:useLocalDpi xmlns:a14="http://schemas.microsoft.com/office/drawing/2010/main" val="0"/>
                </a:ext>
              </a:extLst>
            </a:blip>
            <a:srcRect l="7066" t="7066" r="7066" b="7066"/>
            <a:stretch/>
          </p:blipFill>
          <p:spPr>
            <a:xfrm>
              <a:off x="0" y="0"/>
              <a:ext cx="12192000" cy="6858000"/>
            </a:xfrm>
            <a:prstGeom prst="rect">
              <a:avLst/>
            </a:prstGeom>
          </p:spPr>
        </p:pic>
        <p:sp>
          <p:nvSpPr>
            <p:cNvPr id="12" name="矩形 35">
              <a:extLst>
                <a:ext uri="{FF2B5EF4-FFF2-40B4-BE49-F238E27FC236}">
                  <a16:creationId xmlns:a16="http://schemas.microsoft.com/office/drawing/2014/main" id="{D9B9D97C-8C8B-2A06-7AD3-8FE4D395B054}"/>
                </a:ext>
              </a:extLst>
            </p:cNvPr>
            <p:cNvSpPr/>
            <p:nvPr/>
          </p:nvSpPr>
          <p:spPr>
            <a:xfrm>
              <a:off x="152400" y="1041400"/>
              <a:ext cx="11887200" cy="56886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grpSp>
    </p:spTree>
    <p:extLst>
      <p:ext uri="{BB962C8B-B14F-4D97-AF65-F5344CB8AC3E}">
        <p14:creationId xmlns:p14="http://schemas.microsoft.com/office/powerpoint/2010/main" val="4093710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思源黑体 CN Medium" panose="020B0600000000000000" pitchFamily="34" charset="-122"/>
          <a:ea typeface="思源黑体 CN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Medium" panose="020B0600000000000000" pitchFamily="34" charset="-122"/>
          <a:ea typeface="思源黑体 CN Medium" panose="020B06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Medium" panose="020B0600000000000000" pitchFamily="34" charset="-122"/>
          <a:ea typeface="思源黑体 CN Medium" panose="020B06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Medium" panose="020B0600000000000000" pitchFamily="34" charset="-122"/>
          <a:ea typeface="思源黑体 CN Medium" panose="020B06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2/9/2022</a:t>
            </a:fld>
            <a:endParaRPr lang="en-US" dirty="0"/>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6"/>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115" y="725"/>
            <a:ext cx="12189770" cy="6856549"/>
          </a:xfrm>
          <a:prstGeom prst="rect">
            <a:avLst/>
          </a:prstGeom>
        </p:spPr>
      </p:pic>
      <p:pic>
        <p:nvPicPr>
          <p:cNvPr id="8" name="图片 7"/>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15" y="725"/>
            <a:ext cx="12189770" cy="6856549"/>
          </a:xfrm>
          <a:prstGeom prst="rect">
            <a:avLst/>
          </a:prstGeom>
        </p:spPr>
      </p:pic>
      <p:sp>
        <p:nvSpPr>
          <p:cNvPr id="9" name="矩形 36">
            <a:extLst>
              <a:ext uri="{FF2B5EF4-FFF2-40B4-BE49-F238E27FC236}">
                <a16:creationId xmlns:a16="http://schemas.microsoft.com/office/drawing/2014/main" id="{38948B6B-6D2B-6D49-2F0F-E4C86C3516D7}"/>
              </a:ext>
            </a:extLst>
          </p:cNvPr>
          <p:cNvSpPr>
            <a:spLocks noChangeArrowheads="1"/>
          </p:cNvSpPr>
          <p:nvPr userDrawn="1"/>
        </p:nvSpPr>
        <p:spPr bwMode="auto">
          <a:xfrm>
            <a:off x="3483185" y="6293108"/>
            <a:ext cx="5494452" cy="474316"/>
          </a:xfrm>
          <a:prstGeom prst="rect">
            <a:avLst/>
          </a:prstGeom>
          <a:solidFill>
            <a:schemeClr val="accent2">
              <a:lumMod val="75000"/>
            </a:schemeClr>
          </a:solidFill>
          <a:ln>
            <a:noFill/>
          </a:ln>
        </p:spPr>
        <p:txBody>
          <a:bodyPr wrap="square" lIns="121370" tIns="60684" rIns="121370" bIns="60684">
            <a:spAutoFit/>
          </a:bodyPr>
          <a:lstStyle/>
          <a:p>
            <a:pPr algn="ctr"/>
            <a:r>
              <a:rPr lang="en-US" altLang="zh-CN" sz="2286">
                <a:solidFill>
                  <a:schemeClr val="bg1"/>
                </a:solidFill>
                <a:ea typeface="微软雅黑" panose="020B0503020204020204" pitchFamily="34" charset="-122"/>
              </a:rPr>
              <a:t>GVHD: Mỹ Lệ (IEC-QNI-iSC)</a:t>
            </a:r>
            <a:endParaRPr lang="zh-CN" altLang="en-US" sz="2286"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980025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txStyles>
    <p:titleStyle>
      <a:lvl1pPr algn="l" defTabSz="9143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3" indent="-228593" algn="l" defTabSz="914370"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78" indent="-228593" algn="l" defTabSz="9143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63" indent="-228593" algn="l" defTabSz="9143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4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3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1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0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8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7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70" rtl="0" eaLnBrk="1" latinLnBrk="0" hangingPunct="1">
        <a:defRPr sz="1801" kern="1200">
          <a:solidFill>
            <a:schemeClr val="tx1"/>
          </a:solidFill>
          <a:latin typeface="+mn-lt"/>
          <a:ea typeface="+mn-ea"/>
          <a:cs typeface="+mn-cs"/>
        </a:defRPr>
      </a:lvl1pPr>
      <a:lvl2pPr marL="457185" algn="l" defTabSz="914370" rtl="0" eaLnBrk="1" latinLnBrk="0" hangingPunct="1">
        <a:defRPr sz="1801" kern="1200">
          <a:solidFill>
            <a:schemeClr val="tx1"/>
          </a:solidFill>
          <a:latin typeface="+mn-lt"/>
          <a:ea typeface="+mn-ea"/>
          <a:cs typeface="+mn-cs"/>
        </a:defRPr>
      </a:lvl2pPr>
      <a:lvl3pPr marL="914370" algn="l" defTabSz="914370" rtl="0" eaLnBrk="1" latinLnBrk="0" hangingPunct="1">
        <a:defRPr sz="1801" kern="1200">
          <a:solidFill>
            <a:schemeClr val="tx1"/>
          </a:solidFill>
          <a:latin typeface="+mn-lt"/>
          <a:ea typeface="+mn-ea"/>
          <a:cs typeface="+mn-cs"/>
        </a:defRPr>
      </a:lvl3pPr>
      <a:lvl4pPr marL="1371555" algn="l" defTabSz="914370" rtl="0" eaLnBrk="1" latinLnBrk="0" hangingPunct="1">
        <a:defRPr sz="1801" kern="1200">
          <a:solidFill>
            <a:schemeClr val="tx1"/>
          </a:solidFill>
          <a:latin typeface="+mn-lt"/>
          <a:ea typeface="+mn-ea"/>
          <a:cs typeface="+mn-cs"/>
        </a:defRPr>
      </a:lvl4pPr>
      <a:lvl5pPr marL="1828741" algn="l" defTabSz="914370" rtl="0" eaLnBrk="1" latinLnBrk="0" hangingPunct="1">
        <a:defRPr sz="1801" kern="1200">
          <a:solidFill>
            <a:schemeClr val="tx1"/>
          </a:solidFill>
          <a:latin typeface="+mn-lt"/>
          <a:ea typeface="+mn-ea"/>
          <a:cs typeface="+mn-cs"/>
        </a:defRPr>
      </a:lvl5pPr>
      <a:lvl6pPr marL="2285926" algn="l" defTabSz="914370" rtl="0" eaLnBrk="1" latinLnBrk="0" hangingPunct="1">
        <a:defRPr sz="1801" kern="1200">
          <a:solidFill>
            <a:schemeClr val="tx1"/>
          </a:solidFill>
          <a:latin typeface="+mn-lt"/>
          <a:ea typeface="+mn-ea"/>
          <a:cs typeface="+mn-cs"/>
        </a:defRPr>
      </a:lvl6pPr>
      <a:lvl7pPr marL="2743111" algn="l" defTabSz="914370" rtl="0" eaLnBrk="1" latinLnBrk="0" hangingPunct="1">
        <a:defRPr sz="1801" kern="1200">
          <a:solidFill>
            <a:schemeClr val="tx1"/>
          </a:solidFill>
          <a:latin typeface="+mn-lt"/>
          <a:ea typeface="+mn-ea"/>
          <a:cs typeface="+mn-cs"/>
        </a:defRPr>
      </a:lvl7pPr>
      <a:lvl8pPr marL="3200296" algn="l" defTabSz="914370" rtl="0" eaLnBrk="1" latinLnBrk="0" hangingPunct="1">
        <a:defRPr sz="1801" kern="1200">
          <a:solidFill>
            <a:schemeClr val="tx1"/>
          </a:solidFill>
          <a:latin typeface="+mn-lt"/>
          <a:ea typeface="+mn-ea"/>
          <a:cs typeface="+mn-cs"/>
        </a:defRPr>
      </a:lvl8pPr>
      <a:lvl9pPr marL="3657481" algn="l" defTabSz="914370"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文本框 7"/>
          <p:cNvSpPr txBox="1">
            <a:spLocks noChangeArrowheads="1"/>
          </p:cNvSpPr>
          <p:nvPr/>
        </p:nvSpPr>
        <p:spPr bwMode="auto">
          <a:xfrm>
            <a:off x="1968500" y="1545592"/>
            <a:ext cx="83311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5400" b="1" dirty="0">
                <a:solidFill>
                  <a:schemeClr val="bg1"/>
                </a:solidFill>
                <a:latin typeface="Times New Roman" panose="02020603050405020304" pitchFamily="18" charset="0"/>
                <a:ea typeface="字魂35号-经典雅黑" panose="02000000000000000000"/>
                <a:cs typeface="Times New Roman" panose="02020603050405020304" pitchFamily="18" charset="0"/>
              </a:rPr>
              <a:t>CHỦ </a:t>
            </a:r>
            <a:r>
              <a:rPr lang="en-US" altLang="zh-CN" sz="5400" b="1" dirty="0" smtClean="0">
                <a:solidFill>
                  <a:schemeClr val="bg1"/>
                </a:solidFill>
                <a:latin typeface="Times New Roman" panose="02020603050405020304" pitchFamily="18" charset="0"/>
                <a:ea typeface="字魂35号-经典雅黑" panose="02000000000000000000"/>
                <a:cs typeface="Times New Roman" panose="02020603050405020304" pitchFamily="18" charset="0"/>
              </a:rPr>
              <a:t>ĐỀ 4:</a:t>
            </a:r>
            <a:endParaRPr lang="en-US" altLang="zh-CN" sz="5400" b="1" dirty="0">
              <a:solidFill>
                <a:schemeClr val="bg1"/>
              </a:solidFill>
              <a:latin typeface="Times New Roman" panose="02020603050405020304" pitchFamily="18" charset="0"/>
              <a:ea typeface="字魂35号-经典雅黑" panose="02000000000000000000"/>
              <a:cs typeface="Times New Roman" panose="02020603050405020304" pitchFamily="18" charset="0"/>
            </a:endParaRPr>
          </a:p>
          <a:p>
            <a:pPr algn="ctr" defTabSz="685800"/>
            <a:r>
              <a:rPr lang="en-US" altLang="zh-CN" sz="5400" b="1" dirty="0">
                <a:solidFill>
                  <a:schemeClr val="bg1"/>
                </a:solidFill>
                <a:latin typeface="Times New Roman" panose="02020603050405020304" pitchFamily="18" charset="0"/>
                <a:ea typeface="字魂35号-经典雅黑" panose="02000000000000000000"/>
                <a:cs typeface="Times New Roman" panose="02020603050405020304" pitchFamily="18" charset="0"/>
              </a:rPr>
              <a:t>RÈN LUYỆN BẢN </a:t>
            </a:r>
            <a:r>
              <a:rPr lang="en-US" altLang="zh-CN" sz="5400" b="1" dirty="0" smtClean="0">
                <a:solidFill>
                  <a:schemeClr val="bg1"/>
                </a:solidFill>
                <a:latin typeface="Times New Roman" panose="02020603050405020304" pitchFamily="18" charset="0"/>
                <a:ea typeface="字魂35号-经典雅黑" panose="02000000000000000000"/>
                <a:cs typeface="Times New Roman" panose="02020603050405020304" pitchFamily="18" charset="0"/>
              </a:rPr>
              <a:t>THÂN</a:t>
            </a:r>
            <a:endParaRPr lang="en-US" altLang="zh-CN" sz="5400" b="1" dirty="0">
              <a:solidFill>
                <a:schemeClr val="bg1"/>
              </a:solidFill>
              <a:latin typeface="Times New Roman" panose="02020603050405020304" pitchFamily="18" charset="0"/>
              <a:ea typeface="字魂35号-经典雅黑" panose="02000000000000000000"/>
              <a:cs typeface="Times New Roman" panose="02020603050405020304" pitchFamily="18" charset="0"/>
            </a:endParaRPr>
          </a:p>
        </p:txBody>
      </p:sp>
      <p:sp>
        <p:nvSpPr>
          <p:cNvPr id="18" name="矩形 17"/>
          <p:cNvSpPr/>
          <p:nvPr/>
        </p:nvSpPr>
        <p:spPr>
          <a:xfrm>
            <a:off x="6661045" y="6120875"/>
            <a:ext cx="6108910" cy="737125"/>
          </a:xfrm>
          <a:prstGeom prst="rect">
            <a:avLst/>
          </a:prstGeom>
        </p:spPr>
        <p:txBody>
          <a:bodyPr wrap="square" anchor="ctr">
            <a:spAutoFit/>
          </a:bodyPr>
          <a:lstStyle/>
          <a:p>
            <a:pPr algn="ctr">
              <a:lnSpc>
                <a:spcPct val="250000"/>
              </a:lnSpc>
              <a:defRPr/>
            </a:pPr>
            <a:r>
              <a:rPr lang="en-US" altLang="zh-CN" sz="2000" kern="0" spc="3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GVTH: </a:t>
            </a:r>
            <a:r>
              <a:rPr lang="en-US" altLang="zh-CN" sz="2000" kern="0" spc="300" dirty="0" smtClean="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BÌNH LÊ</a:t>
            </a:r>
            <a:endParaRPr lang="en-US" altLang="zh-CN" sz="2000" kern="0" spc="3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2" name="TextBox 1">
            <a:extLst>
              <a:ext uri="{FF2B5EF4-FFF2-40B4-BE49-F238E27FC236}">
                <a16:creationId xmlns:a16="http://schemas.microsoft.com/office/drawing/2014/main" id="{E3B61C1E-BC4A-E543-BB12-A444B4F8CF9C}"/>
              </a:ext>
            </a:extLst>
          </p:cNvPr>
          <p:cNvSpPr txBox="1"/>
          <p:nvPr/>
        </p:nvSpPr>
        <p:spPr>
          <a:xfrm>
            <a:off x="-122947" y="2930586"/>
            <a:ext cx="184731" cy="369332"/>
          </a:xfrm>
          <a:prstGeom prst="rect">
            <a:avLst/>
          </a:prstGeom>
          <a:noFill/>
        </p:spPr>
        <p:txBody>
          <a:bodyPr wrap="none" rtlCol="0">
            <a:spAutoFit/>
          </a:bodyPr>
          <a:lstStyle/>
          <a:p>
            <a:endParaRPr lang="en-VN"/>
          </a:p>
        </p:txBody>
      </p:sp>
      <p:sp>
        <p:nvSpPr>
          <p:cNvPr id="6" name="TextBox 5"/>
          <p:cNvSpPr txBox="1"/>
          <p:nvPr/>
        </p:nvSpPr>
        <p:spPr>
          <a:xfrm>
            <a:off x="5630780" y="3178675"/>
            <a:ext cx="1275348" cy="523220"/>
          </a:xfrm>
          <a:prstGeom prst="rect">
            <a:avLst/>
          </a:prstGeom>
          <a:noFill/>
        </p:spPr>
        <p:txBody>
          <a:bodyPr wrap="square" rtlCol="0">
            <a:spAutoFit/>
          </a:bodyPr>
          <a:lstStyle/>
          <a:p>
            <a:r>
              <a:rPr lang="en-US" sz="2800" b="1" dirty="0" err="1" smtClean="0">
                <a:solidFill>
                  <a:schemeClr val="bg1"/>
                </a:solidFill>
                <a:effectLst>
                  <a:outerShdw blurRad="38100" dist="38100" dir="2700000" algn="tl">
                    <a:srgbClr val="000000">
                      <a:alpha val="43137"/>
                    </a:srgbClr>
                  </a:outerShdw>
                </a:effectLst>
              </a:rPr>
              <a:t>Tiết</a:t>
            </a:r>
            <a:r>
              <a:rPr lang="en-US" sz="2800" b="1" dirty="0" smtClean="0">
                <a:solidFill>
                  <a:schemeClr val="bg1"/>
                </a:solidFill>
                <a:effectLst>
                  <a:outerShdw blurRad="38100" dist="38100" dir="2700000" algn="tl">
                    <a:srgbClr val="000000">
                      <a:alpha val="43137"/>
                    </a:srgbClr>
                  </a:outerShdw>
                </a:effectLst>
              </a:rPr>
              <a:t> </a:t>
            </a:r>
            <a:r>
              <a:rPr lang="en-US" sz="2800" b="1" dirty="0" smtClean="0">
                <a:solidFill>
                  <a:schemeClr val="bg1"/>
                </a:solidFill>
                <a:effectLst>
                  <a:outerShdw blurRad="38100" dist="38100" dir="2700000" algn="tl">
                    <a:srgbClr val="000000">
                      <a:alpha val="43137"/>
                    </a:srgbClr>
                  </a:outerShdw>
                </a:effectLst>
              </a:rPr>
              <a:t>4:</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par>
                          <p:cTn id="17" fill="hold">
                            <p:stCondLst>
                              <p:cond delay="3000"/>
                            </p:stCondLst>
                            <p:childTnLst>
                              <p:par>
                                <p:cTn id="18" presetID="2" presetClass="entr" presetSubtype="4"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652" y="1232752"/>
            <a:ext cx="11012774" cy="587853"/>
          </a:xfrm>
          <a:prstGeom prst="rect">
            <a:avLst/>
          </a:prstGeom>
        </p:spPr>
        <p:txBody>
          <a:bodyPr wrap="square">
            <a:spAutoFit/>
          </a:bodyPr>
          <a:lstStyle/>
          <a:p>
            <a:pPr algn="just">
              <a:lnSpc>
                <a:spcPct val="115000"/>
              </a:lnSpc>
              <a:spcAft>
                <a:spcPts val="1000"/>
              </a:spcAft>
              <a:tabLst>
                <a:tab pos="90170" algn="l"/>
                <a:tab pos="180340" algn="l"/>
              </a:tabLst>
            </a:pPr>
            <a:r>
              <a:rPr lang="de-DE" sz="28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1. </a:t>
            </a:r>
            <a:r>
              <a:rPr lang="vi-VN" sz="28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Tìm hiểu về việc kiểm soát chi tiêu và tiết kiệm </a:t>
            </a:r>
            <a:r>
              <a:rPr lang="vi-VN" sz="2800" b="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tiền</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904407" y="2330271"/>
            <a:ext cx="10638019" cy="2074414"/>
          </a:xfrm>
          <a:prstGeom prst="rect">
            <a:avLst/>
          </a:prstGeom>
        </p:spPr>
        <p:txBody>
          <a:bodyPr wrap="square">
            <a:spAutoFit/>
          </a:bodyPr>
          <a:lstStyle/>
          <a:p>
            <a:pPr algn="just">
              <a:lnSpc>
                <a:spcPct val="115000"/>
              </a:lnSpc>
              <a:spcAft>
                <a:spcPts val="1000"/>
              </a:spcAft>
              <a:tabLst>
                <a:tab pos="90170" algn="l"/>
                <a:tab pos="180340" algn="l"/>
              </a:tabLst>
            </a:pP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quản lí ch</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tiêu thì tiết kiệm ti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cũng là một phương án hiệu quả. Tiết kiệm ti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được hiểu là ch</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tiêu cho những đi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 thiết thực và có ý nghĩa, đồng thời loại bỏ những thứ không cần thiết. Mỗi người có thể tiết kiệm ti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bằng nhiều cách khác nhau.</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65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603493" y="716245"/>
            <a:ext cx="4559425" cy="1337805"/>
          </a:xfrm>
          <a:prstGeom prst="rect">
            <a:avLst/>
          </a:prstGeom>
        </p:spPr>
        <p:txBody>
          <a:bodyPr vert="horz" lIns="116114" tIns="58057" rIns="116114" bIns="58057" rtlCol="0" anchor="ctr">
            <a:normAutofit/>
          </a:bodyPr>
          <a:lstStyle/>
          <a:p>
            <a:pPr algn="ctr" defTabSz="1161105" fontAlgn="base">
              <a:lnSpc>
                <a:spcPct val="90000"/>
              </a:lnSpc>
              <a:spcBef>
                <a:spcPct val="0"/>
              </a:spcBef>
              <a:spcAft>
                <a:spcPts val="762"/>
              </a:spcAft>
            </a:pPr>
            <a:r>
              <a:rPr lang="en-US" sz="28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HĐ2: </a:t>
            </a: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RÈN LUYỆN KỸ NĂNG KIỂM SOÁT CHI TIÊU VÀ TIẾT KIỆM TIỀN</a:t>
            </a:r>
          </a:p>
        </p:txBody>
      </p:sp>
      <p:sp>
        <p:nvSpPr>
          <p:cNvPr id="16" name="Rectangle 15">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977788" y="799352"/>
            <a:ext cx="5425410" cy="525929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
        <p:nvSpPr>
          <p:cNvPr id="4" name="矩形 36">
            <a:extLst>
              <a:ext uri="{FF2B5EF4-FFF2-40B4-BE49-F238E27FC236}">
                <a16:creationId xmlns:a16="http://schemas.microsoft.com/office/drawing/2014/main" id="{AF700302-2762-5B45-0E20-180B6A8A1C01}"/>
              </a:ext>
            </a:extLst>
          </p:cNvPr>
          <p:cNvSpPr>
            <a:spLocks noChangeArrowheads="1"/>
          </p:cNvSpPr>
          <p:nvPr/>
        </p:nvSpPr>
        <p:spPr bwMode="auto">
          <a:xfrm>
            <a:off x="2415692" y="6417203"/>
            <a:ext cx="5494452" cy="474316"/>
          </a:xfrm>
          <a:prstGeom prst="rect">
            <a:avLst/>
          </a:prstGeom>
          <a:solidFill>
            <a:schemeClr val="accent2">
              <a:lumMod val="75000"/>
            </a:schemeClr>
          </a:solidFill>
          <a:ln>
            <a:noFill/>
          </a:ln>
        </p:spPr>
        <p:txBody>
          <a:bodyPr wrap="square" lIns="121370" tIns="60684" rIns="121370" bIns="60684">
            <a:spAutoFit/>
          </a:bodyPr>
          <a:lstStyle/>
          <a:p>
            <a:pPr algn="ctr" defTabSz="1227224" fontAlgn="base">
              <a:spcBef>
                <a:spcPct val="0"/>
              </a:spcBef>
              <a:spcAft>
                <a:spcPct val="0"/>
              </a:spcAft>
            </a:pPr>
            <a:r>
              <a:rPr lang="en-US" altLang="zh-CN" sz="2286" dirty="0">
                <a:solidFill>
                  <a:prstClr val="white"/>
                </a:solidFill>
                <a:latin typeface="Arial" panose="020B0604020202020204" pitchFamily="34" charset="0"/>
                <a:ea typeface="微软雅黑" panose="020B0503020204020204" pitchFamily="34" charset="-122"/>
              </a:rPr>
              <a:t>GVHD: </a:t>
            </a:r>
            <a:r>
              <a:rPr lang="en-US" altLang="zh-CN" sz="2286" dirty="0" smtClean="0">
                <a:solidFill>
                  <a:prstClr val="white"/>
                </a:solidFill>
                <a:latin typeface="Arial" panose="020B0604020202020204" pitchFamily="34" charset="0"/>
                <a:ea typeface="微软雅黑" panose="020B0503020204020204" pitchFamily="34" charset="-122"/>
              </a:rPr>
              <a:t>BÌNH LÊ</a:t>
            </a:r>
            <a:endParaRPr lang="zh-CN" altLang="en-US" sz="2286" dirty="0">
              <a:solidFill>
                <a:prstClr val="white"/>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42020237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par>
                          <p:cTn id="30" fill="hold">
                            <p:stCondLst>
                              <p:cond delay="3000"/>
                            </p:stCondLst>
                            <p:childTnLst>
                              <p:par>
                                <p:cTn id="31" presetID="2" presetClass="entr" presetSubtype="4" fill="hold" grpId="0" nodeType="afterEffect">
                                  <p:stCondLst>
                                    <p:cond delay="0"/>
                                  </p:stCondLst>
                                  <p:iterate type="lt">
                                    <p:tmPct val="10000"/>
                                  </p:iterate>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792D4F-247E-46FE-85FC-881DEFA41D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 name="Picture 2" descr="Timeline&#10;&#10;Description automatically generated">
            <a:extLst>
              <a:ext uri="{FF2B5EF4-FFF2-40B4-BE49-F238E27FC236}">
                <a16:creationId xmlns:a16="http://schemas.microsoft.com/office/drawing/2014/main" id="{5E42AE80-1CF8-8B0D-454D-A1E0FEEBA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240" y="320040"/>
            <a:ext cx="9410471" cy="4305291"/>
          </a:xfrm>
          <a:prstGeom prst="rect">
            <a:avLst/>
          </a:prstGeom>
        </p:spPr>
      </p:pic>
      <p:sp>
        <p:nvSpPr>
          <p:cNvPr id="11" name="Rectangle 10">
            <a:extLst>
              <a:ext uri="{FF2B5EF4-FFF2-40B4-BE49-F238E27FC236}">
                <a16:creationId xmlns:a16="http://schemas.microsoft.com/office/drawing/2014/main" id="{FA3CD3A3-D3C1-4567-BEC0-3A50E9A3A6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B56D13EF-D431-4D0F-BFFC-1B5A686FF9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490E83D-09AE-8A4C-0A02-DDFA5241669E}"/>
              </a:ext>
            </a:extLst>
          </p:cNvPr>
          <p:cNvSpPr txBox="1"/>
          <p:nvPr/>
        </p:nvSpPr>
        <p:spPr>
          <a:xfrm>
            <a:off x="4379976" y="5010912"/>
            <a:ext cx="6976872" cy="1344168"/>
          </a:xfrm>
          <a:prstGeom prst="rect">
            <a:avLst/>
          </a:prstGeom>
        </p:spPr>
        <p:txBody>
          <a:bodyPr vert="horz" lIns="91440" tIns="45720" rIns="91440" bIns="45720" rtlCol="0" anchor="ctr">
            <a:normAutofit/>
          </a:bodyPr>
          <a:lstStyle/>
          <a:p>
            <a:pPr>
              <a:lnSpc>
                <a:spcPct val="90000"/>
              </a:lnSpc>
              <a:spcAft>
                <a:spcPts val="600"/>
              </a:spcAft>
            </a:pPr>
            <a:r>
              <a:rPr lang="en-US" sz="2800" dirty="0">
                <a:solidFill>
                  <a:schemeClr val="bg1"/>
                </a:solidFill>
                <a:latin typeface="Times New Roman" panose="02020603050405020304" pitchFamily="18" charset="0"/>
                <a:cs typeface="Times New Roman" panose="02020603050405020304" pitchFamily="18" charset="0"/>
              </a:rPr>
              <a:t>ĐỀ XUẤT CÁCH KIỂM SOÁT CHI TIÊU</a:t>
            </a:r>
          </a:p>
        </p:txBody>
      </p:sp>
      <p:pic>
        <p:nvPicPr>
          <p:cNvPr id="5" name="Picture 4" descr="A picture containing indoor, person, dining table&#10;&#10;Description automatically generated">
            <a:extLst>
              <a:ext uri="{FF2B5EF4-FFF2-40B4-BE49-F238E27FC236}">
                <a16:creationId xmlns:a16="http://schemas.microsoft.com/office/drawing/2014/main" id="{62F1EDA0-3D7B-8FCF-2985-7F224D125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52" y="4782313"/>
            <a:ext cx="2463480" cy="1755647"/>
          </a:xfrm>
          <a:prstGeom prst="rect">
            <a:avLst/>
          </a:prstGeom>
        </p:spPr>
      </p:pic>
    </p:spTree>
    <p:extLst>
      <p:ext uri="{BB962C8B-B14F-4D97-AF65-F5344CB8AC3E}">
        <p14:creationId xmlns:p14="http://schemas.microsoft.com/office/powerpoint/2010/main" val="2117093361"/>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83" y="1439729"/>
            <a:ext cx="8656537" cy="587853"/>
          </a:xfrm>
          <a:prstGeom prst="rect">
            <a:avLst/>
          </a:prstGeom>
        </p:spPr>
        <p:txBody>
          <a:bodyPr wrap="none">
            <a:spAutoFit/>
          </a:bodyPr>
          <a:lstStyle/>
          <a:p>
            <a:pPr algn="just">
              <a:lnSpc>
                <a:spcPct val="115000"/>
              </a:lnSpc>
              <a:spcAft>
                <a:spcPts val="1000"/>
              </a:spcAft>
              <a:tabLst>
                <a:tab pos="90170" algn="l"/>
                <a:tab pos="180340" algn="l"/>
              </a:tabLst>
            </a:pPr>
            <a:r>
              <a:rPr lang="de-DE" sz="2800" b="1" dirty="0">
                <a:solidFill>
                  <a:srgbClr val="006600"/>
                </a:solidFill>
                <a:ea typeface="Calibri" panose="020F0502020204030204" pitchFamily="34" charset="0"/>
                <a:cs typeface="Times New Roman" panose="02020603050405020304" pitchFamily="18" charset="0"/>
              </a:rPr>
              <a:t>2. </a:t>
            </a:r>
            <a:r>
              <a:rPr lang="vi-VN" sz="2800" b="1" dirty="0">
                <a:solidFill>
                  <a:srgbClr val="006600"/>
                </a:solidFill>
                <a:ea typeface="Calibri" panose="020F0502020204030204" pitchFamily="34" charset="0"/>
                <a:cs typeface="Times New Roman" panose="02020603050405020304" pitchFamily="18" charset="0"/>
              </a:rPr>
              <a:t>Rèn luyện kĩ năng kiểm soát chi tiêu và tiết kiệm tiền</a:t>
            </a:r>
            <a:endParaRPr lang="en-US" sz="2800" dirty="0">
              <a:effectLst/>
              <a:ea typeface="Calibri" panose="020F0502020204030204" pitchFamily="34" charset="0"/>
              <a:cs typeface="Times New Roman" panose="02020603050405020304" pitchFamily="18" charset="0"/>
            </a:endParaRPr>
          </a:p>
        </p:txBody>
      </p:sp>
      <p:sp>
        <p:nvSpPr>
          <p:cNvPr id="3" name="Rectangle 2"/>
          <p:cNvSpPr/>
          <p:nvPr/>
        </p:nvSpPr>
        <p:spPr>
          <a:xfrm>
            <a:off x="454700" y="2179932"/>
            <a:ext cx="11237627" cy="1043619"/>
          </a:xfrm>
          <a:prstGeom prst="rect">
            <a:avLst/>
          </a:prstGeom>
        </p:spPr>
        <p:txBody>
          <a:bodyPr wrap="square">
            <a:spAutoFit/>
          </a:bodyPr>
          <a:lstStyle/>
          <a:p>
            <a:pPr algn="just">
              <a:lnSpc>
                <a:spcPct val="115000"/>
              </a:lnSpc>
              <a:spcAft>
                <a:spcPts val="1000"/>
              </a:spcAft>
              <a:tabLst>
                <a:tab pos="90170" algn="l"/>
                <a:tab pos="180340" algn="l"/>
              </a:tabLst>
            </a:pPr>
            <a:r>
              <a:rPr lang="vi-VN" sz="2800" b="1" dirty="0">
                <a:solidFill>
                  <a:srgbClr val="000000"/>
                </a:solidFill>
                <a:ea typeface="Calibri" panose="020F0502020204030204" pitchFamily="34" charset="0"/>
                <a:cs typeface="Times New Roman" panose="02020603050405020304" pitchFamily="18" charset="0"/>
              </a:rPr>
              <a:t>+ TH1. </a:t>
            </a:r>
            <a:r>
              <a:rPr lang="vi-VN" sz="2800" dirty="0">
                <a:solidFill>
                  <a:srgbClr val="000000"/>
                </a:solidFill>
                <a:ea typeface="Calibri" panose="020F0502020204030204" pitchFamily="34" charset="0"/>
                <a:cs typeface="Times New Roman" panose="02020603050405020304" pitchFamily="18" charset="0"/>
              </a:rPr>
              <a:t>Lan bảo với bác cần phải đi mua rau, mắm và muối như mẹ đã dặn. Hôm sau, gia đình hết đồ ăn sẽ mua ủng hộ bác sau</a:t>
            </a:r>
            <a:r>
              <a:rPr lang="vi-VN" sz="2800" dirty="0" smtClean="0">
                <a:solidFill>
                  <a:srgbClr val="000000"/>
                </a:solidFill>
                <a:ea typeface="Calibri" panose="020F0502020204030204" pitchFamily="34" charset="0"/>
                <a:cs typeface="Times New Roman" panose="02020603050405020304" pitchFamily="18" charset="0"/>
              </a:rPr>
              <a:t>.</a:t>
            </a:r>
            <a:endParaRPr lang="en-US" sz="2800" dirty="0">
              <a:ea typeface="Calibri" panose="020F0502020204030204" pitchFamily="34" charset="0"/>
              <a:cs typeface="Times New Roman" panose="02020603050405020304" pitchFamily="18" charset="0"/>
            </a:endParaRPr>
          </a:p>
        </p:txBody>
      </p:sp>
      <p:sp>
        <p:nvSpPr>
          <p:cNvPr id="4" name="Rectangle 3"/>
          <p:cNvSpPr/>
          <p:nvPr/>
        </p:nvSpPr>
        <p:spPr>
          <a:xfrm>
            <a:off x="454699" y="3600753"/>
            <a:ext cx="11237627" cy="954107"/>
          </a:xfrm>
          <a:prstGeom prst="rect">
            <a:avLst/>
          </a:prstGeom>
        </p:spPr>
        <p:txBody>
          <a:bodyPr wrap="square">
            <a:spAutoFit/>
          </a:bodyPr>
          <a:lstStyle/>
          <a:p>
            <a:r>
              <a:rPr lang="vi-VN" sz="2800" b="1" dirty="0" smtClean="0">
                <a:solidFill>
                  <a:srgbClr val="000000"/>
                </a:solidFill>
                <a:ea typeface="Calibri" panose="020F0502020204030204" pitchFamily="34" charset="0"/>
              </a:rPr>
              <a:t>+ </a:t>
            </a:r>
            <a:r>
              <a:rPr lang="vi-VN" sz="2800" b="1" dirty="0">
                <a:solidFill>
                  <a:srgbClr val="000000"/>
                </a:solidFill>
                <a:ea typeface="Calibri" panose="020F0502020204030204" pitchFamily="34" charset="0"/>
              </a:rPr>
              <a:t>TH2. </a:t>
            </a:r>
            <a:r>
              <a:rPr lang="vi-VN" sz="2800" dirty="0">
                <a:solidFill>
                  <a:srgbClr val="000000"/>
                </a:solidFill>
                <a:ea typeface="Calibri" panose="020F0502020204030204" pitchFamily="34" charset="0"/>
              </a:rPr>
              <a:t>Hà mặc tạm chiếc áo cũ, đưa tiền mừng tuổi để bố mẹ dùng làm chi phí sinh hoạt gia đình. Đợi khi công việc bố ổn định thì sẽ xin tiền mua sau.</a:t>
            </a:r>
            <a:endParaRPr lang="en-US" sz="2800" dirty="0"/>
          </a:p>
        </p:txBody>
      </p:sp>
    </p:spTree>
    <p:extLst>
      <p:ext uri="{BB962C8B-B14F-4D97-AF65-F5344CB8AC3E}">
        <p14:creationId xmlns:p14="http://schemas.microsoft.com/office/powerpoint/2010/main" val="4284480526"/>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603493" y="716245"/>
            <a:ext cx="5082316" cy="1337805"/>
          </a:xfrm>
          <a:prstGeom prst="rect">
            <a:avLst/>
          </a:prstGeom>
        </p:spPr>
        <p:txBody>
          <a:bodyPr vert="horz" lIns="116114" tIns="58057" rIns="116114" bIns="58057" rtlCol="0" anchor="ctr">
            <a:normAutofit/>
          </a:bodyPr>
          <a:lstStyle/>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HĐ3: LẬP KẾ HOẠCH CHI TIÊU CHO SỰ KIỆN GIA ĐÌNH</a:t>
            </a:r>
          </a:p>
        </p:txBody>
      </p:sp>
      <p:sp>
        <p:nvSpPr>
          <p:cNvPr id="16" name="Rectangle 15">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977788" y="799352"/>
            <a:ext cx="5425410" cy="525929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
        <p:nvSpPr>
          <p:cNvPr id="4" name="矩形 36">
            <a:extLst>
              <a:ext uri="{FF2B5EF4-FFF2-40B4-BE49-F238E27FC236}">
                <a16:creationId xmlns:a16="http://schemas.microsoft.com/office/drawing/2014/main" id="{AF700302-2762-5B45-0E20-180B6A8A1C01}"/>
              </a:ext>
            </a:extLst>
          </p:cNvPr>
          <p:cNvSpPr>
            <a:spLocks noChangeArrowheads="1"/>
          </p:cNvSpPr>
          <p:nvPr/>
        </p:nvSpPr>
        <p:spPr bwMode="auto">
          <a:xfrm>
            <a:off x="2415692" y="6417203"/>
            <a:ext cx="5494452" cy="474316"/>
          </a:xfrm>
          <a:prstGeom prst="rect">
            <a:avLst/>
          </a:prstGeom>
          <a:solidFill>
            <a:schemeClr val="accent2">
              <a:lumMod val="75000"/>
            </a:schemeClr>
          </a:solidFill>
          <a:ln>
            <a:noFill/>
          </a:ln>
        </p:spPr>
        <p:txBody>
          <a:bodyPr wrap="square" lIns="121370" tIns="60684" rIns="121370" bIns="60684">
            <a:spAutoFit/>
          </a:bodyPr>
          <a:lstStyle/>
          <a:p>
            <a:pPr algn="ctr" defTabSz="1227224" fontAlgn="base">
              <a:spcBef>
                <a:spcPct val="0"/>
              </a:spcBef>
              <a:spcAft>
                <a:spcPct val="0"/>
              </a:spcAft>
            </a:pPr>
            <a:r>
              <a:rPr lang="en-US" altLang="zh-CN" sz="2286" dirty="0">
                <a:solidFill>
                  <a:prstClr val="white"/>
                </a:solidFill>
                <a:latin typeface="Arial" panose="020B0604020202020204" pitchFamily="34" charset="0"/>
                <a:ea typeface="微软雅黑" panose="020B0503020204020204" pitchFamily="34" charset="-122"/>
              </a:rPr>
              <a:t>GVHD: </a:t>
            </a:r>
            <a:r>
              <a:rPr lang="en-US" altLang="zh-CN" sz="2286" dirty="0" smtClean="0">
                <a:solidFill>
                  <a:prstClr val="white"/>
                </a:solidFill>
                <a:latin typeface="Arial" panose="020B0604020202020204" pitchFamily="34" charset="0"/>
                <a:ea typeface="微软雅黑" panose="020B0503020204020204" pitchFamily="34" charset="-122"/>
              </a:rPr>
              <a:t>BÌNH LÊ</a:t>
            </a:r>
            <a:endParaRPr lang="zh-CN" altLang="en-US" sz="2286" dirty="0">
              <a:solidFill>
                <a:prstClr val="white"/>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5499736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par>
                          <p:cTn id="30" fill="hold">
                            <p:stCondLst>
                              <p:cond delay="3000"/>
                            </p:stCondLst>
                            <p:childTnLst>
                              <p:par>
                                <p:cTn id="31" presetID="2" presetClass="entr" presetSubtype="4" fill="hold" grpId="0" nodeType="afterEffect">
                                  <p:stCondLst>
                                    <p:cond delay="0"/>
                                  </p:stCondLst>
                                  <p:iterate type="lt">
                                    <p:tmPct val="10000"/>
                                  </p:iterate>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382BA460-21B0-16DB-F1F0-DF4E78262098}"/>
              </a:ext>
            </a:extLst>
          </p:cNvPr>
          <p:cNvPicPr>
            <a:picLocks noChangeAspect="1"/>
          </p:cNvPicPr>
          <p:nvPr/>
        </p:nvPicPr>
        <p:blipFill rotWithShape="1">
          <a:blip r:embed="rId2">
            <a:extLst>
              <a:ext uri="{28A0092B-C50C-407E-A947-70E740481C1C}">
                <a14:useLocalDpi xmlns:a14="http://schemas.microsoft.com/office/drawing/2010/main" val="0"/>
              </a:ext>
            </a:extLst>
          </a:blip>
          <a:srcRect b="2671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extBox 3">
            <a:extLst>
              <a:ext uri="{FF2B5EF4-FFF2-40B4-BE49-F238E27FC236}">
                <a16:creationId xmlns:a16="http://schemas.microsoft.com/office/drawing/2014/main" id="{45F95B4C-8D24-1A18-023D-5986C86B6394}"/>
              </a:ext>
            </a:extLst>
          </p:cNvPr>
          <p:cNvSpPr txBox="1"/>
          <p:nvPr/>
        </p:nvSpPr>
        <p:spPr>
          <a:xfrm>
            <a:off x="8712134" y="1233908"/>
            <a:ext cx="3852041" cy="1834056"/>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4000" b="0" i="0" u="none" strike="noStrike" cap="none" spc="0" normalizeH="0" baseline="0" noProof="0">
                <a:ln>
                  <a:noFill/>
                </a:ln>
                <a:effectLst/>
                <a:uLnTx/>
                <a:uFillTx/>
                <a:latin typeface="iCiel Cadena" panose="02000503000000020004" pitchFamily="2" charset="77"/>
                <a:ea typeface="+mj-ea"/>
                <a:cs typeface="+mj-cs"/>
              </a:rPr>
              <a:t>GÓC </a:t>
            </a:r>
          </a:p>
          <a:p>
            <a:pPr marL="0" marR="0" lvl="0" indent="0" algn="ctr" fontAlgn="auto">
              <a:lnSpc>
                <a:spcPct val="90000"/>
              </a:lnSpc>
              <a:spcBef>
                <a:spcPct val="0"/>
              </a:spcBef>
              <a:spcAft>
                <a:spcPts val="600"/>
              </a:spcAft>
              <a:buClrTx/>
              <a:buSzTx/>
              <a:tabLst/>
              <a:defRPr/>
            </a:pPr>
            <a:r>
              <a:rPr kumimoji="0" lang="en-US" sz="4000" b="0" i="0" u="none" strike="noStrike" cap="none" spc="0" normalizeH="0" baseline="0" noProof="0">
                <a:ln>
                  <a:noFill/>
                </a:ln>
                <a:effectLst/>
                <a:uLnTx/>
                <a:uFillTx/>
                <a:latin typeface="iCiel Cadena" panose="02000503000000020004" pitchFamily="2" charset="77"/>
                <a:ea typeface="+mj-ea"/>
                <a:cs typeface="+mj-cs"/>
              </a:rPr>
              <a:t>CHIA SẺ</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32140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89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19893ED0-3302-846B-153A-519F5B7FF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2724894"/>
            <a:ext cx="10905066" cy="3271518"/>
          </a:xfrm>
          <a:prstGeom prst="rect">
            <a:avLst/>
          </a:prstGeom>
        </p:spPr>
      </p:pic>
      <p:sp>
        <p:nvSpPr>
          <p:cNvPr id="4" name="TextBox 3">
            <a:extLst>
              <a:ext uri="{FF2B5EF4-FFF2-40B4-BE49-F238E27FC236}">
                <a16:creationId xmlns:a16="http://schemas.microsoft.com/office/drawing/2014/main" id="{028E460E-033A-5456-2B9C-7DB5B7BF1CB0}"/>
              </a:ext>
            </a:extLst>
          </p:cNvPr>
          <p:cNvSpPr txBox="1"/>
          <p:nvPr/>
        </p:nvSpPr>
        <p:spPr>
          <a:xfrm>
            <a:off x="836282" y="1322909"/>
            <a:ext cx="3968151" cy="1323439"/>
          </a:xfrm>
          <a:prstGeom prst="rect">
            <a:avLst/>
          </a:prstGeom>
          <a:noFill/>
        </p:spPr>
        <p:txBody>
          <a:bodyPr wrap="square" rtlCol="0">
            <a:spAutoFit/>
          </a:bodyPr>
          <a:lstStyle/>
          <a:p>
            <a:pPr algn="ctr"/>
            <a:r>
              <a:rPr lang="en-VN" sz="4000">
                <a:latin typeface="Times New Roman" panose="02020603050405020304" pitchFamily="18" charset="0"/>
                <a:cs typeface="Times New Roman" panose="02020603050405020304" pitchFamily="18" charset="0"/>
              </a:rPr>
              <a:t>GÓC THỰC HÀNH</a:t>
            </a:r>
          </a:p>
        </p:txBody>
      </p:sp>
      <p:pic>
        <p:nvPicPr>
          <p:cNvPr id="6" name="Picture 5" descr="A picture containing text, floor&#10;&#10;Description automatically generated">
            <a:extLst>
              <a:ext uri="{FF2B5EF4-FFF2-40B4-BE49-F238E27FC236}">
                <a16:creationId xmlns:a16="http://schemas.microsoft.com/office/drawing/2014/main" id="{28DAAB78-8ABB-04C9-D8E1-A1B24E30A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248" y="628810"/>
            <a:ext cx="3144126" cy="2096084"/>
          </a:xfrm>
          <a:prstGeom prst="rect">
            <a:avLst/>
          </a:prstGeom>
        </p:spPr>
      </p:pic>
      <p:pic>
        <p:nvPicPr>
          <p:cNvPr id="9" name="Picture 8" descr="A picture containing ground, counter&#10;&#10;Description automatically generated">
            <a:extLst>
              <a:ext uri="{FF2B5EF4-FFF2-40B4-BE49-F238E27FC236}">
                <a16:creationId xmlns:a16="http://schemas.microsoft.com/office/drawing/2014/main" id="{4EB0D2E4-98B7-6CF6-EF85-0B3AB0583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2890" y="628811"/>
            <a:ext cx="3144126" cy="2096084"/>
          </a:xfrm>
          <a:prstGeom prst="rect">
            <a:avLst/>
          </a:prstGeom>
        </p:spPr>
      </p:pic>
    </p:spTree>
    <p:extLst>
      <p:ext uri="{BB962C8B-B14F-4D97-AF65-F5344CB8AC3E}">
        <p14:creationId xmlns:p14="http://schemas.microsoft.com/office/powerpoint/2010/main" val="234067621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12_ CÁCH LẬP KẾ HOẠCH TÀI CHÍNH CÁ NHÂN TỪ CON SỐ 0 ĐẾN TỰ DO TÀI CHÍNH | FINHAY.mp4" descr="BÀI 12_ CÁCH LẬP KẾ HOẠCH TÀI CHÍNH CÁ NHÂN TỪ CON SỐ 0 ĐẾN TỰ DO TÀI CHÍNH | FINHAY.mp4">
            <a:hlinkClick r:id="" action="ppaction://media"/>
            <a:extLst>
              <a:ext uri="{FF2B5EF4-FFF2-40B4-BE49-F238E27FC236}">
                <a16:creationId xmlns:a16="http://schemas.microsoft.com/office/drawing/2014/main" id="{97BA729E-0CA2-B6A0-9E9D-D06965E757EE}"/>
              </a:ext>
            </a:extLst>
          </p:cNvPr>
          <p:cNvPicPr>
            <a:picLocks noChangeAspect="1"/>
          </p:cNvPicPr>
          <p:nvPr>
            <a:videoFile r:link="rId1"/>
            <p:extLst>
              <p:ext uri="{DAA4B4D4-6D71-4841-9C94-3DE7FCFB9230}">
                <p14:media xmlns:p14="http://schemas.microsoft.com/office/powerpoint/2010/main" r:embed="rId2">
                  <p14:trim st="6057.59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680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567" y="980621"/>
            <a:ext cx="10912840" cy="4552015"/>
          </a:xfrm>
          <a:prstGeom prst="rect">
            <a:avLst/>
          </a:prstGeom>
        </p:spPr>
        <p:txBody>
          <a:bodyPr wrap="square">
            <a:spAutoFit/>
          </a:bodyPr>
          <a:lstStyle/>
          <a:p>
            <a:pPr algn="just">
              <a:lnSpc>
                <a:spcPct val="115000"/>
              </a:lnSpc>
              <a:spcAft>
                <a:spcPts val="1000"/>
              </a:spcAft>
              <a:tabLst>
                <a:tab pos="90170" algn="l"/>
                <a:tab pos="180340" algn="l"/>
              </a:tabLs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 tổ chức các sự kiện trong mỗi gia đình là một việc làm có ý nghĩa, mang lại sự gắn kết tình cảm giữa các thành viên trong gia đình. Tuy nhiên, để tổ chức được các sự kiện gia đình vui vẻ, ấm cúng cần có sự chuẩn bị chu đáo từ trước mới có thể đạt được hiệu quả như mong muốn. Chính vì vậy, việc lập kế hoạch tổ chức sự kiện gia đình là việc làm cần thiết và quan trọng. Khi lập kế hoạch tổ chức các sự kiện gia đình cần chú ý đến các yếu tố như địa điểm tổ chức, số lượng người tham gia, số tiền cho sự kiệ, các mục cần chi...và đặc biệt chú ý đến tính phù hợp của từng điều kiện, hoàn cảnh cụ thể của mỗi gia đình.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11252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23765" y="916228"/>
            <a:ext cx="5638281" cy="1337805"/>
          </a:xfrm>
          <a:prstGeom prst="rect">
            <a:avLst/>
          </a:prstGeom>
        </p:spPr>
        <p:txBody>
          <a:bodyPr vert="horz" lIns="116114" tIns="58057" rIns="116114" bIns="58057" rtlCol="0" anchor="ctr">
            <a:normAutofit/>
          </a:bodyPr>
          <a:lstStyle/>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HĐ4: TỔ CHỨC SỰ KIỆN </a:t>
            </a:r>
            <a:endParaRPr lang="en-US" sz="28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ctr" defTabSz="1161105" fontAlgn="base">
              <a:lnSpc>
                <a:spcPct val="90000"/>
              </a:lnSpc>
              <a:spcBef>
                <a:spcPct val="0"/>
              </a:spcBef>
              <a:spcAft>
                <a:spcPts val="762"/>
              </a:spcAft>
            </a:pPr>
            <a:r>
              <a:rPr lang="en-US" sz="28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GIA </a:t>
            </a: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ĐÌNH</a:t>
            </a:r>
          </a:p>
        </p:txBody>
      </p:sp>
      <p:sp>
        <p:nvSpPr>
          <p:cNvPr id="16" name="Rectangle 15">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977788" y="799352"/>
            <a:ext cx="5425410" cy="525929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
        <p:nvSpPr>
          <p:cNvPr id="4" name="矩形 36">
            <a:extLst>
              <a:ext uri="{FF2B5EF4-FFF2-40B4-BE49-F238E27FC236}">
                <a16:creationId xmlns:a16="http://schemas.microsoft.com/office/drawing/2014/main" id="{AF700302-2762-5B45-0E20-180B6A8A1C01}"/>
              </a:ext>
            </a:extLst>
          </p:cNvPr>
          <p:cNvSpPr>
            <a:spLocks noChangeArrowheads="1"/>
          </p:cNvSpPr>
          <p:nvPr/>
        </p:nvSpPr>
        <p:spPr bwMode="auto">
          <a:xfrm>
            <a:off x="2415692" y="6417203"/>
            <a:ext cx="5494452" cy="474316"/>
          </a:xfrm>
          <a:prstGeom prst="rect">
            <a:avLst/>
          </a:prstGeom>
          <a:solidFill>
            <a:schemeClr val="accent2">
              <a:lumMod val="75000"/>
            </a:schemeClr>
          </a:solidFill>
          <a:ln>
            <a:noFill/>
          </a:ln>
        </p:spPr>
        <p:txBody>
          <a:bodyPr wrap="square" lIns="121370" tIns="60684" rIns="121370" bIns="60684">
            <a:spAutoFit/>
          </a:bodyPr>
          <a:lstStyle/>
          <a:p>
            <a:pPr algn="ctr" defTabSz="1227224" fontAlgn="base">
              <a:spcBef>
                <a:spcPct val="0"/>
              </a:spcBef>
              <a:spcAft>
                <a:spcPct val="0"/>
              </a:spcAft>
            </a:pPr>
            <a:r>
              <a:rPr lang="en-US" altLang="zh-CN" sz="2286" dirty="0">
                <a:solidFill>
                  <a:prstClr val="white"/>
                </a:solidFill>
                <a:latin typeface="Arial" panose="020B0604020202020204" pitchFamily="34" charset="0"/>
                <a:ea typeface="微软雅黑" panose="020B0503020204020204" pitchFamily="34" charset="-122"/>
              </a:rPr>
              <a:t>GVHD: </a:t>
            </a:r>
            <a:r>
              <a:rPr lang="en-US" altLang="zh-CN" sz="2286" dirty="0" smtClean="0">
                <a:solidFill>
                  <a:prstClr val="white"/>
                </a:solidFill>
                <a:latin typeface="Arial" panose="020B0604020202020204" pitchFamily="34" charset="0"/>
                <a:ea typeface="微软雅黑" panose="020B0503020204020204" pitchFamily="34" charset="-122"/>
              </a:rPr>
              <a:t>BÌNH LÊ</a:t>
            </a:r>
            <a:endParaRPr lang="zh-CN" altLang="en-US" sz="2286" dirty="0">
              <a:solidFill>
                <a:prstClr val="white"/>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3248701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par>
                          <p:cTn id="30" fill="hold">
                            <p:stCondLst>
                              <p:cond delay="3000"/>
                            </p:stCondLst>
                            <p:childTnLst>
                              <p:par>
                                <p:cTn id="31" presetID="2" presetClass="entr" presetSubtype="4" fill="hold" grpId="0" nodeType="afterEffect">
                                  <p:stCondLst>
                                    <p:cond delay="0"/>
                                  </p:stCondLst>
                                  <p:iterate type="lt">
                                    <p:tmPct val="10000"/>
                                  </p:iterate>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标题 1"/>
          <p:cNvSpPr txBox="1"/>
          <p:nvPr/>
        </p:nvSpPr>
        <p:spPr>
          <a:xfrm>
            <a:off x="2994991" y="825586"/>
            <a:ext cx="6785113"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28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KHỞI ĐỘNG: AI NHANH HƠN</a:t>
            </a:r>
          </a:p>
        </p:txBody>
      </p:sp>
      <p:sp>
        <p:nvSpPr>
          <p:cNvPr id="2" name="Rectangle 1">
            <a:extLst>
              <a:ext uri="{FF2B5EF4-FFF2-40B4-BE49-F238E27FC236}">
                <a16:creationId xmlns:a16="http://schemas.microsoft.com/office/drawing/2014/main" id="{67D5671E-1895-044E-8A12-2F759B9DB604}"/>
              </a:ext>
            </a:extLst>
          </p:cNvPr>
          <p:cNvSpPr/>
          <p:nvPr/>
        </p:nvSpPr>
        <p:spPr>
          <a:xfrm>
            <a:off x="2641601" y="1700790"/>
            <a:ext cx="7670800" cy="2528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1F4F43"/>
                </a:solidFill>
                <a:latin typeface="Times New Roman" panose="02020603050405020304" pitchFamily="18" charset="0"/>
                <a:cs typeface="Times New Roman" panose="02020603050405020304" pitchFamily="18" charset="0"/>
              </a:rPr>
              <a:t>KỂ TÊN CÁC LOẠI TIỀN TRÊN THẾ GIỚI. ĐỘI NÀO LIỆT KÊ NHIỀU NHẤT TRONG THỜI GIAN 3 PHÚT ĐỘI ĐÓ SẼ CHIẾN THẮNG</a:t>
            </a:r>
            <a:endParaRPr lang="en-VN" sz="2800" dirty="0">
              <a:solidFill>
                <a:srgbClr val="1F4F43"/>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2038DE81-B09A-BB94-DB56-284D7F6D7687}"/>
              </a:ext>
            </a:extLst>
          </p:cNvPr>
          <p:cNvPicPr>
            <a:picLocks noChangeAspect="1"/>
          </p:cNvPicPr>
          <p:nvPr/>
        </p:nvPicPr>
        <p:blipFill rotWithShape="1">
          <a:blip r:embed="rId2">
            <a:extLst>
              <a:ext uri="{28A0092B-C50C-407E-A947-70E740481C1C}">
                <a14:useLocalDpi xmlns:a14="http://schemas.microsoft.com/office/drawing/2010/main" val="0"/>
              </a:ext>
            </a:extLst>
          </a:blip>
          <a:srcRect b="12451"/>
          <a:stretch/>
        </p:blipFill>
        <p:spPr>
          <a:xfrm>
            <a:off x="20" y="-1"/>
            <a:ext cx="12191980" cy="5726243"/>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B8329C-5A76-13F3-905A-4D7E07DC81D6}"/>
              </a:ext>
            </a:extLst>
          </p:cNvPr>
          <p:cNvSpPr txBox="1"/>
          <p:nvPr/>
        </p:nvSpPr>
        <p:spPr>
          <a:xfrm>
            <a:off x="869430" y="5916847"/>
            <a:ext cx="9994900"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dirty="0">
                <a:solidFill>
                  <a:schemeClr val="tx1">
                    <a:lumMod val="85000"/>
                    <a:lumOff val="15000"/>
                  </a:schemeClr>
                </a:solidFill>
                <a:latin typeface="Times New Roman" panose="02020603050405020304" pitchFamily="18" charset="0"/>
                <a:ea typeface="+mj-ea"/>
                <a:cs typeface="Times New Roman" panose="02020603050405020304" pitchFamily="18" charset="0"/>
              </a:rPr>
              <a:t>NHIỆM VỤ VẬN DỤNG</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00246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3084E8-E9B2-5C85-32AC-F482F5AA9C27}"/>
              </a:ext>
            </a:extLst>
          </p:cNvPr>
          <p:cNvSpPr txBox="1"/>
          <p:nvPr/>
        </p:nvSpPr>
        <p:spPr>
          <a:xfrm>
            <a:off x="2703443" y="198783"/>
            <a:ext cx="6135757" cy="584775"/>
          </a:xfrm>
          <a:prstGeom prst="rect">
            <a:avLst/>
          </a:prstGeom>
          <a:noFill/>
          <a:ln>
            <a:noFill/>
          </a:ln>
        </p:spPr>
        <p:txBody>
          <a:bodyPr wrap="square" rtlCol="0">
            <a:spAutoFit/>
          </a:bodyPr>
          <a:lstStyle/>
          <a:p>
            <a:pPr algn="ctr"/>
            <a:r>
              <a:rPr lang="en-VN" sz="3200" dirty="0">
                <a:solidFill>
                  <a:srgbClr val="F4F9FF"/>
                </a:solidFill>
                <a:latin typeface="Times New Roman" panose="02020603050405020304" pitchFamily="18" charset="0"/>
                <a:cs typeface="Times New Roman" panose="02020603050405020304" pitchFamily="18" charset="0"/>
              </a:rPr>
              <a:t>VẬN DỤNG NÂNG CAO</a:t>
            </a:r>
          </a:p>
        </p:txBody>
      </p:sp>
      <p:pic>
        <p:nvPicPr>
          <p:cNvPr id="6" name="Picture 5">
            <a:extLst>
              <a:ext uri="{FF2B5EF4-FFF2-40B4-BE49-F238E27FC236}">
                <a16:creationId xmlns:a16="http://schemas.microsoft.com/office/drawing/2014/main" id="{607F4401-E156-9430-E435-1F240E598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99704"/>
            <a:ext cx="4903304" cy="4903304"/>
          </a:xfrm>
          <a:prstGeom prst="rect">
            <a:avLst/>
          </a:prstGeom>
        </p:spPr>
      </p:pic>
      <p:sp>
        <p:nvSpPr>
          <p:cNvPr id="2" name="Rectangle 1">
            <a:extLst>
              <a:ext uri="{FF2B5EF4-FFF2-40B4-BE49-F238E27FC236}">
                <a16:creationId xmlns:a16="http://schemas.microsoft.com/office/drawing/2014/main" id="{21996B04-0B94-E890-059E-8CD7B6B26127}"/>
              </a:ext>
            </a:extLst>
          </p:cNvPr>
          <p:cNvSpPr/>
          <p:nvPr/>
        </p:nvSpPr>
        <p:spPr>
          <a:xfrm>
            <a:off x="317500" y="2009912"/>
            <a:ext cx="6070600" cy="4393096"/>
          </a:xfrm>
          <a:prstGeom prst="rect">
            <a:avLst/>
          </a:prstGeom>
          <a:solidFill>
            <a:srgbClr val="1F4F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Times New Roman" panose="02020603050405020304" pitchFamily="18" charset="0"/>
                <a:cs typeface="Times New Roman" panose="02020603050405020304" pitchFamily="18" charset="0"/>
              </a:rPr>
              <a:t>EM HÃY XÂY DỰNG 1 KẾ HOẠCH TÀI CHÍNH CHO BẢN THÂN TRONG THỜI GIAN ĐẾN VÀ TRÌNH BÀY TRƯỚC LỚP VÀ CHIA SẺ CÙNG GIA ĐÌNH ĐỂ GĐ CÓ THỂ ĐÓNG GÓP Ý KIẾN CHO KẾ HOẠCH CỦA EM HOÀN THIỆN HƠN.</a:t>
            </a:r>
          </a:p>
        </p:txBody>
      </p:sp>
    </p:spTree>
    <p:extLst>
      <p:ext uri="{BB962C8B-B14F-4D97-AF65-F5344CB8AC3E}">
        <p14:creationId xmlns:p14="http://schemas.microsoft.com/office/powerpoint/2010/main" val="352416651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0" y="0"/>
            <a:ext cx="12192000" cy="6858000"/>
            <a:chOff x="0" y="0"/>
            <a:chExt cx="12192000" cy="6858000"/>
          </a:xfrm>
        </p:grpSpPr>
        <p:pic>
          <p:nvPicPr>
            <p:cNvPr id="44" name="图片 43"/>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45" name="组合 44"/>
            <p:cNvGrpSpPr/>
            <p:nvPr/>
          </p:nvGrpSpPr>
          <p:grpSpPr>
            <a:xfrm>
              <a:off x="0" y="75204"/>
              <a:ext cx="12192000" cy="6627581"/>
              <a:chOff x="0" y="75204"/>
              <a:chExt cx="12192000" cy="6627581"/>
            </a:xfrm>
          </p:grpSpPr>
          <p:sp>
            <p:nvSpPr>
              <p:cNvPr id="46" name="矩形 45"/>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标题 1"/>
              <p:cNvSpPr txBox="1"/>
              <p:nvPr/>
            </p:nvSpPr>
            <p:spPr>
              <a:xfrm>
                <a:off x="539384" y="75204"/>
                <a:ext cx="11648661"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2800" b="0" i="0" u="none" strike="noStrike" kern="1200" cap="none" spc="6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YÊU CẦU KHI XÂY DỰNG </a:t>
                </a:r>
              </a:p>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2800" b="0" i="0" u="none" strike="noStrike" kern="1200" cap="none" spc="6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KẾ  HOẠCH TÀI CHÍNH</a:t>
                </a:r>
              </a:p>
            </p:txBody>
          </p:sp>
        </p:grpSp>
      </p:grpSp>
      <p:grpSp>
        <p:nvGrpSpPr>
          <p:cNvPr id="3" name="组合 2"/>
          <p:cNvGrpSpPr/>
          <p:nvPr/>
        </p:nvGrpSpPr>
        <p:grpSpPr>
          <a:xfrm>
            <a:off x="4155383" y="2074525"/>
            <a:ext cx="4116050" cy="3807663"/>
            <a:chOff x="3670006" y="1691338"/>
            <a:chExt cx="4608513" cy="4263231"/>
          </a:xfrm>
          <a:solidFill>
            <a:srgbClr val="1F4F43"/>
          </a:solidFill>
        </p:grpSpPr>
        <p:sp>
          <p:nvSpPr>
            <p:cNvPr id="4" name="Freeform 5"/>
            <p:cNvSpPr/>
            <p:nvPr/>
          </p:nvSpPr>
          <p:spPr bwMode="auto">
            <a:xfrm>
              <a:off x="4405659" y="1691338"/>
              <a:ext cx="1828455" cy="1353840"/>
            </a:xfrm>
            <a:custGeom>
              <a:avLst/>
              <a:gdLst>
                <a:gd name="T0" fmla="*/ 264 w 651"/>
                <a:gd name="T1" fmla="*/ 482 h 482"/>
                <a:gd name="T2" fmla="*/ 264 w 651"/>
                <a:gd name="T3" fmla="*/ 482 h 482"/>
                <a:gd name="T4" fmla="*/ 215 w 651"/>
                <a:gd name="T5" fmla="*/ 299 h 482"/>
                <a:gd name="T6" fmla="*/ 397 w 651"/>
                <a:gd name="T7" fmla="*/ 250 h 482"/>
                <a:gd name="T8" fmla="*/ 464 w 651"/>
                <a:gd name="T9" fmla="*/ 365 h 482"/>
                <a:gd name="T10" fmla="*/ 464 w 651"/>
                <a:gd name="T11" fmla="*/ 365 h 482"/>
                <a:gd name="T12" fmla="*/ 651 w 651"/>
                <a:gd name="T13" fmla="*/ 365 h 482"/>
                <a:gd name="T14" fmla="*/ 557 w 651"/>
                <a:gd name="T15" fmla="*/ 140 h 482"/>
                <a:gd name="T16" fmla="*/ 491 w 651"/>
                <a:gd name="T17" fmla="*/ 88 h 482"/>
                <a:gd name="T18" fmla="*/ 53 w 651"/>
                <a:gd name="T19" fmla="*/ 206 h 482"/>
                <a:gd name="T20" fmla="*/ 21 w 651"/>
                <a:gd name="T21" fmla="*/ 450 h 482"/>
                <a:gd name="T22" fmla="*/ 264 w 651"/>
                <a:gd name="T23" fmla="*/ 48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1" h="482">
                  <a:moveTo>
                    <a:pt x="264" y="482"/>
                  </a:moveTo>
                  <a:cubicBezTo>
                    <a:pt x="264" y="482"/>
                    <a:pt x="264" y="482"/>
                    <a:pt x="264" y="482"/>
                  </a:cubicBezTo>
                  <a:cubicBezTo>
                    <a:pt x="200" y="445"/>
                    <a:pt x="178" y="363"/>
                    <a:pt x="215" y="299"/>
                  </a:cubicBezTo>
                  <a:cubicBezTo>
                    <a:pt x="252" y="235"/>
                    <a:pt x="333" y="213"/>
                    <a:pt x="397" y="250"/>
                  </a:cubicBezTo>
                  <a:cubicBezTo>
                    <a:pt x="440" y="275"/>
                    <a:pt x="464" y="319"/>
                    <a:pt x="464" y="365"/>
                  </a:cubicBezTo>
                  <a:cubicBezTo>
                    <a:pt x="464" y="365"/>
                    <a:pt x="464" y="365"/>
                    <a:pt x="464" y="365"/>
                  </a:cubicBezTo>
                  <a:cubicBezTo>
                    <a:pt x="651" y="365"/>
                    <a:pt x="651" y="365"/>
                    <a:pt x="651" y="365"/>
                  </a:cubicBezTo>
                  <a:cubicBezTo>
                    <a:pt x="651" y="282"/>
                    <a:pt x="618" y="200"/>
                    <a:pt x="557" y="140"/>
                  </a:cubicBezTo>
                  <a:cubicBezTo>
                    <a:pt x="538" y="120"/>
                    <a:pt x="516" y="103"/>
                    <a:pt x="491" y="88"/>
                  </a:cubicBezTo>
                  <a:cubicBezTo>
                    <a:pt x="337" y="0"/>
                    <a:pt x="142" y="52"/>
                    <a:pt x="53" y="206"/>
                  </a:cubicBezTo>
                  <a:cubicBezTo>
                    <a:pt x="9" y="283"/>
                    <a:pt x="0" y="371"/>
                    <a:pt x="21" y="450"/>
                  </a:cubicBezTo>
                  <a:cubicBezTo>
                    <a:pt x="104" y="428"/>
                    <a:pt x="191" y="440"/>
                    <a:pt x="264" y="482"/>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5" name="Freeform 6"/>
            <p:cNvSpPr/>
            <p:nvPr/>
          </p:nvSpPr>
          <p:spPr bwMode="auto">
            <a:xfrm>
              <a:off x="3670006" y="2894488"/>
              <a:ext cx="1477240" cy="1802351"/>
            </a:xfrm>
            <a:custGeom>
              <a:avLst/>
              <a:gdLst>
                <a:gd name="T0" fmla="*/ 433 w 526"/>
                <a:gd name="T1" fmla="*/ 448 h 642"/>
                <a:gd name="T2" fmla="*/ 433 w 526"/>
                <a:gd name="T3" fmla="*/ 448 h 642"/>
                <a:gd name="T4" fmla="*/ 433 w 526"/>
                <a:gd name="T5" fmla="*/ 448 h 642"/>
                <a:gd name="T6" fmla="*/ 250 w 526"/>
                <a:gd name="T7" fmla="*/ 399 h 642"/>
                <a:gd name="T8" fmla="*/ 299 w 526"/>
                <a:gd name="T9" fmla="*/ 216 h 642"/>
                <a:gd name="T10" fmla="*/ 432 w 526"/>
                <a:gd name="T11" fmla="*/ 215 h 642"/>
                <a:gd name="T12" fmla="*/ 432 w 526"/>
                <a:gd name="T13" fmla="*/ 215 h 642"/>
                <a:gd name="T14" fmla="*/ 526 w 526"/>
                <a:gd name="T15" fmla="*/ 54 h 642"/>
                <a:gd name="T16" fmla="*/ 283 w 526"/>
                <a:gd name="T17" fmla="*/ 22 h 642"/>
                <a:gd name="T18" fmla="*/ 206 w 526"/>
                <a:gd name="T19" fmla="*/ 54 h 642"/>
                <a:gd name="T20" fmla="*/ 89 w 526"/>
                <a:gd name="T21" fmla="*/ 492 h 642"/>
                <a:gd name="T22" fmla="*/ 285 w 526"/>
                <a:gd name="T23" fmla="*/ 642 h 642"/>
                <a:gd name="T24" fmla="*/ 433 w 526"/>
                <a:gd name="T25" fmla="*/ 44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642">
                  <a:moveTo>
                    <a:pt x="433" y="448"/>
                  </a:moveTo>
                  <a:cubicBezTo>
                    <a:pt x="433" y="448"/>
                    <a:pt x="433" y="448"/>
                    <a:pt x="433" y="448"/>
                  </a:cubicBezTo>
                  <a:cubicBezTo>
                    <a:pt x="433" y="448"/>
                    <a:pt x="433" y="448"/>
                    <a:pt x="433" y="448"/>
                  </a:cubicBezTo>
                  <a:cubicBezTo>
                    <a:pt x="369" y="485"/>
                    <a:pt x="287" y="463"/>
                    <a:pt x="250" y="399"/>
                  </a:cubicBezTo>
                  <a:cubicBezTo>
                    <a:pt x="213" y="335"/>
                    <a:pt x="235" y="253"/>
                    <a:pt x="299" y="216"/>
                  </a:cubicBezTo>
                  <a:cubicBezTo>
                    <a:pt x="342" y="191"/>
                    <a:pt x="392" y="193"/>
                    <a:pt x="432" y="215"/>
                  </a:cubicBezTo>
                  <a:cubicBezTo>
                    <a:pt x="432" y="215"/>
                    <a:pt x="432" y="215"/>
                    <a:pt x="432" y="215"/>
                  </a:cubicBezTo>
                  <a:cubicBezTo>
                    <a:pt x="526" y="54"/>
                    <a:pt x="526" y="54"/>
                    <a:pt x="526" y="54"/>
                  </a:cubicBezTo>
                  <a:cubicBezTo>
                    <a:pt x="453" y="12"/>
                    <a:pt x="366" y="0"/>
                    <a:pt x="283" y="22"/>
                  </a:cubicBezTo>
                  <a:cubicBezTo>
                    <a:pt x="257" y="29"/>
                    <a:pt x="231" y="40"/>
                    <a:pt x="206" y="54"/>
                  </a:cubicBezTo>
                  <a:cubicBezTo>
                    <a:pt x="53" y="143"/>
                    <a:pt x="0" y="339"/>
                    <a:pt x="89" y="492"/>
                  </a:cubicBezTo>
                  <a:cubicBezTo>
                    <a:pt x="133" y="569"/>
                    <a:pt x="205" y="621"/>
                    <a:pt x="285" y="642"/>
                  </a:cubicBezTo>
                  <a:cubicBezTo>
                    <a:pt x="307" y="559"/>
                    <a:pt x="361" y="490"/>
                    <a:pt x="433" y="448"/>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6" name="Freeform 7"/>
            <p:cNvSpPr/>
            <p:nvPr/>
          </p:nvSpPr>
          <p:spPr bwMode="auto">
            <a:xfrm>
              <a:off x="4440069" y="4152218"/>
              <a:ext cx="1538940" cy="1676578"/>
            </a:xfrm>
            <a:custGeom>
              <a:avLst/>
              <a:gdLst>
                <a:gd name="T0" fmla="*/ 454 w 548"/>
                <a:gd name="T1" fmla="*/ 277 h 597"/>
                <a:gd name="T2" fmla="*/ 454 w 548"/>
                <a:gd name="T3" fmla="*/ 277 h 597"/>
                <a:gd name="T4" fmla="*/ 320 w 548"/>
                <a:gd name="T5" fmla="*/ 411 h 597"/>
                <a:gd name="T6" fmla="*/ 186 w 548"/>
                <a:gd name="T7" fmla="*/ 277 h 597"/>
                <a:gd name="T8" fmla="*/ 252 w 548"/>
                <a:gd name="T9" fmla="*/ 161 h 597"/>
                <a:gd name="T10" fmla="*/ 252 w 548"/>
                <a:gd name="T11" fmla="*/ 161 h 597"/>
                <a:gd name="T12" fmla="*/ 159 w 548"/>
                <a:gd name="T13" fmla="*/ 0 h 597"/>
                <a:gd name="T14" fmla="*/ 11 w 548"/>
                <a:gd name="T15" fmla="*/ 194 h 597"/>
                <a:gd name="T16" fmla="*/ 0 w 548"/>
                <a:gd name="T17" fmla="*/ 277 h 597"/>
                <a:gd name="T18" fmla="*/ 320 w 548"/>
                <a:gd name="T19" fmla="*/ 597 h 597"/>
                <a:gd name="T20" fmla="*/ 548 w 548"/>
                <a:gd name="T21" fmla="*/ 502 h 597"/>
                <a:gd name="T22" fmla="*/ 454 w 548"/>
                <a:gd name="T23" fmla="*/ 27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8" h="597">
                  <a:moveTo>
                    <a:pt x="454" y="277"/>
                  </a:moveTo>
                  <a:cubicBezTo>
                    <a:pt x="454" y="277"/>
                    <a:pt x="454" y="277"/>
                    <a:pt x="454" y="277"/>
                  </a:cubicBezTo>
                  <a:cubicBezTo>
                    <a:pt x="454" y="351"/>
                    <a:pt x="394" y="411"/>
                    <a:pt x="320" y="411"/>
                  </a:cubicBezTo>
                  <a:cubicBezTo>
                    <a:pt x="246" y="411"/>
                    <a:pt x="186" y="351"/>
                    <a:pt x="186" y="277"/>
                  </a:cubicBezTo>
                  <a:cubicBezTo>
                    <a:pt x="186" y="228"/>
                    <a:pt x="213" y="185"/>
                    <a:pt x="252" y="161"/>
                  </a:cubicBezTo>
                  <a:cubicBezTo>
                    <a:pt x="252" y="161"/>
                    <a:pt x="252" y="161"/>
                    <a:pt x="252" y="161"/>
                  </a:cubicBezTo>
                  <a:cubicBezTo>
                    <a:pt x="159" y="0"/>
                    <a:pt x="159" y="0"/>
                    <a:pt x="159" y="0"/>
                  </a:cubicBezTo>
                  <a:cubicBezTo>
                    <a:pt x="87" y="42"/>
                    <a:pt x="33" y="111"/>
                    <a:pt x="11" y="194"/>
                  </a:cubicBezTo>
                  <a:cubicBezTo>
                    <a:pt x="3" y="220"/>
                    <a:pt x="0" y="248"/>
                    <a:pt x="0" y="277"/>
                  </a:cubicBezTo>
                  <a:cubicBezTo>
                    <a:pt x="0" y="454"/>
                    <a:pt x="143" y="597"/>
                    <a:pt x="320" y="597"/>
                  </a:cubicBezTo>
                  <a:cubicBezTo>
                    <a:pt x="409" y="597"/>
                    <a:pt x="490" y="561"/>
                    <a:pt x="548" y="502"/>
                  </a:cubicBezTo>
                  <a:cubicBezTo>
                    <a:pt x="487" y="442"/>
                    <a:pt x="454" y="360"/>
                    <a:pt x="454" y="277"/>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8" name="Freeform 8"/>
            <p:cNvSpPr/>
            <p:nvPr/>
          </p:nvSpPr>
          <p:spPr bwMode="auto">
            <a:xfrm>
              <a:off x="5714411" y="4601916"/>
              <a:ext cx="1828455" cy="1352653"/>
            </a:xfrm>
            <a:custGeom>
              <a:avLst/>
              <a:gdLst>
                <a:gd name="T0" fmla="*/ 387 w 651"/>
                <a:gd name="T1" fmla="*/ 0 h 482"/>
                <a:gd name="T2" fmla="*/ 387 w 651"/>
                <a:gd name="T3" fmla="*/ 0 h 482"/>
                <a:gd name="T4" fmla="*/ 387 w 651"/>
                <a:gd name="T5" fmla="*/ 0 h 482"/>
                <a:gd name="T6" fmla="*/ 436 w 651"/>
                <a:gd name="T7" fmla="*/ 183 h 482"/>
                <a:gd name="T8" fmla="*/ 253 w 651"/>
                <a:gd name="T9" fmla="*/ 232 h 482"/>
                <a:gd name="T10" fmla="*/ 186 w 651"/>
                <a:gd name="T11" fmla="*/ 117 h 482"/>
                <a:gd name="T12" fmla="*/ 186 w 651"/>
                <a:gd name="T13" fmla="*/ 117 h 482"/>
                <a:gd name="T14" fmla="*/ 0 w 651"/>
                <a:gd name="T15" fmla="*/ 117 h 482"/>
                <a:gd name="T16" fmla="*/ 94 w 651"/>
                <a:gd name="T17" fmla="*/ 342 h 482"/>
                <a:gd name="T18" fmla="*/ 160 w 651"/>
                <a:gd name="T19" fmla="*/ 393 h 482"/>
                <a:gd name="T20" fmla="*/ 598 w 651"/>
                <a:gd name="T21" fmla="*/ 276 h 482"/>
                <a:gd name="T22" fmla="*/ 629 w 651"/>
                <a:gd name="T23" fmla="*/ 32 h 482"/>
                <a:gd name="T24" fmla="*/ 387 w 651"/>
                <a:gd name="T25"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 h="482">
                  <a:moveTo>
                    <a:pt x="387" y="0"/>
                  </a:moveTo>
                  <a:cubicBezTo>
                    <a:pt x="387" y="0"/>
                    <a:pt x="387" y="0"/>
                    <a:pt x="387" y="0"/>
                  </a:cubicBezTo>
                  <a:cubicBezTo>
                    <a:pt x="387" y="0"/>
                    <a:pt x="387" y="0"/>
                    <a:pt x="387" y="0"/>
                  </a:cubicBezTo>
                  <a:cubicBezTo>
                    <a:pt x="451" y="37"/>
                    <a:pt x="473" y="119"/>
                    <a:pt x="436" y="183"/>
                  </a:cubicBezTo>
                  <a:cubicBezTo>
                    <a:pt x="399" y="247"/>
                    <a:pt x="317" y="269"/>
                    <a:pt x="253" y="232"/>
                  </a:cubicBezTo>
                  <a:cubicBezTo>
                    <a:pt x="211" y="207"/>
                    <a:pt x="187" y="163"/>
                    <a:pt x="186" y="117"/>
                  </a:cubicBezTo>
                  <a:cubicBezTo>
                    <a:pt x="186" y="117"/>
                    <a:pt x="186" y="117"/>
                    <a:pt x="186" y="117"/>
                  </a:cubicBezTo>
                  <a:cubicBezTo>
                    <a:pt x="0" y="117"/>
                    <a:pt x="0" y="117"/>
                    <a:pt x="0" y="117"/>
                  </a:cubicBezTo>
                  <a:cubicBezTo>
                    <a:pt x="0" y="200"/>
                    <a:pt x="33" y="282"/>
                    <a:pt x="94" y="342"/>
                  </a:cubicBezTo>
                  <a:cubicBezTo>
                    <a:pt x="113" y="362"/>
                    <a:pt x="135" y="379"/>
                    <a:pt x="160" y="393"/>
                  </a:cubicBezTo>
                  <a:cubicBezTo>
                    <a:pt x="313" y="482"/>
                    <a:pt x="509" y="429"/>
                    <a:pt x="598" y="276"/>
                  </a:cubicBezTo>
                  <a:cubicBezTo>
                    <a:pt x="642" y="199"/>
                    <a:pt x="651" y="111"/>
                    <a:pt x="629" y="32"/>
                  </a:cubicBezTo>
                  <a:cubicBezTo>
                    <a:pt x="547" y="54"/>
                    <a:pt x="460" y="41"/>
                    <a:pt x="387" y="0"/>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9" name="Freeform 9"/>
            <p:cNvSpPr/>
            <p:nvPr/>
          </p:nvSpPr>
          <p:spPr bwMode="auto">
            <a:xfrm>
              <a:off x="5970703" y="1818298"/>
              <a:ext cx="1538940" cy="1676578"/>
            </a:xfrm>
            <a:custGeom>
              <a:avLst/>
              <a:gdLst>
                <a:gd name="T0" fmla="*/ 94 w 548"/>
                <a:gd name="T1" fmla="*/ 320 h 597"/>
                <a:gd name="T2" fmla="*/ 228 w 548"/>
                <a:gd name="T3" fmla="*/ 186 h 597"/>
                <a:gd name="T4" fmla="*/ 362 w 548"/>
                <a:gd name="T5" fmla="*/ 320 h 597"/>
                <a:gd name="T6" fmla="*/ 295 w 548"/>
                <a:gd name="T7" fmla="*/ 436 h 597"/>
                <a:gd name="T8" fmla="*/ 296 w 548"/>
                <a:gd name="T9" fmla="*/ 436 h 597"/>
                <a:gd name="T10" fmla="*/ 389 w 548"/>
                <a:gd name="T11" fmla="*/ 597 h 597"/>
                <a:gd name="T12" fmla="*/ 537 w 548"/>
                <a:gd name="T13" fmla="*/ 403 h 597"/>
                <a:gd name="T14" fmla="*/ 548 w 548"/>
                <a:gd name="T15" fmla="*/ 320 h 597"/>
                <a:gd name="T16" fmla="*/ 228 w 548"/>
                <a:gd name="T17" fmla="*/ 0 h 597"/>
                <a:gd name="T18" fmla="*/ 0 w 548"/>
                <a:gd name="T19" fmla="*/ 95 h 597"/>
                <a:gd name="T20" fmla="*/ 94 w 548"/>
                <a:gd name="T21" fmla="*/ 32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8" h="597">
                  <a:moveTo>
                    <a:pt x="94" y="320"/>
                  </a:moveTo>
                  <a:cubicBezTo>
                    <a:pt x="94" y="246"/>
                    <a:pt x="154" y="186"/>
                    <a:pt x="228" y="186"/>
                  </a:cubicBezTo>
                  <a:cubicBezTo>
                    <a:pt x="302" y="186"/>
                    <a:pt x="362" y="246"/>
                    <a:pt x="362" y="320"/>
                  </a:cubicBezTo>
                  <a:cubicBezTo>
                    <a:pt x="362" y="369"/>
                    <a:pt x="335" y="412"/>
                    <a:pt x="295" y="436"/>
                  </a:cubicBezTo>
                  <a:cubicBezTo>
                    <a:pt x="296" y="436"/>
                    <a:pt x="296" y="436"/>
                    <a:pt x="296" y="436"/>
                  </a:cubicBezTo>
                  <a:cubicBezTo>
                    <a:pt x="389" y="597"/>
                    <a:pt x="389" y="597"/>
                    <a:pt x="389" y="597"/>
                  </a:cubicBezTo>
                  <a:cubicBezTo>
                    <a:pt x="461" y="555"/>
                    <a:pt x="515" y="486"/>
                    <a:pt x="537" y="403"/>
                  </a:cubicBezTo>
                  <a:cubicBezTo>
                    <a:pt x="544" y="377"/>
                    <a:pt x="548" y="349"/>
                    <a:pt x="548" y="320"/>
                  </a:cubicBezTo>
                  <a:cubicBezTo>
                    <a:pt x="548" y="143"/>
                    <a:pt x="405" y="0"/>
                    <a:pt x="228" y="0"/>
                  </a:cubicBezTo>
                  <a:cubicBezTo>
                    <a:pt x="139" y="0"/>
                    <a:pt x="58" y="36"/>
                    <a:pt x="0" y="95"/>
                  </a:cubicBezTo>
                  <a:cubicBezTo>
                    <a:pt x="61" y="155"/>
                    <a:pt x="94" y="237"/>
                    <a:pt x="94" y="320"/>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0" name="Freeform 10"/>
            <p:cNvSpPr/>
            <p:nvPr/>
          </p:nvSpPr>
          <p:spPr bwMode="auto">
            <a:xfrm>
              <a:off x="6801279" y="2950255"/>
              <a:ext cx="1477240" cy="1802351"/>
            </a:xfrm>
            <a:custGeom>
              <a:avLst/>
              <a:gdLst>
                <a:gd name="T0" fmla="*/ 437 w 526"/>
                <a:gd name="T1" fmla="*/ 150 h 642"/>
                <a:gd name="T2" fmla="*/ 241 w 526"/>
                <a:gd name="T3" fmla="*/ 0 h 642"/>
                <a:gd name="T4" fmla="*/ 93 w 526"/>
                <a:gd name="T5" fmla="*/ 194 h 642"/>
                <a:gd name="T6" fmla="*/ 93 w 526"/>
                <a:gd name="T7" fmla="*/ 194 h 642"/>
                <a:gd name="T8" fmla="*/ 276 w 526"/>
                <a:gd name="T9" fmla="*/ 243 h 642"/>
                <a:gd name="T10" fmla="*/ 227 w 526"/>
                <a:gd name="T11" fmla="*/ 426 h 642"/>
                <a:gd name="T12" fmla="*/ 94 w 526"/>
                <a:gd name="T13" fmla="*/ 426 h 642"/>
                <a:gd name="T14" fmla="*/ 94 w 526"/>
                <a:gd name="T15" fmla="*/ 426 h 642"/>
                <a:gd name="T16" fmla="*/ 0 w 526"/>
                <a:gd name="T17" fmla="*/ 588 h 642"/>
                <a:gd name="T18" fmla="*/ 242 w 526"/>
                <a:gd name="T19" fmla="*/ 620 h 642"/>
                <a:gd name="T20" fmla="*/ 320 w 526"/>
                <a:gd name="T21" fmla="*/ 588 h 642"/>
                <a:gd name="T22" fmla="*/ 437 w 526"/>
                <a:gd name="T23" fmla="*/ 15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42">
                  <a:moveTo>
                    <a:pt x="437" y="150"/>
                  </a:moveTo>
                  <a:cubicBezTo>
                    <a:pt x="393" y="73"/>
                    <a:pt x="321" y="21"/>
                    <a:pt x="241" y="0"/>
                  </a:cubicBezTo>
                  <a:cubicBezTo>
                    <a:pt x="219" y="83"/>
                    <a:pt x="165" y="152"/>
                    <a:pt x="93" y="194"/>
                  </a:cubicBezTo>
                  <a:cubicBezTo>
                    <a:pt x="93" y="194"/>
                    <a:pt x="93" y="194"/>
                    <a:pt x="93" y="194"/>
                  </a:cubicBezTo>
                  <a:cubicBezTo>
                    <a:pt x="157" y="157"/>
                    <a:pt x="239" y="179"/>
                    <a:pt x="276" y="243"/>
                  </a:cubicBezTo>
                  <a:cubicBezTo>
                    <a:pt x="313" y="307"/>
                    <a:pt x="291" y="389"/>
                    <a:pt x="227" y="426"/>
                  </a:cubicBezTo>
                  <a:cubicBezTo>
                    <a:pt x="184" y="451"/>
                    <a:pt x="133" y="449"/>
                    <a:pt x="94" y="426"/>
                  </a:cubicBezTo>
                  <a:cubicBezTo>
                    <a:pt x="94" y="426"/>
                    <a:pt x="94" y="426"/>
                    <a:pt x="94" y="426"/>
                  </a:cubicBezTo>
                  <a:cubicBezTo>
                    <a:pt x="0" y="588"/>
                    <a:pt x="0" y="588"/>
                    <a:pt x="0" y="588"/>
                  </a:cubicBezTo>
                  <a:cubicBezTo>
                    <a:pt x="73" y="629"/>
                    <a:pt x="160" y="642"/>
                    <a:pt x="242" y="620"/>
                  </a:cubicBezTo>
                  <a:cubicBezTo>
                    <a:pt x="269" y="613"/>
                    <a:pt x="295" y="602"/>
                    <a:pt x="320" y="588"/>
                  </a:cubicBezTo>
                  <a:cubicBezTo>
                    <a:pt x="473" y="499"/>
                    <a:pt x="526" y="303"/>
                    <a:pt x="437" y="150"/>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1" name="Freeform 11"/>
            <p:cNvSpPr>
              <a:spLocks noEditPoints="1"/>
            </p:cNvSpPr>
            <p:nvPr/>
          </p:nvSpPr>
          <p:spPr bwMode="auto">
            <a:xfrm>
              <a:off x="4883834" y="2716507"/>
              <a:ext cx="2182043" cy="2214080"/>
            </a:xfrm>
            <a:custGeom>
              <a:avLst/>
              <a:gdLst>
                <a:gd name="T0" fmla="*/ 682 w 777"/>
                <a:gd name="T1" fmla="*/ 116 h 788"/>
                <a:gd name="T2" fmla="*/ 615 w 777"/>
                <a:gd name="T3" fmla="*/ 134 h 788"/>
                <a:gd name="T4" fmla="*/ 481 w 777"/>
                <a:gd name="T5" fmla="*/ 0 h 788"/>
                <a:gd name="T6" fmla="*/ 481 w 777"/>
                <a:gd name="T7" fmla="*/ 0 h 788"/>
                <a:gd name="T8" fmla="*/ 294 w 777"/>
                <a:gd name="T9" fmla="*/ 0 h 788"/>
                <a:gd name="T10" fmla="*/ 294 w 777"/>
                <a:gd name="T11" fmla="*/ 0 h 788"/>
                <a:gd name="T12" fmla="*/ 276 w 777"/>
                <a:gd name="T13" fmla="*/ 68 h 788"/>
                <a:gd name="T14" fmla="*/ 94 w 777"/>
                <a:gd name="T15" fmla="*/ 117 h 788"/>
                <a:gd name="T16" fmla="*/ 94 w 777"/>
                <a:gd name="T17" fmla="*/ 117 h 788"/>
                <a:gd name="T18" fmla="*/ 0 w 777"/>
                <a:gd name="T19" fmla="*/ 278 h 788"/>
                <a:gd name="T20" fmla="*/ 0 w 777"/>
                <a:gd name="T21" fmla="*/ 278 h 788"/>
                <a:gd name="T22" fmla="*/ 50 w 777"/>
                <a:gd name="T23" fmla="*/ 328 h 788"/>
                <a:gd name="T24" fmla="*/ 1 w 777"/>
                <a:gd name="T25" fmla="*/ 511 h 788"/>
                <a:gd name="T26" fmla="*/ 1 w 777"/>
                <a:gd name="T27" fmla="*/ 511 h 788"/>
                <a:gd name="T28" fmla="*/ 94 w 777"/>
                <a:gd name="T29" fmla="*/ 672 h 788"/>
                <a:gd name="T30" fmla="*/ 94 w 777"/>
                <a:gd name="T31" fmla="*/ 672 h 788"/>
                <a:gd name="T32" fmla="*/ 162 w 777"/>
                <a:gd name="T33" fmla="*/ 654 h 788"/>
                <a:gd name="T34" fmla="*/ 296 w 777"/>
                <a:gd name="T35" fmla="*/ 788 h 788"/>
                <a:gd name="T36" fmla="*/ 296 w 777"/>
                <a:gd name="T37" fmla="*/ 788 h 788"/>
                <a:gd name="T38" fmla="*/ 482 w 777"/>
                <a:gd name="T39" fmla="*/ 788 h 788"/>
                <a:gd name="T40" fmla="*/ 482 w 777"/>
                <a:gd name="T41" fmla="*/ 788 h 788"/>
                <a:gd name="T42" fmla="*/ 500 w 777"/>
                <a:gd name="T43" fmla="*/ 720 h 788"/>
                <a:gd name="T44" fmla="*/ 683 w 777"/>
                <a:gd name="T45" fmla="*/ 671 h 788"/>
                <a:gd name="T46" fmla="*/ 683 w 777"/>
                <a:gd name="T47" fmla="*/ 671 h 788"/>
                <a:gd name="T48" fmla="*/ 777 w 777"/>
                <a:gd name="T49" fmla="*/ 509 h 788"/>
                <a:gd name="T50" fmla="*/ 777 w 777"/>
                <a:gd name="T51" fmla="*/ 509 h 788"/>
                <a:gd name="T52" fmla="*/ 727 w 777"/>
                <a:gd name="T53" fmla="*/ 460 h 788"/>
                <a:gd name="T54" fmla="*/ 776 w 777"/>
                <a:gd name="T55" fmla="*/ 277 h 788"/>
                <a:gd name="T56" fmla="*/ 776 w 777"/>
                <a:gd name="T57" fmla="*/ 277 h 788"/>
                <a:gd name="T58" fmla="*/ 683 w 777"/>
                <a:gd name="T59" fmla="*/ 116 h 788"/>
                <a:gd name="T60" fmla="*/ 682 w 777"/>
                <a:gd name="T61" fmla="*/ 116 h 788"/>
                <a:gd name="T62" fmla="*/ 388 w 777"/>
                <a:gd name="T63" fmla="*/ 671 h 788"/>
                <a:gd name="T64" fmla="*/ 111 w 777"/>
                <a:gd name="T65" fmla="*/ 394 h 788"/>
                <a:gd name="T66" fmla="*/ 388 w 777"/>
                <a:gd name="T67" fmla="*/ 117 h 788"/>
                <a:gd name="T68" fmla="*/ 665 w 777"/>
                <a:gd name="T69" fmla="*/ 394 h 788"/>
                <a:gd name="T70" fmla="*/ 388 w 777"/>
                <a:gd name="T71" fmla="*/ 67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7" h="788">
                  <a:moveTo>
                    <a:pt x="682" y="116"/>
                  </a:moveTo>
                  <a:cubicBezTo>
                    <a:pt x="663" y="127"/>
                    <a:pt x="640" y="134"/>
                    <a:pt x="615" y="134"/>
                  </a:cubicBezTo>
                  <a:cubicBezTo>
                    <a:pt x="541" y="134"/>
                    <a:pt x="481" y="74"/>
                    <a:pt x="481" y="0"/>
                  </a:cubicBezTo>
                  <a:cubicBezTo>
                    <a:pt x="481" y="0"/>
                    <a:pt x="481" y="0"/>
                    <a:pt x="481" y="0"/>
                  </a:cubicBezTo>
                  <a:cubicBezTo>
                    <a:pt x="294" y="0"/>
                    <a:pt x="294" y="0"/>
                    <a:pt x="294" y="0"/>
                  </a:cubicBezTo>
                  <a:cubicBezTo>
                    <a:pt x="294" y="0"/>
                    <a:pt x="294" y="0"/>
                    <a:pt x="294" y="0"/>
                  </a:cubicBezTo>
                  <a:cubicBezTo>
                    <a:pt x="295" y="23"/>
                    <a:pt x="289" y="46"/>
                    <a:pt x="276" y="68"/>
                  </a:cubicBezTo>
                  <a:cubicBezTo>
                    <a:pt x="239" y="132"/>
                    <a:pt x="158" y="154"/>
                    <a:pt x="94" y="117"/>
                  </a:cubicBezTo>
                  <a:cubicBezTo>
                    <a:pt x="94" y="117"/>
                    <a:pt x="94" y="117"/>
                    <a:pt x="94" y="117"/>
                  </a:cubicBezTo>
                  <a:cubicBezTo>
                    <a:pt x="0" y="278"/>
                    <a:pt x="0" y="278"/>
                    <a:pt x="0" y="278"/>
                  </a:cubicBezTo>
                  <a:cubicBezTo>
                    <a:pt x="0" y="278"/>
                    <a:pt x="0" y="278"/>
                    <a:pt x="0" y="278"/>
                  </a:cubicBezTo>
                  <a:cubicBezTo>
                    <a:pt x="20" y="290"/>
                    <a:pt x="38" y="306"/>
                    <a:pt x="50" y="328"/>
                  </a:cubicBezTo>
                  <a:cubicBezTo>
                    <a:pt x="87" y="392"/>
                    <a:pt x="65" y="474"/>
                    <a:pt x="1" y="511"/>
                  </a:cubicBezTo>
                  <a:cubicBezTo>
                    <a:pt x="1" y="511"/>
                    <a:pt x="1" y="511"/>
                    <a:pt x="1" y="511"/>
                  </a:cubicBezTo>
                  <a:cubicBezTo>
                    <a:pt x="94" y="672"/>
                    <a:pt x="94" y="672"/>
                    <a:pt x="94" y="672"/>
                  </a:cubicBezTo>
                  <a:cubicBezTo>
                    <a:pt x="94" y="672"/>
                    <a:pt x="94" y="672"/>
                    <a:pt x="94" y="672"/>
                  </a:cubicBezTo>
                  <a:cubicBezTo>
                    <a:pt x="114" y="661"/>
                    <a:pt x="137" y="654"/>
                    <a:pt x="162" y="654"/>
                  </a:cubicBezTo>
                  <a:cubicBezTo>
                    <a:pt x="236" y="654"/>
                    <a:pt x="296" y="714"/>
                    <a:pt x="296" y="788"/>
                  </a:cubicBezTo>
                  <a:cubicBezTo>
                    <a:pt x="296" y="788"/>
                    <a:pt x="296" y="788"/>
                    <a:pt x="296" y="788"/>
                  </a:cubicBezTo>
                  <a:cubicBezTo>
                    <a:pt x="482" y="788"/>
                    <a:pt x="482" y="788"/>
                    <a:pt x="482" y="788"/>
                  </a:cubicBezTo>
                  <a:cubicBezTo>
                    <a:pt x="482" y="788"/>
                    <a:pt x="482" y="788"/>
                    <a:pt x="482" y="788"/>
                  </a:cubicBezTo>
                  <a:cubicBezTo>
                    <a:pt x="482" y="765"/>
                    <a:pt x="488" y="741"/>
                    <a:pt x="500" y="720"/>
                  </a:cubicBezTo>
                  <a:cubicBezTo>
                    <a:pt x="537" y="656"/>
                    <a:pt x="619" y="634"/>
                    <a:pt x="683" y="671"/>
                  </a:cubicBezTo>
                  <a:cubicBezTo>
                    <a:pt x="683" y="671"/>
                    <a:pt x="683" y="671"/>
                    <a:pt x="683" y="671"/>
                  </a:cubicBezTo>
                  <a:cubicBezTo>
                    <a:pt x="777" y="509"/>
                    <a:pt x="777" y="509"/>
                    <a:pt x="777" y="509"/>
                  </a:cubicBezTo>
                  <a:cubicBezTo>
                    <a:pt x="777" y="509"/>
                    <a:pt x="777" y="509"/>
                    <a:pt x="777" y="509"/>
                  </a:cubicBezTo>
                  <a:cubicBezTo>
                    <a:pt x="757" y="498"/>
                    <a:pt x="739" y="481"/>
                    <a:pt x="727" y="460"/>
                  </a:cubicBezTo>
                  <a:cubicBezTo>
                    <a:pt x="690" y="396"/>
                    <a:pt x="712" y="314"/>
                    <a:pt x="776" y="277"/>
                  </a:cubicBezTo>
                  <a:cubicBezTo>
                    <a:pt x="776" y="277"/>
                    <a:pt x="776" y="277"/>
                    <a:pt x="776" y="277"/>
                  </a:cubicBezTo>
                  <a:cubicBezTo>
                    <a:pt x="683" y="116"/>
                    <a:pt x="683" y="116"/>
                    <a:pt x="683" y="116"/>
                  </a:cubicBezTo>
                  <a:lnTo>
                    <a:pt x="682" y="116"/>
                  </a:lnTo>
                  <a:close/>
                  <a:moveTo>
                    <a:pt x="388" y="671"/>
                  </a:moveTo>
                  <a:cubicBezTo>
                    <a:pt x="235" y="671"/>
                    <a:pt x="111" y="547"/>
                    <a:pt x="111" y="394"/>
                  </a:cubicBezTo>
                  <a:cubicBezTo>
                    <a:pt x="111" y="241"/>
                    <a:pt x="235" y="117"/>
                    <a:pt x="388" y="117"/>
                  </a:cubicBezTo>
                  <a:cubicBezTo>
                    <a:pt x="541" y="117"/>
                    <a:pt x="665" y="241"/>
                    <a:pt x="665" y="394"/>
                  </a:cubicBezTo>
                  <a:cubicBezTo>
                    <a:pt x="665" y="547"/>
                    <a:pt x="541" y="671"/>
                    <a:pt x="388" y="671"/>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2" name="矩形 11"/>
            <p:cNvSpPr/>
            <p:nvPr/>
          </p:nvSpPr>
          <p:spPr>
            <a:xfrm>
              <a:off x="4930872" y="2486767"/>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01</a:t>
              </a:r>
            </a:p>
          </p:txBody>
        </p:sp>
        <p:sp>
          <p:nvSpPr>
            <p:cNvPr id="13" name="矩形 12"/>
            <p:cNvSpPr/>
            <p:nvPr/>
          </p:nvSpPr>
          <p:spPr>
            <a:xfrm>
              <a:off x="6179868" y="2481278"/>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02</a:t>
              </a:r>
            </a:p>
          </p:txBody>
        </p:sp>
        <p:sp>
          <p:nvSpPr>
            <p:cNvPr id="14" name="矩形 13"/>
            <p:cNvSpPr/>
            <p:nvPr/>
          </p:nvSpPr>
          <p:spPr>
            <a:xfrm>
              <a:off x="6852346" y="3565190"/>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03</a:t>
              </a:r>
            </a:p>
          </p:txBody>
        </p:sp>
        <p:sp>
          <p:nvSpPr>
            <p:cNvPr id="15" name="矩形 14"/>
            <p:cNvSpPr/>
            <p:nvPr/>
          </p:nvSpPr>
          <p:spPr>
            <a:xfrm>
              <a:off x="6215036" y="4704199"/>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04</a:t>
              </a:r>
            </a:p>
          </p:txBody>
        </p:sp>
        <p:sp>
          <p:nvSpPr>
            <p:cNvPr id="16" name="矩形 15"/>
            <p:cNvSpPr/>
            <p:nvPr/>
          </p:nvSpPr>
          <p:spPr>
            <a:xfrm>
              <a:off x="4926487" y="4692030"/>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05</a:t>
              </a:r>
            </a:p>
          </p:txBody>
        </p:sp>
        <p:sp>
          <p:nvSpPr>
            <p:cNvPr id="17" name="矩形 16"/>
            <p:cNvSpPr/>
            <p:nvPr/>
          </p:nvSpPr>
          <p:spPr>
            <a:xfrm>
              <a:off x="4249883" y="3604500"/>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06</a:t>
              </a:r>
            </a:p>
          </p:txBody>
        </p:sp>
        <p:grpSp>
          <p:nvGrpSpPr>
            <p:cNvPr id="18" name="组合 17"/>
            <p:cNvGrpSpPr/>
            <p:nvPr/>
          </p:nvGrpSpPr>
          <p:grpSpPr>
            <a:xfrm>
              <a:off x="5636770" y="3559806"/>
              <a:ext cx="625484" cy="623226"/>
              <a:chOff x="5287964" y="2994026"/>
              <a:chExt cx="879475" cy="876300"/>
            </a:xfrm>
            <a:grpFill/>
          </p:grpSpPr>
          <p:sp>
            <p:nvSpPr>
              <p:cNvPr id="19" name="Freeform 75"/>
              <p:cNvSpPr>
                <a:spLocks noEditPoints="1"/>
              </p:cNvSpPr>
              <p:nvPr/>
            </p:nvSpPr>
            <p:spPr bwMode="auto">
              <a:xfrm>
                <a:off x="5287964" y="3076576"/>
                <a:ext cx="796925" cy="793750"/>
              </a:xfrm>
              <a:custGeom>
                <a:avLst/>
                <a:gdLst>
                  <a:gd name="T0" fmla="*/ 105 w 211"/>
                  <a:gd name="T1" fmla="*/ 211 h 211"/>
                  <a:gd name="T2" fmla="*/ 211 w 211"/>
                  <a:gd name="T3" fmla="*/ 106 h 211"/>
                  <a:gd name="T4" fmla="*/ 198 w 211"/>
                  <a:gd name="T5" fmla="*/ 56 h 211"/>
                  <a:gd name="T6" fmla="*/ 196 w 211"/>
                  <a:gd name="T7" fmla="*/ 56 h 211"/>
                  <a:gd name="T8" fmla="*/ 194 w 211"/>
                  <a:gd name="T9" fmla="*/ 56 h 211"/>
                  <a:gd name="T10" fmla="*/ 181 w 211"/>
                  <a:gd name="T11" fmla="*/ 55 h 211"/>
                  <a:gd name="T12" fmla="*/ 171 w 211"/>
                  <a:gd name="T13" fmla="*/ 65 h 211"/>
                  <a:gd name="T14" fmla="*/ 183 w 211"/>
                  <a:gd name="T15" fmla="*/ 106 h 211"/>
                  <a:gd name="T16" fmla="*/ 105 w 211"/>
                  <a:gd name="T17" fmla="*/ 183 h 211"/>
                  <a:gd name="T18" fmla="*/ 28 w 211"/>
                  <a:gd name="T19" fmla="*/ 106 h 211"/>
                  <a:gd name="T20" fmla="*/ 105 w 211"/>
                  <a:gd name="T21" fmla="*/ 28 h 211"/>
                  <a:gd name="T22" fmla="*/ 146 w 211"/>
                  <a:gd name="T23" fmla="*/ 40 h 211"/>
                  <a:gd name="T24" fmla="*/ 155 w 211"/>
                  <a:gd name="T25" fmla="*/ 31 h 211"/>
                  <a:gd name="T26" fmla="*/ 154 w 211"/>
                  <a:gd name="T27" fmla="*/ 16 h 211"/>
                  <a:gd name="T28" fmla="*/ 154 w 211"/>
                  <a:gd name="T29" fmla="*/ 12 h 211"/>
                  <a:gd name="T30" fmla="*/ 105 w 211"/>
                  <a:gd name="T31" fmla="*/ 0 h 211"/>
                  <a:gd name="T32" fmla="*/ 0 w 211"/>
                  <a:gd name="T33" fmla="*/ 106 h 211"/>
                  <a:gd name="T34" fmla="*/ 105 w 211"/>
                  <a:gd name="T35" fmla="*/ 211 h 211"/>
                  <a:gd name="T36" fmla="*/ 105 w 211"/>
                  <a:gd name="T37" fmla="*/ 211 h 211"/>
                  <a:gd name="T38" fmla="*/ 105 w 211"/>
                  <a:gd name="T3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11">
                    <a:moveTo>
                      <a:pt x="105" y="211"/>
                    </a:moveTo>
                    <a:cubicBezTo>
                      <a:pt x="164" y="211"/>
                      <a:pt x="211" y="164"/>
                      <a:pt x="211" y="106"/>
                    </a:cubicBezTo>
                    <a:cubicBezTo>
                      <a:pt x="211" y="88"/>
                      <a:pt x="206" y="71"/>
                      <a:pt x="198" y="56"/>
                    </a:cubicBezTo>
                    <a:cubicBezTo>
                      <a:pt x="198" y="56"/>
                      <a:pt x="197" y="56"/>
                      <a:pt x="196" y="56"/>
                    </a:cubicBezTo>
                    <a:cubicBezTo>
                      <a:pt x="195" y="56"/>
                      <a:pt x="195" y="56"/>
                      <a:pt x="194" y="56"/>
                    </a:cubicBezTo>
                    <a:cubicBezTo>
                      <a:pt x="181" y="55"/>
                      <a:pt x="181" y="55"/>
                      <a:pt x="181" y="55"/>
                    </a:cubicBezTo>
                    <a:cubicBezTo>
                      <a:pt x="171" y="65"/>
                      <a:pt x="171" y="65"/>
                      <a:pt x="171" y="65"/>
                    </a:cubicBezTo>
                    <a:cubicBezTo>
                      <a:pt x="179" y="77"/>
                      <a:pt x="183" y="91"/>
                      <a:pt x="183" y="106"/>
                    </a:cubicBezTo>
                    <a:cubicBezTo>
                      <a:pt x="183" y="149"/>
                      <a:pt x="148" y="183"/>
                      <a:pt x="105" y="183"/>
                    </a:cubicBezTo>
                    <a:cubicBezTo>
                      <a:pt x="62" y="183"/>
                      <a:pt x="28" y="149"/>
                      <a:pt x="28" y="106"/>
                    </a:cubicBezTo>
                    <a:cubicBezTo>
                      <a:pt x="28" y="63"/>
                      <a:pt x="62" y="28"/>
                      <a:pt x="105" y="28"/>
                    </a:cubicBezTo>
                    <a:cubicBezTo>
                      <a:pt x="120" y="28"/>
                      <a:pt x="134" y="32"/>
                      <a:pt x="146" y="40"/>
                    </a:cubicBezTo>
                    <a:cubicBezTo>
                      <a:pt x="155" y="31"/>
                      <a:pt x="155" y="31"/>
                      <a:pt x="155" y="31"/>
                    </a:cubicBezTo>
                    <a:cubicBezTo>
                      <a:pt x="154" y="16"/>
                      <a:pt x="154" y="16"/>
                      <a:pt x="154" y="16"/>
                    </a:cubicBezTo>
                    <a:cubicBezTo>
                      <a:pt x="154" y="14"/>
                      <a:pt x="154" y="13"/>
                      <a:pt x="154" y="12"/>
                    </a:cubicBezTo>
                    <a:cubicBezTo>
                      <a:pt x="139" y="5"/>
                      <a:pt x="123" y="0"/>
                      <a:pt x="105" y="0"/>
                    </a:cubicBezTo>
                    <a:cubicBezTo>
                      <a:pt x="47" y="0"/>
                      <a:pt x="0" y="48"/>
                      <a:pt x="0" y="106"/>
                    </a:cubicBezTo>
                    <a:cubicBezTo>
                      <a:pt x="0" y="164"/>
                      <a:pt x="47" y="211"/>
                      <a:pt x="105" y="211"/>
                    </a:cubicBezTo>
                    <a:close/>
                    <a:moveTo>
                      <a:pt x="105" y="211"/>
                    </a:moveTo>
                    <a:cubicBezTo>
                      <a:pt x="105" y="211"/>
                      <a:pt x="105" y="211"/>
                      <a:pt x="105" y="2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0" name="Freeform 76"/>
              <p:cNvSpPr>
                <a:spLocks noEditPoints="1"/>
              </p:cNvSpPr>
              <p:nvPr/>
            </p:nvSpPr>
            <p:spPr bwMode="auto">
              <a:xfrm>
                <a:off x="5487989" y="3279776"/>
                <a:ext cx="392113" cy="392113"/>
              </a:xfrm>
              <a:custGeom>
                <a:avLst/>
                <a:gdLst>
                  <a:gd name="T0" fmla="*/ 52 w 104"/>
                  <a:gd name="T1" fmla="*/ 25 h 104"/>
                  <a:gd name="T2" fmla="*/ 54 w 104"/>
                  <a:gd name="T3" fmla="*/ 25 h 104"/>
                  <a:gd name="T4" fmla="*/ 74 w 104"/>
                  <a:gd name="T5" fmla="*/ 5 h 104"/>
                  <a:gd name="T6" fmla="*/ 74 w 104"/>
                  <a:gd name="T7" fmla="*/ 5 h 104"/>
                  <a:gd name="T8" fmla="*/ 52 w 104"/>
                  <a:gd name="T9" fmla="*/ 0 h 104"/>
                  <a:gd name="T10" fmla="*/ 0 w 104"/>
                  <a:gd name="T11" fmla="*/ 52 h 104"/>
                  <a:gd name="T12" fmla="*/ 52 w 104"/>
                  <a:gd name="T13" fmla="*/ 104 h 104"/>
                  <a:gd name="T14" fmla="*/ 104 w 104"/>
                  <a:gd name="T15" fmla="*/ 52 h 104"/>
                  <a:gd name="T16" fmla="*/ 99 w 104"/>
                  <a:gd name="T17" fmla="*/ 30 h 104"/>
                  <a:gd name="T18" fmla="*/ 99 w 104"/>
                  <a:gd name="T19" fmla="*/ 30 h 104"/>
                  <a:gd name="T20" fmla="*/ 79 w 104"/>
                  <a:gd name="T21" fmla="*/ 50 h 104"/>
                  <a:gd name="T22" fmla="*/ 79 w 104"/>
                  <a:gd name="T23" fmla="*/ 52 h 104"/>
                  <a:gd name="T24" fmla="*/ 52 w 104"/>
                  <a:gd name="T25" fmla="*/ 79 h 104"/>
                  <a:gd name="T26" fmla="*/ 25 w 104"/>
                  <a:gd name="T27" fmla="*/ 52 h 104"/>
                  <a:gd name="T28" fmla="*/ 52 w 104"/>
                  <a:gd name="T29" fmla="*/ 25 h 104"/>
                  <a:gd name="T30" fmla="*/ 52 w 104"/>
                  <a:gd name="T31" fmla="*/ 25 h 104"/>
                  <a:gd name="T32" fmla="*/ 52 w 104"/>
                  <a:gd name="T33"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4">
                    <a:moveTo>
                      <a:pt x="52" y="25"/>
                    </a:moveTo>
                    <a:cubicBezTo>
                      <a:pt x="53" y="25"/>
                      <a:pt x="54" y="25"/>
                      <a:pt x="54" y="25"/>
                    </a:cubicBezTo>
                    <a:cubicBezTo>
                      <a:pt x="74" y="5"/>
                      <a:pt x="74" y="5"/>
                      <a:pt x="74" y="5"/>
                    </a:cubicBezTo>
                    <a:cubicBezTo>
                      <a:pt x="74" y="5"/>
                      <a:pt x="74" y="5"/>
                      <a:pt x="74" y="5"/>
                    </a:cubicBezTo>
                    <a:cubicBezTo>
                      <a:pt x="68" y="2"/>
                      <a:pt x="60" y="0"/>
                      <a:pt x="52" y="0"/>
                    </a:cubicBezTo>
                    <a:cubicBezTo>
                      <a:pt x="24" y="0"/>
                      <a:pt x="0" y="23"/>
                      <a:pt x="0" y="52"/>
                    </a:cubicBezTo>
                    <a:cubicBezTo>
                      <a:pt x="0" y="81"/>
                      <a:pt x="24" y="104"/>
                      <a:pt x="52" y="104"/>
                    </a:cubicBezTo>
                    <a:cubicBezTo>
                      <a:pt x="81" y="104"/>
                      <a:pt x="104" y="81"/>
                      <a:pt x="104" y="52"/>
                    </a:cubicBezTo>
                    <a:cubicBezTo>
                      <a:pt x="104" y="44"/>
                      <a:pt x="102" y="37"/>
                      <a:pt x="99" y="30"/>
                    </a:cubicBezTo>
                    <a:cubicBezTo>
                      <a:pt x="99" y="30"/>
                      <a:pt x="99" y="30"/>
                      <a:pt x="99" y="30"/>
                    </a:cubicBezTo>
                    <a:cubicBezTo>
                      <a:pt x="79" y="50"/>
                      <a:pt x="79" y="50"/>
                      <a:pt x="79" y="50"/>
                    </a:cubicBezTo>
                    <a:cubicBezTo>
                      <a:pt x="79" y="50"/>
                      <a:pt x="79" y="51"/>
                      <a:pt x="79" y="52"/>
                    </a:cubicBezTo>
                    <a:cubicBezTo>
                      <a:pt x="79" y="67"/>
                      <a:pt x="67" y="79"/>
                      <a:pt x="52" y="79"/>
                    </a:cubicBezTo>
                    <a:cubicBezTo>
                      <a:pt x="37" y="79"/>
                      <a:pt x="25" y="67"/>
                      <a:pt x="25" y="52"/>
                    </a:cubicBezTo>
                    <a:cubicBezTo>
                      <a:pt x="25" y="37"/>
                      <a:pt x="37" y="25"/>
                      <a:pt x="52" y="25"/>
                    </a:cubicBezTo>
                    <a:close/>
                    <a:moveTo>
                      <a:pt x="52" y="25"/>
                    </a:moveTo>
                    <a:cubicBezTo>
                      <a:pt x="52" y="25"/>
                      <a:pt x="52" y="25"/>
                      <a:pt x="5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1" name="Freeform 77"/>
              <p:cNvSpPr>
                <a:spLocks noEditPoints="1"/>
              </p:cNvSpPr>
              <p:nvPr/>
            </p:nvSpPr>
            <p:spPr bwMode="auto">
              <a:xfrm>
                <a:off x="5722939" y="2994026"/>
                <a:ext cx="444500" cy="441325"/>
              </a:xfrm>
              <a:custGeom>
                <a:avLst/>
                <a:gdLst>
                  <a:gd name="T0" fmla="*/ 99 w 118"/>
                  <a:gd name="T1" fmla="*/ 32 h 117"/>
                  <a:gd name="T2" fmla="*/ 105 w 118"/>
                  <a:gd name="T3" fmla="*/ 26 h 117"/>
                  <a:gd name="T4" fmla="*/ 105 w 118"/>
                  <a:gd name="T5" fmla="*/ 17 h 117"/>
                  <a:gd name="T6" fmla="*/ 101 w 118"/>
                  <a:gd name="T7" fmla="*/ 13 h 117"/>
                  <a:gd name="T8" fmla="*/ 96 w 118"/>
                  <a:gd name="T9" fmla="*/ 11 h 117"/>
                  <a:gd name="T10" fmla="*/ 92 w 118"/>
                  <a:gd name="T11" fmla="*/ 13 h 117"/>
                  <a:gd name="T12" fmla="*/ 85 w 118"/>
                  <a:gd name="T13" fmla="*/ 19 h 117"/>
                  <a:gd name="T14" fmla="*/ 84 w 118"/>
                  <a:gd name="T15" fmla="*/ 2 h 117"/>
                  <a:gd name="T16" fmla="*/ 82 w 118"/>
                  <a:gd name="T17" fmla="*/ 0 h 117"/>
                  <a:gd name="T18" fmla="*/ 80 w 118"/>
                  <a:gd name="T19" fmla="*/ 1 h 117"/>
                  <a:gd name="T20" fmla="*/ 54 w 118"/>
                  <a:gd name="T21" fmla="*/ 26 h 117"/>
                  <a:gd name="T22" fmla="*/ 51 w 118"/>
                  <a:gd name="T23" fmla="*/ 35 h 117"/>
                  <a:gd name="T24" fmla="*/ 51 w 118"/>
                  <a:gd name="T25" fmla="*/ 36 h 117"/>
                  <a:gd name="T26" fmla="*/ 52 w 118"/>
                  <a:gd name="T27" fmla="*/ 52 h 117"/>
                  <a:gd name="T28" fmla="*/ 43 w 118"/>
                  <a:gd name="T29" fmla="*/ 62 h 117"/>
                  <a:gd name="T30" fmla="*/ 26 w 118"/>
                  <a:gd name="T31" fmla="*/ 78 h 117"/>
                  <a:gd name="T32" fmla="*/ 26 w 118"/>
                  <a:gd name="T33" fmla="*/ 79 h 117"/>
                  <a:gd name="T34" fmla="*/ 10 w 118"/>
                  <a:gd name="T35" fmla="*/ 95 h 117"/>
                  <a:gd name="T36" fmla="*/ 2 w 118"/>
                  <a:gd name="T37" fmla="*/ 102 h 117"/>
                  <a:gd name="T38" fmla="*/ 1 w 118"/>
                  <a:gd name="T39" fmla="*/ 106 h 117"/>
                  <a:gd name="T40" fmla="*/ 0 w 118"/>
                  <a:gd name="T41" fmla="*/ 111 h 117"/>
                  <a:gd name="T42" fmla="*/ 6 w 118"/>
                  <a:gd name="T43" fmla="*/ 117 h 117"/>
                  <a:gd name="T44" fmla="*/ 6 w 118"/>
                  <a:gd name="T45" fmla="*/ 117 h 117"/>
                  <a:gd name="T46" fmla="*/ 12 w 118"/>
                  <a:gd name="T47" fmla="*/ 117 h 117"/>
                  <a:gd name="T48" fmla="*/ 16 w 118"/>
                  <a:gd name="T49" fmla="*/ 115 h 117"/>
                  <a:gd name="T50" fmla="*/ 66 w 118"/>
                  <a:gd name="T51" fmla="*/ 65 h 117"/>
                  <a:gd name="T52" fmla="*/ 81 w 118"/>
                  <a:gd name="T53" fmla="*/ 66 h 117"/>
                  <a:gd name="T54" fmla="*/ 82 w 118"/>
                  <a:gd name="T55" fmla="*/ 66 h 117"/>
                  <a:gd name="T56" fmla="*/ 83 w 118"/>
                  <a:gd name="T57" fmla="*/ 66 h 117"/>
                  <a:gd name="T58" fmla="*/ 91 w 118"/>
                  <a:gd name="T59" fmla="*/ 63 h 117"/>
                  <a:gd name="T60" fmla="*/ 116 w 118"/>
                  <a:gd name="T61" fmla="*/ 37 h 117"/>
                  <a:gd name="T62" fmla="*/ 115 w 118"/>
                  <a:gd name="T63" fmla="*/ 33 h 117"/>
                  <a:gd name="T64" fmla="*/ 99 w 118"/>
                  <a:gd name="T65" fmla="*/ 32 h 117"/>
                  <a:gd name="T66" fmla="*/ 99 w 118"/>
                  <a:gd name="T67" fmla="*/ 32 h 117"/>
                  <a:gd name="T68" fmla="*/ 99 w 118"/>
                  <a:gd name="T69" fmla="*/ 3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17">
                    <a:moveTo>
                      <a:pt x="99" y="32"/>
                    </a:moveTo>
                    <a:cubicBezTo>
                      <a:pt x="105" y="26"/>
                      <a:pt x="105" y="26"/>
                      <a:pt x="105" y="26"/>
                    </a:cubicBezTo>
                    <a:cubicBezTo>
                      <a:pt x="108" y="24"/>
                      <a:pt x="108" y="20"/>
                      <a:pt x="105" y="17"/>
                    </a:cubicBezTo>
                    <a:cubicBezTo>
                      <a:pt x="101" y="13"/>
                      <a:pt x="101" y="13"/>
                      <a:pt x="101" y="13"/>
                    </a:cubicBezTo>
                    <a:cubicBezTo>
                      <a:pt x="100" y="12"/>
                      <a:pt x="98" y="11"/>
                      <a:pt x="96" y="11"/>
                    </a:cubicBezTo>
                    <a:cubicBezTo>
                      <a:pt x="95" y="11"/>
                      <a:pt x="93" y="12"/>
                      <a:pt x="92" y="13"/>
                    </a:cubicBezTo>
                    <a:cubicBezTo>
                      <a:pt x="85" y="19"/>
                      <a:pt x="85" y="19"/>
                      <a:pt x="85" y="19"/>
                    </a:cubicBezTo>
                    <a:cubicBezTo>
                      <a:pt x="84" y="2"/>
                      <a:pt x="84" y="2"/>
                      <a:pt x="84" y="2"/>
                    </a:cubicBezTo>
                    <a:cubicBezTo>
                      <a:pt x="84" y="1"/>
                      <a:pt x="83" y="0"/>
                      <a:pt x="82" y="0"/>
                    </a:cubicBezTo>
                    <a:cubicBezTo>
                      <a:pt x="81" y="0"/>
                      <a:pt x="80" y="0"/>
                      <a:pt x="80" y="1"/>
                    </a:cubicBezTo>
                    <a:cubicBezTo>
                      <a:pt x="54" y="26"/>
                      <a:pt x="54" y="26"/>
                      <a:pt x="54" y="26"/>
                    </a:cubicBezTo>
                    <a:cubicBezTo>
                      <a:pt x="52" y="29"/>
                      <a:pt x="51" y="32"/>
                      <a:pt x="51" y="35"/>
                    </a:cubicBezTo>
                    <a:cubicBezTo>
                      <a:pt x="51" y="36"/>
                      <a:pt x="51" y="36"/>
                      <a:pt x="51" y="36"/>
                    </a:cubicBezTo>
                    <a:cubicBezTo>
                      <a:pt x="52" y="52"/>
                      <a:pt x="52" y="52"/>
                      <a:pt x="52" y="52"/>
                    </a:cubicBezTo>
                    <a:cubicBezTo>
                      <a:pt x="43" y="62"/>
                      <a:pt x="43" y="62"/>
                      <a:pt x="43" y="62"/>
                    </a:cubicBezTo>
                    <a:cubicBezTo>
                      <a:pt x="26" y="78"/>
                      <a:pt x="26" y="78"/>
                      <a:pt x="26" y="78"/>
                    </a:cubicBezTo>
                    <a:cubicBezTo>
                      <a:pt x="26" y="79"/>
                      <a:pt x="26" y="79"/>
                      <a:pt x="26" y="79"/>
                    </a:cubicBezTo>
                    <a:cubicBezTo>
                      <a:pt x="10" y="95"/>
                      <a:pt x="10" y="95"/>
                      <a:pt x="10" y="95"/>
                    </a:cubicBezTo>
                    <a:cubicBezTo>
                      <a:pt x="2" y="102"/>
                      <a:pt x="2" y="102"/>
                      <a:pt x="2" y="102"/>
                    </a:cubicBezTo>
                    <a:cubicBezTo>
                      <a:pt x="1" y="103"/>
                      <a:pt x="1" y="104"/>
                      <a:pt x="1" y="106"/>
                    </a:cubicBezTo>
                    <a:cubicBezTo>
                      <a:pt x="0" y="111"/>
                      <a:pt x="0" y="111"/>
                      <a:pt x="0" y="111"/>
                    </a:cubicBezTo>
                    <a:cubicBezTo>
                      <a:pt x="0" y="115"/>
                      <a:pt x="3" y="117"/>
                      <a:pt x="6" y="117"/>
                    </a:cubicBezTo>
                    <a:cubicBezTo>
                      <a:pt x="6" y="117"/>
                      <a:pt x="6" y="117"/>
                      <a:pt x="6" y="117"/>
                    </a:cubicBezTo>
                    <a:cubicBezTo>
                      <a:pt x="12" y="117"/>
                      <a:pt x="12" y="117"/>
                      <a:pt x="12" y="117"/>
                    </a:cubicBezTo>
                    <a:cubicBezTo>
                      <a:pt x="14" y="117"/>
                      <a:pt x="15" y="116"/>
                      <a:pt x="16" y="115"/>
                    </a:cubicBezTo>
                    <a:cubicBezTo>
                      <a:pt x="66" y="65"/>
                      <a:pt x="66" y="65"/>
                      <a:pt x="66" y="65"/>
                    </a:cubicBezTo>
                    <a:cubicBezTo>
                      <a:pt x="81" y="66"/>
                      <a:pt x="81" y="66"/>
                      <a:pt x="81" y="66"/>
                    </a:cubicBezTo>
                    <a:cubicBezTo>
                      <a:pt x="82" y="66"/>
                      <a:pt x="82" y="66"/>
                      <a:pt x="82" y="66"/>
                    </a:cubicBezTo>
                    <a:cubicBezTo>
                      <a:pt x="82" y="66"/>
                      <a:pt x="82" y="66"/>
                      <a:pt x="83" y="66"/>
                    </a:cubicBezTo>
                    <a:cubicBezTo>
                      <a:pt x="86" y="66"/>
                      <a:pt x="89" y="65"/>
                      <a:pt x="91" y="63"/>
                    </a:cubicBezTo>
                    <a:cubicBezTo>
                      <a:pt x="116" y="37"/>
                      <a:pt x="116" y="37"/>
                      <a:pt x="116" y="37"/>
                    </a:cubicBezTo>
                    <a:cubicBezTo>
                      <a:pt x="118" y="36"/>
                      <a:pt x="117" y="33"/>
                      <a:pt x="115" y="33"/>
                    </a:cubicBezTo>
                    <a:lnTo>
                      <a:pt x="99" y="32"/>
                    </a:lnTo>
                    <a:close/>
                    <a:moveTo>
                      <a:pt x="99" y="32"/>
                    </a:moveTo>
                    <a:cubicBezTo>
                      <a:pt x="99" y="32"/>
                      <a:pt x="99" y="32"/>
                      <a:pt x="99" y="3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grpSp>
      <p:sp>
        <p:nvSpPr>
          <p:cNvPr id="23" name="AutoShape 37"/>
          <p:cNvSpPr>
            <a:spLocks noChangeArrowheads="1"/>
          </p:cNvSpPr>
          <p:nvPr/>
        </p:nvSpPr>
        <p:spPr bwMode="auto">
          <a:xfrm>
            <a:off x="371062" y="2459226"/>
            <a:ext cx="3326064" cy="334766"/>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XÁC ĐỊNH RÕ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MỤC TIÊU TÀI CHÍNH</a:t>
            </a:r>
          </a:p>
        </p:txBody>
      </p:sp>
      <p:sp>
        <p:nvSpPr>
          <p:cNvPr id="24" name="AutoShape 38"/>
          <p:cNvSpPr/>
          <p:nvPr/>
        </p:nvSpPr>
        <p:spPr bwMode="auto">
          <a:xfrm>
            <a:off x="3806599" y="2534590"/>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r" defTabSz="307975" rtl="0" eaLnBrk="1" fontAlgn="auto" latinLnBrk="0" hangingPunct="1">
              <a:lnSpc>
                <a:spcPct val="120000"/>
              </a:lnSpc>
              <a:spcBef>
                <a:spcPts val="0"/>
              </a:spcBef>
              <a:spcAft>
                <a:spcPts val="0"/>
              </a:spcAft>
              <a:buClrTx/>
              <a:buSzTx/>
              <a:buFontTx/>
              <a:buNone/>
              <a:tabLst/>
              <a:defRPr/>
            </a:pPr>
            <a:endParaRPr kumimoji="0" lang="es-ES" sz="220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6" name="AutoShape 40"/>
          <p:cNvSpPr>
            <a:spLocks noChangeArrowheads="1"/>
          </p:cNvSpPr>
          <p:nvPr/>
        </p:nvSpPr>
        <p:spPr bwMode="auto">
          <a:xfrm>
            <a:off x="8710650" y="2493339"/>
            <a:ext cx="2845245" cy="300653"/>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SỐ TIỀN ĐÃ CÓ</a:t>
            </a:r>
          </a:p>
        </p:txBody>
      </p:sp>
      <p:sp>
        <p:nvSpPr>
          <p:cNvPr id="27" name="AutoShape 41"/>
          <p:cNvSpPr/>
          <p:nvPr/>
        </p:nvSpPr>
        <p:spPr bwMode="auto">
          <a:xfrm>
            <a:off x="8425070" y="2534590"/>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l" defTabSz="307975" rtl="0" eaLnBrk="1" fontAlgn="auto" latinLnBrk="0" hangingPunct="1">
              <a:lnSpc>
                <a:spcPct val="120000"/>
              </a:lnSpc>
              <a:spcBef>
                <a:spcPts val="0"/>
              </a:spcBef>
              <a:spcAft>
                <a:spcPts val="0"/>
              </a:spcAft>
              <a:buClrTx/>
              <a:buSzTx/>
              <a:buFontTx/>
              <a:buNone/>
              <a:tabLst/>
              <a:defRPr/>
            </a:pPr>
            <a:endParaRPr kumimoji="0" lang="es-ES" sz="211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9" name="AutoShape 43"/>
          <p:cNvSpPr>
            <a:spLocks noChangeArrowheads="1"/>
          </p:cNvSpPr>
          <p:nvPr/>
        </p:nvSpPr>
        <p:spPr bwMode="auto">
          <a:xfrm>
            <a:off x="371063" y="3685337"/>
            <a:ext cx="3332410" cy="277155"/>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THỜI GIAN THỰC HIỆN</a:t>
            </a:r>
          </a:p>
        </p:txBody>
      </p:sp>
      <p:sp>
        <p:nvSpPr>
          <p:cNvPr id="30" name="AutoShape 44"/>
          <p:cNvSpPr/>
          <p:nvPr/>
        </p:nvSpPr>
        <p:spPr bwMode="auto">
          <a:xfrm>
            <a:off x="3808185" y="3775279"/>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r" defTabSz="307975" rtl="0" eaLnBrk="1" fontAlgn="auto" latinLnBrk="0" hangingPunct="1">
              <a:lnSpc>
                <a:spcPct val="120000"/>
              </a:lnSpc>
              <a:spcBef>
                <a:spcPts val="0"/>
              </a:spcBef>
              <a:spcAft>
                <a:spcPts val="0"/>
              </a:spcAft>
              <a:buClrTx/>
              <a:buSzTx/>
              <a:buFontTx/>
              <a:buNone/>
              <a:tabLst/>
              <a:defRPr/>
            </a:pPr>
            <a:endParaRPr kumimoji="0" lang="es-ES" sz="220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2" name="AutoShape 46"/>
          <p:cNvSpPr>
            <a:spLocks noChangeArrowheads="1"/>
          </p:cNvSpPr>
          <p:nvPr/>
        </p:nvSpPr>
        <p:spPr bwMode="auto">
          <a:xfrm>
            <a:off x="8682092" y="3734027"/>
            <a:ext cx="2845245" cy="300653"/>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SỐ TIỀN CÒN THIẾU</a:t>
            </a:r>
          </a:p>
        </p:txBody>
      </p:sp>
      <p:sp>
        <p:nvSpPr>
          <p:cNvPr id="33" name="AutoShape 47"/>
          <p:cNvSpPr/>
          <p:nvPr/>
        </p:nvSpPr>
        <p:spPr bwMode="auto">
          <a:xfrm>
            <a:off x="8396513" y="3775279"/>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l" defTabSz="307975" rtl="0" eaLnBrk="1" fontAlgn="auto" latinLnBrk="0" hangingPunct="1">
              <a:lnSpc>
                <a:spcPct val="120000"/>
              </a:lnSpc>
              <a:spcBef>
                <a:spcPts val="0"/>
              </a:spcBef>
              <a:spcAft>
                <a:spcPts val="0"/>
              </a:spcAft>
              <a:buClrTx/>
              <a:buSzTx/>
              <a:buFontTx/>
              <a:buNone/>
              <a:tabLst/>
              <a:defRPr/>
            </a:pPr>
            <a:endParaRPr kumimoji="0" lang="es-ES" sz="211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5" name="AutoShape 49"/>
          <p:cNvSpPr>
            <a:spLocks noChangeArrowheads="1"/>
          </p:cNvSpPr>
          <p:nvPr/>
        </p:nvSpPr>
        <p:spPr bwMode="auto">
          <a:xfrm>
            <a:off x="1113183" y="4965197"/>
            <a:ext cx="2583941" cy="269715"/>
          </a:xfrm>
          <a:custGeom>
            <a:avLst/>
            <a:gdLst>
              <a:gd name="T0" fmla="*/ 2147483646 w 21600"/>
              <a:gd name="T1" fmla="*/ 15043636 h 21600"/>
              <a:gd name="T2" fmla="*/ 2147483646 w 21600"/>
              <a:gd name="T3" fmla="*/ 15043636 h 21600"/>
              <a:gd name="T4" fmla="*/ 2147483646 w 21600"/>
              <a:gd name="T5" fmla="*/ 15043636 h 21600"/>
              <a:gd name="T6" fmla="*/ 2147483646 w 21600"/>
              <a:gd name="T7" fmla="*/ 1504363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SỐ TIỀN CẦN CÓ</a:t>
            </a:r>
          </a:p>
        </p:txBody>
      </p:sp>
      <p:sp>
        <p:nvSpPr>
          <p:cNvPr id="36" name="AutoShape 50"/>
          <p:cNvSpPr/>
          <p:nvPr/>
        </p:nvSpPr>
        <p:spPr bwMode="auto">
          <a:xfrm>
            <a:off x="3808185" y="5006448"/>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r" defTabSz="307975" rtl="0" eaLnBrk="1" fontAlgn="auto" latinLnBrk="0" hangingPunct="1">
              <a:lnSpc>
                <a:spcPct val="120000"/>
              </a:lnSpc>
              <a:spcBef>
                <a:spcPts val="0"/>
              </a:spcBef>
              <a:spcAft>
                <a:spcPts val="0"/>
              </a:spcAft>
              <a:buClrTx/>
              <a:buSzTx/>
              <a:buFontTx/>
              <a:buNone/>
              <a:tabLst/>
              <a:defRPr/>
            </a:pPr>
            <a:endParaRPr kumimoji="0" lang="es-ES" sz="220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8" name="AutoShape 52"/>
          <p:cNvSpPr>
            <a:spLocks noChangeArrowheads="1"/>
          </p:cNvSpPr>
          <p:nvPr/>
        </p:nvSpPr>
        <p:spPr bwMode="auto">
          <a:xfrm>
            <a:off x="8682092" y="4965196"/>
            <a:ext cx="2845245" cy="302433"/>
          </a:xfrm>
          <a:custGeom>
            <a:avLst/>
            <a:gdLst>
              <a:gd name="T0" fmla="*/ 2147483646 w 21600"/>
              <a:gd name="T1" fmla="*/ 21039105 h 21600"/>
              <a:gd name="T2" fmla="*/ 2147483646 w 21600"/>
              <a:gd name="T3" fmla="*/ 21039105 h 21600"/>
              <a:gd name="T4" fmla="*/ 2147483646 w 21600"/>
              <a:gd name="T5" fmla="*/ 21039105 h 21600"/>
              <a:gd name="T6" fmla="*/ 2147483646 w 21600"/>
              <a:gd name="T7" fmla="*/ 210391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CÁC BIỆN PHÁP ĐỂ THỰC HIỆN MỤC TIÊU</a:t>
            </a:r>
          </a:p>
        </p:txBody>
      </p:sp>
      <p:sp>
        <p:nvSpPr>
          <p:cNvPr id="39" name="AutoShape 53"/>
          <p:cNvSpPr/>
          <p:nvPr/>
        </p:nvSpPr>
        <p:spPr bwMode="auto">
          <a:xfrm>
            <a:off x="8396513" y="5006448"/>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l" defTabSz="307975" rtl="0" eaLnBrk="1" fontAlgn="auto" latinLnBrk="0" hangingPunct="1">
              <a:lnSpc>
                <a:spcPct val="120000"/>
              </a:lnSpc>
              <a:spcBef>
                <a:spcPts val="0"/>
              </a:spcBef>
              <a:spcAft>
                <a:spcPts val="0"/>
              </a:spcAft>
              <a:buClrTx/>
              <a:buSzTx/>
              <a:buFontTx/>
              <a:buNone/>
              <a:tabLst/>
              <a:defRPr/>
            </a:pPr>
            <a:endParaRPr kumimoji="0" lang="es-ES" sz="211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50" fill="hold"/>
                                        <p:tgtEl>
                                          <p:spTgt spid="23"/>
                                        </p:tgtEl>
                                        <p:attrNameLst>
                                          <p:attrName>ppt_x</p:attrName>
                                        </p:attrNameLst>
                                      </p:cBhvr>
                                      <p:tavLst>
                                        <p:tav tm="0">
                                          <p:val>
                                            <p:strVal val="0-#ppt_w/2"/>
                                          </p:val>
                                        </p:tav>
                                        <p:tav tm="100000">
                                          <p:val>
                                            <p:strVal val="#ppt_x"/>
                                          </p:val>
                                        </p:tav>
                                      </p:tavLst>
                                    </p:anim>
                                    <p:anim calcmode="lin" valueType="num">
                                      <p:cBhvr>
                                        <p:cTn id="13" dur="25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9"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250"/>
                                        <p:tgtEl>
                                          <p:spTgt spid="24"/>
                                        </p:tgtEl>
                                      </p:cBhvr>
                                    </p:animEffect>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250" fill="hold"/>
                                        <p:tgtEl>
                                          <p:spTgt spid="26"/>
                                        </p:tgtEl>
                                        <p:attrNameLst>
                                          <p:attrName>ppt_x</p:attrName>
                                        </p:attrNameLst>
                                      </p:cBhvr>
                                      <p:tavLst>
                                        <p:tav tm="0">
                                          <p:val>
                                            <p:strVal val="1+#ppt_w/2"/>
                                          </p:val>
                                        </p:tav>
                                        <p:tav tm="100000">
                                          <p:val>
                                            <p:strVal val="#ppt_x"/>
                                          </p:val>
                                        </p:tav>
                                      </p:tavLst>
                                    </p:anim>
                                    <p:anim calcmode="lin" valueType="num">
                                      <p:cBhvr>
                                        <p:cTn id="22" dur="250" fill="hold"/>
                                        <p:tgtEl>
                                          <p:spTgt spid="26"/>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9"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250"/>
                                        <p:tgtEl>
                                          <p:spTgt spid="27"/>
                                        </p:tgtEl>
                                      </p:cBhvr>
                                    </p:animEffect>
                                  </p:childTnLst>
                                </p:cTn>
                              </p:par>
                            </p:childTnLst>
                          </p:cTn>
                        </p:par>
                        <p:par>
                          <p:cTn id="27" fill="hold">
                            <p:stCondLst>
                              <p:cond delay="1500"/>
                            </p:stCondLst>
                            <p:childTnLst>
                              <p:par>
                                <p:cTn id="28" presetID="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250" fill="hold"/>
                                        <p:tgtEl>
                                          <p:spTgt spid="29"/>
                                        </p:tgtEl>
                                        <p:attrNameLst>
                                          <p:attrName>ppt_x</p:attrName>
                                        </p:attrNameLst>
                                      </p:cBhvr>
                                      <p:tavLst>
                                        <p:tav tm="0">
                                          <p:val>
                                            <p:strVal val="0-#ppt_w/2"/>
                                          </p:val>
                                        </p:tav>
                                        <p:tav tm="100000">
                                          <p:val>
                                            <p:strVal val="#ppt_x"/>
                                          </p:val>
                                        </p:tav>
                                      </p:tavLst>
                                    </p:anim>
                                    <p:anim calcmode="lin" valueType="num">
                                      <p:cBhvr>
                                        <p:cTn id="31" dur="250" fill="hold"/>
                                        <p:tgtEl>
                                          <p:spTgt spid="29"/>
                                        </p:tgtEl>
                                        <p:attrNameLst>
                                          <p:attrName>ppt_y</p:attrName>
                                        </p:attrNameLst>
                                      </p:cBhvr>
                                      <p:tavLst>
                                        <p:tav tm="0">
                                          <p:val>
                                            <p:strVal val="#ppt_y"/>
                                          </p:val>
                                        </p:tav>
                                        <p:tav tm="100000">
                                          <p:val>
                                            <p:strVal val="#ppt_y"/>
                                          </p:val>
                                        </p:tav>
                                      </p:tavLst>
                                    </p:anim>
                                  </p:childTnLst>
                                </p:cTn>
                              </p:par>
                            </p:childTnLst>
                          </p:cTn>
                        </p:par>
                        <p:par>
                          <p:cTn id="32" fill="hold">
                            <p:stCondLst>
                              <p:cond delay="1750"/>
                            </p:stCondLst>
                            <p:childTnLst>
                              <p:par>
                                <p:cTn id="33" presetID="9"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250"/>
                                        <p:tgtEl>
                                          <p:spTgt spid="30"/>
                                        </p:tgtEl>
                                      </p:cBhvr>
                                    </p:animEffect>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250" fill="hold"/>
                                        <p:tgtEl>
                                          <p:spTgt spid="32"/>
                                        </p:tgtEl>
                                        <p:attrNameLst>
                                          <p:attrName>ppt_x</p:attrName>
                                        </p:attrNameLst>
                                      </p:cBhvr>
                                      <p:tavLst>
                                        <p:tav tm="0">
                                          <p:val>
                                            <p:strVal val="1+#ppt_w/2"/>
                                          </p:val>
                                        </p:tav>
                                        <p:tav tm="100000">
                                          <p:val>
                                            <p:strVal val="#ppt_x"/>
                                          </p:val>
                                        </p:tav>
                                      </p:tavLst>
                                    </p:anim>
                                    <p:anim calcmode="lin" valueType="num">
                                      <p:cBhvr>
                                        <p:cTn id="40" dur="250" fill="hold"/>
                                        <p:tgtEl>
                                          <p:spTgt spid="32"/>
                                        </p:tgtEl>
                                        <p:attrNameLst>
                                          <p:attrName>ppt_y</p:attrName>
                                        </p:attrNameLst>
                                      </p:cBhvr>
                                      <p:tavLst>
                                        <p:tav tm="0">
                                          <p:val>
                                            <p:strVal val="#ppt_y"/>
                                          </p:val>
                                        </p:tav>
                                        <p:tav tm="100000">
                                          <p:val>
                                            <p:strVal val="#ppt_y"/>
                                          </p:val>
                                        </p:tav>
                                      </p:tavLst>
                                    </p:anim>
                                  </p:childTnLst>
                                </p:cTn>
                              </p:par>
                            </p:childTnLst>
                          </p:cTn>
                        </p:par>
                        <p:par>
                          <p:cTn id="41" fill="hold">
                            <p:stCondLst>
                              <p:cond delay="2250"/>
                            </p:stCondLst>
                            <p:childTnLst>
                              <p:par>
                                <p:cTn id="42" presetID="9"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dissolve">
                                      <p:cBhvr>
                                        <p:cTn id="44" dur="250"/>
                                        <p:tgtEl>
                                          <p:spTgt spid="33"/>
                                        </p:tgtEl>
                                      </p:cBhvr>
                                    </p:animEffect>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250" fill="hold"/>
                                        <p:tgtEl>
                                          <p:spTgt spid="35"/>
                                        </p:tgtEl>
                                        <p:attrNameLst>
                                          <p:attrName>ppt_x</p:attrName>
                                        </p:attrNameLst>
                                      </p:cBhvr>
                                      <p:tavLst>
                                        <p:tav tm="0">
                                          <p:val>
                                            <p:strVal val="0-#ppt_w/2"/>
                                          </p:val>
                                        </p:tav>
                                        <p:tav tm="100000">
                                          <p:val>
                                            <p:strVal val="#ppt_x"/>
                                          </p:val>
                                        </p:tav>
                                      </p:tavLst>
                                    </p:anim>
                                    <p:anim calcmode="lin" valueType="num">
                                      <p:cBhvr>
                                        <p:cTn id="49" dur="250" fill="hold"/>
                                        <p:tgtEl>
                                          <p:spTgt spid="35"/>
                                        </p:tgtEl>
                                        <p:attrNameLst>
                                          <p:attrName>ppt_y</p:attrName>
                                        </p:attrNameLst>
                                      </p:cBhvr>
                                      <p:tavLst>
                                        <p:tav tm="0">
                                          <p:val>
                                            <p:strVal val="#ppt_y"/>
                                          </p:val>
                                        </p:tav>
                                        <p:tav tm="100000">
                                          <p:val>
                                            <p:strVal val="#ppt_y"/>
                                          </p:val>
                                        </p:tav>
                                      </p:tavLst>
                                    </p:anim>
                                  </p:childTnLst>
                                </p:cTn>
                              </p:par>
                            </p:childTnLst>
                          </p:cTn>
                        </p:par>
                        <p:par>
                          <p:cTn id="50" fill="hold">
                            <p:stCondLst>
                              <p:cond delay="2750"/>
                            </p:stCondLst>
                            <p:childTnLst>
                              <p:par>
                                <p:cTn id="51" presetID="9" presetClass="entr" presetSubtype="0"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dissolve">
                                      <p:cBhvr>
                                        <p:cTn id="53" dur="250"/>
                                        <p:tgtEl>
                                          <p:spTgt spid="36"/>
                                        </p:tgtEl>
                                      </p:cBhvr>
                                    </p:animEffect>
                                  </p:childTnLst>
                                </p:cTn>
                              </p:par>
                            </p:childTnLst>
                          </p:cTn>
                        </p:par>
                        <p:par>
                          <p:cTn id="54" fill="hold">
                            <p:stCondLst>
                              <p:cond delay="3000"/>
                            </p:stCondLst>
                            <p:childTnLst>
                              <p:par>
                                <p:cTn id="55" presetID="2" presetClass="entr" presetSubtype="2"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250" fill="hold"/>
                                        <p:tgtEl>
                                          <p:spTgt spid="38"/>
                                        </p:tgtEl>
                                        <p:attrNameLst>
                                          <p:attrName>ppt_x</p:attrName>
                                        </p:attrNameLst>
                                      </p:cBhvr>
                                      <p:tavLst>
                                        <p:tav tm="0">
                                          <p:val>
                                            <p:strVal val="1+#ppt_w/2"/>
                                          </p:val>
                                        </p:tav>
                                        <p:tav tm="100000">
                                          <p:val>
                                            <p:strVal val="#ppt_x"/>
                                          </p:val>
                                        </p:tav>
                                      </p:tavLst>
                                    </p:anim>
                                    <p:anim calcmode="lin" valueType="num">
                                      <p:cBhvr>
                                        <p:cTn id="58" dur="250" fill="hold"/>
                                        <p:tgtEl>
                                          <p:spTgt spid="38"/>
                                        </p:tgtEl>
                                        <p:attrNameLst>
                                          <p:attrName>ppt_y</p:attrName>
                                        </p:attrNameLst>
                                      </p:cBhvr>
                                      <p:tavLst>
                                        <p:tav tm="0">
                                          <p:val>
                                            <p:strVal val="#ppt_y"/>
                                          </p:val>
                                        </p:tav>
                                        <p:tav tm="100000">
                                          <p:val>
                                            <p:strVal val="#ppt_y"/>
                                          </p:val>
                                        </p:tav>
                                      </p:tavLst>
                                    </p:anim>
                                  </p:childTnLst>
                                </p:cTn>
                              </p:par>
                            </p:childTnLst>
                          </p:cTn>
                        </p:par>
                        <p:par>
                          <p:cTn id="59" fill="hold">
                            <p:stCondLst>
                              <p:cond delay="3250"/>
                            </p:stCondLst>
                            <p:childTnLst>
                              <p:par>
                                <p:cTn id="60" presetID="9"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35"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文本框 7"/>
          <p:cNvSpPr txBox="1">
            <a:spLocks noChangeArrowheads="1"/>
          </p:cNvSpPr>
          <p:nvPr/>
        </p:nvSpPr>
        <p:spPr bwMode="auto">
          <a:xfrm>
            <a:off x="2808173" y="2128250"/>
            <a:ext cx="7217898"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dist" defTabSz="685800"/>
            <a:r>
              <a:rPr lang="en-US" altLang="zh-CN" sz="60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THANKS</a:t>
            </a:r>
          </a:p>
        </p:txBody>
      </p:sp>
      <p:sp>
        <p:nvSpPr>
          <p:cNvPr id="14" name="矩形 13"/>
          <p:cNvSpPr/>
          <p:nvPr/>
        </p:nvSpPr>
        <p:spPr>
          <a:xfrm>
            <a:off x="3362667" y="3395802"/>
            <a:ext cx="6108910" cy="283732"/>
          </a:xfrm>
          <a:prstGeom prst="rect">
            <a:avLst/>
          </a:prstGeom>
        </p:spPr>
        <p:txBody>
          <a:bodyPr wrap="square">
            <a:spAutoFit/>
          </a:bodyPr>
          <a:lstStyle/>
          <a:p>
            <a:pPr algn="ctr">
              <a:lnSpc>
                <a:spcPct val="250000"/>
              </a:lnSpc>
              <a:defRPr/>
            </a:pPr>
            <a:r>
              <a:rPr lang="en-US" altLang="zh-CN" sz="600" kern="0"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DO YOU HAVE ANY QUESTIONS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矩形 38"/>
          <p:cNvSpPr/>
          <p:nvPr/>
        </p:nvSpPr>
        <p:spPr>
          <a:xfrm>
            <a:off x="950015" y="484721"/>
            <a:ext cx="2758385" cy="91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noProof="0" dirty="0" smtClean="0">
                <a:solidFill>
                  <a:srgbClr val="1F4F43"/>
                </a:solidFill>
                <a:effectLst>
                  <a:outerShdw blurRad="38100" dist="38100" dir="2700000" algn="tl">
                    <a:srgbClr val="000000">
                      <a:alpha val="43137"/>
                    </a:srgbClr>
                  </a:outerShdw>
                </a:effectLst>
                <a:latin typeface="Times New Roman" panose="02020603050405020304" pitchFamily="18" charset="0"/>
                <a:ea typeface="字魂35号-经典雅黑" panose="02000000000000000000" pitchFamily="2" charset="-122"/>
                <a:cs typeface="Times New Roman" panose="02020603050405020304" pitchFamily="18" charset="0"/>
              </a:rPr>
              <a:t>NỘI DUNG 3</a:t>
            </a:r>
            <a:endParaRPr kumimoji="0" lang="en-US" altLang="zh-CN" sz="2800" b="1" i="0" u="none" strike="noStrike" kern="1200" cap="none" spc="0" normalizeH="0" baseline="0" noProof="0" dirty="0">
              <a:ln>
                <a:noFill/>
              </a:ln>
              <a:solidFill>
                <a:srgbClr val="1F4F43"/>
              </a:solidFill>
              <a:effectLst>
                <a:outerShdw blurRad="38100" dist="38100" dir="2700000" algn="tl">
                  <a:srgbClr val="000000">
                    <a:alpha val="43137"/>
                  </a:srgbClr>
                </a:outerShdw>
              </a:effectLst>
              <a:uLnTx/>
              <a:uFillTx/>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0" name="标题 1"/>
          <p:cNvSpPr txBox="1"/>
          <p:nvPr/>
        </p:nvSpPr>
        <p:spPr>
          <a:xfrm>
            <a:off x="2703443" y="2416251"/>
            <a:ext cx="7885044"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QUẢN LÍ CHI TIÊU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50"/>
                                        <p:tgtEl>
                                          <p:spTgt spid="39"/>
                                        </p:tgtEl>
                                      </p:cBhvr>
                                    </p:animEffect>
                                    <p:anim calcmode="lin" valueType="num">
                                      <p:cBhvr>
                                        <p:cTn id="12" dur="750" fill="hold"/>
                                        <p:tgtEl>
                                          <p:spTgt spid="39"/>
                                        </p:tgtEl>
                                        <p:attrNameLst>
                                          <p:attrName>ppt_x</p:attrName>
                                        </p:attrNameLst>
                                      </p:cBhvr>
                                      <p:tavLst>
                                        <p:tav tm="0">
                                          <p:val>
                                            <p:strVal val="#ppt_x"/>
                                          </p:val>
                                        </p:tav>
                                        <p:tav tm="100000">
                                          <p:val>
                                            <p:strVal val="#ppt_x"/>
                                          </p:val>
                                        </p:tav>
                                      </p:tavLst>
                                    </p:anim>
                                    <p:anim calcmode="lin" valueType="num">
                                      <p:cBhvr>
                                        <p:cTn id="13" dur="750" fill="hold"/>
                                        <p:tgtEl>
                                          <p:spTgt spid="39"/>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anim calcmode="lin" valueType="num">
                                      <p:cBhvr>
                                        <p:cTn id="18" dur="500" fill="hold"/>
                                        <p:tgtEl>
                                          <p:spTgt spid="40"/>
                                        </p:tgtEl>
                                        <p:attrNameLst>
                                          <p:attrName>ppt_x</p:attrName>
                                        </p:attrNameLst>
                                      </p:cBhvr>
                                      <p:tavLst>
                                        <p:tav tm="0">
                                          <p:val>
                                            <p:strVal val="#ppt_x"/>
                                          </p:val>
                                        </p:tav>
                                        <p:tav tm="100000">
                                          <p:val>
                                            <p:strVal val="#ppt_x"/>
                                          </p:val>
                                        </p:tav>
                                      </p:tavLst>
                                    </p:anim>
                                    <p:anim calcmode="lin" valueType="num">
                                      <p:cBhvr>
                                        <p:cTn id="19"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603493" y="716245"/>
            <a:ext cx="5082316" cy="1337805"/>
          </a:xfrm>
          <a:prstGeom prst="rect">
            <a:avLst/>
          </a:prstGeom>
        </p:spPr>
        <p:txBody>
          <a:bodyPr vert="horz" lIns="116114" tIns="58057" rIns="116114" bIns="58057" rtlCol="0" anchor="ctr">
            <a:normAutofit lnSpcReduction="10000"/>
          </a:bodyPr>
          <a:lstStyle/>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HĐ1: TÌM HIỂU VỀ VIỆC KIỂM SOÁT CHI TIÊU </a:t>
            </a:r>
            <a:endParaRPr lang="en-US" sz="28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ctr" defTabSz="1161105" fontAlgn="base">
              <a:lnSpc>
                <a:spcPct val="90000"/>
              </a:lnSpc>
              <a:spcBef>
                <a:spcPct val="0"/>
              </a:spcBef>
              <a:spcAft>
                <a:spcPts val="762"/>
              </a:spcAft>
            </a:pPr>
            <a:r>
              <a:rPr lang="en-US" sz="28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VÀ </a:t>
            </a: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TIẾT KIỆM TIỀN</a:t>
            </a:r>
          </a:p>
        </p:txBody>
      </p:sp>
      <p:sp>
        <p:nvSpPr>
          <p:cNvPr id="16" name="Rectangle 15">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188986" y="209862"/>
            <a:ext cx="6214212" cy="584878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
        <p:nvSpPr>
          <p:cNvPr id="4" name="矩形 36">
            <a:extLst>
              <a:ext uri="{FF2B5EF4-FFF2-40B4-BE49-F238E27FC236}">
                <a16:creationId xmlns:a16="http://schemas.microsoft.com/office/drawing/2014/main" id="{AF700302-2762-5B45-0E20-180B6A8A1C01}"/>
              </a:ext>
            </a:extLst>
          </p:cNvPr>
          <p:cNvSpPr>
            <a:spLocks noChangeArrowheads="1"/>
          </p:cNvSpPr>
          <p:nvPr/>
        </p:nvSpPr>
        <p:spPr bwMode="auto">
          <a:xfrm>
            <a:off x="2415692" y="6417203"/>
            <a:ext cx="5494452" cy="474316"/>
          </a:xfrm>
          <a:prstGeom prst="rect">
            <a:avLst/>
          </a:prstGeom>
          <a:solidFill>
            <a:schemeClr val="accent2">
              <a:lumMod val="75000"/>
            </a:schemeClr>
          </a:solidFill>
          <a:ln>
            <a:noFill/>
          </a:ln>
        </p:spPr>
        <p:txBody>
          <a:bodyPr wrap="square" lIns="121370" tIns="60684" rIns="121370" bIns="60684">
            <a:spAutoFit/>
          </a:bodyPr>
          <a:lstStyle/>
          <a:p>
            <a:pPr algn="ctr" defTabSz="1227224" fontAlgn="base">
              <a:spcBef>
                <a:spcPct val="0"/>
              </a:spcBef>
              <a:spcAft>
                <a:spcPct val="0"/>
              </a:spcAft>
            </a:pPr>
            <a:r>
              <a:rPr lang="en-US" altLang="zh-CN" sz="2286"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GVHD: </a:t>
            </a:r>
            <a:r>
              <a:rPr lang="en-US" altLang="zh-CN" sz="2286"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BÌNH LÊ</a:t>
            </a:r>
            <a:endParaRPr lang="zh-CN" altLang="en-US" sz="2286"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68736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par>
                          <p:cTn id="30" fill="hold">
                            <p:stCondLst>
                              <p:cond delay="3000"/>
                            </p:stCondLst>
                            <p:childTnLst>
                              <p:par>
                                <p:cTn id="31" presetID="2" presetClass="entr" presetSubtype="4" fill="hold" grpId="0" nodeType="afterEffect">
                                  <p:stCondLst>
                                    <p:cond delay="0"/>
                                  </p:stCondLst>
                                  <p:iterate type="lt">
                                    <p:tmPct val="10000"/>
                                  </p:iterate>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F5C74-A0DA-D7B2-F39A-74DD534BB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978" y="1247235"/>
            <a:ext cx="10153890" cy="5162995"/>
          </a:xfrm>
          <a:prstGeom prst="rect">
            <a:avLst/>
          </a:prstGeom>
        </p:spPr>
      </p:pic>
      <p:sp>
        <p:nvSpPr>
          <p:cNvPr id="4" name="标题 1">
            <a:extLst>
              <a:ext uri="{FF2B5EF4-FFF2-40B4-BE49-F238E27FC236}">
                <a16:creationId xmlns:a16="http://schemas.microsoft.com/office/drawing/2014/main" id="{48F1F736-EA1E-4572-7FBB-C3C7E7EBF339}"/>
              </a:ext>
            </a:extLst>
          </p:cNvPr>
          <p:cNvSpPr txBox="1"/>
          <p:nvPr/>
        </p:nvSpPr>
        <p:spPr>
          <a:xfrm>
            <a:off x="3128647" y="247725"/>
            <a:ext cx="6558691"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3200" b="0" i="0" u="none" strike="noStrike" kern="1200" cap="none" spc="6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THẢO LUẬN</a:t>
            </a:r>
          </a:p>
        </p:txBody>
      </p:sp>
    </p:spTree>
    <p:extLst>
      <p:ext uri="{BB962C8B-B14F-4D97-AF65-F5344CB8AC3E}">
        <p14:creationId xmlns:p14="http://schemas.microsoft.com/office/powerpoint/2010/main" val="4092897474"/>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0" y="0"/>
            <a:ext cx="12192000" cy="727023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sp>
          <p:nvSpPr>
            <p:cNvPr id="30" name="矩形 29"/>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cs typeface="Montserrat Medium" panose="00000600000000000000" pitchFamily="2" charset="0"/>
              </a:endParaRPr>
            </a:p>
          </p:txBody>
        </p:sp>
      </p:grpSp>
      <p:grpSp>
        <p:nvGrpSpPr>
          <p:cNvPr id="3" name="组合 2"/>
          <p:cNvGrpSpPr/>
          <p:nvPr/>
        </p:nvGrpSpPr>
        <p:grpSpPr>
          <a:xfrm>
            <a:off x="344775" y="1259174"/>
            <a:ext cx="11437494" cy="5443611"/>
            <a:chOff x="1613713" y="2092131"/>
            <a:chExt cx="8964574" cy="3112506"/>
          </a:xfrm>
        </p:grpSpPr>
        <p:grpSp>
          <p:nvGrpSpPr>
            <p:cNvPr id="4" name="127160a5-3e3b-4810-8159-fe57806f6d29" descr="OQAAAB+LCAAAAAAABACrVlIpqSxIVbJSCs5NLCpxyUxML0rM9SxJzVXSUfJMUbLKK83J0VFyysxLycxLdy/KLy0oVrKKjq0FALpUkis5AAAA" title="iSlide™ 版权声明  COPYRIGHT NOTICE"/>
            <p:cNvGrpSpPr>
              <a:grpSpLocks noChangeAspect="1"/>
            </p:cNvGrpSpPr>
            <p:nvPr/>
          </p:nvGrpSpPr>
          <p:grpSpPr>
            <a:xfrm>
              <a:off x="1613713" y="2092131"/>
              <a:ext cx="8964574" cy="3060546"/>
              <a:chOff x="2265951" y="2590801"/>
              <a:chExt cx="7626533" cy="2603848"/>
            </a:xfrm>
          </p:grpSpPr>
          <p:cxnSp>
            <p:nvCxnSpPr>
              <p:cNvPr id="11" name="Connector: Elbow 2"/>
              <p:cNvCxnSpPr/>
              <p:nvPr/>
            </p:nvCxnSpPr>
            <p:spPr>
              <a:xfrm rot="5400000" flipH="1" flipV="1">
                <a:off x="6079930" y="90648"/>
                <a:ext cx="15451" cy="6002620"/>
              </a:xfrm>
              <a:prstGeom prst="bentConnector3">
                <a:avLst>
                  <a:gd name="adj1" fmla="val 2117646"/>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3"/>
              <p:cNvCxnSpPr/>
              <p:nvPr/>
            </p:nvCxnSpPr>
            <p:spPr>
              <a:xfrm rot="5400000">
                <a:off x="6079929" y="1692156"/>
                <a:ext cx="15451" cy="6002620"/>
              </a:xfrm>
              <a:prstGeom prst="bentConnector3">
                <a:avLst>
                  <a:gd name="adj1" fmla="val 2117646"/>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išḷïḑè"/>
              <p:cNvSpPr/>
              <p:nvPr/>
            </p:nvSpPr>
            <p:spPr>
              <a:xfrm>
                <a:off x="5003060" y="2590801"/>
                <a:ext cx="2126238" cy="378944"/>
              </a:xfrm>
              <a:prstGeom prst="roundRect">
                <a:avLst>
                  <a:gd name="adj" fmla="val 50000"/>
                </a:avLst>
              </a:prstGeom>
              <a:solidFill>
                <a:srgbClr val="1F4F43"/>
              </a:solidFill>
              <a:ln w="3175">
                <a:noFill/>
                <a:prstDash val="sysDash"/>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4" name="ïṡḻíḍè"/>
              <p:cNvSpPr/>
              <p:nvPr/>
            </p:nvSpPr>
            <p:spPr>
              <a:xfrm>
                <a:off x="5003058" y="4815705"/>
                <a:ext cx="2126238" cy="378944"/>
              </a:xfrm>
              <a:prstGeom prst="roundRect">
                <a:avLst>
                  <a:gd name="adj" fmla="val 50000"/>
                </a:avLst>
              </a:prstGeom>
              <a:solidFill>
                <a:srgbClr val="1F4F43"/>
              </a:solidFill>
              <a:ln w="3175">
                <a:noFill/>
                <a:prstDash val="sysDash"/>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5" name="îś1íḓè"/>
              <p:cNvSpPr/>
              <p:nvPr/>
            </p:nvSpPr>
            <p:spPr>
              <a:xfrm>
                <a:off x="2265951" y="3113388"/>
                <a:ext cx="1640785" cy="1640781"/>
              </a:xfrm>
              <a:prstGeom prst="ellipse">
                <a:avLst/>
              </a:prstGeom>
              <a:solidFill>
                <a:srgbClr val="1F4F43"/>
              </a:solidFill>
              <a:ln w="15875">
                <a:noFill/>
                <a:miter lim="800000"/>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6" name="iṧlîḑe"/>
              <p:cNvSpPr/>
              <p:nvPr/>
            </p:nvSpPr>
            <p:spPr>
              <a:xfrm>
                <a:off x="8251067" y="3113086"/>
                <a:ext cx="1641417" cy="1641412"/>
              </a:xfrm>
              <a:prstGeom prst="ellipse">
                <a:avLst/>
              </a:prstGeom>
              <a:solidFill>
                <a:srgbClr val="1F4F43"/>
              </a:solidFill>
              <a:ln w="15875">
                <a:noFill/>
                <a:miter lim="800000"/>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7" name="îṧḷidê"/>
              <p:cNvSpPr/>
              <p:nvPr/>
            </p:nvSpPr>
            <p:spPr bwMode="auto">
              <a:xfrm>
                <a:off x="8851855" y="3355825"/>
                <a:ext cx="473405" cy="568774"/>
              </a:xfrm>
              <a:custGeom>
                <a:avLst/>
                <a:gdLst>
                  <a:gd name="connsiteX0" fmla="*/ 166861 w 505460"/>
                  <a:gd name="connsiteY0" fmla="*/ 355015 h 607286"/>
                  <a:gd name="connsiteX1" fmla="*/ 421301 w 505460"/>
                  <a:gd name="connsiteY1" fmla="*/ 355015 h 607286"/>
                  <a:gd name="connsiteX2" fmla="*/ 438634 w 505460"/>
                  <a:gd name="connsiteY2" fmla="*/ 372303 h 607286"/>
                  <a:gd name="connsiteX3" fmla="*/ 421301 w 505460"/>
                  <a:gd name="connsiteY3" fmla="*/ 389592 h 607286"/>
                  <a:gd name="connsiteX4" fmla="*/ 166861 w 505460"/>
                  <a:gd name="connsiteY4" fmla="*/ 389592 h 607286"/>
                  <a:gd name="connsiteX5" fmla="*/ 149528 w 505460"/>
                  <a:gd name="connsiteY5" fmla="*/ 372303 h 607286"/>
                  <a:gd name="connsiteX6" fmla="*/ 166861 w 505460"/>
                  <a:gd name="connsiteY6" fmla="*/ 355015 h 607286"/>
                  <a:gd name="connsiteX7" fmla="*/ 166861 w 505460"/>
                  <a:gd name="connsiteY7" fmla="*/ 272524 h 607286"/>
                  <a:gd name="connsiteX8" fmla="*/ 421301 w 505460"/>
                  <a:gd name="connsiteY8" fmla="*/ 272524 h 607286"/>
                  <a:gd name="connsiteX9" fmla="*/ 438634 w 505460"/>
                  <a:gd name="connsiteY9" fmla="*/ 289813 h 607286"/>
                  <a:gd name="connsiteX10" fmla="*/ 421301 w 505460"/>
                  <a:gd name="connsiteY10" fmla="*/ 307101 h 607286"/>
                  <a:gd name="connsiteX11" fmla="*/ 166861 w 505460"/>
                  <a:gd name="connsiteY11" fmla="*/ 307101 h 607286"/>
                  <a:gd name="connsiteX12" fmla="*/ 149528 w 505460"/>
                  <a:gd name="connsiteY12" fmla="*/ 289813 h 607286"/>
                  <a:gd name="connsiteX13" fmla="*/ 166861 w 505460"/>
                  <a:gd name="connsiteY13" fmla="*/ 272524 h 607286"/>
                  <a:gd name="connsiteX14" fmla="*/ 166861 w 505460"/>
                  <a:gd name="connsiteY14" fmla="*/ 190033 h 607286"/>
                  <a:gd name="connsiteX15" fmla="*/ 421301 w 505460"/>
                  <a:gd name="connsiteY15" fmla="*/ 190033 h 607286"/>
                  <a:gd name="connsiteX16" fmla="*/ 438634 w 505460"/>
                  <a:gd name="connsiteY16" fmla="*/ 207439 h 607286"/>
                  <a:gd name="connsiteX17" fmla="*/ 421301 w 505460"/>
                  <a:gd name="connsiteY17" fmla="*/ 224751 h 607286"/>
                  <a:gd name="connsiteX18" fmla="*/ 166861 w 505460"/>
                  <a:gd name="connsiteY18" fmla="*/ 224751 h 607286"/>
                  <a:gd name="connsiteX19" fmla="*/ 149528 w 505460"/>
                  <a:gd name="connsiteY19" fmla="*/ 207439 h 607286"/>
                  <a:gd name="connsiteX20" fmla="*/ 166861 w 505460"/>
                  <a:gd name="connsiteY20" fmla="*/ 190033 h 607286"/>
                  <a:gd name="connsiteX21" fmla="*/ 166861 w 505460"/>
                  <a:gd name="connsiteY21" fmla="*/ 107612 h 607286"/>
                  <a:gd name="connsiteX22" fmla="*/ 421301 w 505460"/>
                  <a:gd name="connsiteY22" fmla="*/ 107612 h 607286"/>
                  <a:gd name="connsiteX23" fmla="*/ 438634 w 505460"/>
                  <a:gd name="connsiteY23" fmla="*/ 124901 h 607286"/>
                  <a:gd name="connsiteX24" fmla="*/ 421301 w 505460"/>
                  <a:gd name="connsiteY24" fmla="*/ 142189 h 607286"/>
                  <a:gd name="connsiteX25" fmla="*/ 166861 w 505460"/>
                  <a:gd name="connsiteY25" fmla="*/ 142189 h 607286"/>
                  <a:gd name="connsiteX26" fmla="*/ 149528 w 505460"/>
                  <a:gd name="connsiteY26" fmla="*/ 124901 h 607286"/>
                  <a:gd name="connsiteX27" fmla="*/ 166861 w 505460"/>
                  <a:gd name="connsiteY27" fmla="*/ 107612 h 607286"/>
                  <a:gd name="connsiteX28" fmla="*/ 43330 w 505460"/>
                  <a:gd name="connsiteY28" fmla="*/ 105635 h 607286"/>
                  <a:gd name="connsiteX29" fmla="*/ 34664 w 505460"/>
                  <a:gd name="connsiteY29" fmla="*/ 114289 h 607286"/>
                  <a:gd name="connsiteX30" fmla="*/ 34664 w 505460"/>
                  <a:gd name="connsiteY30" fmla="*/ 563922 h 607286"/>
                  <a:gd name="connsiteX31" fmla="*/ 43330 w 505460"/>
                  <a:gd name="connsiteY31" fmla="*/ 572576 h 607286"/>
                  <a:gd name="connsiteX32" fmla="*/ 379237 w 505460"/>
                  <a:gd name="connsiteY32" fmla="*/ 572576 h 607286"/>
                  <a:gd name="connsiteX33" fmla="*/ 387903 w 505460"/>
                  <a:gd name="connsiteY33" fmla="*/ 563922 h 607286"/>
                  <a:gd name="connsiteX34" fmla="*/ 387903 w 505460"/>
                  <a:gd name="connsiteY34" fmla="*/ 536267 h 607286"/>
                  <a:gd name="connsiteX35" fmla="*/ 126223 w 505460"/>
                  <a:gd name="connsiteY35" fmla="*/ 536267 h 607286"/>
                  <a:gd name="connsiteX36" fmla="*/ 82799 w 505460"/>
                  <a:gd name="connsiteY36" fmla="*/ 492997 h 607286"/>
                  <a:gd name="connsiteX37" fmla="*/ 82799 w 505460"/>
                  <a:gd name="connsiteY37" fmla="*/ 105635 h 607286"/>
                  <a:gd name="connsiteX38" fmla="*/ 126223 w 505460"/>
                  <a:gd name="connsiteY38" fmla="*/ 34616 h 607286"/>
                  <a:gd name="connsiteX39" fmla="*/ 117557 w 505460"/>
                  <a:gd name="connsiteY39" fmla="*/ 43270 h 607286"/>
                  <a:gd name="connsiteX40" fmla="*/ 117557 w 505460"/>
                  <a:gd name="connsiteY40" fmla="*/ 492997 h 607286"/>
                  <a:gd name="connsiteX41" fmla="*/ 126223 w 505460"/>
                  <a:gd name="connsiteY41" fmla="*/ 501651 h 607286"/>
                  <a:gd name="connsiteX42" fmla="*/ 462130 w 505460"/>
                  <a:gd name="connsiteY42" fmla="*/ 501651 h 607286"/>
                  <a:gd name="connsiteX43" fmla="*/ 470796 w 505460"/>
                  <a:gd name="connsiteY43" fmla="*/ 492997 h 607286"/>
                  <a:gd name="connsiteX44" fmla="*/ 470796 w 505460"/>
                  <a:gd name="connsiteY44" fmla="*/ 43270 h 607286"/>
                  <a:gd name="connsiteX45" fmla="*/ 462130 w 505460"/>
                  <a:gd name="connsiteY45" fmla="*/ 34616 h 607286"/>
                  <a:gd name="connsiteX46" fmla="*/ 126223 w 505460"/>
                  <a:gd name="connsiteY46" fmla="*/ 0 h 607286"/>
                  <a:gd name="connsiteX47" fmla="*/ 462130 w 505460"/>
                  <a:gd name="connsiteY47" fmla="*/ 0 h 607286"/>
                  <a:gd name="connsiteX48" fmla="*/ 505460 w 505460"/>
                  <a:gd name="connsiteY48" fmla="*/ 43270 h 607286"/>
                  <a:gd name="connsiteX49" fmla="*/ 505460 w 505460"/>
                  <a:gd name="connsiteY49" fmla="*/ 492997 h 607286"/>
                  <a:gd name="connsiteX50" fmla="*/ 462130 w 505460"/>
                  <a:gd name="connsiteY50" fmla="*/ 536267 h 607286"/>
                  <a:gd name="connsiteX51" fmla="*/ 422661 w 505460"/>
                  <a:gd name="connsiteY51" fmla="*/ 536267 h 607286"/>
                  <a:gd name="connsiteX52" fmla="*/ 422661 w 505460"/>
                  <a:gd name="connsiteY52" fmla="*/ 563922 h 607286"/>
                  <a:gd name="connsiteX53" fmla="*/ 379237 w 505460"/>
                  <a:gd name="connsiteY53" fmla="*/ 607286 h 607286"/>
                  <a:gd name="connsiteX54" fmla="*/ 43330 w 505460"/>
                  <a:gd name="connsiteY54" fmla="*/ 607286 h 607286"/>
                  <a:gd name="connsiteX55" fmla="*/ 0 w 505460"/>
                  <a:gd name="connsiteY55" fmla="*/ 563922 h 607286"/>
                  <a:gd name="connsiteX56" fmla="*/ 0 w 505460"/>
                  <a:gd name="connsiteY56" fmla="*/ 114289 h 607286"/>
                  <a:gd name="connsiteX57" fmla="*/ 43330 w 505460"/>
                  <a:gd name="connsiteY57" fmla="*/ 70925 h 607286"/>
                  <a:gd name="connsiteX58" fmla="*/ 82799 w 505460"/>
                  <a:gd name="connsiteY58" fmla="*/ 70925 h 607286"/>
                  <a:gd name="connsiteX59" fmla="*/ 82799 w 505460"/>
                  <a:gd name="connsiteY59" fmla="*/ 43270 h 607286"/>
                  <a:gd name="connsiteX60" fmla="*/ 126223 w 505460"/>
                  <a:gd name="connsiteY60" fmla="*/ 0 h 60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5460" h="607286">
                    <a:moveTo>
                      <a:pt x="166861" y="355015"/>
                    </a:moveTo>
                    <a:lnTo>
                      <a:pt x="421301" y="355015"/>
                    </a:lnTo>
                    <a:cubicBezTo>
                      <a:pt x="430910" y="355015"/>
                      <a:pt x="438634" y="362720"/>
                      <a:pt x="438634" y="372303"/>
                    </a:cubicBezTo>
                    <a:cubicBezTo>
                      <a:pt x="438634" y="381793"/>
                      <a:pt x="430910" y="389592"/>
                      <a:pt x="421301" y="389592"/>
                    </a:cubicBezTo>
                    <a:lnTo>
                      <a:pt x="166861" y="389592"/>
                    </a:lnTo>
                    <a:cubicBezTo>
                      <a:pt x="157253" y="389592"/>
                      <a:pt x="149528" y="381887"/>
                      <a:pt x="149528" y="372303"/>
                    </a:cubicBezTo>
                    <a:cubicBezTo>
                      <a:pt x="149528" y="362720"/>
                      <a:pt x="157253" y="355015"/>
                      <a:pt x="166861" y="355015"/>
                    </a:cubicBezTo>
                    <a:close/>
                    <a:moveTo>
                      <a:pt x="166861" y="272524"/>
                    </a:moveTo>
                    <a:lnTo>
                      <a:pt x="421301" y="272524"/>
                    </a:lnTo>
                    <a:cubicBezTo>
                      <a:pt x="430910" y="272524"/>
                      <a:pt x="438634" y="280229"/>
                      <a:pt x="438634" y="289813"/>
                    </a:cubicBezTo>
                    <a:cubicBezTo>
                      <a:pt x="438634" y="299396"/>
                      <a:pt x="430910" y="307101"/>
                      <a:pt x="421301" y="307101"/>
                    </a:cubicBezTo>
                    <a:lnTo>
                      <a:pt x="166861" y="307101"/>
                    </a:lnTo>
                    <a:cubicBezTo>
                      <a:pt x="157253" y="307101"/>
                      <a:pt x="149528" y="299396"/>
                      <a:pt x="149528" y="289813"/>
                    </a:cubicBezTo>
                    <a:cubicBezTo>
                      <a:pt x="149528" y="280229"/>
                      <a:pt x="157253" y="272524"/>
                      <a:pt x="166861" y="272524"/>
                    </a:cubicBezTo>
                    <a:close/>
                    <a:moveTo>
                      <a:pt x="166861" y="190033"/>
                    </a:moveTo>
                    <a:lnTo>
                      <a:pt x="421301" y="190033"/>
                    </a:lnTo>
                    <a:cubicBezTo>
                      <a:pt x="430910" y="190033"/>
                      <a:pt x="438634" y="197842"/>
                      <a:pt x="438634" y="207439"/>
                    </a:cubicBezTo>
                    <a:cubicBezTo>
                      <a:pt x="438634" y="216942"/>
                      <a:pt x="430910" y="224751"/>
                      <a:pt x="421301" y="224751"/>
                    </a:cubicBezTo>
                    <a:lnTo>
                      <a:pt x="166861" y="224751"/>
                    </a:lnTo>
                    <a:cubicBezTo>
                      <a:pt x="157253" y="224751"/>
                      <a:pt x="149528" y="216942"/>
                      <a:pt x="149528" y="207439"/>
                    </a:cubicBezTo>
                    <a:cubicBezTo>
                      <a:pt x="149528" y="197842"/>
                      <a:pt x="157253" y="190033"/>
                      <a:pt x="166861" y="190033"/>
                    </a:cubicBezTo>
                    <a:close/>
                    <a:moveTo>
                      <a:pt x="166861" y="107612"/>
                    </a:moveTo>
                    <a:lnTo>
                      <a:pt x="421301" y="107612"/>
                    </a:lnTo>
                    <a:cubicBezTo>
                      <a:pt x="430910" y="107612"/>
                      <a:pt x="438634" y="115317"/>
                      <a:pt x="438634" y="124901"/>
                    </a:cubicBezTo>
                    <a:cubicBezTo>
                      <a:pt x="438634" y="134484"/>
                      <a:pt x="430910" y="142189"/>
                      <a:pt x="421301" y="142189"/>
                    </a:cubicBezTo>
                    <a:lnTo>
                      <a:pt x="166861" y="142189"/>
                    </a:lnTo>
                    <a:cubicBezTo>
                      <a:pt x="157253" y="142189"/>
                      <a:pt x="149528" y="134484"/>
                      <a:pt x="149528" y="124901"/>
                    </a:cubicBezTo>
                    <a:cubicBezTo>
                      <a:pt x="149528" y="115317"/>
                      <a:pt x="157253" y="107612"/>
                      <a:pt x="166861" y="107612"/>
                    </a:cubicBezTo>
                    <a:close/>
                    <a:moveTo>
                      <a:pt x="43330" y="105635"/>
                    </a:moveTo>
                    <a:cubicBezTo>
                      <a:pt x="38526" y="105635"/>
                      <a:pt x="34664" y="109492"/>
                      <a:pt x="34664" y="114289"/>
                    </a:cubicBezTo>
                    <a:lnTo>
                      <a:pt x="34664" y="563922"/>
                    </a:lnTo>
                    <a:cubicBezTo>
                      <a:pt x="34664" y="568719"/>
                      <a:pt x="38526" y="572576"/>
                      <a:pt x="43330" y="572576"/>
                    </a:cubicBezTo>
                    <a:lnTo>
                      <a:pt x="379237" y="572576"/>
                    </a:lnTo>
                    <a:cubicBezTo>
                      <a:pt x="384041" y="572576"/>
                      <a:pt x="387903" y="568719"/>
                      <a:pt x="387903" y="563922"/>
                    </a:cubicBezTo>
                    <a:lnTo>
                      <a:pt x="387903" y="536267"/>
                    </a:lnTo>
                    <a:lnTo>
                      <a:pt x="126223" y="536267"/>
                    </a:lnTo>
                    <a:cubicBezTo>
                      <a:pt x="102297" y="536267"/>
                      <a:pt x="82799" y="516889"/>
                      <a:pt x="82799" y="492997"/>
                    </a:cubicBezTo>
                    <a:lnTo>
                      <a:pt x="82799" y="105635"/>
                    </a:lnTo>
                    <a:close/>
                    <a:moveTo>
                      <a:pt x="126223" y="34616"/>
                    </a:moveTo>
                    <a:cubicBezTo>
                      <a:pt x="121419" y="34616"/>
                      <a:pt x="117557" y="38567"/>
                      <a:pt x="117557" y="43270"/>
                    </a:cubicBezTo>
                    <a:lnTo>
                      <a:pt x="117557" y="492997"/>
                    </a:lnTo>
                    <a:cubicBezTo>
                      <a:pt x="117557" y="497794"/>
                      <a:pt x="121419" y="501651"/>
                      <a:pt x="126223" y="501651"/>
                    </a:cubicBezTo>
                    <a:lnTo>
                      <a:pt x="462130" y="501651"/>
                    </a:lnTo>
                    <a:cubicBezTo>
                      <a:pt x="466840" y="501651"/>
                      <a:pt x="470796" y="497794"/>
                      <a:pt x="470796" y="492997"/>
                    </a:cubicBezTo>
                    <a:lnTo>
                      <a:pt x="470796" y="43270"/>
                    </a:lnTo>
                    <a:cubicBezTo>
                      <a:pt x="470796" y="38567"/>
                      <a:pt x="466840" y="34616"/>
                      <a:pt x="462130" y="34616"/>
                    </a:cubicBezTo>
                    <a:close/>
                    <a:moveTo>
                      <a:pt x="126223" y="0"/>
                    </a:moveTo>
                    <a:lnTo>
                      <a:pt x="462130" y="0"/>
                    </a:lnTo>
                    <a:cubicBezTo>
                      <a:pt x="485961" y="0"/>
                      <a:pt x="505460" y="19472"/>
                      <a:pt x="505460" y="43270"/>
                    </a:cubicBezTo>
                    <a:lnTo>
                      <a:pt x="505460" y="492997"/>
                    </a:lnTo>
                    <a:cubicBezTo>
                      <a:pt x="505460" y="516889"/>
                      <a:pt x="485961" y="536267"/>
                      <a:pt x="462130" y="536267"/>
                    </a:cubicBezTo>
                    <a:lnTo>
                      <a:pt x="422661" y="536267"/>
                    </a:lnTo>
                    <a:lnTo>
                      <a:pt x="422661" y="563922"/>
                    </a:lnTo>
                    <a:cubicBezTo>
                      <a:pt x="422661" y="587815"/>
                      <a:pt x="403163" y="607286"/>
                      <a:pt x="379237" y="607286"/>
                    </a:cubicBezTo>
                    <a:lnTo>
                      <a:pt x="43330" y="607286"/>
                    </a:lnTo>
                    <a:cubicBezTo>
                      <a:pt x="19404" y="607286"/>
                      <a:pt x="0" y="587815"/>
                      <a:pt x="0" y="563922"/>
                    </a:cubicBezTo>
                    <a:lnTo>
                      <a:pt x="0" y="114289"/>
                    </a:lnTo>
                    <a:cubicBezTo>
                      <a:pt x="0" y="90397"/>
                      <a:pt x="19404" y="70925"/>
                      <a:pt x="43330" y="70925"/>
                    </a:cubicBezTo>
                    <a:lnTo>
                      <a:pt x="82799" y="70925"/>
                    </a:lnTo>
                    <a:lnTo>
                      <a:pt x="82799" y="43270"/>
                    </a:lnTo>
                    <a:cubicBezTo>
                      <a:pt x="82799" y="19472"/>
                      <a:pt x="102297" y="0"/>
                      <a:pt x="126223" y="0"/>
                    </a:cubicBezTo>
                    <a:close/>
                  </a:path>
                </a:pathLst>
              </a:custGeom>
              <a:solidFill>
                <a:schemeClr val="bg1"/>
              </a:solidFill>
              <a:ln>
                <a:noFill/>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8" name="îṧḷîḍè"/>
              <p:cNvSpPr/>
              <p:nvPr/>
            </p:nvSpPr>
            <p:spPr bwMode="auto">
              <a:xfrm>
                <a:off x="2801957" y="3406267"/>
                <a:ext cx="568774" cy="467889"/>
              </a:xfrm>
              <a:custGeom>
                <a:avLst/>
                <a:gdLst>
                  <a:gd name="connsiteX0" fmla="*/ 440068 w 607497"/>
                  <a:gd name="connsiteY0" fmla="*/ 391268 h 499744"/>
                  <a:gd name="connsiteX1" fmla="*/ 440068 w 607497"/>
                  <a:gd name="connsiteY1" fmla="*/ 469334 h 499744"/>
                  <a:gd name="connsiteX2" fmla="*/ 577038 w 607497"/>
                  <a:gd name="connsiteY2" fmla="*/ 469334 h 499744"/>
                  <a:gd name="connsiteX3" fmla="*/ 577038 w 607497"/>
                  <a:gd name="connsiteY3" fmla="*/ 391268 h 499744"/>
                  <a:gd name="connsiteX4" fmla="*/ 508507 w 607497"/>
                  <a:gd name="connsiteY4" fmla="*/ 291692 h 499744"/>
                  <a:gd name="connsiteX5" fmla="*/ 467462 w 607497"/>
                  <a:gd name="connsiteY5" fmla="*/ 332672 h 499744"/>
                  <a:gd name="connsiteX6" fmla="*/ 467462 w 607497"/>
                  <a:gd name="connsiteY6" fmla="*/ 361043 h 499744"/>
                  <a:gd name="connsiteX7" fmla="*/ 549644 w 607497"/>
                  <a:gd name="connsiteY7" fmla="*/ 361043 h 499744"/>
                  <a:gd name="connsiteX8" fmla="*/ 549644 w 607497"/>
                  <a:gd name="connsiteY8" fmla="*/ 332672 h 499744"/>
                  <a:gd name="connsiteX9" fmla="*/ 508507 w 607497"/>
                  <a:gd name="connsiteY9" fmla="*/ 291692 h 499744"/>
                  <a:gd name="connsiteX10" fmla="*/ 508507 w 607497"/>
                  <a:gd name="connsiteY10" fmla="*/ 261374 h 499744"/>
                  <a:gd name="connsiteX11" fmla="*/ 580010 w 607497"/>
                  <a:gd name="connsiteY11" fmla="*/ 332672 h 499744"/>
                  <a:gd name="connsiteX12" fmla="*/ 580010 w 607497"/>
                  <a:gd name="connsiteY12" fmla="*/ 361228 h 499744"/>
                  <a:gd name="connsiteX13" fmla="*/ 607497 w 607497"/>
                  <a:gd name="connsiteY13" fmla="*/ 390804 h 499744"/>
                  <a:gd name="connsiteX14" fmla="*/ 607497 w 607497"/>
                  <a:gd name="connsiteY14" fmla="*/ 469890 h 499744"/>
                  <a:gd name="connsiteX15" fmla="*/ 577596 w 607497"/>
                  <a:gd name="connsiteY15" fmla="*/ 499744 h 499744"/>
                  <a:gd name="connsiteX16" fmla="*/ 439603 w 607497"/>
                  <a:gd name="connsiteY16" fmla="*/ 499744 h 499744"/>
                  <a:gd name="connsiteX17" fmla="*/ 409702 w 607497"/>
                  <a:gd name="connsiteY17" fmla="*/ 469890 h 499744"/>
                  <a:gd name="connsiteX18" fmla="*/ 409702 w 607497"/>
                  <a:gd name="connsiteY18" fmla="*/ 390804 h 499744"/>
                  <a:gd name="connsiteX19" fmla="*/ 437096 w 607497"/>
                  <a:gd name="connsiteY19" fmla="*/ 361228 h 499744"/>
                  <a:gd name="connsiteX20" fmla="*/ 437096 w 607497"/>
                  <a:gd name="connsiteY20" fmla="*/ 332672 h 499744"/>
                  <a:gd name="connsiteX21" fmla="*/ 508507 w 607497"/>
                  <a:gd name="connsiteY21" fmla="*/ 261374 h 499744"/>
                  <a:gd name="connsiteX22" fmla="*/ 360977 w 607497"/>
                  <a:gd name="connsiteY22" fmla="*/ 231737 h 499744"/>
                  <a:gd name="connsiteX23" fmla="*/ 379077 w 607497"/>
                  <a:gd name="connsiteY23" fmla="*/ 249767 h 499744"/>
                  <a:gd name="connsiteX24" fmla="*/ 360977 w 607497"/>
                  <a:gd name="connsiteY24" fmla="*/ 267797 h 499744"/>
                  <a:gd name="connsiteX25" fmla="*/ 342877 w 607497"/>
                  <a:gd name="connsiteY25" fmla="*/ 249767 h 499744"/>
                  <a:gd name="connsiteX26" fmla="*/ 360977 w 607497"/>
                  <a:gd name="connsiteY26" fmla="*/ 231737 h 499744"/>
                  <a:gd name="connsiteX27" fmla="*/ 283108 w 607497"/>
                  <a:gd name="connsiteY27" fmla="*/ 231737 h 499744"/>
                  <a:gd name="connsiteX28" fmla="*/ 301173 w 607497"/>
                  <a:gd name="connsiteY28" fmla="*/ 249767 h 499744"/>
                  <a:gd name="connsiteX29" fmla="*/ 283108 w 607497"/>
                  <a:gd name="connsiteY29" fmla="*/ 267797 h 499744"/>
                  <a:gd name="connsiteX30" fmla="*/ 265043 w 607497"/>
                  <a:gd name="connsiteY30" fmla="*/ 249767 h 499744"/>
                  <a:gd name="connsiteX31" fmla="*/ 283108 w 607497"/>
                  <a:gd name="connsiteY31" fmla="*/ 231737 h 499744"/>
                  <a:gd name="connsiteX32" fmla="*/ 205240 w 607497"/>
                  <a:gd name="connsiteY32" fmla="*/ 231737 h 499744"/>
                  <a:gd name="connsiteX33" fmla="*/ 223270 w 607497"/>
                  <a:gd name="connsiteY33" fmla="*/ 249767 h 499744"/>
                  <a:gd name="connsiteX34" fmla="*/ 205240 w 607497"/>
                  <a:gd name="connsiteY34" fmla="*/ 267797 h 499744"/>
                  <a:gd name="connsiteX35" fmla="*/ 187210 w 607497"/>
                  <a:gd name="connsiteY35" fmla="*/ 249767 h 499744"/>
                  <a:gd name="connsiteX36" fmla="*/ 205240 w 607497"/>
                  <a:gd name="connsiteY36" fmla="*/ 231737 h 499744"/>
                  <a:gd name="connsiteX37" fmla="*/ 283279 w 607497"/>
                  <a:gd name="connsiteY37" fmla="*/ 0 h 499744"/>
                  <a:gd name="connsiteX38" fmla="*/ 564608 w 607497"/>
                  <a:gd name="connsiteY38" fmla="*/ 221726 h 499744"/>
                  <a:gd name="connsiteX39" fmla="*/ 551516 w 607497"/>
                  <a:gd name="connsiteY39" fmla="*/ 238689 h 499744"/>
                  <a:gd name="connsiteX40" fmla="*/ 534525 w 607497"/>
                  <a:gd name="connsiteY40" fmla="*/ 225526 h 499744"/>
                  <a:gd name="connsiteX41" fmla="*/ 283093 w 607497"/>
                  <a:gd name="connsiteY41" fmla="*/ 30033 h 499744"/>
                  <a:gd name="connsiteX42" fmla="*/ 30176 w 607497"/>
                  <a:gd name="connsiteY42" fmla="*/ 249534 h 499744"/>
                  <a:gd name="connsiteX43" fmla="*/ 85791 w 607497"/>
                  <a:gd name="connsiteY43" fmla="*/ 386723 h 499744"/>
                  <a:gd name="connsiteX44" fmla="*/ 88855 w 607497"/>
                  <a:gd name="connsiteY44" fmla="*/ 402295 h 499744"/>
                  <a:gd name="connsiteX45" fmla="*/ 56823 w 607497"/>
                  <a:gd name="connsiteY45" fmla="*/ 451609 h 499744"/>
                  <a:gd name="connsiteX46" fmla="*/ 129708 w 607497"/>
                  <a:gd name="connsiteY46" fmla="*/ 433533 h 499744"/>
                  <a:gd name="connsiteX47" fmla="*/ 145121 w 607497"/>
                  <a:gd name="connsiteY47" fmla="*/ 433441 h 499744"/>
                  <a:gd name="connsiteX48" fmla="*/ 283279 w 607497"/>
                  <a:gd name="connsiteY48" fmla="*/ 469128 h 499744"/>
                  <a:gd name="connsiteX49" fmla="*/ 361735 w 607497"/>
                  <a:gd name="connsiteY49" fmla="*/ 458376 h 499744"/>
                  <a:gd name="connsiteX50" fmla="*/ 380398 w 607497"/>
                  <a:gd name="connsiteY50" fmla="*/ 468943 h 499744"/>
                  <a:gd name="connsiteX51" fmla="*/ 369999 w 607497"/>
                  <a:gd name="connsiteY51" fmla="*/ 487574 h 499744"/>
                  <a:gd name="connsiteX52" fmla="*/ 283279 w 607497"/>
                  <a:gd name="connsiteY52" fmla="*/ 499532 h 499744"/>
                  <a:gd name="connsiteX53" fmla="*/ 137693 w 607497"/>
                  <a:gd name="connsiteY53" fmla="*/ 464123 h 499744"/>
                  <a:gd name="connsiteX54" fmla="*/ 33054 w 607497"/>
                  <a:gd name="connsiteY54" fmla="*/ 480252 h 499744"/>
                  <a:gd name="connsiteX55" fmla="*/ 14206 w 607497"/>
                  <a:gd name="connsiteY55" fmla="*/ 463103 h 499744"/>
                  <a:gd name="connsiteX56" fmla="*/ 24048 w 607497"/>
                  <a:gd name="connsiteY56" fmla="*/ 439280 h 499744"/>
                  <a:gd name="connsiteX57" fmla="*/ 57101 w 607497"/>
                  <a:gd name="connsiteY57" fmla="*/ 400163 h 499744"/>
                  <a:gd name="connsiteX58" fmla="*/ 0 w 607497"/>
                  <a:gd name="connsiteY58" fmla="*/ 249812 h 499744"/>
                  <a:gd name="connsiteX59" fmla="*/ 283279 w 607497"/>
                  <a:gd name="connsiteY59" fmla="*/ 0 h 4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497" h="499744">
                    <a:moveTo>
                      <a:pt x="440068" y="391268"/>
                    </a:moveTo>
                    <a:lnTo>
                      <a:pt x="440068" y="469334"/>
                    </a:lnTo>
                    <a:lnTo>
                      <a:pt x="577038" y="469334"/>
                    </a:lnTo>
                    <a:lnTo>
                      <a:pt x="577038" y="391268"/>
                    </a:lnTo>
                    <a:close/>
                    <a:moveTo>
                      <a:pt x="508507" y="291692"/>
                    </a:moveTo>
                    <a:cubicBezTo>
                      <a:pt x="485848" y="291692"/>
                      <a:pt x="467462" y="310049"/>
                      <a:pt x="467462" y="332672"/>
                    </a:cubicBezTo>
                    <a:lnTo>
                      <a:pt x="467462" y="361043"/>
                    </a:lnTo>
                    <a:lnTo>
                      <a:pt x="549644" y="361043"/>
                    </a:lnTo>
                    <a:lnTo>
                      <a:pt x="549644" y="332672"/>
                    </a:lnTo>
                    <a:cubicBezTo>
                      <a:pt x="549644" y="310049"/>
                      <a:pt x="531165" y="291692"/>
                      <a:pt x="508507" y="291692"/>
                    </a:cubicBezTo>
                    <a:close/>
                    <a:moveTo>
                      <a:pt x="508507" y="261374"/>
                    </a:moveTo>
                    <a:cubicBezTo>
                      <a:pt x="547880" y="261374"/>
                      <a:pt x="580010" y="293361"/>
                      <a:pt x="580010" y="332672"/>
                    </a:cubicBezTo>
                    <a:lnTo>
                      <a:pt x="580010" y="361228"/>
                    </a:lnTo>
                    <a:cubicBezTo>
                      <a:pt x="595239" y="362526"/>
                      <a:pt x="607311" y="375228"/>
                      <a:pt x="607497" y="390804"/>
                    </a:cubicBezTo>
                    <a:lnTo>
                      <a:pt x="607497" y="469890"/>
                    </a:lnTo>
                    <a:cubicBezTo>
                      <a:pt x="607497" y="486393"/>
                      <a:pt x="594125" y="499744"/>
                      <a:pt x="577596" y="499744"/>
                    </a:cubicBezTo>
                    <a:lnTo>
                      <a:pt x="439603" y="499744"/>
                    </a:lnTo>
                    <a:cubicBezTo>
                      <a:pt x="423074" y="499744"/>
                      <a:pt x="409702" y="486393"/>
                      <a:pt x="409702" y="469890"/>
                    </a:cubicBezTo>
                    <a:lnTo>
                      <a:pt x="409702" y="390804"/>
                    </a:lnTo>
                    <a:cubicBezTo>
                      <a:pt x="409702" y="375228"/>
                      <a:pt x="421867" y="362526"/>
                      <a:pt x="437096" y="361228"/>
                    </a:cubicBezTo>
                    <a:lnTo>
                      <a:pt x="437096" y="332672"/>
                    </a:lnTo>
                    <a:cubicBezTo>
                      <a:pt x="437096" y="293361"/>
                      <a:pt x="469133" y="261374"/>
                      <a:pt x="508507" y="261374"/>
                    </a:cubicBezTo>
                    <a:close/>
                    <a:moveTo>
                      <a:pt x="360977" y="231737"/>
                    </a:moveTo>
                    <a:cubicBezTo>
                      <a:pt x="370973" y="231737"/>
                      <a:pt x="379077" y="239809"/>
                      <a:pt x="379077" y="249767"/>
                    </a:cubicBezTo>
                    <a:cubicBezTo>
                      <a:pt x="379077" y="259725"/>
                      <a:pt x="370973" y="267797"/>
                      <a:pt x="360977" y="267797"/>
                    </a:cubicBezTo>
                    <a:cubicBezTo>
                      <a:pt x="350981" y="267797"/>
                      <a:pt x="342877" y="259725"/>
                      <a:pt x="342877" y="249767"/>
                    </a:cubicBezTo>
                    <a:cubicBezTo>
                      <a:pt x="342877" y="239809"/>
                      <a:pt x="350981" y="231737"/>
                      <a:pt x="360977" y="231737"/>
                    </a:cubicBezTo>
                    <a:close/>
                    <a:moveTo>
                      <a:pt x="283108" y="231737"/>
                    </a:moveTo>
                    <a:cubicBezTo>
                      <a:pt x="293085" y="231737"/>
                      <a:pt x="301173" y="239809"/>
                      <a:pt x="301173" y="249767"/>
                    </a:cubicBezTo>
                    <a:cubicBezTo>
                      <a:pt x="301173" y="259725"/>
                      <a:pt x="293085" y="267797"/>
                      <a:pt x="283108" y="267797"/>
                    </a:cubicBezTo>
                    <a:cubicBezTo>
                      <a:pt x="273131" y="267797"/>
                      <a:pt x="265043" y="259725"/>
                      <a:pt x="265043" y="249767"/>
                    </a:cubicBezTo>
                    <a:cubicBezTo>
                      <a:pt x="265043" y="239809"/>
                      <a:pt x="273131" y="231737"/>
                      <a:pt x="283108" y="231737"/>
                    </a:cubicBezTo>
                    <a:close/>
                    <a:moveTo>
                      <a:pt x="205240" y="231737"/>
                    </a:moveTo>
                    <a:cubicBezTo>
                      <a:pt x="215198" y="231737"/>
                      <a:pt x="223270" y="239809"/>
                      <a:pt x="223270" y="249767"/>
                    </a:cubicBezTo>
                    <a:cubicBezTo>
                      <a:pt x="223270" y="259725"/>
                      <a:pt x="215198" y="267797"/>
                      <a:pt x="205240" y="267797"/>
                    </a:cubicBezTo>
                    <a:cubicBezTo>
                      <a:pt x="195282" y="267797"/>
                      <a:pt x="187210" y="259725"/>
                      <a:pt x="187210" y="249767"/>
                    </a:cubicBezTo>
                    <a:cubicBezTo>
                      <a:pt x="187210" y="239809"/>
                      <a:pt x="195282" y="231737"/>
                      <a:pt x="205240" y="231737"/>
                    </a:cubicBezTo>
                    <a:close/>
                    <a:moveTo>
                      <a:pt x="283279" y="0"/>
                    </a:moveTo>
                    <a:cubicBezTo>
                      <a:pt x="427843" y="0"/>
                      <a:pt x="548917" y="95568"/>
                      <a:pt x="564608" y="221726"/>
                    </a:cubicBezTo>
                    <a:cubicBezTo>
                      <a:pt x="565722" y="229976"/>
                      <a:pt x="559780" y="237669"/>
                      <a:pt x="551516" y="238689"/>
                    </a:cubicBezTo>
                    <a:cubicBezTo>
                      <a:pt x="543253" y="239801"/>
                      <a:pt x="535546" y="233869"/>
                      <a:pt x="534525" y="225526"/>
                    </a:cubicBezTo>
                    <a:cubicBezTo>
                      <a:pt x="520598" y="114107"/>
                      <a:pt x="412523" y="30033"/>
                      <a:pt x="283093" y="30033"/>
                    </a:cubicBezTo>
                    <a:cubicBezTo>
                      <a:pt x="143636" y="30033"/>
                      <a:pt x="30176" y="128568"/>
                      <a:pt x="30176" y="249534"/>
                    </a:cubicBezTo>
                    <a:cubicBezTo>
                      <a:pt x="30176" y="299960"/>
                      <a:pt x="49395" y="347420"/>
                      <a:pt x="85791" y="386723"/>
                    </a:cubicBezTo>
                    <a:cubicBezTo>
                      <a:pt x="89598" y="390894"/>
                      <a:pt x="90898" y="397012"/>
                      <a:pt x="88855" y="402295"/>
                    </a:cubicBezTo>
                    <a:cubicBezTo>
                      <a:pt x="81613" y="421947"/>
                      <a:pt x="70843" y="438539"/>
                      <a:pt x="56823" y="451609"/>
                    </a:cubicBezTo>
                    <a:cubicBezTo>
                      <a:pt x="77342" y="451980"/>
                      <a:pt x="104454" y="448643"/>
                      <a:pt x="129708" y="433533"/>
                    </a:cubicBezTo>
                    <a:cubicBezTo>
                      <a:pt x="134444" y="430845"/>
                      <a:pt x="140386" y="430753"/>
                      <a:pt x="145121" y="433441"/>
                    </a:cubicBezTo>
                    <a:cubicBezTo>
                      <a:pt x="186346" y="456800"/>
                      <a:pt x="234069" y="469128"/>
                      <a:pt x="283279" y="469128"/>
                    </a:cubicBezTo>
                    <a:cubicBezTo>
                      <a:pt x="310112" y="469128"/>
                      <a:pt x="336481" y="465606"/>
                      <a:pt x="361735" y="458376"/>
                    </a:cubicBezTo>
                    <a:cubicBezTo>
                      <a:pt x="369813" y="456151"/>
                      <a:pt x="378169" y="460878"/>
                      <a:pt x="380398" y="468943"/>
                    </a:cubicBezTo>
                    <a:cubicBezTo>
                      <a:pt x="382812" y="476915"/>
                      <a:pt x="378076" y="485257"/>
                      <a:pt x="369999" y="487574"/>
                    </a:cubicBezTo>
                    <a:cubicBezTo>
                      <a:pt x="342051" y="495639"/>
                      <a:pt x="312804" y="499532"/>
                      <a:pt x="283279" y="499532"/>
                    </a:cubicBezTo>
                    <a:cubicBezTo>
                      <a:pt x="231748" y="499532"/>
                      <a:pt x="181610" y="487296"/>
                      <a:pt x="137693" y="464123"/>
                    </a:cubicBezTo>
                    <a:cubicBezTo>
                      <a:pt x="97305" y="485072"/>
                      <a:pt x="55337" y="483403"/>
                      <a:pt x="33054" y="480252"/>
                    </a:cubicBezTo>
                    <a:cubicBezTo>
                      <a:pt x="23676" y="479047"/>
                      <a:pt x="16341" y="472280"/>
                      <a:pt x="14206" y="463103"/>
                    </a:cubicBezTo>
                    <a:cubicBezTo>
                      <a:pt x="12256" y="453834"/>
                      <a:pt x="15970" y="444471"/>
                      <a:pt x="24048" y="439280"/>
                    </a:cubicBezTo>
                    <a:cubicBezTo>
                      <a:pt x="38346" y="429826"/>
                      <a:pt x="49395" y="416756"/>
                      <a:pt x="57101" y="400163"/>
                    </a:cubicBezTo>
                    <a:cubicBezTo>
                      <a:pt x="20148" y="357060"/>
                      <a:pt x="0" y="304039"/>
                      <a:pt x="0" y="249812"/>
                    </a:cubicBezTo>
                    <a:cubicBezTo>
                      <a:pt x="0" y="112068"/>
                      <a:pt x="127016" y="0"/>
                      <a:pt x="283279" y="0"/>
                    </a:cubicBezTo>
                    <a:close/>
                  </a:path>
                </a:pathLst>
              </a:custGeom>
              <a:solidFill>
                <a:schemeClr val="bg1"/>
              </a:solidFill>
              <a:ln>
                <a:noFill/>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grpSp>
        <p:sp>
          <p:nvSpPr>
            <p:cNvPr id="5" name="文本框 4"/>
            <p:cNvSpPr txBox="1"/>
            <p:nvPr/>
          </p:nvSpPr>
          <p:spPr>
            <a:xfrm>
              <a:off x="1742261" y="3839640"/>
              <a:ext cx="1671556" cy="781415"/>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NHÓM 1-2</a:t>
              </a:r>
            </a:p>
          </p:txBody>
        </p:sp>
        <p:sp>
          <p:nvSpPr>
            <p:cNvPr id="6" name="文本框 5"/>
            <p:cNvSpPr txBox="1"/>
            <p:nvPr/>
          </p:nvSpPr>
          <p:spPr>
            <a:xfrm>
              <a:off x="8777811" y="3839640"/>
              <a:ext cx="1671556" cy="781415"/>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NHÓM 3-4</a:t>
              </a:r>
            </a:p>
          </p:txBody>
        </p:sp>
        <p:sp>
          <p:nvSpPr>
            <p:cNvPr id="8" name="文本框 7"/>
            <p:cNvSpPr txBox="1"/>
            <p:nvPr/>
          </p:nvSpPr>
          <p:spPr>
            <a:xfrm>
              <a:off x="5254418" y="2160746"/>
              <a:ext cx="1671556" cy="428518"/>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CH1</a:t>
              </a:r>
            </a:p>
          </p:txBody>
        </p:sp>
        <p:sp>
          <p:nvSpPr>
            <p:cNvPr id="9" name="文本框 8"/>
            <p:cNvSpPr txBox="1"/>
            <p:nvPr/>
          </p:nvSpPr>
          <p:spPr>
            <a:xfrm>
              <a:off x="5254418" y="4776119"/>
              <a:ext cx="1671556" cy="428518"/>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CH2</a:t>
              </a:r>
            </a:p>
          </p:txBody>
        </p:sp>
        <p:sp>
          <p:nvSpPr>
            <p:cNvPr id="10" name="文本框 9"/>
            <p:cNvSpPr txBox="1"/>
            <p:nvPr/>
          </p:nvSpPr>
          <p:spPr>
            <a:xfrm>
              <a:off x="3671286" y="3020561"/>
              <a:ext cx="4860733" cy="614530"/>
            </a:xfrm>
            <a:prstGeom prst="rect">
              <a:avLst/>
            </a:prstGeom>
            <a:noFill/>
          </p:spPr>
          <p:txBody>
            <a:bodyPr wrap="square" rtlCol="0">
              <a:spAutoFit/>
              <a:scene3d>
                <a:camera prst="orthographicFront"/>
                <a:lightRig rig="threePt" dir="t"/>
              </a:scene3d>
              <a:sp3d contourW="12700"/>
            </a:bodyPr>
            <a:lstStyle/>
            <a:p>
              <a:pPr algn="just">
                <a:lnSpc>
                  <a:spcPct val="114000"/>
                </a:lnSpc>
              </a:pPr>
              <a:r>
                <a:rPr lang="en-US" altLang="zh-CN" sz="2800" dirty="0">
                  <a:solidFill>
                    <a:schemeClr val="tx1">
                      <a:lumMod val="50000"/>
                      <a:lumOff val="50000"/>
                    </a:schemeClr>
                  </a:solidFill>
                  <a:ea typeface="+mj-ea"/>
                  <a:cs typeface="Times New Roman" panose="02020603050405020304" pitchFamily="18" charset="0"/>
                </a:rPr>
                <a:t>Bạn Hằng đã chi tiêu cho sinh nhật mình ntn? Cách chi tiêu đó có phù hợp không? </a:t>
              </a:r>
            </a:p>
          </p:txBody>
        </p:sp>
      </p:grpSp>
      <p:sp>
        <p:nvSpPr>
          <p:cNvPr id="2" name="文本框 9">
            <a:extLst>
              <a:ext uri="{FF2B5EF4-FFF2-40B4-BE49-F238E27FC236}">
                <a16:creationId xmlns:a16="http://schemas.microsoft.com/office/drawing/2014/main" id="{D38A5682-2EAB-0E20-0760-E1E0F9A2A6CE}"/>
              </a:ext>
            </a:extLst>
          </p:cNvPr>
          <p:cNvSpPr txBox="1"/>
          <p:nvPr/>
        </p:nvSpPr>
        <p:spPr>
          <a:xfrm>
            <a:off x="2954568" y="4451506"/>
            <a:ext cx="6201589" cy="1074781"/>
          </a:xfrm>
          <a:prstGeom prst="rect">
            <a:avLst/>
          </a:prstGeom>
          <a:noFill/>
        </p:spPr>
        <p:txBody>
          <a:bodyPr wrap="square" rtlCol="0">
            <a:spAutoFit/>
            <a:scene3d>
              <a:camera prst="orthographicFront"/>
              <a:lightRig rig="threePt" dir="t"/>
            </a:scene3d>
            <a:sp3d contourW="12700"/>
          </a:bodyPr>
          <a:lstStyle/>
          <a:p>
            <a:pPr algn="just">
              <a:lnSpc>
                <a:spcPct val="114000"/>
              </a:lnSpc>
            </a:pPr>
            <a:r>
              <a:rPr lang="en-US" altLang="zh-CN" sz="2800" dirty="0">
                <a:solidFill>
                  <a:schemeClr val="tx1">
                    <a:lumMod val="50000"/>
                    <a:lumOff val="50000"/>
                  </a:schemeClr>
                </a:solidFill>
                <a:ea typeface="+mj-ea"/>
                <a:cs typeface="Times New Roman" panose="02020603050405020304" pitchFamily="18" charset="0"/>
              </a:rPr>
              <a:t>Bạn Hằng có kiểm soát được các tài khoản chi tiêu của mình không? Vì sao?</a:t>
            </a:r>
          </a:p>
        </p:txBody>
      </p:sp>
      <p:sp>
        <p:nvSpPr>
          <p:cNvPr id="19" name="标题 1">
            <a:extLst>
              <a:ext uri="{FF2B5EF4-FFF2-40B4-BE49-F238E27FC236}">
                <a16:creationId xmlns:a16="http://schemas.microsoft.com/office/drawing/2014/main" id="{E5FE88A6-997F-5D96-80E6-93409B1FDDA2}"/>
              </a:ext>
            </a:extLst>
          </p:cNvPr>
          <p:cNvSpPr txBox="1"/>
          <p:nvPr/>
        </p:nvSpPr>
        <p:spPr>
          <a:xfrm>
            <a:off x="3128647" y="247725"/>
            <a:ext cx="6558691"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600" normalizeH="0" baseline="0" noProof="0" dirty="0">
                <a:ln>
                  <a:noFill/>
                </a:ln>
                <a:solidFill>
                  <a:prstClr val="white"/>
                </a:solidFill>
                <a:effectLst/>
                <a:uLnTx/>
                <a:uFillTx/>
                <a:latin typeface="+mn-lt"/>
                <a:ea typeface="字魂35号-经典雅黑" panose="02000000000000000000" pitchFamily="2" charset="-122"/>
                <a:cs typeface="Times New Roman" panose="02020603050405020304" pitchFamily="18" charset="0"/>
              </a:rPr>
              <a:t>THẢO LUẬN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47725"/>
              <a:ext cx="12192000" cy="6455060"/>
              <a:chOff x="0" y="247725"/>
              <a:chExt cx="12192000" cy="6455060"/>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4291894" y="247725"/>
                <a:ext cx="3608212"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CH1</a:t>
                </a:r>
              </a:p>
            </p:txBody>
          </p:sp>
        </p:grpSp>
      </p:grpSp>
      <p:sp>
        <p:nvSpPr>
          <p:cNvPr id="3" name="Oval 34"/>
          <p:cNvSpPr/>
          <p:nvPr/>
        </p:nvSpPr>
        <p:spPr>
          <a:xfrm flipH="1">
            <a:off x="6416888" y="1272188"/>
            <a:ext cx="5425342" cy="5215576"/>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imes New Roman" panose="02020603050405020304" pitchFamily="18" charset="0"/>
              <a:cs typeface="Times New Roman" panose="02020603050405020304" pitchFamily="18" charset="0"/>
            </a:endParaRPr>
          </a:p>
        </p:txBody>
      </p:sp>
      <p:sp>
        <p:nvSpPr>
          <p:cNvPr id="4" name="Rectangle 26"/>
          <p:cNvSpPr/>
          <p:nvPr/>
        </p:nvSpPr>
        <p:spPr>
          <a:xfrm flipH="1">
            <a:off x="6787726" y="2181161"/>
            <a:ext cx="4634779" cy="3416320"/>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NHỮNG KHOẢN CHI TIÊU </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 HẰNG:</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MUA PHỤ KIỆN TỰ TRANG TRÍ SN =&gt; CHI TIÊU HỢP LÝ (TK ĐƯỢC 50K)</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MUA TRÀ SỮA ĐÃI CÁC BẠN</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=&gt; CHI TIÊU KHÔNG HỢP LÝ (DÙNG TIỀN TIẾT KIỆM ĐỂ MUA </a:t>
            </a:r>
            <a:r>
              <a:rPr lang="en-US" altLang="zh-CN" sz="24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TTRÀ SỮA</a:t>
            </a:r>
            <a:endPar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pic>
        <p:nvPicPr>
          <p:cNvPr id="5" name="Picture 4" descr="A picture containing indoor, bunch, set, arranged&#10;&#10;Description automatically generated">
            <a:extLst>
              <a:ext uri="{FF2B5EF4-FFF2-40B4-BE49-F238E27FC236}">
                <a16:creationId xmlns:a16="http://schemas.microsoft.com/office/drawing/2014/main" id="{B78D82A4-D21F-344B-CB3D-A3E1696BF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613" y="1272188"/>
            <a:ext cx="4762500" cy="47625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34"/>
          <p:cNvSpPr/>
          <p:nvPr/>
        </p:nvSpPr>
        <p:spPr>
          <a:xfrm flipH="1">
            <a:off x="6416888" y="1607420"/>
            <a:ext cx="4427268" cy="4427268"/>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Medium" panose="00000600000000000000" pitchFamily="2" charset="0"/>
              <a:cs typeface="Montserrat Medium" panose="00000600000000000000" pitchFamily="2" charset="0"/>
            </a:endParaRPr>
          </a:p>
        </p:txBody>
      </p:sp>
      <p:sp>
        <p:nvSpPr>
          <p:cNvPr id="4" name="Rectangle 26"/>
          <p:cNvSpPr/>
          <p:nvPr/>
        </p:nvSpPr>
        <p:spPr>
          <a:xfrm flipH="1">
            <a:off x="6621833" y="2631025"/>
            <a:ext cx="4017378"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HẰNG KHÔNG KIỂM SOÁT ĐƯỢC CÁC KHOẢN CHI TIÊU CỦA MÌNH KHI ĐÃ DÙNG HẾT SỐ TIỀN TIẾT KIỆM ĐƯỢC ĐỂ MUA TRÀ SỮA TRONG NGÀY SINH NHẬT CỦA MÌNH.</a:t>
            </a:r>
          </a:p>
        </p:txBody>
      </p:sp>
      <p:pic>
        <p:nvPicPr>
          <p:cNvPr id="5" name="Picture 4" descr="Text&#10;&#10;Description automatically generated">
            <a:extLst>
              <a:ext uri="{FF2B5EF4-FFF2-40B4-BE49-F238E27FC236}">
                <a16:creationId xmlns:a16="http://schemas.microsoft.com/office/drawing/2014/main" id="{ECCEFF0E-ECC7-9882-5D3F-C70A81ACCCC1}"/>
              </a:ext>
            </a:extLst>
          </p:cNvPr>
          <p:cNvPicPr>
            <a:picLocks noChangeAspect="1"/>
          </p:cNvPicPr>
          <p:nvPr/>
        </p:nvPicPr>
        <p:blipFill rotWithShape="1">
          <a:blip r:embed="rId3">
            <a:extLst>
              <a:ext uri="{28A0092B-C50C-407E-A947-70E740481C1C}">
                <a14:useLocalDpi xmlns:a14="http://schemas.microsoft.com/office/drawing/2010/main" val="0"/>
              </a:ext>
            </a:extLst>
          </a:blip>
          <a:srcRect r="2162" b="35444"/>
          <a:stretch/>
        </p:blipFill>
        <p:spPr>
          <a:xfrm>
            <a:off x="1347844" y="1607420"/>
            <a:ext cx="4427269" cy="4427268"/>
          </a:xfrm>
          <a:prstGeom prst="rect">
            <a:avLst/>
          </a:prstGeom>
        </p:spPr>
      </p:pic>
      <p:sp>
        <p:nvSpPr>
          <p:cNvPr id="6" name="标题 1">
            <a:extLst>
              <a:ext uri="{FF2B5EF4-FFF2-40B4-BE49-F238E27FC236}">
                <a16:creationId xmlns:a16="http://schemas.microsoft.com/office/drawing/2014/main" id="{26E2E30D-E6C2-BD67-1742-0B8D92649AC3}"/>
              </a:ext>
            </a:extLst>
          </p:cNvPr>
          <p:cNvSpPr txBox="1"/>
          <p:nvPr/>
        </p:nvSpPr>
        <p:spPr>
          <a:xfrm>
            <a:off x="4291894" y="247725"/>
            <a:ext cx="3608212"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CH2</a:t>
            </a:r>
          </a:p>
        </p:txBody>
      </p:sp>
    </p:spTree>
    <p:extLst>
      <p:ext uri="{BB962C8B-B14F-4D97-AF65-F5344CB8AC3E}">
        <p14:creationId xmlns:p14="http://schemas.microsoft.com/office/powerpoint/2010/main" val="3336026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9D32F93-50AC-4C46-A5DB-291C60DDB7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86FD7672-78BE-4D6F-A711-2CDB79B52D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2" name="Right Triangle 31">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4" name="Rectangle 33">
            <a:extLst>
              <a:ext uri="{FF2B5EF4-FFF2-40B4-BE49-F238E27FC236}">
                <a16:creationId xmlns:a16="http://schemas.microsoft.com/office/drawing/2014/main" id="{4A62647B-1222-407C-8740-5A497612B1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id="{D22E962D-5DDF-8734-1D7F-5BB3602689AE}"/>
              </a:ext>
            </a:extLst>
          </p:cNvPr>
          <p:cNvSpPr txBox="1"/>
          <p:nvPr/>
        </p:nvSpPr>
        <p:spPr>
          <a:xfrm>
            <a:off x="8029293" y="806364"/>
            <a:ext cx="3354636" cy="284741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GÓC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CHIA SẺ</a:t>
            </a:r>
          </a:p>
        </p:txBody>
      </p:sp>
      <p:sp>
        <p:nvSpPr>
          <p:cNvPr id="2" name="Rectangle 1">
            <a:extLst>
              <a:ext uri="{FF2B5EF4-FFF2-40B4-BE49-F238E27FC236}">
                <a16:creationId xmlns:a16="http://schemas.microsoft.com/office/drawing/2014/main" id="{0D9D13F6-CDAF-8561-61E8-FD7D589B5016}"/>
              </a:ext>
            </a:extLst>
          </p:cNvPr>
          <p:cNvSpPr/>
          <p:nvPr/>
        </p:nvSpPr>
        <p:spPr>
          <a:xfrm>
            <a:off x="1071723" y="1033670"/>
            <a:ext cx="6042991" cy="19841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rgbClr val="0A7AA2"/>
                </a:solidFill>
                <a:latin typeface="Times New Roman" panose="02020603050405020304" pitchFamily="18" charset="0"/>
                <a:cs typeface="Times New Roman" panose="02020603050405020304" pitchFamily="18" charset="0"/>
              </a:rPr>
              <a:t>CHIA SẺ VỀ CÁCH KIỂM SOÁT CHI TIÊU VÀ TIẾT KIỆM TIỀN CỦA EM</a:t>
            </a:r>
          </a:p>
        </p:txBody>
      </p:sp>
      <p:pic>
        <p:nvPicPr>
          <p:cNvPr id="3" name="Picture 2" descr="A picture containing indoor, person, dining table&#10;&#10;Description automatically generated">
            <a:extLst>
              <a:ext uri="{FF2B5EF4-FFF2-40B4-BE49-F238E27FC236}">
                <a16:creationId xmlns:a16="http://schemas.microsoft.com/office/drawing/2014/main" id="{819ADD1E-8F12-6CCA-7AA3-F2ED6E2AC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314" y="3422742"/>
            <a:ext cx="2940400" cy="2095534"/>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100DDE57-C3AC-18F0-B599-619030EF9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23" y="3382930"/>
            <a:ext cx="2978982" cy="2135346"/>
          </a:xfrm>
          <a:prstGeom prst="rect">
            <a:avLst/>
          </a:prstGeom>
        </p:spPr>
      </p:pic>
    </p:spTree>
    <p:extLst>
      <p:ext uri="{BB962C8B-B14F-4D97-AF65-F5344CB8AC3E}">
        <p14:creationId xmlns:p14="http://schemas.microsoft.com/office/powerpoint/2010/main" val="221205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1556</TotalTime>
  <Words>783</Words>
  <PresentationFormat>Widescreen</PresentationFormat>
  <Paragraphs>81</Paragraphs>
  <Slides>23</Slides>
  <Notes>11</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23</vt:i4>
      </vt:variant>
    </vt:vector>
  </HeadingPairs>
  <TitlesOfParts>
    <vt:vector size="41" baseType="lpstr">
      <vt:lpstr>微软雅黑</vt:lpstr>
      <vt:lpstr>宋体</vt:lpstr>
      <vt:lpstr>Arial</vt:lpstr>
      <vt:lpstr>Calibri</vt:lpstr>
      <vt:lpstr>Calibri Light</vt:lpstr>
      <vt:lpstr>等线</vt:lpstr>
      <vt:lpstr>等线 Light</vt:lpstr>
      <vt:lpstr>Dotum</vt:lpstr>
      <vt:lpstr>iCiel Cadena</vt:lpstr>
      <vt:lpstr>Montserrat Medium</vt:lpstr>
      <vt:lpstr>Times New Roman</vt:lpstr>
      <vt:lpstr>Tw Cen MT</vt:lpstr>
      <vt:lpstr>字魂35号-经典雅黑</vt:lpstr>
      <vt:lpstr>思源黑体 CN Medium</vt:lpstr>
      <vt:lpstr>​​</vt:lpstr>
      <vt:lpstr>1_​​</vt:lpstr>
      <vt:lpstr>2_​​</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2018-02-23T07:21:00Z</dcterms:created>
  <dcterms:modified xsi:type="dcterms:W3CDTF">2022-09-02T13:31:51Z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71C2C7D21BCA48B8AF3339C6D1F042E5</vt:lpwstr>
  </property>
  <property fmtid="{D5CDD505-2E9C-101B-9397-08002B2CF9AE}" pid="3" name="KSOProductBuildVer">
    <vt:lpwstr>2052-11.1.0.10495</vt:lpwstr>
  </property>
</Properties>
</file>