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1" r:id="rId2"/>
    <p:sldId id="274" r:id="rId3"/>
    <p:sldId id="324" r:id="rId4"/>
    <p:sldId id="273" r:id="rId5"/>
    <p:sldId id="362" r:id="rId6"/>
    <p:sldId id="363" r:id="rId7"/>
    <p:sldId id="364" r:id="rId8"/>
    <p:sldId id="365" r:id="rId9"/>
    <p:sldId id="366" r:id="rId10"/>
    <p:sldId id="367" r:id="rId11"/>
    <p:sldId id="370" r:id="rId12"/>
    <p:sldId id="374" r:id="rId13"/>
    <p:sldId id="332" r:id="rId14"/>
    <p:sldId id="344" r:id="rId15"/>
    <p:sldId id="345" r:id="rId16"/>
    <p:sldId id="379" r:id="rId17"/>
    <p:sldId id="378" r:id="rId18"/>
    <p:sldId id="371" r:id="rId19"/>
    <p:sldId id="372" r:id="rId20"/>
    <p:sldId id="373" r:id="rId21"/>
    <p:sldId id="325" r:id="rId22"/>
    <p:sldId id="317" r:id="rId23"/>
    <p:sldId id="27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FEECDD"/>
    <a:srgbClr val="FED1B0"/>
    <a:srgbClr val="FDA59E"/>
    <a:srgbClr val="FFCCFF"/>
    <a:srgbClr val="FF9801"/>
    <a:srgbClr val="EE8640"/>
    <a:srgbClr val="A493C6"/>
    <a:srgbClr val="D0DEEC"/>
    <a:srgbClr val="65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3935" autoAdjust="0"/>
  </p:normalViewPr>
  <p:slideViewPr>
    <p:cSldViewPr snapToGrid="0" showGuides="1">
      <p:cViewPr varScale="1">
        <p:scale>
          <a:sx n="113" d="100"/>
          <a:sy n="113" d="100"/>
        </p:scale>
        <p:origin x="186" y="10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2770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201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1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810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896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63205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0756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5847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6/10/2024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094638" y="739694"/>
            <a:ext cx="7570334" cy="553998"/>
          </a:xfrm>
          <a:prstGeom prst="rect">
            <a:avLst/>
          </a:prstGeom>
          <a:noFill/>
        </p:spPr>
        <p:txBody>
          <a:bodyPr wrap="square" rtlCol="0">
            <a:spAutoFit/>
          </a:bodyPr>
          <a:lstStyle/>
          <a:p>
            <a:r>
              <a:rPr lang="en-GB" sz="3000" dirty="0">
                <a:solidFill>
                  <a:srgbClr val="002060"/>
                </a:solidFill>
                <a:latin typeface="Berlin Sans FB Demi" panose="020E0802020502020306" pitchFamily="34" charset="0"/>
              </a:rPr>
              <a:t>KEY WORD: </a:t>
            </a:r>
            <a:r>
              <a:rPr lang="en-GB" sz="3000" dirty="0">
                <a:solidFill>
                  <a:srgbClr val="FF0000"/>
                </a:solidFill>
                <a:latin typeface="Berlin Sans FB Demi" panose="020E0802020502020306" pitchFamily="34" charset="0"/>
              </a:rPr>
              <a:t>MASS MEDIA</a:t>
            </a:r>
          </a:p>
        </p:txBody>
      </p:sp>
      <p:sp>
        <p:nvSpPr>
          <p:cNvPr id="5" name="Rectangle 4">
            <a:extLst>
              <a:ext uri="{FF2B5EF4-FFF2-40B4-BE49-F238E27FC236}">
                <a16:creationId xmlns:a16="http://schemas.microsoft.com/office/drawing/2014/main" id="{C47D1748-DE06-E251-01D9-CCA643830CC6}"/>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5F8E43-6365-7359-6C14-B7918FC5A71C}"/>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2050" name="Picture 2" descr="Fun, interesting, transferable: Take JOUR 111: Mass Media Environment this  fall at KCC - KCC Daily">
            <a:extLst>
              <a:ext uri="{FF2B5EF4-FFF2-40B4-BE49-F238E27FC236}">
                <a16:creationId xmlns:a16="http://schemas.microsoft.com/office/drawing/2014/main" id="{78BB643F-A926-A14B-B6A6-BB569D0097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153" y="1549136"/>
            <a:ext cx="5815693" cy="365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26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5759406"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grpSp>
        <p:nvGrpSpPr>
          <p:cNvPr id="7" name="Group 6">
            <a:extLst>
              <a:ext uri="{FF2B5EF4-FFF2-40B4-BE49-F238E27FC236}">
                <a16:creationId xmlns:a16="http://schemas.microsoft.com/office/drawing/2014/main" id="{A7BC6382-EBCF-1050-C9F7-C7A32E2686B4}"/>
              </a:ext>
            </a:extLst>
          </p:cNvPr>
          <p:cNvGrpSpPr/>
          <p:nvPr/>
        </p:nvGrpSpPr>
        <p:grpSpPr>
          <a:xfrm>
            <a:off x="403741" y="8082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gr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830997"/>
          </a:xfrm>
          <a:prstGeom prst="rect">
            <a:avLst/>
          </a:prstGeom>
        </p:spPr>
        <p:txBody>
          <a:bodyPr wrap="square">
            <a:spAutoFit/>
          </a:bodyPr>
          <a:lstStyle/>
          <a:p>
            <a:r>
              <a:rPr lang="en-US" sz="2400" b="1" dirty="0">
                <a:effectLst/>
                <a:latin typeface="UTMAvoBold"/>
              </a:rPr>
              <a:t>Work in pairs. </a:t>
            </a:r>
            <a:r>
              <a:rPr lang="en-US" sz="2400" b="1" dirty="0" smtClean="0">
                <a:effectLst/>
                <a:latin typeface="UTMAvoBold"/>
              </a:rPr>
              <a:t>Discuss </a:t>
            </a:r>
            <a:r>
              <a:rPr lang="en-US" sz="2400" b="1" dirty="0">
                <a:effectLst/>
                <a:latin typeface="UTMAvoBold"/>
              </a:rPr>
              <a:t>the different types of mass media. </a:t>
            </a:r>
            <a:r>
              <a:rPr lang="en-US" sz="2400" b="1" dirty="0" smtClean="0">
                <a:effectLst/>
                <a:latin typeface="UTMAvoBold"/>
              </a:rPr>
              <a:t>Make </a:t>
            </a:r>
            <a:r>
              <a:rPr lang="en-US" sz="2400" b="1" dirty="0">
                <a:effectLst/>
                <a:latin typeface="UTMAvoBold"/>
              </a:rPr>
              <a:t>notes in the table below.</a:t>
            </a:r>
          </a:p>
        </p:txBody>
      </p:sp>
      <p:graphicFrame>
        <p:nvGraphicFramePr>
          <p:cNvPr id="8" name="Table 7">
            <a:extLst>
              <a:ext uri="{FF2B5EF4-FFF2-40B4-BE49-F238E27FC236}">
                <a16:creationId xmlns:a16="http://schemas.microsoft.com/office/drawing/2014/main" id="{FF9B625C-951E-721A-7F6F-F989192C1D98}"/>
              </a:ext>
            </a:extLst>
          </p:cNvPr>
          <p:cNvGraphicFramePr>
            <a:graphicFrameLocks noGrp="1"/>
          </p:cNvGraphicFramePr>
          <p:nvPr>
            <p:extLst>
              <p:ext uri="{D42A27DB-BD31-4B8C-83A1-F6EECF244321}">
                <p14:modId xmlns:p14="http://schemas.microsoft.com/office/powerpoint/2010/main" val="3634124642"/>
              </p:ext>
            </p:extLst>
          </p:nvPr>
        </p:nvGraphicFramePr>
        <p:xfrm>
          <a:off x="286247" y="1547759"/>
          <a:ext cx="8730530" cy="3549848"/>
        </p:xfrm>
        <a:graphic>
          <a:graphicData uri="http://schemas.openxmlformats.org/drawingml/2006/table">
            <a:tbl>
              <a:tblPr firstRow="1" bandRow="1">
                <a:tableStyleId>{21E4AEA4-8DFA-4A89-87EB-49C32662AFE0}</a:tableStyleId>
              </a:tblPr>
              <a:tblGrid>
                <a:gridCol w="1367624">
                  <a:extLst>
                    <a:ext uri="{9D8B030D-6E8A-4147-A177-3AD203B41FA5}">
                      <a16:colId xmlns:a16="http://schemas.microsoft.com/office/drawing/2014/main" val="4259555689"/>
                    </a:ext>
                  </a:extLst>
                </a:gridCol>
                <a:gridCol w="2425148">
                  <a:extLst>
                    <a:ext uri="{9D8B030D-6E8A-4147-A177-3AD203B41FA5}">
                      <a16:colId xmlns:a16="http://schemas.microsoft.com/office/drawing/2014/main" val="2089369314"/>
                    </a:ext>
                  </a:extLst>
                </a:gridCol>
                <a:gridCol w="1445546">
                  <a:extLst>
                    <a:ext uri="{9D8B030D-6E8A-4147-A177-3AD203B41FA5}">
                      <a16:colId xmlns:a16="http://schemas.microsoft.com/office/drawing/2014/main" val="2114251257"/>
                    </a:ext>
                  </a:extLst>
                </a:gridCol>
                <a:gridCol w="1746106">
                  <a:extLst>
                    <a:ext uri="{9D8B030D-6E8A-4147-A177-3AD203B41FA5}">
                      <a16:colId xmlns:a16="http://schemas.microsoft.com/office/drawing/2014/main" val="3310703982"/>
                    </a:ext>
                  </a:extLst>
                </a:gridCol>
                <a:gridCol w="1746106">
                  <a:extLst>
                    <a:ext uri="{9D8B030D-6E8A-4147-A177-3AD203B41FA5}">
                      <a16:colId xmlns:a16="http://schemas.microsoft.com/office/drawing/2014/main" val="65317802"/>
                    </a:ext>
                  </a:extLst>
                </a:gridCol>
              </a:tblGrid>
              <a:tr h="555724">
                <a:tc>
                  <a:txBody>
                    <a:bodyPr/>
                    <a:lstStyle/>
                    <a:p>
                      <a:endParaRPr lang="en-US" sz="170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Cost of creating content and advertising on it </a:t>
                      </a:r>
                      <a:endParaRPr lang="en-US" sz="170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Presentation style</a:t>
                      </a:r>
                      <a:endParaRPr lang="en-US" sz="170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audience and publicity </a:t>
                      </a:r>
                      <a:endParaRPr lang="en-US" sz="170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Reliable sources/ credible content </a:t>
                      </a:r>
                      <a:endParaRPr lang="en-US" sz="1700" dirty="0">
                        <a:solidFill>
                          <a:sysClr val="windowText" lastClr="000000"/>
                        </a:solidFill>
                      </a:endParaRPr>
                    </a:p>
                  </a:txBody>
                  <a:tcPr/>
                </a:tc>
                <a:extLst>
                  <a:ext uri="{0D108BD9-81ED-4DB2-BD59-A6C34878D82A}">
                    <a16:rowId xmlns:a16="http://schemas.microsoft.com/office/drawing/2014/main" val="2941729905"/>
                  </a:ext>
                </a:extLst>
              </a:tr>
              <a:tr h="5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Television</a:t>
                      </a:r>
                      <a:endParaRPr lang="en-US" sz="1700" b="1" dirty="0">
                        <a:solidFill>
                          <a:sysClr val="windowText" lastClr="000000"/>
                        </a:solidFill>
                      </a:endParaRPr>
                    </a:p>
                  </a:txBody>
                  <a:tcPr anchor="ctr"/>
                </a:tc>
                <a:tc>
                  <a:txBody>
                    <a:bodyPr/>
                    <a:lstStyle/>
                    <a:p>
                      <a:r>
                        <a:rPr lang="en-US" sz="1700" dirty="0">
                          <a:solidFill>
                            <a:sysClr val="windowText" lastClr="000000"/>
                          </a:solidFill>
                        </a:rPr>
                        <a:t>Very high</a:t>
                      </a:r>
                    </a:p>
                  </a:txBody>
                  <a:tcPr/>
                </a:tc>
                <a:tc>
                  <a:txBody>
                    <a:bodyPr/>
                    <a:lstStyle/>
                    <a:p>
                      <a:r>
                        <a:rPr lang="en-US" sz="1700" dirty="0">
                          <a:solidFill>
                            <a:sysClr val="windowText" lastClr="000000"/>
                          </a:solidFill>
                        </a:rPr>
                        <a:t>Audio and visual</a:t>
                      </a:r>
                    </a:p>
                  </a:txBody>
                  <a:tcPr/>
                </a:tc>
                <a:tc>
                  <a:txBody>
                    <a:bodyPr/>
                    <a:lstStyle/>
                    <a:p>
                      <a:r>
                        <a:rPr lang="en-US" sz="1700" dirty="0">
                          <a:solidFill>
                            <a:sysClr val="windowText" lastClr="000000"/>
                          </a:solidFill>
                        </a:rPr>
                        <a:t>Very large</a:t>
                      </a:r>
                    </a:p>
                  </a:txBody>
                  <a:tcPr/>
                </a:tc>
                <a:tc>
                  <a:txBody>
                    <a:bodyPr/>
                    <a:lstStyle/>
                    <a:p>
                      <a:r>
                        <a:rPr lang="en-US" sz="1700" dirty="0">
                          <a:solidFill>
                            <a:sysClr val="windowText" lastClr="000000"/>
                          </a:solidFill>
                        </a:rPr>
                        <a:t>Generally reliable/credible</a:t>
                      </a:r>
                    </a:p>
                  </a:txBody>
                  <a:tcPr/>
                </a:tc>
                <a:extLst>
                  <a:ext uri="{0D108BD9-81ED-4DB2-BD59-A6C34878D82A}">
                    <a16:rowId xmlns:a16="http://schemas.microsoft.com/office/drawing/2014/main" val="2993854865"/>
                  </a:ext>
                </a:extLst>
              </a:tr>
              <a:tr h="5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Printed newspapers</a:t>
                      </a:r>
                      <a:endParaRPr lang="en-US" sz="1700" b="1" dirty="0">
                        <a:solidFill>
                          <a:sysClr val="windowText" lastClr="000000"/>
                        </a:solidFill>
                      </a:endParaRPr>
                    </a:p>
                  </a:txBody>
                  <a:tcPr anchor="ctr"/>
                </a:tc>
                <a:tc>
                  <a:txBody>
                    <a:bodyPr/>
                    <a:lstStyle/>
                    <a:p>
                      <a:endParaRPr lang="en-US" sz="1700" dirty="0">
                        <a:solidFill>
                          <a:sysClr val="windowText" lastClr="000000"/>
                        </a:solidFill>
                      </a:endParaRPr>
                    </a:p>
                  </a:txBody>
                  <a:tcPr/>
                </a:tc>
                <a:tc>
                  <a:txBody>
                    <a:bodyPr/>
                    <a:lstStyle/>
                    <a:p>
                      <a:endParaRPr lang="en-US" sz="1700" dirty="0">
                        <a:solidFill>
                          <a:sysClr val="windowText" lastClr="000000"/>
                        </a:solidFill>
                      </a:endParaRPr>
                    </a:p>
                  </a:txBody>
                  <a:tcPr/>
                </a:tc>
                <a:tc>
                  <a:txBody>
                    <a:bodyPr/>
                    <a:lstStyle/>
                    <a:p>
                      <a:endParaRPr lang="en-US" sz="1700">
                        <a:solidFill>
                          <a:sysClr val="windowText" lastClr="000000"/>
                        </a:solidFill>
                      </a:endParaRPr>
                    </a:p>
                  </a:txBody>
                  <a:tcPr/>
                </a:tc>
                <a:tc>
                  <a:txBody>
                    <a:bodyPr/>
                    <a:lstStyle/>
                    <a:p>
                      <a:endParaRPr lang="en-US" sz="1700" dirty="0">
                        <a:solidFill>
                          <a:sysClr val="windowText" lastClr="000000"/>
                        </a:solidFill>
                      </a:endParaRPr>
                    </a:p>
                  </a:txBody>
                  <a:tcPr/>
                </a:tc>
                <a:extLst>
                  <a:ext uri="{0D108BD9-81ED-4DB2-BD59-A6C34878D82A}">
                    <a16:rowId xmlns:a16="http://schemas.microsoft.com/office/drawing/2014/main" val="789066211"/>
                  </a:ext>
                </a:extLst>
              </a:tr>
              <a:tr h="5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Leaflets and brochures</a:t>
                      </a:r>
                      <a:endParaRPr lang="en-US" sz="1700" b="1" dirty="0">
                        <a:solidFill>
                          <a:sysClr val="windowText" lastClr="000000"/>
                        </a:solidFill>
                      </a:endParaRPr>
                    </a:p>
                  </a:txBody>
                  <a:tcPr anchor="ctr"/>
                </a:tc>
                <a:tc>
                  <a:txBody>
                    <a:bodyPr/>
                    <a:lstStyle/>
                    <a:p>
                      <a:endParaRPr lang="en-US" sz="1700">
                        <a:solidFill>
                          <a:sysClr val="windowText" lastClr="000000"/>
                        </a:solidFill>
                      </a:endParaRPr>
                    </a:p>
                  </a:txBody>
                  <a:tcPr/>
                </a:tc>
                <a:tc>
                  <a:txBody>
                    <a:bodyPr/>
                    <a:lstStyle/>
                    <a:p>
                      <a:endParaRPr lang="en-US" sz="1700" dirty="0">
                        <a:solidFill>
                          <a:sysClr val="windowText" lastClr="000000"/>
                        </a:solidFill>
                      </a:endParaRPr>
                    </a:p>
                  </a:txBody>
                  <a:tcPr/>
                </a:tc>
                <a:tc>
                  <a:txBody>
                    <a:bodyPr/>
                    <a:lstStyle/>
                    <a:p>
                      <a:endParaRPr lang="en-US" sz="1700" dirty="0">
                        <a:solidFill>
                          <a:sysClr val="windowText" lastClr="000000"/>
                        </a:solidFill>
                      </a:endParaRPr>
                    </a:p>
                  </a:txBody>
                  <a:tcPr/>
                </a:tc>
                <a:tc>
                  <a:txBody>
                    <a:bodyPr/>
                    <a:lstStyle/>
                    <a:p>
                      <a:endParaRPr lang="en-US" sz="1700" dirty="0">
                        <a:solidFill>
                          <a:sysClr val="windowText" lastClr="000000"/>
                        </a:solidFill>
                      </a:endParaRPr>
                    </a:p>
                  </a:txBody>
                  <a:tcPr/>
                </a:tc>
                <a:extLst>
                  <a:ext uri="{0D108BD9-81ED-4DB2-BD59-A6C34878D82A}">
                    <a16:rowId xmlns:a16="http://schemas.microsoft.com/office/drawing/2014/main" val="2159925275"/>
                  </a:ext>
                </a:extLst>
              </a:tr>
              <a:tr h="5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Emails</a:t>
                      </a:r>
                      <a:endParaRPr lang="en-US" sz="1700" b="1" dirty="0">
                        <a:solidFill>
                          <a:sysClr val="windowText" lastClr="000000"/>
                        </a:solidFill>
                      </a:endParaRPr>
                    </a:p>
                  </a:txBody>
                  <a:tcPr anchor="ctr"/>
                </a:tc>
                <a:tc>
                  <a:txBody>
                    <a:bodyPr/>
                    <a:lstStyle/>
                    <a:p>
                      <a:endParaRPr lang="en-US" sz="1700" dirty="0">
                        <a:solidFill>
                          <a:sysClr val="windowText" lastClr="000000"/>
                        </a:solidFill>
                      </a:endParaRPr>
                    </a:p>
                  </a:txBody>
                  <a:tcPr/>
                </a:tc>
                <a:tc>
                  <a:txBody>
                    <a:bodyPr/>
                    <a:lstStyle/>
                    <a:p>
                      <a:endParaRPr lang="en-US" sz="1700">
                        <a:solidFill>
                          <a:sysClr val="windowText" lastClr="000000"/>
                        </a:solidFill>
                      </a:endParaRPr>
                    </a:p>
                  </a:txBody>
                  <a:tcPr/>
                </a:tc>
                <a:tc>
                  <a:txBody>
                    <a:bodyPr/>
                    <a:lstStyle/>
                    <a:p>
                      <a:endParaRPr lang="en-US" sz="1700" dirty="0">
                        <a:solidFill>
                          <a:sysClr val="windowText" lastClr="000000"/>
                        </a:solidFill>
                      </a:endParaRPr>
                    </a:p>
                  </a:txBody>
                  <a:tcPr/>
                </a:tc>
                <a:tc>
                  <a:txBody>
                    <a:bodyPr/>
                    <a:lstStyle/>
                    <a:p>
                      <a:endParaRPr lang="en-US" sz="1700" dirty="0">
                        <a:solidFill>
                          <a:sysClr val="windowText" lastClr="000000"/>
                        </a:solidFill>
                      </a:endParaRPr>
                    </a:p>
                  </a:txBody>
                  <a:tcPr/>
                </a:tc>
                <a:extLst>
                  <a:ext uri="{0D108BD9-81ED-4DB2-BD59-A6C34878D82A}">
                    <a16:rowId xmlns:a16="http://schemas.microsoft.com/office/drawing/2014/main" val="3872875266"/>
                  </a:ext>
                </a:extLst>
              </a:tr>
              <a:tr h="5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ysClr val="windowText" lastClr="000000"/>
                          </a:solidFill>
                          <a:effectLst/>
                        </a:rPr>
                        <a:t>Social media</a:t>
                      </a:r>
                      <a:endParaRPr lang="en-US" sz="1700" b="1" dirty="0">
                        <a:solidFill>
                          <a:sysClr val="windowText" lastClr="000000"/>
                        </a:solidFill>
                      </a:endParaRPr>
                    </a:p>
                  </a:txBody>
                  <a:tcPr anchor="ctr"/>
                </a:tc>
                <a:tc>
                  <a:txBody>
                    <a:bodyPr/>
                    <a:lstStyle/>
                    <a:p>
                      <a:endParaRPr lang="en-US" sz="1700" dirty="0">
                        <a:solidFill>
                          <a:sysClr val="windowText" lastClr="000000"/>
                        </a:solidFill>
                      </a:endParaRPr>
                    </a:p>
                  </a:txBody>
                  <a:tcPr/>
                </a:tc>
                <a:tc>
                  <a:txBody>
                    <a:bodyPr/>
                    <a:lstStyle/>
                    <a:p>
                      <a:endParaRPr lang="en-US" sz="1700">
                        <a:solidFill>
                          <a:sysClr val="windowText" lastClr="000000"/>
                        </a:solidFill>
                      </a:endParaRPr>
                    </a:p>
                  </a:txBody>
                  <a:tcPr/>
                </a:tc>
                <a:tc>
                  <a:txBody>
                    <a:bodyPr/>
                    <a:lstStyle/>
                    <a:p>
                      <a:endParaRPr lang="en-US" sz="1700">
                        <a:solidFill>
                          <a:sysClr val="windowText" lastClr="000000"/>
                        </a:solidFill>
                      </a:endParaRPr>
                    </a:p>
                  </a:txBody>
                  <a:tcPr/>
                </a:tc>
                <a:tc>
                  <a:txBody>
                    <a:bodyPr/>
                    <a:lstStyle/>
                    <a:p>
                      <a:endParaRPr lang="en-US" sz="1700" dirty="0">
                        <a:solidFill>
                          <a:sysClr val="windowText" lastClr="000000"/>
                        </a:solidFill>
                      </a:endParaRPr>
                    </a:p>
                  </a:txBody>
                  <a:tcPr/>
                </a:tc>
                <a:extLst>
                  <a:ext uri="{0D108BD9-81ED-4DB2-BD59-A6C34878D82A}">
                    <a16:rowId xmlns:a16="http://schemas.microsoft.com/office/drawing/2014/main" val="1169966351"/>
                  </a:ext>
                </a:extLst>
              </a:tr>
            </a:tbl>
          </a:graphicData>
        </a:graphic>
      </p:graphicFrame>
    </p:spTree>
    <p:extLst>
      <p:ext uri="{BB962C8B-B14F-4D97-AF65-F5344CB8AC3E}">
        <p14:creationId xmlns:p14="http://schemas.microsoft.com/office/powerpoint/2010/main" val="3750598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5657806"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grpSp>
        <p:nvGrpSpPr>
          <p:cNvPr id="7" name="Group 6">
            <a:extLst>
              <a:ext uri="{FF2B5EF4-FFF2-40B4-BE49-F238E27FC236}">
                <a16:creationId xmlns:a16="http://schemas.microsoft.com/office/drawing/2014/main" id="{A7BC6382-EBCF-1050-C9F7-C7A32E2686B4}"/>
              </a:ext>
            </a:extLst>
          </p:cNvPr>
          <p:cNvGrpSpPr/>
          <p:nvPr/>
        </p:nvGrpSpPr>
        <p:grpSpPr>
          <a:xfrm>
            <a:off x="403741" y="8082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gr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830997"/>
          </a:xfrm>
          <a:prstGeom prst="rect">
            <a:avLst/>
          </a:prstGeom>
        </p:spPr>
        <p:txBody>
          <a:bodyPr wrap="square">
            <a:spAutoFit/>
          </a:bodyPr>
          <a:lstStyle/>
          <a:p>
            <a:r>
              <a:rPr lang="en-US" sz="2400" b="1" dirty="0">
                <a:effectLst/>
                <a:latin typeface="UTMAvoBold"/>
              </a:rPr>
              <a:t>Work in pairs. </a:t>
            </a:r>
            <a:r>
              <a:rPr lang="en-US" sz="2400" b="1" dirty="0" smtClean="0">
                <a:effectLst/>
                <a:latin typeface="UTMAvoBold"/>
              </a:rPr>
              <a:t>Discuss </a:t>
            </a:r>
            <a:r>
              <a:rPr lang="en-US" sz="2400" b="1" dirty="0">
                <a:effectLst/>
                <a:latin typeface="UTMAvoBold"/>
              </a:rPr>
              <a:t>the different types of mass media. </a:t>
            </a:r>
            <a:r>
              <a:rPr lang="en-US" sz="2400" b="1" dirty="0" smtClean="0">
                <a:effectLst/>
                <a:latin typeface="UTMAvoBold"/>
              </a:rPr>
              <a:t>Make </a:t>
            </a:r>
            <a:r>
              <a:rPr lang="en-US" sz="2400" b="1" dirty="0">
                <a:effectLst/>
                <a:latin typeface="UTMAvoBold"/>
              </a:rPr>
              <a:t>notes in the table below.</a:t>
            </a:r>
          </a:p>
        </p:txBody>
      </p:sp>
      <p:graphicFrame>
        <p:nvGraphicFramePr>
          <p:cNvPr id="9" name="Table 8">
            <a:extLst>
              <a:ext uri="{FF2B5EF4-FFF2-40B4-BE49-F238E27FC236}">
                <a16:creationId xmlns:a16="http://schemas.microsoft.com/office/drawing/2014/main" id="{295827E4-530F-2948-89D9-60965DE73231}"/>
              </a:ext>
            </a:extLst>
          </p:cNvPr>
          <p:cNvGraphicFramePr>
            <a:graphicFrameLocks noGrp="1"/>
          </p:cNvGraphicFramePr>
          <p:nvPr>
            <p:extLst>
              <p:ext uri="{D42A27DB-BD31-4B8C-83A1-F6EECF244321}">
                <p14:modId xmlns:p14="http://schemas.microsoft.com/office/powerpoint/2010/main" val="3516074686"/>
              </p:ext>
            </p:extLst>
          </p:nvPr>
        </p:nvGraphicFramePr>
        <p:xfrm>
          <a:off x="185738" y="1490158"/>
          <a:ext cx="8786811" cy="3539042"/>
        </p:xfrm>
        <a:graphic>
          <a:graphicData uri="http://schemas.openxmlformats.org/drawingml/2006/table">
            <a:tbl>
              <a:tblPr firstRow="1" firstCol="1" bandRow="1">
                <a:tableStyleId>{5C22544A-7EE6-4342-B048-85BDC9FD1C3A}</a:tableStyleId>
              </a:tblPr>
              <a:tblGrid>
                <a:gridCol w="1516273">
                  <a:extLst>
                    <a:ext uri="{9D8B030D-6E8A-4147-A177-3AD203B41FA5}">
                      <a16:colId xmlns:a16="http://schemas.microsoft.com/office/drawing/2014/main" val="947805000"/>
                    </a:ext>
                  </a:extLst>
                </a:gridCol>
                <a:gridCol w="1904805">
                  <a:extLst>
                    <a:ext uri="{9D8B030D-6E8A-4147-A177-3AD203B41FA5}">
                      <a16:colId xmlns:a16="http://schemas.microsoft.com/office/drawing/2014/main" val="1649949793"/>
                    </a:ext>
                  </a:extLst>
                </a:gridCol>
                <a:gridCol w="1758358">
                  <a:extLst>
                    <a:ext uri="{9D8B030D-6E8A-4147-A177-3AD203B41FA5}">
                      <a16:colId xmlns:a16="http://schemas.microsoft.com/office/drawing/2014/main" val="4108972586"/>
                    </a:ext>
                  </a:extLst>
                </a:gridCol>
                <a:gridCol w="1489375">
                  <a:extLst>
                    <a:ext uri="{9D8B030D-6E8A-4147-A177-3AD203B41FA5}">
                      <a16:colId xmlns:a16="http://schemas.microsoft.com/office/drawing/2014/main" val="3114794823"/>
                    </a:ext>
                  </a:extLst>
                </a:gridCol>
                <a:gridCol w="2118000">
                  <a:extLst>
                    <a:ext uri="{9D8B030D-6E8A-4147-A177-3AD203B41FA5}">
                      <a16:colId xmlns:a16="http://schemas.microsoft.com/office/drawing/2014/main" val="2416598343"/>
                    </a:ext>
                  </a:extLst>
                </a:gridCol>
              </a:tblGrid>
              <a:tr h="823567">
                <a:tc>
                  <a:txBody>
                    <a:bodyPr/>
                    <a:lstStyle/>
                    <a:p>
                      <a:pPr indent="-635">
                        <a:lnSpc>
                          <a:spcPct val="115000"/>
                        </a:lnSpc>
                        <a:spcAft>
                          <a:spcPts val="1000"/>
                        </a:spcAft>
                      </a:pPr>
                      <a:r>
                        <a:rPr lang="en-VN" sz="1400">
                          <a:effectLst/>
                        </a:rPr>
                        <a:t> </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Cost of creating content and advertising on it</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Presentation style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Audience and publicity</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Reliable sources / credible content</a:t>
                      </a:r>
                      <a:endParaRPr lang="en-VN"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8249580"/>
                  </a:ext>
                </a:extLst>
              </a:tr>
              <a:tr h="543061">
                <a:tc>
                  <a:txBody>
                    <a:bodyPr/>
                    <a:lstStyle/>
                    <a:p>
                      <a:pPr indent="-635">
                        <a:lnSpc>
                          <a:spcPct val="115000"/>
                        </a:lnSpc>
                        <a:spcAft>
                          <a:spcPts val="1000"/>
                        </a:spcAft>
                      </a:pPr>
                      <a:r>
                        <a:rPr lang="en-VN" sz="1400">
                          <a:effectLst/>
                        </a:rPr>
                        <a:t>Television</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Very high</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Audio and visual</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Very large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Generally reliable/credible</a:t>
                      </a:r>
                      <a:endParaRPr lang="en-VN"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9604614"/>
                  </a:ext>
                </a:extLst>
              </a:tr>
              <a:tr h="543146">
                <a:tc>
                  <a:txBody>
                    <a:bodyPr/>
                    <a:lstStyle/>
                    <a:p>
                      <a:pPr indent="-635">
                        <a:lnSpc>
                          <a:spcPct val="115000"/>
                        </a:lnSpc>
                        <a:spcAft>
                          <a:spcPts val="1000"/>
                        </a:spcAft>
                      </a:pPr>
                      <a:r>
                        <a:rPr lang="en-VN" sz="1400">
                          <a:effectLst/>
                        </a:rPr>
                        <a:t>Print newspapers</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Generally high</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Visual only</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Large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Generally reliable/credible</a:t>
                      </a:r>
                      <a:endParaRPr lang="en-VN"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5427704"/>
                  </a:ext>
                </a:extLst>
              </a:tr>
              <a:tr h="543146">
                <a:tc>
                  <a:txBody>
                    <a:bodyPr/>
                    <a:lstStyle/>
                    <a:p>
                      <a:pPr indent="-635">
                        <a:lnSpc>
                          <a:spcPct val="115000"/>
                        </a:lnSpc>
                        <a:spcAft>
                          <a:spcPts val="1000"/>
                        </a:spcAft>
                      </a:pPr>
                      <a:r>
                        <a:rPr lang="en-VN" sz="1400">
                          <a:effectLst/>
                        </a:rPr>
                        <a:t>Leaflets and brochures </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Not very high</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Visual only</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Medium</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Not very reliable/credible</a:t>
                      </a:r>
                      <a:endParaRPr lang="en-VN"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8785245"/>
                  </a:ext>
                </a:extLst>
              </a:tr>
              <a:tr h="543061">
                <a:tc>
                  <a:txBody>
                    <a:bodyPr/>
                    <a:lstStyle/>
                    <a:p>
                      <a:pPr indent="-635">
                        <a:lnSpc>
                          <a:spcPct val="115000"/>
                        </a:lnSpc>
                        <a:spcAft>
                          <a:spcPts val="1000"/>
                        </a:spcAft>
                      </a:pPr>
                      <a:r>
                        <a:rPr lang="en-VN" sz="1400">
                          <a:effectLst/>
                        </a:rPr>
                        <a:t>Emails</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Free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Audio and visual</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Large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Not very reliable/credible</a:t>
                      </a:r>
                      <a:endParaRPr lang="en-VN"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66067202"/>
                  </a:ext>
                </a:extLst>
              </a:tr>
              <a:tr h="543061">
                <a:tc>
                  <a:txBody>
                    <a:bodyPr/>
                    <a:lstStyle/>
                    <a:p>
                      <a:pPr indent="-635">
                        <a:lnSpc>
                          <a:spcPct val="115000"/>
                        </a:lnSpc>
                        <a:spcAft>
                          <a:spcPts val="1000"/>
                        </a:spcAft>
                      </a:pPr>
                      <a:r>
                        <a:rPr lang="en-VN" sz="1400">
                          <a:effectLst/>
                        </a:rPr>
                        <a:t>Social media</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dirty="0">
                          <a:effectLst/>
                        </a:rPr>
                        <a:t>Medium</a:t>
                      </a:r>
                      <a:endParaRPr lang="en-VN"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Audio and visual</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a:effectLst/>
                        </a:rPr>
                        <a:t>Very large</a:t>
                      </a:r>
                      <a:endParaRPr lang="en-V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nSpc>
                          <a:spcPct val="115000"/>
                        </a:lnSpc>
                        <a:spcAft>
                          <a:spcPts val="1000"/>
                        </a:spcAft>
                      </a:pPr>
                      <a:r>
                        <a:rPr lang="en-VN" sz="1400" dirty="0">
                          <a:effectLst/>
                        </a:rPr>
                        <a:t>Not very reliable/credible</a:t>
                      </a:r>
                      <a:endParaRPr lang="en-VN"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2496502"/>
                  </a:ext>
                </a:extLst>
              </a:tr>
            </a:tbl>
          </a:graphicData>
        </a:graphic>
      </p:graphicFrame>
    </p:spTree>
    <p:extLst>
      <p:ext uri="{BB962C8B-B14F-4D97-AF65-F5344CB8AC3E}">
        <p14:creationId xmlns:p14="http://schemas.microsoft.com/office/powerpoint/2010/main" val="2200497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7635" y="3337663"/>
            <a:ext cx="4494845" cy="1569660"/>
          </a:xfrm>
          <a:prstGeom prst="rect">
            <a:avLst/>
          </a:prstGeom>
        </p:spPr>
        <p:txBody>
          <a:bodyPr wrap="square">
            <a:spAutoFit/>
          </a:bodyPr>
          <a:lstStyle/>
          <a:p>
            <a:pPr algn="just"/>
            <a:r>
              <a:rPr lang="en-VN" sz="2400" dirty="0"/>
              <a:t>a printed sheet of paper or a few printed pages that are given free to advertise or give information about something</a:t>
            </a:r>
            <a:endParaRPr lang="en-US" sz="3600" dirty="0"/>
          </a:p>
        </p:txBody>
      </p:sp>
      <p:grpSp>
        <p:nvGrpSpPr>
          <p:cNvPr id="6" name="Group 5">
            <a:extLst>
              <a:ext uri="{FF2B5EF4-FFF2-40B4-BE49-F238E27FC236}">
                <a16:creationId xmlns:a16="http://schemas.microsoft.com/office/drawing/2014/main" id="{5A6BE685-7883-CCAE-96AA-675ECFC1C415}"/>
              </a:ext>
            </a:extLst>
          </p:cNvPr>
          <p:cNvGrpSpPr/>
          <p:nvPr/>
        </p:nvGrpSpPr>
        <p:grpSpPr>
          <a:xfrm>
            <a:off x="515355" y="910218"/>
            <a:ext cx="3568713" cy="1300503"/>
            <a:chOff x="515355" y="910218"/>
            <a:chExt cx="3568713" cy="1300503"/>
          </a:xfrm>
        </p:grpSpPr>
        <p:sp>
          <p:nvSpPr>
            <p:cNvPr id="7" name="Google Shape;1881;p31"/>
            <p:cNvSpPr txBox="1">
              <a:spLocks/>
            </p:cNvSpPr>
            <p:nvPr/>
          </p:nvSpPr>
          <p:spPr>
            <a:xfrm>
              <a:off x="515355" y="910218"/>
              <a:ext cx="3568713"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F9801"/>
                  </a:solidFill>
                </a:rPr>
                <a:t>leaflet (n)</a:t>
              </a:r>
              <a:endParaRPr lang="en-US" sz="6000" b="1" dirty="0">
                <a:solidFill>
                  <a:srgbClr val="FF9801"/>
                </a:solidFill>
                <a:cs typeface="Calibri" panose="020F0502020204030204" pitchFamily="34" charset="0"/>
              </a:endParaRPr>
            </a:p>
          </p:txBody>
        </p:sp>
        <p:sp>
          <p:nvSpPr>
            <p:cNvPr id="2" name="Rectangle 1"/>
            <p:cNvSpPr/>
            <p:nvPr/>
          </p:nvSpPr>
          <p:spPr>
            <a:xfrm>
              <a:off x="1559268" y="1687501"/>
              <a:ext cx="1319592" cy="523220"/>
            </a:xfrm>
            <a:prstGeom prst="rect">
              <a:avLst/>
            </a:prstGeom>
          </p:spPr>
          <p:txBody>
            <a:bodyPr wrap="none">
              <a:spAutoFit/>
            </a:bodyPr>
            <a:lstStyle/>
            <a:p>
              <a:pPr algn="just"/>
              <a:r>
                <a:rPr lang="en-VN" sz="2800" dirty="0">
                  <a:solidFill>
                    <a:schemeClr val="accent2">
                      <a:lumMod val="50000"/>
                    </a:schemeClr>
                  </a:solidFill>
                  <a:effectLst/>
                  <a:ea typeface="Times New Roman" panose="02020603050405020304" pitchFamily="18" charset="0"/>
                </a:rPr>
                <a:t>/ˈliːflət/</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mp3-output-ttsfree(dot)com (7)" descr="mp3-output-ttsfree(dot)com (7)">
            <a:hlinkClick r:id="" action="ppaction://media"/>
            <a:extLst>
              <a:ext uri="{FF2B5EF4-FFF2-40B4-BE49-F238E27FC236}">
                <a16:creationId xmlns:a16="http://schemas.microsoft.com/office/drawing/2014/main" id="{E549878C-3F6A-FB4E-A415-473F74BAFA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42854" y="2468826"/>
            <a:ext cx="752420" cy="752420"/>
          </a:xfrm>
          <a:prstGeom prst="rect">
            <a:avLst/>
          </a:prstGeom>
        </p:spPr>
      </p:pic>
      <p:pic>
        <p:nvPicPr>
          <p:cNvPr id="6146" name="Picture 2" descr="Phát tờ rơi là gì? Tại sao phải phát tờ rơi? - SocPrinting - Công ty in ấn  giá rẻ chất lượng cao nhất.">
            <a:extLst>
              <a:ext uri="{FF2B5EF4-FFF2-40B4-BE49-F238E27FC236}">
                <a16:creationId xmlns:a16="http://schemas.microsoft.com/office/drawing/2014/main" id="{804C2EFA-237B-2842-8C8D-0B85E6B51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405" y="910218"/>
            <a:ext cx="3468558" cy="23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1289" y="3286356"/>
            <a:ext cx="4837746" cy="1815882"/>
          </a:xfrm>
          <a:prstGeom prst="rect">
            <a:avLst/>
          </a:prstGeom>
        </p:spPr>
        <p:txBody>
          <a:bodyPr wrap="square">
            <a:spAutoFit/>
          </a:bodyPr>
          <a:lstStyle/>
          <a:p>
            <a:pPr algn="just"/>
            <a:r>
              <a:rPr lang="en-VN" sz="2800" dirty="0"/>
              <a:t>a small magazine or book containing pictures and information about something or advertising something</a:t>
            </a:r>
            <a:endParaRPr lang="en-US" sz="4000" dirty="0"/>
          </a:p>
        </p:txBody>
      </p:sp>
      <p:grpSp>
        <p:nvGrpSpPr>
          <p:cNvPr id="5" name="Group 4">
            <a:extLst>
              <a:ext uri="{FF2B5EF4-FFF2-40B4-BE49-F238E27FC236}">
                <a16:creationId xmlns:a16="http://schemas.microsoft.com/office/drawing/2014/main" id="{92EC09DA-A50D-4330-EBC3-CB8459833B6F}"/>
              </a:ext>
            </a:extLst>
          </p:cNvPr>
          <p:cNvGrpSpPr/>
          <p:nvPr/>
        </p:nvGrpSpPr>
        <p:grpSpPr>
          <a:xfrm>
            <a:off x="169764" y="973892"/>
            <a:ext cx="4405039" cy="1510175"/>
            <a:chOff x="169764" y="973892"/>
            <a:chExt cx="4405039" cy="1510175"/>
          </a:xfrm>
        </p:grpSpPr>
        <p:sp>
          <p:nvSpPr>
            <p:cNvPr id="7" name="Google Shape;1881;p31"/>
            <p:cNvSpPr txBox="1">
              <a:spLocks/>
            </p:cNvSpPr>
            <p:nvPr/>
          </p:nvSpPr>
          <p:spPr>
            <a:xfrm>
              <a:off x="169764" y="973892"/>
              <a:ext cx="4405039"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brochure (n)</a:t>
              </a:r>
              <a:endParaRPr lang="en-US" sz="4800" b="1" dirty="0">
                <a:solidFill>
                  <a:schemeClr val="accent2"/>
                </a:solidFill>
                <a:cs typeface="Calibri" panose="020F0502020204030204" pitchFamily="34" charset="0"/>
              </a:endParaRPr>
            </a:p>
          </p:txBody>
        </p:sp>
        <p:sp>
          <p:nvSpPr>
            <p:cNvPr id="2" name="Rectangle 1"/>
            <p:cNvSpPr/>
            <p:nvPr/>
          </p:nvSpPr>
          <p:spPr>
            <a:xfrm>
              <a:off x="1077699" y="1776181"/>
              <a:ext cx="2589170" cy="707886"/>
            </a:xfrm>
            <a:prstGeom prst="rect">
              <a:avLst/>
            </a:prstGeom>
          </p:spPr>
          <p:txBody>
            <a:bodyPr wrap="none">
              <a:spAutoFit/>
            </a:bodyPr>
            <a:lstStyle/>
            <a:p>
              <a:pPr algn="just"/>
              <a:r>
                <a:rPr lang="en-VN" sz="4000" dirty="0">
                  <a:solidFill>
                    <a:schemeClr val="accent2">
                      <a:lumMod val="50000"/>
                    </a:schemeClr>
                  </a:solidFill>
                  <a:effectLst/>
                  <a:ea typeface="Times New Roman" panose="02020603050405020304" pitchFamily="18" charset="0"/>
                </a:rPr>
                <a:t>/ˈbrəʊʃə(r)/</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9F9DA75-F925-5E9D-2207-409DEF071443}"/>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5122" name="Picture 2" descr="Travel Brochure Templates | MyCreativeShop">
            <a:extLst>
              <a:ext uri="{FF2B5EF4-FFF2-40B4-BE49-F238E27FC236}">
                <a16:creationId xmlns:a16="http://schemas.microsoft.com/office/drawing/2014/main" id="{1E975C93-6DFC-D84E-923C-32BC373D8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895" y="827178"/>
            <a:ext cx="3785341" cy="2801152"/>
          </a:xfrm>
          <a:prstGeom prst="rect">
            <a:avLst/>
          </a:prstGeom>
          <a:noFill/>
          <a:extLst>
            <a:ext uri="{909E8E84-426E-40DD-AFC4-6F175D3DCCD1}">
              <a14:hiddenFill xmlns:a14="http://schemas.microsoft.com/office/drawing/2010/main">
                <a:solidFill>
                  <a:srgbClr val="FFFFFF"/>
                </a:solidFill>
              </a14:hiddenFill>
            </a:ext>
          </a:extLst>
        </p:spPr>
      </p:pic>
      <p:pic>
        <p:nvPicPr>
          <p:cNvPr id="8" name="mp3-output-ttsfree(dot)com (6)" descr="mp3-output-ttsfree(dot)com (6)">
            <a:hlinkClick r:id="" action="ppaction://media"/>
            <a:extLst>
              <a:ext uri="{FF2B5EF4-FFF2-40B4-BE49-F238E27FC236}">
                <a16:creationId xmlns:a16="http://schemas.microsoft.com/office/drawing/2014/main" id="{E2A55C77-FD70-EA4D-8F56-54959A827C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8400" y="2508974"/>
            <a:ext cx="752475" cy="752475"/>
          </a:xfrm>
          <a:prstGeom prst="rect">
            <a:avLst/>
          </a:prstGeom>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138" y="3346950"/>
            <a:ext cx="4763637" cy="1569660"/>
          </a:xfrm>
          <a:prstGeom prst="rect">
            <a:avLst/>
          </a:prstGeom>
        </p:spPr>
        <p:txBody>
          <a:bodyPr wrap="square">
            <a:spAutoFit/>
          </a:bodyPr>
          <a:lstStyle/>
          <a:p>
            <a:pPr algn="just"/>
            <a:r>
              <a:rPr lang="en-VN" sz="2400" dirty="0"/>
              <a:t>activities done in order to increase the sales of a product or service; a set of advertisements for a particular product or service</a:t>
            </a:r>
          </a:p>
        </p:txBody>
      </p:sp>
      <p:grpSp>
        <p:nvGrpSpPr>
          <p:cNvPr id="5" name="Group 4">
            <a:extLst>
              <a:ext uri="{FF2B5EF4-FFF2-40B4-BE49-F238E27FC236}">
                <a16:creationId xmlns:a16="http://schemas.microsoft.com/office/drawing/2014/main" id="{E57DD6E0-F11D-24A5-2D81-706078410442}"/>
              </a:ext>
            </a:extLst>
          </p:cNvPr>
          <p:cNvGrpSpPr/>
          <p:nvPr/>
        </p:nvGrpSpPr>
        <p:grpSpPr>
          <a:xfrm>
            <a:off x="280012" y="842443"/>
            <a:ext cx="4688118" cy="1515130"/>
            <a:chOff x="280012" y="842443"/>
            <a:chExt cx="4688118" cy="1515130"/>
          </a:xfrm>
        </p:grpSpPr>
        <p:sp>
          <p:nvSpPr>
            <p:cNvPr id="7" name="Google Shape;1881;p31"/>
            <p:cNvSpPr txBox="1">
              <a:spLocks/>
            </p:cNvSpPr>
            <p:nvPr/>
          </p:nvSpPr>
          <p:spPr>
            <a:xfrm>
              <a:off x="280012" y="842443"/>
              <a:ext cx="468811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promotion (n)</a:t>
              </a:r>
              <a:endParaRPr lang="en-US" sz="4800" b="1" dirty="0">
                <a:solidFill>
                  <a:schemeClr val="accent2"/>
                </a:solidFill>
                <a:cs typeface="Calibri" panose="020F0502020204030204" pitchFamily="34" charset="0"/>
              </a:endParaRPr>
            </a:p>
          </p:txBody>
        </p:sp>
        <p:sp>
          <p:nvSpPr>
            <p:cNvPr id="2" name="Rectangle 1"/>
            <p:cNvSpPr/>
            <p:nvPr/>
          </p:nvSpPr>
          <p:spPr>
            <a:xfrm>
              <a:off x="1260596" y="1772798"/>
              <a:ext cx="2258952" cy="584775"/>
            </a:xfrm>
            <a:prstGeom prst="rect">
              <a:avLst/>
            </a:prstGeom>
          </p:spPr>
          <p:txBody>
            <a:bodyPr wrap="none">
              <a:spAutoFit/>
            </a:bodyPr>
            <a:lstStyle/>
            <a:p>
              <a:pPr algn="just"/>
              <a:r>
                <a:rPr lang="en-VN" sz="3200" dirty="0">
                  <a:solidFill>
                    <a:schemeClr val="accent2">
                      <a:lumMod val="50000"/>
                    </a:schemeClr>
                  </a:solidFill>
                  <a:effectLst/>
                  <a:ea typeface="Times New Roman" panose="02020603050405020304" pitchFamily="18" charset="0"/>
                </a:rPr>
                <a:t>/prəˈməʊʃn/</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EAC5FA-D87C-7AED-1B31-70AFA11C43A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4098" name="Picture 2" descr="Promotion là gì? Yếu tố đánh giá một chiến lược Promotion thành công">
            <a:extLst>
              <a:ext uri="{FF2B5EF4-FFF2-40B4-BE49-F238E27FC236}">
                <a16:creationId xmlns:a16="http://schemas.microsoft.com/office/drawing/2014/main" id="{122F468E-E4BF-8047-A6F5-EA1FECBE7D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130" y="1277643"/>
            <a:ext cx="4138613" cy="2069307"/>
          </a:xfrm>
          <a:prstGeom prst="rect">
            <a:avLst/>
          </a:prstGeom>
          <a:noFill/>
          <a:extLst>
            <a:ext uri="{909E8E84-426E-40DD-AFC4-6F175D3DCCD1}">
              <a14:hiddenFill xmlns:a14="http://schemas.microsoft.com/office/drawing/2010/main">
                <a:solidFill>
                  <a:srgbClr val="FFFFFF"/>
                </a:solidFill>
              </a14:hiddenFill>
            </a:ext>
          </a:extLst>
        </p:spPr>
      </p:pic>
      <p:pic>
        <p:nvPicPr>
          <p:cNvPr id="3" name="mp3-output-ttsfree(dot)com (4)" descr="mp3-output-ttsfree(dot)com (4)">
            <a:hlinkClick r:id="" action="ppaction://media"/>
            <a:extLst>
              <a:ext uri="{FF2B5EF4-FFF2-40B4-BE49-F238E27FC236}">
                <a16:creationId xmlns:a16="http://schemas.microsoft.com/office/drawing/2014/main" id="{CE002C3C-D48B-7A4C-A437-CFEA04BF90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60438" y="2454138"/>
            <a:ext cx="768487" cy="768487"/>
          </a:xfrm>
          <a:prstGeom prst="rect">
            <a:avLst/>
          </a:prstGeom>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138" y="3346950"/>
            <a:ext cx="5734912" cy="1384995"/>
          </a:xfrm>
          <a:prstGeom prst="rect">
            <a:avLst/>
          </a:prstGeom>
        </p:spPr>
        <p:txBody>
          <a:bodyPr wrap="square">
            <a:spAutoFit/>
          </a:bodyPr>
          <a:lstStyle/>
          <a:p>
            <a:pPr algn="just"/>
            <a:r>
              <a:rPr lang="en-VN" sz="2800" dirty="0"/>
              <a:t>the activity of using messages on social media, emails, text messages, etc. to frighten or upset somebody </a:t>
            </a:r>
            <a:endParaRPr lang="en-US" sz="2800" dirty="0"/>
          </a:p>
        </p:txBody>
      </p:sp>
      <p:grpSp>
        <p:nvGrpSpPr>
          <p:cNvPr id="5" name="Group 4">
            <a:extLst>
              <a:ext uri="{FF2B5EF4-FFF2-40B4-BE49-F238E27FC236}">
                <a16:creationId xmlns:a16="http://schemas.microsoft.com/office/drawing/2014/main" id="{E57DD6E0-F11D-24A5-2D81-706078410442}"/>
              </a:ext>
            </a:extLst>
          </p:cNvPr>
          <p:cNvGrpSpPr/>
          <p:nvPr/>
        </p:nvGrpSpPr>
        <p:grpSpPr>
          <a:xfrm>
            <a:off x="280012" y="842443"/>
            <a:ext cx="4688118" cy="1515130"/>
            <a:chOff x="280012" y="842443"/>
            <a:chExt cx="4688118" cy="1515130"/>
          </a:xfrm>
        </p:grpSpPr>
        <p:sp>
          <p:nvSpPr>
            <p:cNvPr id="7" name="Google Shape;1881;p31"/>
            <p:cNvSpPr txBox="1">
              <a:spLocks/>
            </p:cNvSpPr>
            <p:nvPr/>
          </p:nvSpPr>
          <p:spPr>
            <a:xfrm>
              <a:off x="280012" y="842443"/>
              <a:ext cx="468811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cyberbullying (n)</a:t>
              </a:r>
              <a:endParaRPr lang="en-US" sz="4800" b="1" dirty="0">
                <a:solidFill>
                  <a:schemeClr val="accent2"/>
                </a:solidFill>
                <a:cs typeface="Calibri" panose="020F0502020204030204" pitchFamily="34" charset="0"/>
              </a:endParaRPr>
            </a:p>
          </p:txBody>
        </p:sp>
        <p:sp>
          <p:nvSpPr>
            <p:cNvPr id="2" name="Rectangle 1"/>
            <p:cNvSpPr/>
            <p:nvPr/>
          </p:nvSpPr>
          <p:spPr>
            <a:xfrm>
              <a:off x="1141973" y="1772798"/>
              <a:ext cx="2496196" cy="584775"/>
            </a:xfrm>
            <a:prstGeom prst="rect">
              <a:avLst/>
            </a:prstGeom>
          </p:spPr>
          <p:txBody>
            <a:bodyPr wrap="none">
              <a:spAutoFit/>
            </a:bodyPr>
            <a:lstStyle/>
            <a:p>
              <a:pPr algn="just"/>
              <a:r>
                <a:rPr lang="en-VN" sz="3200" dirty="0">
                  <a:solidFill>
                    <a:schemeClr val="accent2">
                      <a:lumMod val="50000"/>
                    </a:schemeClr>
                  </a:solidFill>
                  <a:ea typeface="Times New Roman" panose="02020603050405020304" pitchFamily="18" charset="0"/>
                </a:rPr>
                <a:t>/ˈsaɪbəbʊliɪŋ/</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EAC5FA-D87C-7AED-1B31-70AFA11C43A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074" name="Picture 2" descr="Cyberbullying là gì? Nguy hiểm ra sao? Làm gì khi là nạn nhân?">
            <a:extLst>
              <a:ext uri="{FF2B5EF4-FFF2-40B4-BE49-F238E27FC236}">
                <a16:creationId xmlns:a16="http://schemas.microsoft.com/office/drawing/2014/main" id="{59F2B1CD-5301-0545-9A25-20C243D57D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8130" y="960541"/>
            <a:ext cx="4164778" cy="2179278"/>
          </a:xfrm>
          <a:prstGeom prst="rect">
            <a:avLst/>
          </a:prstGeom>
          <a:noFill/>
          <a:extLst>
            <a:ext uri="{909E8E84-426E-40DD-AFC4-6F175D3DCCD1}">
              <a14:hiddenFill xmlns:a14="http://schemas.microsoft.com/office/drawing/2010/main">
                <a:solidFill>
                  <a:srgbClr val="FFFFFF"/>
                </a:solidFill>
              </a14:hiddenFill>
            </a:ext>
          </a:extLst>
        </p:spPr>
      </p:pic>
      <p:pic>
        <p:nvPicPr>
          <p:cNvPr id="3" name="mp3-output-ttsfree(dot)com (3)" descr="mp3-output-ttsfree(dot)com (3)">
            <a:hlinkClick r:id="" action="ppaction://media"/>
            <a:extLst>
              <a:ext uri="{FF2B5EF4-FFF2-40B4-BE49-F238E27FC236}">
                <a16:creationId xmlns:a16="http://schemas.microsoft.com/office/drawing/2014/main" id="{9B1C5AC2-C188-5F4B-A9DD-E560628C1E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13861" y="2420142"/>
            <a:ext cx="752420" cy="752420"/>
          </a:xfrm>
          <a:prstGeom prst="rect">
            <a:avLst/>
          </a:prstGeom>
        </p:spPr>
      </p:pic>
    </p:spTree>
    <p:extLst>
      <p:ext uri="{BB962C8B-B14F-4D97-AF65-F5344CB8AC3E}">
        <p14:creationId xmlns:p14="http://schemas.microsoft.com/office/powerpoint/2010/main" val="528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1194189156"/>
              </p:ext>
            </p:extLst>
          </p:nvPr>
        </p:nvGraphicFramePr>
        <p:xfrm>
          <a:off x="0" y="708710"/>
          <a:ext cx="9144000" cy="4353022"/>
        </p:xfrm>
        <a:graphic>
          <a:graphicData uri="http://schemas.openxmlformats.org/drawingml/2006/table">
            <a:tbl>
              <a:tblPr firstRow="1" bandRow="1">
                <a:tableStyleId>{5DA37D80-6434-44D0-A028-1B22A696006F}</a:tableStyleId>
              </a:tblPr>
              <a:tblGrid>
                <a:gridCol w="1614488">
                  <a:extLst>
                    <a:ext uri="{9D8B030D-6E8A-4147-A177-3AD203B41FA5}">
                      <a16:colId xmlns:a16="http://schemas.microsoft.com/office/drawing/2014/main" val="20000"/>
                    </a:ext>
                  </a:extLst>
                </a:gridCol>
                <a:gridCol w="1785937">
                  <a:extLst>
                    <a:ext uri="{9D8B030D-6E8A-4147-A177-3AD203B41FA5}">
                      <a16:colId xmlns:a16="http://schemas.microsoft.com/office/drawing/2014/main" val="20003"/>
                    </a:ext>
                  </a:extLst>
                </a:gridCol>
                <a:gridCol w="4209647">
                  <a:extLst>
                    <a:ext uri="{9D8B030D-6E8A-4147-A177-3AD203B41FA5}">
                      <a16:colId xmlns:a16="http://schemas.microsoft.com/office/drawing/2014/main" val="20001"/>
                    </a:ext>
                  </a:extLst>
                </a:gridCol>
                <a:gridCol w="1533928">
                  <a:extLst>
                    <a:ext uri="{9D8B030D-6E8A-4147-A177-3AD203B41FA5}">
                      <a16:colId xmlns:a16="http://schemas.microsoft.com/office/drawing/2014/main" val="20002"/>
                    </a:ext>
                  </a:extLst>
                </a:gridCol>
              </a:tblGrid>
              <a:tr h="659543">
                <a:tc>
                  <a:txBody>
                    <a:bodyPr/>
                    <a:lstStyle/>
                    <a:p>
                      <a:pPr marL="0" marR="0" indent="-1270" algn="ctr">
                        <a:lnSpc>
                          <a:spcPct val="107000"/>
                        </a:lnSpc>
                        <a:spcBef>
                          <a:spcPts val="0"/>
                        </a:spcBef>
                        <a:spcAft>
                          <a:spcPts val="0"/>
                        </a:spcAft>
                      </a:pPr>
                      <a:r>
                        <a:rPr lang="en-US" sz="2000" b="1" kern="100" dirty="0">
                          <a:effectLst/>
                          <a:latin typeface="Calibri" panose="020F0502020204030204" pitchFamily="34" charset="0"/>
                          <a:ea typeface="Times New Roman" panose="02020603050405020304" pitchFamily="18" charset="0"/>
                          <a:cs typeface="Calibri" panose="020F0502020204030204" pitchFamily="34" charset="0"/>
                        </a:rPr>
                        <a:t>Form</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indent="-1270" algn="ctr">
                        <a:lnSpc>
                          <a:spcPct val="107000"/>
                        </a:lnSpc>
                        <a:spcBef>
                          <a:spcPts val="0"/>
                        </a:spcBef>
                        <a:spcAft>
                          <a:spcPts val="0"/>
                        </a:spcAft>
                      </a:pPr>
                      <a:r>
                        <a:rPr lang="en-US" sz="2000" b="1" kern="100" dirty="0">
                          <a:effectLst/>
                          <a:latin typeface="Calibri" panose="020F0502020204030204" pitchFamily="34" charset="0"/>
                          <a:ea typeface="Times New Roman" panose="02020603050405020304" pitchFamily="18" charset="0"/>
                          <a:cs typeface="Calibri" panose="020F0502020204030204" pitchFamily="34" charset="0"/>
                        </a:rPr>
                        <a:t>Pronunciation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indent="-1270" algn="ctr">
                        <a:lnSpc>
                          <a:spcPct val="107000"/>
                        </a:lnSpc>
                        <a:spcBef>
                          <a:spcPts val="0"/>
                        </a:spcBef>
                        <a:spcAft>
                          <a:spcPts val="0"/>
                        </a:spcAft>
                      </a:pPr>
                      <a:r>
                        <a:rPr lang="en-US" sz="2000" b="1" kern="100" dirty="0">
                          <a:effectLst/>
                          <a:latin typeface="Calibri" panose="020F0502020204030204" pitchFamily="34" charset="0"/>
                          <a:ea typeface="Times New Roman" panose="02020603050405020304" pitchFamily="18" charset="0"/>
                          <a:cs typeface="Calibri" panose="020F0502020204030204" pitchFamily="34" charset="0"/>
                        </a:rPr>
                        <a:t>Meaning</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indent="-1270" algn="ctr">
                        <a:lnSpc>
                          <a:spcPct val="107000"/>
                        </a:lnSpc>
                        <a:spcBef>
                          <a:spcPts val="0"/>
                        </a:spcBef>
                        <a:spcAft>
                          <a:spcPts val="0"/>
                        </a:spcAft>
                      </a:pPr>
                      <a:r>
                        <a:rPr lang="en-US" sz="2000" b="1" kern="100" dirty="0">
                          <a:effectLst/>
                          <a:latin typeface="Calibri" panose="020F0502020204030204" pitchFamily="34" charset="0"/>
                          <a:ea typeface="Times New Roman" panose="02020603050405020304" pitchFamily="18" charset="0"/>
                          <a:cs typeface="Calibri" panose="020F0502020204030204" pitchFamily="34" charset="0"/>
                        </a:rPr>
                        <a:t>Vietnamese equivalent</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751514">
                <a:tc>
                  <a:txBody>
                    <a:bodyPr/>
                    <a:lstStyle/>
                    <a:p>
                      <a:pPr indent="-1270"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1. </a:t>
                      </a:r>
                      <a:r>
                        <a:rPr lang="en-GB" sz="1600" kern="100">
                          <a:solidFill>
                            <a:srgbClr val="000000"/>
                          </a:solidFill>
                          <a:effectLst/>
                          <a:latin typeface="+mn-lt"/>
                          <a:ea typeface="Times New Roman" panose="02020603050405020304" pitchFamily="18" charset="0"/>
                          <a:cs typeface="Times New Roman" panose="02020603050405020304" pitchFamily="18" charset="0"/>
                        </a:rPr>
                        <a:t>leaflet (n)</a:t>
                      </a:r>
                      <a:endParaRPr lang="en-VN" sz="1600" kern="100">
                        <a:effectLst/>
                        <a:latin typeface="+mn-lt"/>
                        <a:ea typeface="Times New Roman" panose="02020603050405020304" pitchFamily="18" charset="0"/>
                        <a:cs typeface="Times New Roman" panose="02020603050405020304" pitchFamily="18" charset="0"/>
                      </a:endParaRPr>
                    </a:p>
                    <a:p>
                      <a:pPr indent="-1270" algn="just">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 </a:t>
                      </a:r>
                      <a:endParaRPr lang="en-VN"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/ˈliːflət/</a:t>
                      </a:r>
                      <a:endParaRPr lang="en-VN" sz="1600" kern="100">
                        <a:effectLst/>
                        <a:latin typeface="+mn-lt"/>
                        <a:ea typeface="Times New Roman" panose="02020603050405020304" pitchFamily="18" charset="0"/>
                        <a:cs typeface="Times New Roman" panose="02020603050405020304" pitchFamily="18" charset="0"/>
                      </a:endParaRPr>
                    </a:p>
                    <a:p>
                      <a:pPr indent="-1270" algn="just">
                        <a:lnSpc>
                          <a:spcPct val="107000"/>
                        </a:lnSpc>
                      </a:pPr>
                      <a:r>
                        <a:rPr lang="en-VN" sz="1600" kern="10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a printed sheet of paper or a few printed pages that are given free to advertise or give information about something</a:t>
                      </a:r>
                      <a:endParaRPr lang="en-VN"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tờ rơi</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1823">
                <a:tc>
                  <a:txBody>
                    <a:bodyPr/>
                    <a:lstStyle/>
                    <a:p>
                      <a:pPr indent="-1270"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2.</a:t>
                      </a:r>
                      <a:r>
                        <a:rPr lang="en-GB" sz="1600" kern="100">
                          <a:solidFill>
                            <a:srgbClr val="000000"/>
                          </a:solidFill>
                          <a:effectLst/>
                          <a:latin typeface="+mn-lt"/>
                          <a:ea typeface="Times New Roman" panose="02020603050405020304" pitchFamily="18" charset="0"/>
                          <a:cs typeface="Times New Roman" panose="02020603050405020304" pitchFamily="18" charset="0"/>
                        </a:rPr>
                        <a:t> brochure</a:t>
                      </a:r>
                      <a:r>
                        <a:rPr lang="en-VN" sz="1600" kern="100">
                          <a:solidFill>
                            <a:srgbClr val="000000"/>
                          </a:solidFill>
                          <a:effectLst/>
                          <a:latin typeface="+mn-lt"/>
                          <a:ea typeface="Times New Roman" panose="02020603050405020304" pitchFamily="18" charset="0"/>
                          <a:cs typeface="Times New Roman" panose="02020603050405020304" pitchFamily="18" charset="0"/>
                        </a:rPr>
                        <a:t> (</a:t>
                      </a:r>
                      <a:r>
                        <a:rPr lang="en-GB" sz="1600" kern="100">
                          <a:solidFill>
                            <a:srgbClr val="000000"/>
                          </a:solidFill>
                          <a:effectLst/>
                          <a:latin typeface="+mn-lt"/>
                          <a:ea typeface="Times New Roman" panose="02020603050405020304" pitchFamily="18" charset="0"/>
                          <a:cs typeface="Times New Roman" panose="02020603050405020304" pitchFamily="18" charset="0"/>
                        </a:rPr>
                        <a:t>n</a:t>
                      </a:r>
                      <a:r>
                        <a:rPr lang="en-VN" sz="1600" kern="100">
                          <a:solidFill>
                            <a:srgbClr val="000000"/>
                          </a:solidFill>
                          <a:effectLst/>
                          <a:latin typeface="+mn-lt"/>
                          <a:ea typeface="Times New Roman" panose="02020603050405020304" pitchFamily="18" charset="0"/>
                          <a:cs typeface="Times New Roman" panose="02020603050405020304" pitchFamily="18" charset="0"/>
                        </a:rPr>
                        <a:t>)</a:t>
                      </a:r>
                      <a:endParaRPr lang="en-VN"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/ˈbrəʊʃə(r)/</a:t>
                      </a:r>
                      <a:endParaRPr lang="en-VN" sz="1600" kern="100">
                        <a:effectLst/>
                        <a:latin typeface="+mn-lt"/>
                        <a:ea typeface="Times New Roman" panose="02020603050405020304" pitchFamily="18" charset="0"/>
                        <a:cs typeface="Times New Roman" panose="02020603050405020304" pitchFamily="18" charset="0"/>
                      </a:endParaRPr>
                    </a:p>
                    <a:p>
                      <a:pPr indent="-1270" algn="just">
                        <a:lnSpc>
                          <a:spcPct val="107000"/>
                        </a:lnSpc>
                      </a:pPr>
                      <a:r>
                        <a:rPr lang="en-VN" sz="1600" kern="10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pPr>
                      <a:r>
                        <a:rPr lang="en-VN" sz="1600" kern="100" dirty="0">
                          <a:solidFill>
                            <a:srgbClr val="000000"/>
                          </a:solidFill>
                          <a:effectLst/>
                          <a:latin typeface="+mn-lt"/>
                          <a:ea typeface="Times New Roman" panose="02020603050405020304" pitchFamily="18" charset="0"/>
                          <a:cs typeface="Times New Roman" panose="02020603050405020304" pitchFamily="18" charset="0"/>
                        </a:rPr>
                        <a:t> a small magazine or book containing pictures and information about something or advertising something</a:t>
                      </a:r>
                      <a:endParaRPr lang="en-VN" sz="16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sách (nhỏ) quảng cáo</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1823">
                <a:tc>
                  <a:txBody>
                    <a:bodyPr/>
                    <a:lstStyle/>
                    <a:p>
                      <a:pPr indent="-1270" algn="just">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3. promotion (n)</a:t>
                      </a:r>
                      <a:endParaRPr lang="en-VN"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/prəˈməʊʃn/</a:t>
                      </a:r>
                      <a:endParaRPr lang="en-VN" sz="1600" kern="100">
                        <a:effectLst/>
                        <a:latin typeface="+mn-lt"/>
                        <a:ea typeface="Times New Roman" panose="02020603050405020304" pitchFamily="18" charset="0"/>
                        <a:cs typeface="Times New Roman" panose="02020603050405020304" pitchFamily="18" charset="0"/>
                      </a:endParaRPr>
                    </a:p>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 </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pPr>
                      <a:r>
                        <a:rPr lang="en-VN" sz="1600" kern="100" dirty="0">
                          <a:solidFill>
                            <a:srgbClr val="000000"/>
                          </a:solidFill>
                          <a:effectLst/>
                          <a:latin typeface="+mn-lt"/>
                          <a:ea typeface="Times New Roman" panose="02020603050405020304" pitchFamily="18" charset="0"/>
                          <a:cs typeface="Times New Roman" panose="02020603050405020304" pitchFamily="18" charset="0"/>
                        </a:rPr>
                        <a:t>activities done in order to increase the sales of a product or service; a set of advertisements for a particular product or servi</a:t>
                      </a:r>
                      <a:endParaRPr lang="en-VN" sz="16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sự xúc tiến</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1823">
                <a:tc>
                  <a:txBody>
                    <a:bodyPr/>
                    <a:lstStyle/>
                    <a:p>
                      <a:pPr indent="-1270" algn="just">
                        <a:lnSpc>
                          <a:spcPct val="107000"/>
                        </a:lnSpc>
                      </a:pPr>
                      <a:r>
                        <a:rPr lang="en-GB" sz="1600" kern="100">
                          <a:solidFill>
                            <a:srgbClr val="000000"/>
                          </a:solidFill>
                          <a:effectLst/>
                          <a:latin typeface="+mn-lt"/>
                          <a:ea typeface="Times New Roman" panose="02020603050405020304" pitchFamily="18" charset="0"/>
                          <a:cs typeface="Times New Roman" panose="02020603050405020304" pitchFamily="18" charset="0"/>
                        </a:rPr>
                        <a:t>4</a:t>
                      </a:r>
                      <a:r>
                        <a:rPr lang="en-VN" sz="1600" kern="100">
                          <a:solidFill>
                            <a:srgbClr val="000000"/>
                          </a:solidFill>
                          <a:effectLst/>
                          <a:latin typeface="+mn-lt"/>
                          <a:ea typeface="Times New Roman" panose="02020603050405020304" pitchFamily="18" charset="0"/>
                          <a:cs typeface="Times New Roman" panose="02020603050405020304" pitchFamily="18" charset="0"/>
                        </a:rPr>
                        <a:t>. </a:t>
                      </a:r>
                      <a:r>
                        <a:rPr lang="en-GB" sz="1600" kern="100">
                          <a:solidFill>
                            <a:srgbClr val="000000"/>
                          </a:solidFill>
                          <a:effectLst/>
                          <a:latin typeface="+mn-lt"/>
                          <a:ea typeface="Times New Roman" panose="02020603050405020304" pitchFamily="18" charset="0"/>
                          <a:cs typeface="Times New Roman" panose="02020603050405020304" pitchFamily="18" charset="0"/>
                        </a:rPr>
                        <a:t>cyberbullying</a:t>
                      </a:r>
                      <a:r>
                        <a:rPr lang="en-VN" sz="1600" kern="100">
                          <a:solidFill>
                            <a:srgbClr val="000000"/>
                          </a:solidFill>
                          <a:effectLst/>
                          <a:latin typeface="+mn-lt"/>
                          <a:ea typeface="Times New Roman" panose="02020603050405020304" pitchFamily="18" charset="0"/>
                          <a:cs typeface="Times New Roman" panose="02020603050405020304" pitchFamily="18" charset="0"/>
                        </a:rPr>
                        <a:t> (</a:t>
                      </a:r>
                      <a:r>
                        <a:rPr lang="en-GB" sz="1600" kern="100">
                          <a:solidFill>
                            <a:srgbClr val="000000"/>
                          </a:solidFill>
                          <a:effectLst/>
                          <a:latin typeface="+mn-lt"/>
                          <a:ea typeface="Times New Roman" panose="02020603050405020304" pitchFamily="18" charset="0"/>
                          <a:cs typeface="Times New Roman" panose="02020603050405020304" pitchFamily="18" charset="0"/>
                        </a:rPr>
                        <a:t>n)</a:t>
                      </a:r>
                      <a:endParaRPr lang="en-VN" sz="16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/ˈsaɪbəbʊliɪŋ/</a:t>
                      </a:r>
                      <a:endParaRPr lang="en-VN" sz="1600" kern="100">
                        <a:effectLst/>
                        <a:latin typeface="+mn-lt"/>
                        <a:ea typeface="Times New Roman" panose="02020603050405020304" pitchFamily="18" charset="0"/>
                        <a:cs typeface="Times New Roman" panose="02020603050405020304" pitchFamily="18" charset="0"/>
                      </a:endParaRPr>
                    </a:p>
                    <a:p>
                      <a:pPr indent="-1270" algn="just">
                        <a:lnSpc>
                          <a:spcPct val="107000"/>
                        </a:lnSpc>
                      </a:pPr>
                      <a:r>
                        <a:rPr lang="en-VN" sz="1600" kern="100">
                          <a:solidFill>
                            <a:srgbClr val="000000"/>
                          </a:solidFill>
                          <a:effectLst/>
                          <a:latin typeface="+mn-lt"/>
                          <a:ea typeface="Times New Roman" panose="02020603050405020304" pitchFamily="18" charset="0"/>
                          <a:cs typeface="Times New Roman" panose="02020603050405020304" pitchFamily="18" charset="0"/>
                        </a:rPr>
                        <a:t> </a:t>
                      </a:r>
                      <a:endParaRPr lang="en-VN" sz="16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pPr>
                      <a:r>
                        <a:rPr lang="en-VN" sz="1600" kern="100" dirty="0">
                          <a:solidFill>
                            <a:srgbClr val="000000"/>
                          </a:solidFill>
                          <a:effectLst/>
                          <a:latin typeface="+mn-lt"/>
                          <a:ea typeface="Times New Roman" panose="02020603050405020304" pitchFamily="18" charset="0"/>
                          <a:cs typeface="Times New Roman" panose="02020603050405020304" pitchFamily="18" charset="0"/>
                        </a:rPr>
                        <a:t>the activity of using messages on </a:t>
                      </a:r>
                      <a:r>
                        <a:rPr lang="en-VN" sz="1600" u="none" strike="noStrike" kern="100" dirty="0">
                          <a:solidFill>
                            <a:srgbClr val="000000"/>
                          </a:solidFill>
                          <a:effectLst/>
                          <a:latin typeface="+mn-lt"/>
                          <a:ea typeface="Times New Roman" panose="02020603050405020304" pitchFamily="18" charset="0"/>
                          <a:cs typeface="Times New Roman" panose="02020603050405020304" pitchFamily="18" charset="0"/>
                        </a:rPr>
                        <a:t>social media</a:t>
                      </a:r>
                      <a:r>
                        <a:rPr lang="en-VN" sz="1600" kern="100" dirty="0">
                          <a:solidFill>
                            <a:srgbClr val="000000"/>
                          </a:solidFill>
                          <a:effectLst/>
                          <a:latin typeface="+mn-lt"/>
                          <a:ea typeface="Times New Roman" panose="02020603050405020304" pitchFamily="18" charset="0"/>
                          <a:cs typeface="Times New Roman" panose="02020603050405020304" pitchFamily="18" charset="0"/>
                        </a:rPr>
                        <a:t>, emails, text messages, etc. to frighten or upset somebody</a:t>
                      </a:r>
                      <a:endParaRPr lang="en-VN" sz="16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indent="-1270">
                        <a:lnSpc>
                          <a:spcPct val="107000"/>
                        </a:lnSpc>
                      </a:pPr>
                      <a:r>
                        <a:rPr lang="en-GB" sz="1600" kern="100" dirty="0" err="1">
                          <a:solidFill>
                            <a:srgbClr val="000000"/>
                          </a:solidFill>
                          <a:effectLst/>
                          <a:latin typeface="+mn-lt"/>
                          <a:ea typeface="Times New Roman" panose="02020603050405020304" pitchFamily="18" charset="0"/>
                          <a:cs typeface="Times New Roman" panose="02020603050405020304" pitchFamily="18" charset="0"/>
                        </a:rPr>
                        <a:t>bắt</a:t>
                      </a:r>
                      <a:r>
                        <a:rPr lang="en-GB" sz="1600" kern="100" dirty="0">
                          <a:solidFill>
                            <a:srgbClr val="000000"/>
                          </a:solidFill>
                          <a:effectLst/>
                          <a:latin typeface="+mn-lt"/>
                          <a:ea typeface="Times New Roman" panose="02020603050405020304" pitchFamily="18" charset="0"/>
                          <a:cs typeface="Times New Roman" panose="02020603050405020304" pitchFamily="18" charset="0"/>
                        </a:rPr>
                        <a:t> </a:t>
                      </a:r>
                      <a:r>
                        <a:rPr lang="en-GB" sz="1600" kern="100" dirty="0" err="1">
                          <a:solidFill>
                            <a:srgbClr val="000000"/>
                          </a:solidFill>
                          <a:effectLst/>
                          <a:latin typeface="+mn-lt"/>
                          <a:ea typeface="Times New Roman" panose="02020603050405020304" pitchFamily="18" charset="0"/>
                          <a:cs typeface="Times New Roman" panose="02020603050405020304" pitchFamily="18" charset="0"/>
                        </a:rPr>
                        <a:t>nạt</a:t>
                      </a:r>
                      <a:r>
                        <a:rPr lang="en-GB" sz="1600" kern="100" dirty="0">
                          <a:solidFill>
                            <a:srgbClr val="000000"/>
                          </a:solidFill>
                          <a:effectLst/>
                          <a:latin typeface="+mn-lt"/>
                          <a:ea typeface="Times New Roman" panose="02020603050405020304" pitchFamily="18" charset="0"/>
                          <a:cs typeface="Times New Roman" panose="02020603050405020304" pitchFamily="18" charset="0"/>
                        </a:rPr>
                        <a:t> qua </a:t>
                      </a:r>
                      <a:r>
                        <a:rPr lang="en-GB" sz="1600" kern="100" dirty="0" err="1">
                          <a:solidFill>
                            <a:srgbClr val="000000"/>
                          </a:solidFill>
                          <a:effectLst/>
                          <a:latin typeface="+mn-lt"/>
                          <a:ea typeface="Times New Roman" panose="02020603050405020304" pitchFamily="18" charset="0"/>
                          <a:cs typeface="Times New Roman" panose="02020603050405020304" pitchFamily="18" charset="0"/>
                        </a:rPr>
                        <a:t>mạng</a:t>
                      </a:r>
                      <a:endParaRPr lang="en-VN" sz="16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915002"/>
                  </a:ext>
                </a:extLst>
              </a:tr>
            </a:tbl>
          </a:graphicData>
        </a:graphic>
      </p:graphicFrame>
      <p:sp>
        <p:nvSpPr>
          <p:cNvPr id="2" name="TextBox 1">
            <a:extLst>
              <a:ext uri="{FF2B5EF4-FFF2-40B4-BE49-F238E27FC236}">
                <a16:creationId xmlns:a16="http://schemas.microsoft.com/office/drawing/2014/main" id="{DE9AD7D6-1BC5-8760-B662-1ABD54AA34E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53052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6630263"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grpSp>
        <p:nvGrpSpPr>
          <p:cNvPr id="7" name="Group 6">
            <a:extLst>
              <a:ext uri="{FF2B5EF4-FFF2-40B4-BE49-F238E27FC236}">
                <a16:creationId xmlns:a16="http://schemas.microsoft.com/office/drawing/2014/main" id="{A7BC6382-EBCF-1050-C9F7-C7A32E2686B4}"/>
              </a:ext>
            </a:extLst>
          </p:cNvPr>
          <p:cNvGrpSpPr/>
          <p:nvPr/>
        </p:nvGrpSpPr>
        <p:grpSpPr>
          <a:xfrm>
            <a:off x="403741" y="8082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gr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1200329"/>
          </a:xfrm>
          <a:prstGeom prst="rect">
            <a:avLst/>
          </a:prstGeom>
        </p:spPr>
        <p:txBody>
          <a:bodyPr wrap="square">
            <a:spAutoFit/>
          </a:bodyPr>
          <a:lstStyle/>
          <a:p>
            <a:r>
              <a:rPr lang="en-US" sz="2400" b="1" dirty="0">
                <a:effectLst/>
              </a:rPr>
              <a:t>Work in groups. </a:t>
            </a:r>
            <a:r>
              <a:rPr lang="en-US" sz="2400" b="1" dirty="0" smtClean="0">
                <a:effectLst/>
              </a:rPr>
              <a:t>Discuss </a:t>
            </a:r>
            <a:r>
              <a:rPr lang="en-US" sz="2400" b="1" dirty="0">
                <a:effectLst/>
              </a:rPr>
              <a:t>the following situations and decide on the most suitable type of media to use in each situation. Provide reasons for your choice.</a:t>
            </a:r>
            <a:endParaRPr lang="en-US" sz="2400" b="1" dirty="0"/>
          </a:p>
        </p:txBody>
      </p:sp>
      <p:sp>
        <p:nvSpPr>
          <p:cNvPr id="9" name="TextBox 8">
            <a:extLst>
              <a:ext uri="{FF2B5EF4-FFF2-40B4-BE49-F238E27FC236}">
                <a16:creationId xmlns:a16="http://schemas.microsoft.com/office/drawing/2014/main" id="{0ED7C84F-0FD2-7979-EEE1-1926A8FFA5C4}"/>
              </a:ext>
            </a:extLst>
          </p:cNvPr>
          <p:cNvSpPr txBox="1"/>
          <p:nvPr/>
        </p:nvSpPr>
        <p:spPr>
          <a:xfrm>
            <a:off x="330967" y="1777270"/>
            <a:ext cx="8392756" cy="3447098"/>
          </a:xfrm>
          <a:prstGeom prst="rect">
            <a:avLst/>
          </a:prstGeom>
          <a:noFill/>
        </p:spPr>
        <p:txBody>
          <a:bodyPr wrap="square" rtlCol="0">
            <a:spAutoFit/>
          </a:bodyPr>
          <a:lstStyle/>
          <a:p>
            <a:pPr marL="228600" indent="-228600" algn="just"/>
            <a:r>
              <a:rPr lang="en-US" sz="2000" b="1" dirty="0">
                <a:solidFill>
                  <a:srgbClr val="E25982"/>
                </a:solidFill>
                <a:effectLst/>
              </a:rPr>
              <a:t>1. </a:t>
            </a:r>
            <a:r>
              <a:rPr lang="en-US" sz="2000" dirty="0">
                <a:effectLst/>
              </a:rPr>
              <a:t>Your school’s music club is </a:t>
            </a:r>
            <a:r>
              <a:rPr lang="en-US" sz="2000" dirty="0" err="1">
                <a:effectLst/>
              </a:rPr>
              <a:t>organising</a:t>
            </a:r>
            <a:r>
              <a:rPr lang="en-US" sz="2000" dirty="0">
                <a:effectLst/>
              </a:rPr>
              <a:t> a small concert. You want to promote the event and expect an audience of 30-50 people. </a:t>
            </a:r>
            <a:endParaRPr lang="en-US" sz="2000" dirty="0"/>
          </a:p>
          <a:p>
            <a:pPr indent="228600" algn="just"/>
            <a:r>
              <a:rPr lang="en-US" sz="2000" i="1" dirty="0">
                <a:solidFill>
                  <a:srgbClr val="E25982"/>
                </a:solidFill>
                <a:effectLst/>
              </a:rPr>
              <a:t>Example: </a:t>
            </a:r>
            <a:endParaRPr lang="en-US" sz="2000" dirty="0"/>
          </a:p>
          <a:p>
            <a:pPr marL="457200" indent="-228600" algn="just"/>
            <a:r>
              <a:rPr lang="en-US" sz="2000" b="1" i="1" dirty="0">
                <a:effectLst/>
              </a:rPr>
              <a:t>A:  </a:t>
            </a:r>
            <a:r>
              <a:rPr lang="en-US" sz="2000" i="1" dirty="0">
                <a:effectLst/>
              </a:rPr>
              <a:t>I think we should write an event promotion email and send it to 100 people. I assume 30 per cent of them will show some interest. </a:t>
            </a:r>
            <a:endParaRPr lang="en-US" sz="2000" dirty="0">
              <a:effectLst/>
            </a:endParaRPr>
          </a:p>
          <a:p>
            <a:pPr marL="457200" indent="-228600" algn="just"/>
            <a:r>
              <a:rPr lang="en-US" sz="2000" b="1" i="1" dirty="0">
                <a:effectLst/>
              </a:rPr>
              <a:t>B: </a:t>
            </a:r>
            <a:r>
              <a:rPr lang="en-US" sz="2000" i="1" dirty="0" smtClean="0">
                <a:effectLst/>
              </a:rPr>
              <a:t>Email </a:t>
            </a:r>
            <a:r>
              <a:rPr lang="en-US" sz="2000" i="1" dirty="0">
                <a:effectLst/>
              </a:rPr>
              <a:t>is free of charge, but many people think email advertising or marketing is not credible. So I’m afraid they won’t pay much attention to email messages. </a:t>
            </a:r>
            <a:endParaRPr lang="en-US" sz="2000" dirty="0">
              <a:effectLst/>
            </a:endParaRPr>
          </a:p>
          <a:p>
            <a:pPr marL="457200" indent="-228600" algn="just"/>
            <a:r>
              <a:rPr lang="en-US" sz="2000" b="1" i="1" dirty="0">
                <a:effectLst/>
              </a:rPr>
              <a:t>C: </a:t>
            </a:r>
            <a:r>
              <a:rPr lang="en-US" sz="2000" i="1" dirty="0" smtClean="0">
                <a:effectLst/>
              </a:rPr>
              <a:t>How </a:t>
            </a:r>
            <a:r>
              <a:rPr lang="en-US" sz="2000" i="1" dirty="0">
                <a:effectLst/>
              </a:rPr>
              <a:t>about promoting it on social media? We can choose several social networks and create an event page for each one. </a:t>
            </a:r>
            <a:endParaRPr lang="en-US" sz="2000" dirty="0">
              <a:effectLst/>
            </a:endParaRPr>
          </a:p>
          <a:p>
            <a:pPr algn="just"/>
            <a:r>
              <a:rPr lang="en-US" dirty="0"/>
              <a:t>…….</a:t>
            </a:r>
          </a:p>
        </p:txBody>
      </p:sp>
    </p:spTree>
    <p:extLst>
      <p:ext uri="{BB962C8B-B14F-4D97-AF65-F5344CB8AC3E}">
        <p14:creationId xmlns:p14="http://schemas.microsoft.com/office/powerpoint/2010/main" val="2492323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5788434"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grpSp>
        <p:nvGrpSpPr>
          <p:cNvPr id="7" name="Group 6">
            <a:extLst>
              <a:ext uri="{FF2B5EF4-FFF2-40B4-BE49-F238E27FC236}">
                <a16:creationId xmlns:a16="http://schemas.microsoft.com/office/drawing/2014/main" id="{A7BC6382-EBCF-1050-C9F7-C7A32E2686B4}"/>
              </a:ext>
            </a:extLst>
          </p:cNvPr>
          <p:cNvGrpSpPr/>
          <p:nvPr/>
        </p:nvGrpSpPr>
        <p:grpSpPr>
          <a:xfrm>
            <a:off x="403741" y="8082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gr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1200329"/>
          </a:xfrm>
          <a:prstGeom prst="rect">
            <a:avLst/>
          </a:prstGeom>
        </p:spPr>
        <p:txBody>
          <a:bodyPr wrap="square">
            <a:spAutoFit/>
          </a:bodyPr>
          <a:lstStyle/>
          <a:p>
            <a:r>
              <a:rPr lang="en-US" sz="2400" b="1" dirty="0">
                <a:effectLst/>
              </a:rPr>
              <a:t>Work in groups. </a:t>
            </a:r>
            <a:r>
              <a:rPr lang="en-US" sz="2400" b="1" dirty="0" smtClean="0">
                <a:effectLst/>
              </a:rPr>
              <a:t>Discuss </a:t>
            </a:r>
            <a:r>
              <a:rPr lang="en-US" sz="2400" b="1" dirty="0">
                <a:effectLst/>
              </a:rPr>
              <a:t>the following situations and decide on the most suitable type of media to use in each situation. Provide reasons for your choice.</a:t>
            </a:r>
            <a:endParaRPr lang="en-US" sz="2400" b="1" dirty="0"/>
          </a:p>
        </p:txBody>
      </p:sp>
      <p:sp>
        <p:nvSpPr>
          <p:cNvPr id="9" name="TextBox 8">
            <a:extLst>
              <a:ext uri="{FF2B5EF4-FFF2-40B4-BE49-F238E27FC236}">
                <a16:creationId xmlns:a16="http://schemas.microsoft.com/office/drawing/2014/main" id="{0ED7C84F-0FD2-7979-EEE1-1926A8FFA5C4}"/>
              </a:ext>
            </a:extLst>
          </p:cNvPr>
          <p:cNvSpPr txBox="1"/>
          <p:nvPr/>
        </p:nvSpPr>
        <p:spPr>
          <a:xfrm>
            <a:off x="461593" y="1951438"/>
            <a:ext cx="8392756" cy="2246769"/>
          </a:xfrm>
          <a:prstGeom prst="rect">
            <a:avLst/>
          </a:prstGeom>
          <a:noFill/>
        </p:spPr>
        <p:txBody>
          <a:bodyPr wrap="square" rtlCol="0">
            <a:spAutoFit/>
          </a:bodyPr>
          <a:lstStyle/>
          <a:p>
            <a:pPr marL="228600" indent="-222250" algn="just"/>
            <a:r>
              <a:rPr lang="en-US" sz="2000" b="1" dirty="0">
                <a:solidFill>
                  <a:srgbClr val="E45983"/>
                </a:solidFill>
                <a:effectLst/>
              </a:rPr>
              <a:t>2. </a:t>
            </a:r>
            <a:r>
              <a:rPr lang="en-US" sz="2000" dirty="0">
                <a:effectLst/>
              </a:rPr>
              <a:t>Your school’s social awareness club wants to raise awareness of cyberbullying among teenagers. You have some information and videos you want to share with as many students at your school as possible. </a:t>
            </a:r>
            <a:endParaRPr lang="en-US" sz="2000" dirty="0" smtClean="0">
              <a:effectLst/>
            </a:endParaRPr>
          </a:p>
          <a:p>
            <a:pPr marL="228600" indent="-222250" algn="just"/>
            <a:endParaRPr lang="en-US" sz="2000" dirty="0">
              <a:effectLst/>
            </a:endParaRPr>
          </a:p>
          <a:p>
            <a:pPr marL="228600" indent="-228600" algn="just"/>
            <a:r>
              <a:rPr lang="en-US" sz="2000" b="1" dirty="0">
                <a:solidFill>
                  <a:srgbClr val="E45983"/>
                </a:solidFill>
                <a:effectLst/>
              </a:rPr>
              <a:t>3. </a:t>
            </a:r>
            <a:r>
              <a:rPr lang="en-US" sz="2000" dirty="0">
                <a:effectLst/>
              </a:rPr>
              <a:t>Your charity club is collecting books and winter clothes for children in disadvantaged areas. You want to inform as many people as possible about the activity. </a:t>
            </a:r>
          </a:p>
        </p:txBody>
      </p:sp>
    </p:spTree>
    <p:extLst>
      <p:ext uri="{BB962C8B-B14F-4D97-AF65-F5344CB8AC3E}">
        <p14:creationId xmlns:p14="http://schemas.microsoft.com/office/powerpoint/2010/main" val="26662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a:latin typeface="UTMFacebookK&amp;TBold"/>
                  <a:cs typeface="Times New Roman" panose="02020603050405020304" pitchFamily="18" charset="0"/>
                </a:rPr>
                <a:t>Unit 7</a:t>
              </a:r>
              <a:endParaRPr lang="en-US" sz="4400" b="1" dirty="0">
                <a:latin typeface="UTMFacebookK&amp;TBold"/>
                <a:cs typeface="Times New Roman" panose="02020603050405020304" pitchFamily="18" charset="0"/>
              </a:endParaRP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206171" y="418267"/>
            <a:ext cx="6937829" cy="769441"/>
          </a:xfrm>
          <a:prstGeom prst="rect">
            <a:avLst/>
          </a:prstGeom>
          <a:noFill/>
        </p:spPr>
        <p:txBody>
          <a:bodyPr wrap="square" rtlCol="0">
            <a:spAutoFit/>
          </a:bodyPr>
          <a:lstStyle/>
          <a:p>
            <a:r>
              <a:rPr lang="en-US" sz="4400" b="1" dirty="0">
                <a:solidFill>
                  <a:srgbClr val="FFFFFF"/>
                </a:solidFill>
                <a:latin typeface="UTMFacebookK&amp;TBold"/>
              </a:rPr>
              <a:t>The world of mass media</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SPEAKING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4</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Types of mass media</a:t>
            </a: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6392138"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LESS-CONTROLLED PRACTICE</a:t>
            </a:r>
          </a:p>
        </p:txBody>
      </p:sp>
      <p:grpSp>
        <p:nvGrpSpPr>
          <p:cNvPr id="7" name="Group 6">
            <a:extLst>
              <a:ext uri="{FF2B5EF4-FFF2-40B4-BE49-F238E27FC236}">
                <a16:creationId xmlns:a16="http://schemas.microsoft.com/office/drawing/2014/main" id="{A7BC6382-EBCF-1050-C9F7-C7A32E2686B4}"/>
              </a:ext>
            </a:extLst>
          </p:cNvPr>
          <p:cNvGrpSpPr/>
          <p:nvPr/>
        </p:nvGrpSpPr>
        <p:grpSpPr>
          <a:xfrm>
            <a:off x="403741" y="8082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3</a:t>
              </a:r>
              <a:endParaRPr lang="en-US" sz="3000" b="1" dirty="0">
                <a:solidFill>
                  <a:schemeClr val="bg1"/>
                </a:solidFill>
                <a:latin typeface="Myriad Pro" pitchFamily="34" charset="0"/>
              </a:endParaRPr>
            </a:p>
          </p:txBody>
        </p:sp>
      </p:gr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830997"/>
          </a:xfrm>
          <a:prstGeom prst="rect">
            <a:avLst/>
          </a:prstGeom>
        </p:spPr>
        <p:txBody>
          <a:bodyPr wrap="square">
            <a:spAutoFit/>
          </a:bodyPr>
          <a:lstStyle/>
          <a:p>
            <a:r>
              <a:rPr lang="en-US" sz="2400" b="1" dirty="0">
                <a:effectLst/>
                <a:latin typeface="UTMAvoBold"/>
              </a:rPr>
              <a:t>Report your answers to the whole class. Vote for the best idea for each situation.</a:t>
            </a:r>
            <a:endParaRPr lang="en-US" sz="2400" b="1" dirty="0"/>
          </a:p>
        </p:txBody>
      </p:sp>
      <p:pic>
        <p:nvPicPr>
          <p:cNvPr id="2050" name="Picture 2" descr="Which is the best social media medium for my business??? | piyush1062">
            <a:extLst>
              <a:ext uri="{FF2B5EF4-FFF2-40B4-BE49-F238E27FC236}">
                <a16:creationId xmlns:a16="http://schemas.microsoft.com/office/drawing/2014/main" id="{054A5200-3894-3247-AD06-0813B38DF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193" y="1717166"/>
            <a:ext cx="6043613" cy="337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7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2544030"/>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700" dirty="0"/>
              <a:t>An overview about different mass media types;</a:t>
            </a:r>
          </a:p>
          <a:p>
            <a:pPr marL="342900" indent="-342900">
              <a:lnSpc>
                <a:spcPct val="150000"/>
              </a:lnSpc>
              <a:buFont typeface="Arial" panose="020B0604020202020204" pitchFamily="34" charset="0"/>
              <a:buChar char="•"/>
            </a:pPr>
            <a:r>
              <a:rPr lang="en-US" sz="2700" dirty="0"/>
              <a:t>Vocabulary to talk about different mass media types.</a:t>
            </a:r>
            <a:endParaRPr lang="en-US" sz="27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7" y="61968"/>
            <a:ext cx="393060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98072" y="1820821"/>
            <a:ext cx="7203621" cy="2153228"/>
          </a:xfrm>
          <a:noFill/>
        </p:spPr>
        <p:txBody>
          <a:bodyPr anchor="t"/>
          <a:lstStyle/>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Do exercises in the workbook.</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 Listening.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40529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82823" y="867955"/>
            <a:ext cx="171593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039211" y="2036009"/>
            <a:ext cx="170819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CONTROLLED PRACTICE</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82822" y="3040498"/>
            <a:ext cx="1909235"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LESS-CONTROLLED PRACTICE</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350" dirty="0">
                <a:solidFill>
                  <a:schemeClr val="tx1"/>
                </a:solidFill>
                <a:effectLst/>
                <a:ea typeface="Times New Roman" panose="02020603050405020304" pitchFamily="18" charset="0"/>
              </a:rPr>
              <a:t>Guessing game </a:t>
            </a:r>
          </a:p>
        </p:txBody>
      </p:sp>
      <p:sp>
        <p:nvSpPr>
          <p:cNvPr id="26" name="Rectangle 25"/>
          <p:cNvSpPr/>
          <p:nvPr/>
        </p:nvSpPr>
        <p:spPr>
          <a:xfrm>
            <a:off x="4505769" y="1747157"/>
            <a:ext cx="3659538" cy="108585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kern="0" dirty="0">
                <a:solidFill>
                  <a:schemeClr val="tx1"/>
                </a:solidFill>
                <a:effectLst/>
                <a:ea typeface="Times New Roman" panose="02020603050405020304" pitchFamily="18" charset="0"/>
                <a:cs typeface="Times New Roman" panose="02020603050405020304" pitchFamily="18" charset="0"/>
              </a:rPr>
              <a:t>- Task 1: </a:t>
            </a:r>
            <a:r>
              <a:rPr lang="en-US" sz="1350" kern="0" dirty="0">
                <a:solidFill>
                  <a:schemeClr val="tx1"/>
                </a:solidFill>
                <a:effectLst/>
                <a:ea typeface="Times New Roman" panose="02020603050405020304" pitchFamily="18" charset="0"/>
              </a:rPr>
              <a:t>Discuss and complete the table.</a:t>
            </a:r>
          </a:p>
          <a:p>
            <a:r>
              <a:rPr lang="en-US" sz="1350" kern="0" dirty="0">
                <a:solidFill>
                  <a:schemeClr val="tx1"/>
                </a:solidFill>
                <a:effectLst/>
                <a:ea typeface="Times New Roman" panose="02020603050405020304" pitchFamily="18" charset="0"/>
              </a:rPr>
              <a:t>- Vocabulary</a:t>
            </a:r>
          </a:p>
          <a:p>
            <a:r>
              <a:rPr lang="en-US" sz="1350" dirty="0">
                <a:solidFill>
                  <a:schemeClr val="tx1"/>
                </a:solidFill>
                <a:effectLst/>
                <a:ea typeface="Times New Roman" panose="02020603050405020304" pitchFamily="18" charset="0"/>
              </a:rPr>
              <a:t>- Task 2: Discuss the most suitable type of media</a:t>
            </a:r>
            <a:endParaRPr lang="en-US" sz="1350" dirty="0">
              <a:solidFill>
                <a:schemeClr val="tx1"/>
              </a:solidFill>
            </a:endParaRPr>
          </a:p>
        </p:txBody>
      </p:sp>
      <p:sp>
        <p:nvSpPr>
          <p:cNvPr id="27" name="Rectangle 26"/>
          <p:cNvSpPr/>
          <p:nvPr/>
        </p:nvSpPr>
        <p:spPr>
          <a:xfrm>
            <a:off x="4505770" y="3166164"/>
            <a:ext cx="3659539" cy="84456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fontAlgn="auto">
              <a:spcBef>
                <a:spcPts val="0"/>
              </a:spcBef>
              <a:spcAft>
                <a:spcPts val="0"/>
              </a:spcAft>
            </a:pPr>
            <a:r>
              <a:rPr lang="en-US" sz="1350" dirty="0">
                <a:solidFill>
                  <a:srgbClr val="000000"/>
                </a:solidFill>
                <a:effectLst/>
                <a:ea typeface="Times New Roman" panose="02020603050405020304" pitchFamily="18" charset="0"/>
              </a:rPr>
              <a:t>- Task 3: Report the discussion</a:t>
            </a:r>
            <a:endParaRPr lang="en-US" sz="1350" dirty="0">
              <a:solidFill>
                <a:schemeClr val="tx1"/>
              </a:solidFill>
            </a:endParaRPr>
          </a:p>
        </p:txBody>
      </p:sp>
      <p:cxnSp>
        <p:nvCxnSpPr>
          <p:cNvPr id="28" name="Curved Connector 27"/>
          <p:cNvCxnSpPr>
            <a:cxnSpLocks/>
            <a:stCxn id="22" idx="3"/>
            <a:endCxn id="23" idx="0"/>
          </p:cNvCxnSpPr>
          <p:nvPr/>
        </p:nvCxnSpPr>
        <p:spPr>
          <a:xfrm>
            <a:off x="2498753" y="1113731"/>
            <a:ext cx="394556" cy="922278"/>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737441" y="2281784"/>
            <a:ext cx="301771" cy="758713"/>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 Wrap-up</a:t>
            </a:r>
          </a:p>
          <a:p>
            <a:r>
              <a:rPr lang="en-US" sz="1350" dirty="0">
                <a:solidFill>
                  <a:schemeClr val="tx1"/>
                </a:solidFill>
              </a:rPr>
              <a:t>- Homework</a:t>
            </a:r>
            <a:endParaRPr lang="en-GB" sz="1350" dirty="0">
              <a:solidFill>
                <a:schemeClr val="tx1"/>
              </a:solidFill>
            </a:endParaRPr>
          </a:p>
        </p:txBody>
      </p:sp>
      <p:sp>
        <p:nvSpPr>
          <p:cNvPr id="34" name="Rounded Rectangle 33"/>
          <p:cNvSpPr/>
          <p:nvPr/>
        </p:nvSpPr>
        <p:spPr>
          <a:xfrm>
            <a:off x="1640788" y="4275545"/>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SPEAKING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4</a:t>
            </a:r>
          </a:p>
        </p:txBody>
      </p:sp>
      <p:cxnSp>
        <p:nvCxnSpPr>
          <p:cNvPr id="10" name="Curved Connector 27">
            <a:extLst>
              <a:ext uri="{FF2B5EF4-FFF2-40B4-BE49-F238E27FC236}">
                <a16:creationId xmlns:a16="http://schemas.microsoft.com/office/drawing/2014/main" id="{7E6FDC0B-508C-D0F3-D01F-2BC49ED579F9}"/>
              </a:ext>
            </a:extLst>
          </p:cNvPr>
          <p:cNvCxnSpPr>
            <a:cxnSpLocks/>
          </p:cNvCxnSpPr>
          <p:nvPr/>
        </p:nvCxnSpPr>
        <p:spPr>
          <a:xfrm rot="16200000" flipH="1">
            <a:off x="1811932" y="3663798"/>
            <a:ext cx="698230" cy="545441"/>
          </a:xfrm>
          <a:prstGeom prst="curvedConnector3">
            <a:avLst>
              <a:gd name="adj1" fmla="val 50000"/>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Guessing game</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955221" y="1698171"/>
            <a:ext cx="7419522" cy="2677656"/>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a typeface="Times New Roman" panose="02020603050405020304" pitchFamily="18" charset="0"/>
                <a:cs typeface="Times New Roman" panose="02020603050405020304" pitchFamily="18" charset="0"/>
              </a:rPr>
              <a:t>Work as </a:t>
            </a:r>
            <a:r>
              <a:rPr lang="en-US" sz="2400" dirty="0">
                <a:solidFill>
                  <a:srgbClr val="000000"/>
                </a:solidFill>
                <a:effectLst/>
                <a:ea typeface="Times New Roman" panose="02020603050405020304" pitchFamily="18" charset="0"/>
                <a:cs typeface="Times New Roman" panose="02020603050405020304" pitchFamily="18" charset="0"/>
              </a:rPr>
              <a:t>two groups.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There are four questions, the answers of which provide four clues for the key word.</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Choose and answer  the question.</a:t>
            </a:r>
          </a:p>
          <a:p>
            <a:pPr marL="0" marR="0" indent="-1270">
              <a:spcBef>
                <a:spcPts val="0"/>
              </a:spcBef>
              <a:spcAft>
                <a:spcPts val="0"/>
              </a:spcAft>
            </a:pPr>
            <a:r>
              <a:rPr lang="en-US" sz="2400" dirty="0">
                <a:solidFill>
                  <a:srgbClr val="000000"/>
                </a:solidFill>
                <a:ea typeface="Times New Roman" panose="02020603050405020304" pitchFamily="18" charset="0"/>
                <a:cs typeface="Times New Roman" panose="02020603050405020304" pitchFamily="18" charset="0"/>
              </a:rPr>
              <a:t>-</a:t>
            </a:r>
            <a:r>
              <a:rPr lang="en-US" sz="2400" dirty="0">
                <a:solidFill>
                  <a:srgbClr val="000000"/>
                </a:solidFill>
                <a:effectLst/>
                <a:ea typeface="Times New Roman" panose="02020603050405020304" pitchFamily="18" charset="0"/>
                <a:cs typeface="Times New Roman" panose="02020603050405020304" pitchFamily="18" charset="0"/>
              </a:rPr>
              <a:t> If you have a correct answer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one point.</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a team can guess the key word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5 points.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 team with more points is the winner.</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164557" y="762852"/>
            <a:ext cx="6450806" cy="553998"/>
          </a:xfrm>
          <a:prstGeom prst="rect">
            <a:avLst/>
          </a:prstGeom>
          <a:noFill/>
        </p:spPr>
        <p:txBody>
          <a:bodyPr wrap="square" rtlCol="0">
            <a:spAutoFit/>
          </a:bodyPr>
          <a:lstStyle/>
          <a:p>
            <a:r>
              <a:rPr lang="en-GB" sz="3000">
                <a:solidFill>
                  <a:srgbClr val="002060"/>
                </a:solidFill>
                <a:latin typeface="Berlin Sans FB Demi" panose="020E0802020502020306" pitchFamily="34" charset="0"/>
              </a:rPr>
              <a:t>Answer the question in each puzzle.</a:t>
            </a:r>
            <a:endParaRPr lang="en-GB" sz="3000" dirty="0">
              <a:solidFill>
                <a:srgbClr val="002060"/>
              </a:solidFill>
              <a:latin typeface="Berlin Sans FB Demi" panose="020E0802020502020306" pitchFamily="34" charset="0"/>
            </a:endParaRPr>
          </a:p>
        </p:txBody>
      </p:sp>
      <p:sp>
        <p:nvSpPr>
          <p:cNvPr id="6" name="Rectangle 5">
            <a:extLst>
              <a:ext uri="{FF2B5EF4-FFF2-40B4-BE49-F238E27FC236}">
                <a16:creationId xmlns:a16="http://schemas.microsoft.com/office/drawing/2014/main" id="{7D9792BE-AD65-53C6-9F34-02034028388F}"/>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84637-346B-43C0-89CE-C48C25C9CAE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2" name="Picture 2" descr="Fun, interesting, transferable: Take JOUR 111: Mass Media Environment this  fall at KCC - KCC Daily">
            <a:extLst>
              <a:ext uri="{FF2B5EF4-FFF2-40B4-BE49-F238E27FC236}">
                <a16:creationId xmlns:a16="http://schemas.microsoft.com/office/drawing/2014/main" id="{440B44CB-CBA3-9A42-8F1F-4852A62E59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229" y="1542039"/>
            <a:ext cx="5140778" cy="32041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4" action="ppaction://hlinksldjump"/>
            <a:extLst>
              <a:ext uri="{FF2B5EF4-FFF2-40B4-BE49-F238E27FC236}">
                <a16:creationId xmlns:a16="http://schemas.microsoft.com/office/drawing/2014/main" id="{6DDD2B78-9C7E-234F-9D31-CD862594B09F}"/>
              </a:ext>
            </a:extLst>
          </p:cNvPr>
          <p:cNvSpPr/>
          <p:nvPr/>
        </p:nvSpPr>
        <p:spPr>
          <a:xfrm>
            <a:off x="2143657" y="1432959"/>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1</a:t>
            </a:r>
          </a:p>
        </p:txBody>
      </p:sp>
      <p:sp>
        <p:nvSpPr>
          <p:cNvPr id="13" name="Rectangle 12">
            <a:hlinkClick r:id="rId5" action="ppaction://hlinksldjump"/>
            <a:extLst>
              <a:ext uri="{FF2B5EF4-FFF2-40B4-BE49-F238E27FC236}">
                <a16:creationId xmlns:a16="http://schemas.microsoft.com/office/drawing/2014/main" id="{2FFC8848-D83F-934A-B3C9-3DDF7899C79B}"/>
              </a:ext>
            </a:extLst>
          </p:cNvPr>
          <p:cNvSpPr/>
          <p:nvPr/>
        </p:nvSpPr>
        <p:spPr>
          <a:xfrm>
            <a:off x="4822344" y="1432959"/>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2</a:t>
            </a:r>
          </a:p>
        </p:txBody>
      </p:sp>
      <p:sp>
        <p:nvSpPr>
          <p:cNvPr id="14" name="Rectangle 13">
            <a:hlinkClick r:id="rId6" action="ppaction://hlinksldjump"/>
            <a:extLst>
              <a:ext uri="{FF2B5EF4-FFF2-40B4-BE49-F238E27FC236}">
                <a16:creationId xmlns:a16="http://schemas.microsoft.com/office/drawing/2014/main" id="{706D8DF2-007D-C441-9B2D-9CB4063E2519}"/>
              </a:ext>
            </a:extLst>
          </p:cNvPr>
          <p:cNvSpPr/>
          <p:nvPr/>
        </p:nvSpPr>
        <p:spPr>
          <a:xfrm>
            <a:off x="2132800" y="3162427"/>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3</a:t>
            </a:r>
          </a:p>
        </p:txBody>
      </p:sp>
      <p:sp>
        <p:nvSpPr>
          <p:cNvPr id="16" name="Rectangle 15">
            <a:hlinkClick r:id="rId7" action="ppaction://hlinksldjump"/>
            <a:extLst>
              <a:ext uri="{FF2B5EF4-FFF2-40B4-BE49-F238E27FC236}">
                <a16:creationId xmlns:a16="http://schemas.microsoft.com/office/drawing/2014/main" id="{97274141-F1C8-9144-9B67-653A3E3D6406}"/>
              </a:ext>
            </a:extLst>
          </p:cNvPr>
          <p:cNvSpPr/>
          <p:nvPr/>
        </p:nvSpPr>
        <p:spPr>
          <a:xfrm>
            <a:off x="4827631" y="3162427"/>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4</a:t>
            </a:r>
          </a:p>
        </p:txBody>
      </p:sp>
    </p:spTree>
    <p:extLst>
      <p:ext uri="{BB962C8B-B14F-4D97-AF65-F5344CB8AC3E}">
        <p14:creationId xmlns:p14="http://schemas.microsoft.com/office/powerpoint/2010/main" val="1126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74651" y="749765"/>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1</a:t>
            </a:r>
          </a:p>
        </p:txBody>
      </p:sp>
      <p:sp>
        <p:nvSpPr>
          <p:cNvPr id="4" name="Rectangle 3"/>
          <p:cNvSpPr/>
          <p:nvPr/>
        </p:nvSpPr>
        <p:spPr>
          <a:xfrm>
            <a:off x="241165" y="1299417"/>
            <a:ext cx="8717778" cy="1107996"/>
          </a:xfrm>
          <a:prstGeom prst="rect">
            <a:avLst/>
          </a:prstGeom>
        </p:spPr>
        <p:txBody>
          <a:bodyPr wrap="square">
            <a:spAutoFit/>
          </a:bodyPr>
          <a:lstStyle/>
          <a:p>
            <a:pPr algn="ctr"/>
            <a:r>
              <a:rPr lang="en-US" sz="2200" dirty="0"/>
              <a:t>It’s an international computer network connecting other networks and computers that allows people to share information around the world. </a:t>
            </a:r>
          </a:p>
          <a:p>
            <a:pPr algn="ctr"/>
            <a:r>
              <a:rPr lang="en-US" sz="2200" dirty="0"/>
              <a:t>What is it?</a:t>
            </a:r>
          </a:p>
        </p:txBody>
      </p:sp>
      <p:sp>
        <p:nvSpPr>
          <p:cNvPr id="11" name="Rectangle 10"/>
          <p:cNvSpPr/>
          <p:nvPr/>
        </p:nvSpPr>
        <p:spPr>
          <a:xfrm>
            <a:off x="3514485" y="2989764"/>
            <a:ext cx="2303066" cy="461665"/>
          </a:xfrm>
          <a:prstGeom prst="rect">
            <a:avLst/>
          </a:prstGeom>
        </p:spPr>
        <p:txBody>
          <a:bodyPr wrap="none">
            <a:spAutoFit/>
          </a:bodyPr>
          <a:lstStyle/>
          <a:p>
            <a:r>
              <a:rPr lang="en-US" sz="2400" b="1" dirty="0">
                <a:solidFill>
                  <a:srgbClr val="C00000"/>
                </a:solidFill>
                <a:ea typeface="Times New Roman" panose="02020603050405020304" pitchFamily="18" charset="0"/>
                <a:sym typeface="Wingdings" panose="05000000000000000000" pitchFamily="2" charset="2"/>
              </a:rPr>
              <a:t> </a:t>
            </a:r>
            <a:r>
              <a:rPr lang="en-US" sz="2400" b="1" dirty="0">
                <a:solidFill>
                  <a:srgbClr val="C00000"/>
                </a:solidFill>
              </a:rPr>
              <a:t>(the) Internet</a:t>
            </a:r>
          </a:p>
        </p:txBody>
      </p:sp>
      <p:sp>
        <p:nvSpPr>
          <p:cNvPr id="6" name="Rectangle 5">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EDCF4CE6-A5D8-3D0E-5E06-DBC9C09B8235}"/>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2BF73C-21AF-5918-C3DF-06356EF222C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793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2</a:t>
            </a:r>
            <a:endParaRPr lang="en-GB" sz="3000" dirty="0">
              <a:solidFill>
                <a:srgbClr val="002060"/>
              </a:solidFill>
              <a:latin typeface="Berlin Sans FB Demi" panose="020E0802020502020306" pitchFamily="34" charset="0"/>
            </a:endParaRPr>
          </a:p>
        </p:txBody>
      </p:sp>
      <p:sp>
        <p:nvSpPr>
          <p:cNvPr id="4" name="Rectangle 3"/>
          <p:cNvSpPr/>
          <p:nvPr/>
        </p:nvSpPr>
        <p:spPr>
          <a:xfrm>
            <a:off x="881128" y="1645505"/>
            <a:ext cx="7672837" cy="1107996"/>
          </a:xfrm>
          <a:prstGeom prst="rect">
            <a:avLst/>
          </a:prstGeom>
        </p:spPr>
        <p:txBody>
          <a:bodyPr wrap="square">
            <a:spAutoFit/>
          </a:bodyPr>
          <a:lstStyle/>
          <a:p>
            <a:pPr algn="ctr"/>
            <a:r>
              <a:rPr lang="en-US" sz="2200" dirty="0"/>
              <a:t>It’s a piece of electrical equipment with a screen on which you can watch </a:t>
            </a:r>
            <a:r>
              <a:rPr lang="en-US" sz="2200" dirty="0" err="1"/>
              <a:t>programmes</a:t>
            </a:r>
            <a:r>
              <a:rPr lang="en-US" sz="2200" dirty="0"/>
              <a:t> with moving pictures and sounds. </a:t>
            </a:r>
          </a:p>
          <a:p>
            <a:pPr algn="ctr"/>
            <a:r>
              <a:rPr lang="en-US" sz="2200" dirty="0"/>
              <a:t>What is it?</a:t>
            </a:r>
            <a:endParaRPr lang="en-US" sz="2200" b="1" dirty="0"/>
          </a:p>
        </p:txBody>
      </p:sp>
      <p:sp>
        <p:nvSpPr>
          <p:cNvPr id="11" name="Rectangle 10"/>
          <p:cNvSpPr/>
          <p:nvPr/>
        </p:nvSpPr>
        <p:spPr>
          <a:xfrm>
            <a:off x="3518601" y="3168478"/>
            <a:ext cx="2343462" cy="461665"/>
          </a:xfrm>
          <a:prstGeom prst="rect">
            <a:avLst/>
          </a:prstGeom>
        </p:spPr>
        <p:txBody>
          <a:bodyPr wrap="none">
            <a:spAutoFit/>
          </a:bodyPr>
          <a:lstStyle/>
          <a:p>
            <a:r>
              <a:rPr lang="en-US" sz="2400" b="1" dirty="0">
                <a:solidFill>
                  <a:srgbClr val="C00000"/>
                </a:solidFill>
                <a:ea typeface="Times New Roman" panose="02020603050405020304" pitchFamily="18" charset="0"/>
                <a:sym typeface="Wingdings" panose="05000000000000000000" pitchFamily="2" charset="2"/>
              </a:rPr>
              <a:t> </a:t>
            </a:r>
            <a:r>
              <a:rPr lang="en-US" sz="2400" b="1" dirty="0">
                <a:solidFill>
                  <a:srgbClr val="C00000"/>
                </a:solidFill>
              </a:rPr>
              <a:t>TV/ television</a:t>
            </a:r>
          </a:p>
        </p:txBody>
      </p:sp>
      <p:sp>
        <p:nvSpPr>
          <p:cNvPr id="7" name="Rectangle 6">
            <a:hlinkClick r:id="rId3" action="ppaction://hlinksldjump"/>
          </p:cNvPr>
          <p:cNvSpPr/>
          <p:nvPr/>
        </p:nvSpPr>
        <p:spPr>
          <a:xfrm>
            <a:off x="7960840" y="4448433"/>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5E8AA35B-212F-8F9D-ED20-D66D66CD499C}"/>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EFF8EB-52BE-57CE-58CE-DFD0F70ECD5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9557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46597" y="817919"/>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3</a:t>
            </a:r>
          </a:p>
        </p:txBody>
      </p:sp>
      <p:sp>
        <p:nvSpPr>
          <p:cNvPr id="4" name="Rectangle 3"/>
          <p:cNvSpPr/>
          <p:nvPr/>
        </p:nvSpPr>
        <p:spPr>
          <a:xfrm>
            <a:off x="491941" y="1573457"/>
            <a:ext cx="8160118" cy="769441"/>
          </a:xfrm>
          <a:prstGeom prst="rect">
            <a:avLst/>
          </a:prstGeom>
        </p:spPr>
        <p:txBody>
          <a:bodyPr wrap="square">
            <a:spAutoFit/>
          </a:bodyPr>
          <a:lstStyle/>
          <a:p>
            <a:pPr algn="ctr"/>
            <a:r>
              <a:rPr lang="en-US" sz="2200" dirty="0"/>
              <a:t>It’s a piece of equipment used for listening to </a:t>
            </a:r>
            <a:r>
              <a:rPr lang="en-US" sz="2200" dirty="0" err="1"/>
              <a:t>programmes</a:t>
            </a:r>
            <a:r>
              <a:rPr lang="en-US" sz="2200" dirty="0"/>
              <a:t> that are broadcast to the public. What is it?</a:t>
            </a:r>
            <a:endParaRPr lang="en-US" sz="2200" b="1" dirty="0"/>
          </a:p>
        </p:txBody>
      </p:sp>
      <p:sp>
        <p:nvSpPr>
          <p:cNvPr id="11" name="Rectangle 10"/>
          <p:cNvSpPr/>
          <p:nvPr/>
        </p:nvSpPr>
        <p:spPr>
          <a:xfrm>
            <a:off x="4131802" y="3160199"/>
            <a:ext cx="1242328" cy="461665"/>
          </a:xfrm>
          <a:prstGeom prst="rect">
            <a:avLst/>
          </a:prstGeom>
        </p:spPr>
        <p:txBody>
          <a:bodyPr wrap="none">
            <a:spAutoFit/>
          </a:bodyPr>
          <a:lstStyle/>
          <a:p>
            <a:r>
              <a:rPr lang="en-US" sz="2400" b="1" dirty="0">
                <a:solidFill>
                  <a:srgbClr val="C00000"/>
                </a:solidFill>
                <a:ea typeface="Times New Roman" panose="02020603050405020304" pitchFamily="18" charset="0"/>
                <a:sym typeface="Wingdings" panose="05000000000000000000" pitchFamily="2" charset="2"/>
              </a:rPr>
              <a:t> </a:t>
            </a:r>
            <a:r>
              <a:rPr lang="en-US" sz="2400" b="1" dirty="0">
                <a:solidFill>
                  <a:srgbClr val="C00000"/>
                </a:solidFill>
                <a:sym typeface="Wingdings" panose="05000000000000000000" pitchFamily="2" charset="2"/>
              </a:rPr>
              <a:t>radio</a:t>
            </a:r>
            <a:endParaRPr lang="en-US" sz="2400" b="1" dirty="0">
              <a:solidFill>
                <a:srgbClr val="C00000"/>
              </a:solidFill>
            </a:endParaRPr>
          </a:p>
        </p:txBody>
      </p:sp>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C21777DC-CE76-DF3F-0DCF-6ED0EE223A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A166EA-B672-B100-AFE2-753AB8DFF15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8581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46597" y="739694"/>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4</a:t>
            </a:r>
          </a:p>
        </p:txBody>
      </p:sp>
      <p:sp>
        <p:nvSpPr>
          <p:cNvPr id="4" name="Rectangle 3"/>
          <p:cNvSpPr/>
          <p:nvPr/>
        </p:nvSpPr>
        <p:spPr>
          <a:xfrm>
            <a:off x="420016" y="1653528"/>
            <a:ext cx="8512629" cy="1107996"/>
          </a:xfrm>
          <a:prstGeom prst="rect">
            <a:avLst/>
          </a:prstGeom>
        </p:spPr>
        <p:txBody>
          <a:bodyPr wrap="square">
            <a:spAutoFit/>
          </a:bodyPr>
          <a:lstStyle/>
          <a:p>
            <a:pPr algn="ctr"/>
            <a:r>
              <a:rPr lang="en-US" sz="2200" dirty="0"/>
              <a:t>It’s a set of large printed sheets of paper containing news, articles, advertisements, etc. and published every day or every week. </a:t>
            </a:r>
          </a:p>
          <a:p>
            <a:pPr algn="ctr"/>
            <a:r>
              <a:rPr lang="en-US" sz="2200" dirty="0"/>
              <a:t>What is it?</a:t>
            </a:r>
            <a:endParaRPr lang="en-US" sz="2200" b="1" dirty="0"/>
          </a:p>
        </p:txBody>
      </p:sp>
      <p:sp>
        <p:nvSpPr>
          <p:cNvPr id="11" name="Rectangle 10"/>
          <p:cNvSpPr/>
          <p:nvPr/>
        </p:nvSpPr>
        <p:spPr>
          <a:xfrm>
            <a:off x="3182808" y="3260478"/>
            <a:ext cx="3360151" cy="507831"/>
          </a:xfrm>
          <a:prstGeom prst="rect">
            <a:avLst/>
          </a:prstGeom>
        </p:spPr>
        <p:txBody>
          <a:bodyPr wrap="none">
            <a:spAutoFit/>
          </a:bodyPr>
          <a:lstStyle/>
          <a:p>
            <a:r>
              <a:rPr lang="en-US" sz="2700" b="1" dirty="0">
                <a:solidFill>
                  <a:srgbClr val="C00000"/>
                </a:solidFill>
                <a:ea typeface="Times New Roman" panose="02020603050405020304" pitchFamily="18" charset="0"/>
                <a:sym typeface="Wingdings" panose="05000000000000000000" pitchFamily="2" charset="2"/>
              </a:rPr>
              <a:t> printed newspaper</a:t>
            </a:r>
            <a:endParaRPr lang="en-US" sz="2700" b="1" dirty="0">
              <a:solidFill>
                <a:srgbClr val="C00000"/>
              </a:solidFill>
            </a:endParaRPr>
          </a:p>
        </p:txBody>
      </p:sp>
      <p:sp>
        <p:nvSpPr>
          <p:cNvPr id="5" name="Rectangle 4">
            <a:extLst>
              <a:ext uri="{FF2B5EF4-FFF2-40B4-BE49-F238E27FC236}">
                <a16:creationId xmlns:a16="http://schemas.microsoft.com/office/drawing/2014/main" id="{44AF757B-B264-A232-5B1A-876D1517435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8F8307-8AD3-80F1-D22B-7267A5A0647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43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1752</TotalTime>
  <Words>902</Words>
  <PresentationFormat>On-screen Show (16:9)</PresentationFormat>
  <Paragraphs>196</Paragraphs>
  <Slides>23</Slides>
  <Notes>11</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UTMAvoBold</vt:lpstr>
      <vt:lpstr>UTMFacebookK&amp;TBold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2024-06-10T01:46:10Z</dcterms:modified>
</cp:coreProperties>
</file>