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01" r:id="rId2"/>
    <p:sldId id="257" r:id="rId3"/>
    <p:sldId id="284" r:id="rId4"/>
    <p:sldId id="302" r:id="rId5"/>
    <p:sldId id="285" r:id="rId6"/>
    <p:sldId id="270" r:id="rId7"/>
    <p:sldId id="286" r:id="rId8"/>
    <p:sldId id="273" r:id="rId9"/>
    <p:sldId id="303" r:id="rId10"/>
    <p:sldId id="310" r:id="rId11"/>
    <p:sldId id="271" r:id="rId12"/>
    <p:sldId id="272" r:id="rId13"/>
    <p:sldId id="305" r:id="rId14"/>
    <p:sldId id="275" r:id="rId15"/>
    <p:sldId id="289" r:id="rId16"/>
    <p:sldId id="297" r:id="rId17"/>
    <p:sldId id="277" r:id="rId18"/>
    <p:sldId id="290" r:id="rId19"/>
    <p:sldId id="333" r:id="rId20"/>
    <p:sldId id="278" r:id="rId21"/>
    <p:sldId id="299" r:id="rId22"/>
    <p:sldId id="300" r:id="rId23"/>
    <p:sldId id="291" r:id="rId24"/>
    <p:sldId id="306" r:id="rId25"/>
    <p:sldId id="307" r:id="rId26"/>
    <p:sldId id="308" r:id="rId27"/>
    <p:sldId id="298" r:id="rId28"/>
    <p:sldId id="280" r:id="rId29"/>
    <p:sldId id="282" r:id="rId30"/>
    <p:sldId id="294" r:id="rId31"/>
    <p:sldId id="332" r:id="rId32"/>
    <p:sldId id="334" r:id="rId33"/>
    <p:sldId id="331" r:id="rId34"/>
    <p:sldId id="269" r:id="rId35"/>
    <p:sldId id="295" r:id="rId36"/>
    <p:sldId id="309" r:id="rId3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20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home.com.vn/DHALesson?idGrade=19&amp;idSubject=1&amp;idSeries=117&amp;idTheme=979&amp;IdLevel=1&amp;idThemeServer=60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2.1 – Vocabulary &amp; Listening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C276D-D3DA-4A3B-A836-34B07A2E18C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0" y="370485"/>
            <a:ext cx="3056794" cy="522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1B30FA-6C66-49B5-A776-CBF120B681CB}"/>
              </a:ext>
            </a:extLst>
          </p:cNvPr>
          <p:cNvSpPr/>
          <p:nvPr/>
        </p:nvSpPr>
        <p:spPr>
          <a:xfrm>
            <a:off x="807075" y="110207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crash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kræʃ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(v) (</a:t>
            </a:r>
            <a:r>
              <a:rPr lang="en-US" sz="3200" dirty="0" err="1">
                <a:solidFill>
                  <a:srgbClr val="0070C0"/>
                </a:solidFill>
              </a:rPr>
              <a:t>máy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 err="1">
                <a:solidFill>
                  <a:srgbClr val="0070C0"/>
                </a:solidFill>
              </a:rPr>
              <a:t>gặp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sự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cố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C986C-58CF-4BB7-BE04-5B56196987DC}"/>
              </a:ext>
            </a:extLst>
          </p:cNvPr>
          <p:cNvSpPr/>
          <p:nvPr/>
        </p:nvSpPr>
        <p:spPr>
          <a:xfrm>
            <a:off x="807075" y="1753552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disconnect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ˌ</a:t>
            </a:r>
            <a:r>
              <a:rPr lang="en-US" sz="3200" dirty="0" err="1">
                <a:solidFill>
                  <a:srgbClr val="FF0000"/>
                </a:solidFill>
              </a:rPr>
              <a:t>dɪskəˈnekt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ngừng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nối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91058-0E65-419A-A7E8-AE1ACEDE1A22}"/>
              </a:ext>
            </a:extLst>
          </p:cNvPr>
          <p:cNvSpPr/>
          <p:nvPr/>
        </p:nvSpPr>
        <p:spPr>
          <a:xfrm>
            <a:off x="807075" y="2405028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overheat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ˌ</a:t>
            </a:r>
            <a:r>
              <a:rPr lang="en-US" sz="3200" dirty="0" err="1">
                <a:solidFill>
                  <a:srgbClr val="FF0000"/>
                </a:solidFill>
              </a:rPr>
              <a:t>oʊvərˈhiːt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trở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nóng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247D9-5657-44A2-BBFE-3E3DA43FAC43}"/>
              </a:ext>
            </a:extLst>
          </p:cNvPr>
          <p:cNvSpPr/>
          <p:nvPr/>
        </p:nvSpPr>
        <p:spPr>
          <a:xfrm>
            <a:off x="807075" y="3053731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receipt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rɪˈsiːt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(n) hoá đơn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D94CF-BB93-4853-A2B4-EE980D64DC79}"/>
              </a:ext>
            </a:extLst>
          </p:cNvPr>
          <p:cNvSpPr/>
          <p:nvPr/>
        </p:nvSpPr>
        <p:spPr>
          <a:xfrm>
            <a:off x="807075" y="367981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repair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rɪˈper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sửa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chữa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EE83C6-CBD0-4F73-879D-A62D8D0CA4D8}"/>
              </a:ext>
            </a:extLst>
          </p:cNvPr>
          <p:cNvSpPr/>
          <p:nvPr/>
        </p:nvSpPr>
        <p:spPr>
          <a:xfrm>
            <a:off x="807075" y="4279776"/>
            <a:ext cx="858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restart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ːˈ</a:t>
            </a:r>
            <a:r>
              <a:rPr lang="en-US" sz="3200" dirty="0" err="1">
                <a:solidFill>
                  <a:srgbClr val="FF0000"/>
                </a:solidFill>
              </a:rPr>
              <a:t>stɑːrt</a:t>
            </a:r>
            <a:r>
              <a:rPr lang="en-US" sz="3200" dirty="0">
                <a:solidFill>
                  <a:srgbClr val="0070C0"/>
                </a:solidFill>
              </a:rPr>
              <a:t>/ (v) </a:t>
            </a:r>
            <a:r>
              <a:rPr lang="en-US" sz="3200" dirty="0" err="1">
                <a:solidFill>
                  <a:srgbClr val="0070C0"/>
                </a:solidFill>
              </a:rPr>
              <a:t>khởi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lại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07C5A-600B-4A15-BCF1-C717555BBD84}"/>
              </a:ext>
            </a:extLst>
          </p:cNvPr>
          <p:cNvSpPr/>
          <p:nvPr/>
        </p:nvSpPr>
        <p:spPr>
          <a:xfrm>
            <a:off x="807075" y="4842893"/>
            <a:ext cx="8576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warranty 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wɔːrənti</a:t>
            </a:r>
            <a:r>
              <a:rPr lang="en-US" sz="3200" dirty="0">
                <a:solidFill>
                  <a:srgbClr val="0070C0"/>
                </a:solidFill>
              </a:rPr>
              <a:t>/ (n) </a:t>
            </a:r>
            <a:r>
              <a:rPr lang="en-US" sz="3200" dirty="0" err="1">
                <a:solidFill>
                  <a:srgbClr val="0070C0"/>
                </a:solidFill>
              </a:rPr>
              <a:t>bảo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hành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" name="crash">
            <a:hlinkClick r:id="" action="ppaction://media"/>
            <a:extLst>
              <a:ext uri="{FF2B5EF4-FFF2-40B4-BE49-F238E27FC236}">
                <a16:creationId xmlns:a16="http://schemas.microsoft.com/office/drawing/2014/main" id="{9DE2D78F-71ED-4BCA-B221-F6990F534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33979" y="2057038"/>
            <a:ext cx="609600" cy="609600"/>
          </a:xfrm>
          <a:prstGeom prst="rect">
            <a:avLst/>
          </a:prstGeom>
        </p:spPr>
      </p:pic>
      <p:pic>
        <p:nvPicPr>
          <p:cNvPr id="11" name="disconnect">
            <a:hlinkClick r:id="" action="ppaction://media"/>
            <a:extLst>
              <a:ext uri="{FF2B5EF4-FFF2-40B4-BE49-F238E27FC236}">
                <a16:creationId xmlns:a16="http://schemas.microsoft.com/office/drawing/2014/main" id="{F9B84A36-3EB5-4F5F-8BE7-74328D9A70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5589" y="2020624"/>
            <a:ext cx="609600" cy="609600"/>
          </a:xfrm>
          <a:prstGeom prst="rect">
            <a:avLst/>
          </a:prstGeom>
        </p:spPr>
      </p:pic>
      <p:pic>
        <p:nvPicPr>
          <p:cNvPr id="12" name="overheat">
            <a:hlinkClick r:id="" action="ppaction://media"/>
            <a:extLst>
              <a:ext uri="{FF2B5EF4-FFF2-40B4-BE49-F238E27FC236}">
                <a16:creationId xmlns:a16="http://schemas.microsoft.com/office/drawing/2014/main" id="{0AF043A5-4D3D-4F5F-84D2-135CC7C9B1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93452"/>
            <a:ext cx="609600" cy="609600"/>
          </a:xfrm>
          <a:prstGeom prst="rect">
            <a:avLst/>
          </a:prstGeom>
        </p:spPr>
      </p:pic>
      <p:pic>
        <p:nvPicPr>
          <p:cNvPr id="13" name="receipt">
            <a:hlinkClick r:id="" action="ppaction://media"/>
            <a:extLst>
              <a:ext uri="{FF2B5EF4-FFF2-40B4-BE49-F238E27FC236}">
                <a16:creationId xmlns:a16="http://schemas.microsoft.com/office/drawing/2014/main" id="{F00792A2-55B5-457A-B4AC-E6512E402F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5589" y="2057038"/>
            <a:ext cx="609600" cy="609600"/>
          </a:xfrm>
          <a:prstGeom prst="rect">
            <a:avLst/>
          </a:prstGeom>
        </p:spPr>
      </p:pic>
      <p:pic>
        <p:nvPicPr>
          <p:cNvPr id="14" name="repair">
            <a:hlinkClick r:id="" action="ppaction://media"/>
            <a:extLst>
              <a:ext uri="{FF2B5EF4-FFF2-40B4-BE49-F238E27FC236}">
                <a16:creationId xmlns:a16="http://schemas.microsoft.com/office/drawing/2014/main" id="{B348ACDA-ACEE-49D0-82A4-8CB604F0E32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57038"/>
            <a:ext cx="609600" cy="609600"/>
          </a:xfrm>
          <a:prstGeom prst="rect">
            <a:avLst/>
          </a:prstGeom>
        </p:spPr>
      </p:pic>
      <p:pic>
        <p:nvPicPr>
          <p:cNvPr id="15" name="restart">
            <a:hlinkClick r:id="" action="ppaction://media"/>
            <a:extLst>
              <a:ext uri="{FF2B5EF4-FFF2-40B4-BE49-F238E27FC236}">
                <a16:creationId xmlns:a16="http://schemas.microsoft.com/office/drawing/2014/main" id="{1A014D01-A517-4068-B6FE-9A57BC27A40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057038"/>
            <a:ext cx="609600" cy="609600"/>
          </a:xfrm>
          <a:prstGeom prst="rect">
            <a:avLst/>
          </a:prstGeom>
        </p:spPr>
      </p:pic>
      <p:pic>
        <p:nvPicPr>
          <p:cNvPr id="16" name="warranty">
            <a:hlinkClick r:id="" action="ppaction://media"/>
            <a:extLst>
              <a:ext uri="{FF2B5EF4-FFF2-40B4-BE49-F238E27FC236}">
                <a16:creationId xmlns:a16="http://schemas.microsoft.com/office/drawing/2014/main" id="{C30E9D2F-7864-4360-AE07-7AC5961BF4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89784" y="2100228"/>
            <a:ext cx="609600" cy="6096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5E2254B-09CE-4996-8F51-5F47BCDE771C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74220" y="1625296"/>
            <a:ext cx="1352939" cy="1556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9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66179" y="1017419"/>
            <a:ext cx="7833312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1. r e __  __  __  r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2. __ v __  __  __ e __  __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3. __  __ s t __  __  __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4. __ e c __ __  __  __</a:t>
            </a:r>
            <a:endParaRPr lang="en-US" sz="3200" u="sng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5. __ a __  __ a __  __  __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6. __ r __  __  __  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0000CC"/>
                </a:solidFill>
              </a:rPr>
              <a:t>7. __  __ s __ o __  __  __  __  __</a:t>
            </a:r>
            <a:endParaRPr lang="en-US" sz="3200" u="sng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313" y="495762"/>
            <a:ext cx="491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Fill in the missing letters.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A89FA75-4919-4F60-B168-7A5BD24A769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E8DB3-E3E8-42AE-A8F2-B411834B7E02}"/>
              </a:ext>
            </a:extLst>
          </p:cNvPr>
          <p:cNvSpPr txBox="1"/>
          <p:nvPr/>
        </p:nvSpPr>
        <p:spPr>
          <a:xfrm>
            <a:off x="0" y="367897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94C2E-90F2-4F1F-BB15-7AA055A1E017}"/>
              </a:ext>
            </a:extLst>
          </p:cNvPr>
          <p:cNvSpPr txBox="1"/>
          <p:nvPr/>
        </p:nvSpPr>
        <p:spPr>
          <a:xfrm>
            <a:off x="2913529" y="1152330"/>
            <a:ext cx="318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p     a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E6902-F48A-41DE-88EF-443DC98EABEB}"/>
              </a:ext>
            </a:extLst>
          </p:cNvPr>
          <p:cNvSpPr txBox="1"/>
          <p:nvPr/>
        </p:nvSpPr>
        <p:spPr>
          <a:xfrm>
            <a:off x="2453875" y="1920529"/>
            <a:ext cx="421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o      e     r    h      a     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D2459-8F94-49CA-A1F5-62C75CB615D2}"/>
              </a:ext>
            </a:extLst>
          </p:cNvPr>
          <p:cNvSpPr txBox="1"/>
          <p:nvPr/>
        </p:nvSpPr>
        <p:spPr>
          <a:xfrm>
            <a:off x="2279062" y="2657352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r     e        a    r    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7906F-F534-4D49-B625-E56CE85B0EDE}"/>
              </a:ext>
            </a:extLst>
          </p:cNvPr>
          <p:cNvSpPr txBox="1"/>
          <p:nvPr/>
        </p:nvSpPr>
        <p:spPr>
          <a:xfrm>
            <a:off x="2279062" y="3387023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r          e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  p    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AF5C7-CB3F-41E9-9539-70ED29991325}"/>
              </a:ext>
            </a:extLst>
          </p:cNvPr>
          <p:cNvSpPr txBox="1"/>
          <p:nvPr/>
        </p:nvSpPr>
        <p:spPr>
          <a:xfrm>
            <a:off x="2326341" y="4111541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w     r     </a:t>
            </a:r>
            <a:r>
              <a:rPr lang="en-US" sz="3200" dirty="0" err="1">
                <a:solidFill>
                  <a:srgbClr val="FF0000"/>
                </a:solidFill>
              </a:rPr>
              <a:t>r</a:t>
            </a:r>
            <a:r>
              <a:rPr lang="en-US" sz="3200" dirty="0">
                <a:solidFill>
                  <a:srgbClr val="FF0000"/>
                </a:solidFill>
              </a:rPr>
              <a:t>       n    t     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5B51E-5800-450B-8109-3B81905737B9}"/>
              </a:ext>
            </a:extLst>
          </p:cNvPr>
          <p:cNvSpPr txBox="1"/>
          <p:nvPr/>
        </p:nvSpPr>
        <p:spPr>
          <a:xfrm>
            <a:off x="2279062" y="4818942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c      a    s    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BC1F0-6A38-44B4-9AE4-86CC4D09CBD2}"/>
              </a:ext>
            </a:extLst>
          </p:cNvPr>
          <p:cNvSpPr txBox="1"/>
          <p:nvPr/>
        </p:nvSpPr>
        <p:spPr>
          <a:xfrm>
            <a:off x="2279062" y="5579973"/>
            <a:ext cx="554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d 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      c      n    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     e    c    t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44" y="2442041"/>
            <a:ext cx="11567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Save your document. If the computer ___________________, you will be able to open it again.</a:t>
            </a:r>
          </a:p>
          <a:p>
            <a:r>
              <a:rPr lang="en-US" sz="3200" dirty="0"/>
              <a:t>2.   My new laptop came with a three-year ____________________. If there's a problem, the store will fix it for free.</a:t>
            </a:r>
          </a:p>
          <a:p>
            <a:r>
              <a:rPr lang="en-US" sz="3200" dirty="0"/>
              <a:t>3. The fan switches on, so the computer doesn't ________________.</a:t>
            </a:r>
          </a:p>
          <a:p>
            <a:r>
              <a:rPr lang="en-US" sz="3200" dirty="0"/>
              <a:t>4. My phone stopped working. I'll have to ask the store to ______________________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1177" y="407437"/>
            <a:ext cx="9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HelveticaNeueLTStd-BdCn"/>
              </a:rPr>
              <a:t>Now, Fill in the blanks with the correct forms of the words in Task a.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4832" y="2308283"/>
            <a:ext cx="1740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crashes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710090" y="3213255"/>
            <a:ext cx="205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warranty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39858" y="4211756"/>
            <a:ext cx="2051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overheat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7619" y="5230043"/>
            <a:ext cx="142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repair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B3ED5D2-E588-4DD1-A2F3-69E9AF0AE23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96D02-52FB-449C-A24B-C844C47EB8D9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44" y="2442041"/>
            <a:ext cx="11567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5. Your phone battery is full. I'll ______________________ the charger for you. </a:t>
            </a:r>
          </a:p>
          <a:p>
            <a:r>
              <a:rPr lang="en-US" sz="3600" dirty="0"/>
              <a:t>6. So, the phone is 199 dollars, and you gave me two hundred dollars. Here's a dollar change and your _______________.</a:t>
            </a:r>
          </a:p>
          <a:p>
            <a:r>
              <a:rPr lang="en-US" sz="3600" dirty="0"/>
              <a:t>7. If the computer crashes, turn it off and then on again to ______________________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73" y="407437"/>
            <a:ext cx="9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HelveticaNeueLTStd-BdCn"/>
              </a:rPr>
              <a:t>Now, Fill in the blanks with the correct forms of the words in Task a.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4832" y="2363868"/>
            <a:ext cx="2435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disconnect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03004" y="4538954"/>
            <a:ext cx="1639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receipt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4658" y="5660230"/>
            <a:ext cx="156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restart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2831262-80AB-420C-A21B-0C833058165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50D93-3D09-425D-B300-5BEEBF1066A2}"/>
              </a:ext>
            </a:extLst>
          </p:cNvPr>
          <p:cNvSpPr txBox="1"/>
          <p:nvPr/>
        </p:nvSpPr>
        <p:spPr>
          <a:xfrm>
            <a:off x="26894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38C65-EA1F-4D5B-B9A9-DF646629800B}"/>
              </a:ext>
            </a:extLst>
          </p:cNvPr>
          <p:cNvSpPr txBox="1"/>
          <p:nvPr/>
        </p:nvSpPr>
        <p:spPr>
          <a:xfrm>
            <a:off x="26893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1530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3288" y="1186269"/>
            <a:ext cx="11083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Talk about what problems you've had with your devices by using the new words you have just learnt. 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383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6794" y="3856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HelveticaNeueLTStd-BdCn"/>
              </a:rPr>
              <a:t>b. In pairs: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172" y="2940595"/>
            <a:ext cx="8399776" cy="163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2C7D193-F38D-4A68-99CF-D54028B1D080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18537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48" y="1696345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listen?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954" y="2399236"/>
            <a:ext cx="1150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/>
              <a:buChar char="à"/>
            </a:pPr>
            <a:r>
              <a:rPr lang="en-US" sz="3200" b="1" dirty="0">
                <a:solidFill>
                  <a:srgbClr val="FF0000"/>
                </a:solidFill>
              </a:rPr>
              <a:t>Listen to Jess talking to the manager of an electronics store</a:t>
            </a:r>
            <a:endParaRPr lang="en-US" sz="3200" b="1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56FB3E1-FD2B-4843-85FF-4A5EDF4C557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11" y="485193"/>
            <a:ext cx="1623527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038" y="3650492"/>
            <a:ext cx="11456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a.   Listen to Jess talking to the manager of an electronics store. Why is she at the store?</a:t>
            </a:r>
          </a:p>
        </p:txBody>
      </p: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1857" y="3236620"/>
            <a:ext cx="933090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HelveticaNeueLTStd-Cn"/>
              </a:rPr>
              <a:t>She wants to get her money back.             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HelveticaNeueLTStd-Cn"/>
              </a:rPr>
              <a:t>Her laptop needs repairing.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149346" y="4368340"/>
            <a:ext cx="74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HelveticaNeueLTStd-Cn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HelveticaNeueLTStd-Cn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54" y="1276018"/>
            <a:ext cx="11456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a.   Listen to Jess talking to the manager of an electronics store. Why is she at the store?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1916" y="2127316"/>
            <a:ext cx="590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7940" y="694076"/>
            <a:ext cx="609600" cy="6096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14BD379-18E5-48C7-88E4-3CF7CC3CA9F8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006" y="1371468"/>
            <a:ext cx="1179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b. Now, listen and complete the form.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077" y="1984644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47" y="2661534"/>
            <a:ext cx="5584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</a:rPr>
              <a:t>Listen and complete the form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70547" y="3819661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some key words in the question?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46" y="4429416"/>
            <a:ext cx="11599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</a:rPr>
              <a:t>Customer name, Phone number, Item, Problem, Warranty, Note</a:t>
            </a:r>
            <a:endParaRPr lang="en-US" sz="32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7F32E95-2A48-4AFB-8D4F-965FDFDD6AD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911" y="485193"/>
            <a:ext cx="1623527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249" y="440297"/>
            <a:ext cx="9312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kind of word is needed?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955" y="988216"/>
            <a:ext cx="8968648" cy="55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3725" y="2542586"/>
            <a:ext cx="1501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03384" y="3835594"/>
            <a:ext cx="2922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noun / gerund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4403" y="5554138"/>
            <a:ext cx="250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day / a date</a:t>
            </a:r>
          </a:p>
        </p:txBody>
      </p:sp>
      <p:pic>
        <p:nvPicPr>
          <p:cNvPr id="23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95" y="1528546"/>
            <a:ext cx="609600" cy="6096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CA7B122-F134-4D02-849E-532C2432600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6803" y="4922768"/>
            <a:ext cx="178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 or No</a:t>
            </a:r>
          </a:p>
        </p:txBody>
      </p:sp>
    </p:spTree>
    <p:extLst>
      <p:ext uri="{BB962C8B-B14F-4D97-AF65-F5344CB8AC3E}">
        <p14:creationId xmlns:p14="http://schemas.microsoft.com/office/powerpoint/2010/main" val="17390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0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  <p:bldP spid="17" grpId="0"/>
      <p:bldP spid="1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7" y="2504165"/>
            <a:ext cx="3491928" cy="661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3" y="3481031"/>
            <a:ext cx="3729131" cy="66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03" y="4609888"/>
            <a:ext cx="2891083" cy="463665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64766" y="5697670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9CCCB66-4BCD-429B-AE12-51E9BD9460A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06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249" y="440297"/>
            <a:ext cx="9312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Now, </a:t>
            </a:r>
            <a:r>
              <a:rPr lang="en-US" sz="3600" b="1" dirty="0">
                <a:solidFill>
                  <a:srgbClr val="FF0000"/>
                </a:solidFill>
              </a:rPr>
              <a:t>listen</a:t>
            </a:r>
            <a:r>
              <a:rPr lang="en-US" sz="3600" b="1" dirty="0">
                <a:solidFill>
                  <a:srgbClr val="0070C0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complete</a:t>
            </a:r>
            <a:r>
              <a:rPr lang="en-US" sz="3600" b="1" dirty="0">
                <a:solidFill>
                  <a:srgbClr val="0070C0"/>
                </a:solidFill>
              </a:rPr>
              <a:t> the </a:t>
            </a:r>
            <a:r>
              <a:rPr lang="en-US" sz="3600" b="1" dirty="0">
                <a:solidFill>
                  <a:srgbClr val="FF0000"/>
                </a:solidFill>
              </a:rPr>
              <a:t>form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955" y="988216"/>
            <a:ext cx="8968648" cy="55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73725" y="2542586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077-274-7641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34013" y="3835594"/>
            <a:ext cx="1878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overheats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4403" y="5554138"/>
            <a:ext cx="1739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Thursday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22169" y="5423006"/>
            <a:ext cx="3403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95" y="1528546"/>
            <a:ext cx="609600" cy="6096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835" y="469218"/>
            <a:ext cx="590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CA7B122-F134-4D02-849E-532C2432600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0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4" y="1083585"/>
            <a:ext cx="12422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Matt: Hi, welcome to PC Planet. How can I help?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Jess: Good morning, </a:t>
            </a:r>
            <a:r>
              <a:rPr lang="en-US" sz="2600" u="sng" dirty="0">
                <a:solidFill>
                  <a:srgbClr val="FF0000"/>
                </a:solidFill>
              </a:rPr>
              <a:t>I'd like to speak to the manager, please.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Matt: Of course, one moment please.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Ben: Hi, I'm Ben. I'm the manager. How can I help today?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Jess:   Hello, Ben. </a:t>
            </a:r>
            <a:r>
              <a:rPr lang="en-US" sz="2600" u="sng" dirty="0">
                <a:solidFill>
                  <a:srgbClr val="FF0000"/>
                </a:solidFill>
              </a:rPr>
              <a:t>I have a problem with my laptop. 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 bought it from here a few months ago. </a:t>
            </a:r>
          </a:p>
          <a:p>
            <a:r>
              <a:rPr lang="en-US" sz="2600" dirty="0"/>
              <a:t>Ben: OK, what's the problem?</a:t>
            </a:r>
          </a:p>
          <a:p>
            <a:r>
              <a:rPr lang="en-US" sz="2600" dirty="0"/>
              <a:t>Jess:  </a:t>
            </a:r>
            <a:r>
              <a:rPr lang="en-US" sz="2600" u="sng" dirty="0">
                <a:solidFill>
                  <a:srgbClr val="FF0000"/>
                </a:solidFill>
              </a:rPr>
              <a:t> It overheats </a:t>
            </a:r>
            <a:r>
              <a:rPr lang="en-US" sz="2600" dirty="0"/>
              <a:t>when I do my homework. Like yesterday, </a:t>
            </a:r>
          </a:p>
          <a:p>
            <a:r>
              <a:rPr lang="en-US" sz="2600" dirty="0"/>
              <a:t>when I tried to save my essay, it became really hot </a:t>
            </a:r>
          </a:p>
          <a:p>
            <a:r>
              <a:rPr lang="en-US" sz="2600" dirty="0"/>
              <a:t>and crashed.</a:t>
            </a:r>
          </a:p>
          <a:p>
            <a:r>
              <a:rPr lang="en-US" sz="2600" dirty="0"/>
              <a:t>Ben:   Sorry about that. </a:t>
            </a:r>
            <a:r>
              <a:rPr lang="en-US" sz="2600" u="sng" dirty="0">
                <a:solidFill>
                  <a:srgbClr val="FF0000"/>
                </a:solidFill>
              </a:rPr>
              <a:t>We probably need to repair it</a:t>
            </a:r>
            <a:r>
              <a:rPr lang="en-US" sz="2600" dirty="0"/>
              <a:t>. Can I </a:t>
            </a:r>
          </a:p>
          <a:p>
            <a:r>
              <a:rPr lang="en-US" sz="2600" dirty="0"/>
              <a:t>take your name, please?</a:t>
            </a:r>
          </a:p>
          <a:p>
            <a:r>
              <a:rPr lang="en-US" sz="2600" dirty="0"/>
              <a:t>Jess: Yes, it's </a:t>
            </a:r>
            <a:r>
              <a:rPr lang="en-US" sz="2600" u="sng" dirty="0">
                <a:solidFill>
                  <a:srgbClr val="FF0000"/>
                </a:solidFill>
              </a:rPr>
              <a:t>Jess Jones. That's J-E-S-S J-O-N-E-S.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6B690DD-6F63-46BF-9DDE-10B0DD4533D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911" y="485193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6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466260"/>
            <a:ext cx="1164045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Ben: OK. And </a:t>
            </a:r>
            <a:r>
              <a:rPr lang="en-US" sz="2600" u="sng" dirty="0">
                <a:solidFill>
                  <a:srgbClr val="FF0000"/>
                </a:solidFill>
              </a:rPr>
              <a:t>can I take your phone number?</a:t>
            </a:r>
          </a:p>
          <a:p>
            <a:r>
              <a:rPr lang="en-US" sz="2600" dirty="0"/>
              <a:t>Jess: 077-274-7641.</a:t>
            </a:r>
          </a:p>
          <a:p>
            <a:r>
              <a:rPr lang="en-US" sz="2600" dirty="0"/>
              <a:t>Ben:   And </a:t>
            </a:r>
            <a:r>
              <a:rPr lang="en-US" sz="2600" u="sng" dirty="0">
                <a:solidFill>
                  <a:srgbClr val="FF0000"/>
                </a:solidFill>
              </a:rPr>
              <a:t>the problem is it overheats</a:t>
            </a:r>
            <a:r>
              <a:rPr lang="en-US" sz="2600" dirty="0"/>
              <a:t> when you do your </a:t>
            </a:r>
          </a:p>
          <a:p>
            <a:r>
              <a:rPr lang="en-US" sz="2600" dirty="0"/>
              <a:t>homework, right? Anything else?</a:t>
            </a:r>
          </a:p>
          <a:p>
            <a:r>
              <a:rPr lang="en-US" sz="2600" dirty="0"/>
              <a:t>Jess: No, just that.</a:t>
            </a:r>
          </a:p>
          <a:p>
            <a:r>
              <a:rPr lang="en-US" sz="2600" dirty="0"/>
              <a:t>Ben: OK. </a:t>
            </a:r>
            <a:r>
              <a:rPr lang="en-US" sz="2600" u="sng" dirty="0">
                <a:solidFill>
                  <a:srgbClr val="FF0000"/>
                </a:solidFill>
              </a:rPr>
              <a:t>Do you have your receipt?</a:t>
            </a:r>
          </a:p>
          <a:p>
            <a:r>
              <a:rPr lang="en-US" sz="2600" dirty="0"/>
              <a:t>Jess: </a:t>
            </a:r>
            <a:r>
              <a:rPr lang="en-US" sz="2600" dirty="0" err="1"/>
              <a:t>Erm</a:t>
            </a:r>
            <a:r>
              <a:rPr lang="en-US" sz="2600" dirty="0"/>
              <a:t>...yes. Here it is.</a:t>
            </a:r>
          </a:p>
          <a:p>
            <a:r>
              <a:rPr lang="en-US" sz="2600" dirty="0"/>
              <a:t>Ben: OK, </a:t>
            </a:r>
            <a:r>
              <a:rPr lang="en-US" sz="2600" u="sng" dirty="0">
                <a:solidFill>
                  <a:srgbClr val="FF0000"/>
                </a:solidFill>
              </a:rPr>
              <a:t>it's still under warranty</a:t>
            </a:r>
            <a:r>
              <a:rPr lang="en-US" sz="2600" dirty="0"/>
              <a:t>. We can repair it for free.</a:t>
            </a:r>
          </a:p>
          <a:p>
            <a:r>
              <a:rPr lang="en-US" sz="2600" dirty="0"/>
              <a:t>Jess: Great.</a:t>
            </a:r>
          </a:p>
          <a:p>
            <a:r>
              <a:rPr lang="en-US" sz="2600" dirty="0"/>
              <a:t>Ben:   Thank you, Jess. We'll call you when your laptop is </a:t>
            </a:r>
          </a:p>
          <a:p>
            <a:r>
              <a:rPr lang="en-US" sz="2600" dirty="0"/>
              <a:t>ready. Probably on Thursday or Friday, OK?</a:t>
            </a:r>
          </a:p>
          <a:p>
            <a:r>
              <a:rPr lang="en-US" sz="2600" dirty="0"/>
              <a:t>Jess:   Could you finish </a:t>
            </a:r>
            <a:r>
              <a:rPr lang="en-US" sz="2600" u="sng" dirty="0">
                <a:solidFill>
                  <a:srgbClr val="FF0000"/>
                </a:solidFill>
              </a:rPr>
              <a:t>it by Thursday</a:t>
            </a:r>
            <a:r>
              <a:rPr lang="en-US" sz="2600" dirty="0"/>
              <a:t>? I need to finish my  </a:t>
            </a:r>
          </a:p>
          <a:p>
            <a:r>
              <a:rPr lang="en-US" sz="2600" dirty="0"/>
              <a:t>essay for Friday.</a:t>
            </a:r>
          </a:p>
          <a:p>
            <a:r>
              <a:rPr lang="en-US" sz="2600" dirty="0"/>
              <a:t>Ben: OK, I think we can finish it by then.</a:t>
            </a:r>
          </a:p>
          <a:p>
            <a:r>
              <a:rPr lang="en-US" sz="2600" dirty="0"/>
              <a:t>Jess: Great, thanks.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ABF4F40-023F-4929-B593-3F5F041444A9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97" y="685248"/>
            <a:ext cx="1871409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7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15921" y="417181"/>
            <a:ext cx="10376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Listen to Harry talking to the manager of a phone store. Why is he at the store?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8253" y="2454606"/>
            <a:ext cx="652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A conversation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074806" y="4376072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8253" y="1808875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listen?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806" y="3154825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Where are they?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9310" y="3729741"/>
            <a:ext cx="615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At a phone store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2179310" y="5070242"/>
            <a:ext cx="615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Choose the best answer	</a:t>
            </a:r>
            <a:endParaRPr lang="en-US" sz="3600" dirty="0"/>
          </a:p>
        </p:txBody>
      </p:sp>
      <p:pic>
        <p:nvPicPr>
          <p:cNvPr id="3" name="CD1-TRACK 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7491" y="1111176"/>
            <a:ext cx="473226" cy="47322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15D6691-5842-4429-A071-7F39E42E4EBB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DFAB2-E7EA-4B47-A15A-C26F5E5723B4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1988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968" y="1738724"/>
            <a:ext cx="3714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9841" y="417181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a. Listen to Harry talking to the manager of a phone store. Why is he at the store?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CD1-TRACK 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0343" y="99849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514" y="2361026"/>
            <a:ext cx="782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He wants them to repair his phone.    </a:t>
            </a:r>
          </a:p>
          <a:p>
            <a:pPr marL="342900" indent="-342900">
              <a:buAutoNum type="arabicPeriod"/>
            </a:pPr>
            <a:r>
              <a:rPr lang="en-US" sz="3600" dirty="0"/>
              <a:t>He wants a different phone.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58668" y="2338396"/>
            <a:ext cx="74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HelveticaNeueLTStd-Cn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HelveticaNeueLTStd-Cn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7A6662F-65E3-48B3-A8B8-BC486A6CBADF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0A137-B7A7-4E61-9FFD-175BEBB171B1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4204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802" y="1711830"/>
            <a:ext cx="3714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9841" y="417181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Now, listen and complete the form.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Use </a:t>
            </a:r>
            <a:r>
              <a:rPr lang="en-US" sz="3200" b="1" dirty="0">
                <a:solidFill>
                  <a:srgbClr val="FF0000"/>
                </a:solidFill>
              </a:rPr>
              <a:t>no more than two words</a:t>
            </a:r>
            <a:r>
              <a:rPr lang="en-US" sz="3200" b="1" dirty="0">
                <a:solidFill>
                  <a:srgbClr val="0070C0"/>
                </a:solidFill>
              </a:rPr>
              <a:t> or </a:t>
            </a:r>
            <a:r>
              <a:rPr lang="en-US" sz="3200" b="1" dirty="0">
                <a:solidFill>
                  <a:srgbClr val="FF0000"/>
                </a:solidFill>
              </a:rPr>
              <a:t>a number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CD1-TRACK 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691" y="186828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6859" y="4880995"/>
            <a:ext cx="9068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Customer name, Phone number, Item,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Problem, Warranty, Note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49416" y="1521993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437" y="4250621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some key words?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240" y="2177849"/>
            <a:ext cx="760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Listen and complete the form	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97240" y="2983919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How many words are need in each blank?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064" y="3639775"/>
            <a:ext cx="842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No more than two words or a number</a:t>
            </a:r>
            <a:endParaRPr lang="en-US" sz="3600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ED4182C-1FA1-4BCC-83DF-DDC56409E9D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11661-6B5A-4E2A-B05B-7A52CF7DAE75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</p:spTree>
    <p:extLst>
      <p:ext uri="{BB962C8B-B14F-4D97-AF65-F5344CB8AC3E}">
        <p14:creationId xmlns:p14="http://schemas.microsoft.com/office/powerpoint/2010/main" val="41260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768" y="1738724"/>
            <a:ext cx="3714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34671" y="417181"/>
            <a:ext cx="10457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Now, listen and complete the form. Use no more than two words or a number.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CD1-TRACK 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0343" y="998496"/>
            <a:ext cx="609600" cy="6096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F7FF0AA-DD35-47E8-811B-F0BEDDFB00E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2F036-E603-4DEA-8E99-9E7A7B3F6824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DF8C5D-4F23-474F-BC8F-9CCCA720FAC0}"/>
              </a:ext>
            </a:extLst>
          </p:cNvPr>
          <p:cNvSpPr/>
          <p:nvPr/>
        </p:nvSpPr>
        <p:spPr>
          <a:xfrm>
            <a:off x="562881" y="1543683"/>
            <a:ext cx="10275661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</a:rPr>
              <a:t>REPAIR FORM: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Customer name: Harry (1) </a:t>
            </a:r>
            <a:r>
              <a:rPr lang="en-US" sz="3000" b="1" dirty="0">
                <a:solidFill>
                  <a:srgbClr val="0000CC"/>
                </a:solidFill>
              </a:rPr>
              <a:t>_____________________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</a:rPr>
              <a:t>Phone number: (2) _____________________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Item: ZX21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Problem: (3) _____________________ 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then crashes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Warranty: (4) yes / no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CC"/>
                </a:solidFill>
              </a:rPr>
              <a:t>Note: need it by (5) ________________________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CDF7A-BFED-4498-A758-3F10855530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94" y="1144101"/>
            <a:ext cx="1022116" cy="8964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B6A2D7-46B2-49F6-84D2-CEF7FC78347E}"/>
              </a:ext>
            </a:extLst>
          </p:cNvPr>
          <p:cNvSpPr/>
          <p:nvPr/>
        </p:nvSpPr>
        <p:spPr>
          <a:xfrm>
            <a:off x="4436141" y="2749064"/>
            <a:ext cx="23743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0884-986-537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606AC-DF65-4540-8A1E-81DF74F8296E}"/>
              </a:ext>
            </a:extLst>
          </p:cNvPr>
          <p:cNvSpPr/>
          <p:nvPr/>
        </p:nvSpPr>
        <p:spPr>
          <a:xfrm>
            <a:off x="5498125" y="2086157"/>
            <a:ext cx="14507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Fletcher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80DA3-FFD3-4FB8-9D3D-53FB06BFDA41}"/>
              </a:ext>
            </a:extLst>
          </p:cNvPr>
          <p:cNvSpPr/>
          <p:nvPr/>
        </p:nvSpPr>
        <p:spPr>
          <a:xfrm>
            <a:off x="3401108" y="3732132"/>
            <a:ext cx="17337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overheats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58910D-544B-4879-B41C-C92F73E1CC20}"/>
              </a:ext>
            </a:extLst>
          </p:cNvPr>
          <p:cNvSpPr/>
          <p:nvPr/>
        </p:nvSpPr>
        <p:spPr>
          <a:xfrm>
            <a:off x="4267980" y="5406472"/>
            <a:ext cx="32551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Thursday afternoon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C8D970-0BED-45E1-B344-5586973BB9E4}"/>
              </a:ext>
            </a:extLst>
          </p:cNvPr>
          <p:cNvCxnSpPr/>
          <p:nvPr/>
        </p:nvCxnSpPr>
        <p:spPr>
          <a:xfrm>
            <a:off x="2783541" y="5378824"/>
            <a:ext cx="548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69" y="2202891"/>
            <a:ext cx="11893796" cy="408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517" y="1097280"/>
            <a:ext cx="1181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 startAt="3"/>
            </a:pPr>
            <a:r>
              <a:rPr lang="en-US" sz="2800" b="1" dirty="0">
                <a:solidFill>
                  <a:srgbClr val="000000"/>
                </a:solidFill>
                <a:latin typeface="HelveticaNeueLTStd-BdCn"/>
              </a:rPr>
              <a:t>Read the Conversation Skill box and listen to </a:t>
            </a:r>
            <a:r>
              <a:rPr lang="en-US" sz="2800" b="1" dirty="0">
                <a:solidFill>
                  <a:srgbClr val="FF0000"/>
                </a:solidFill>
                <a:latin typeface="HelveticaNeueLTStd-BdCn"/>
              </a:rPr>
              <a:t>Task b. audio again. </a:t>
            </a:r>
            <a:r>
              <a:rPr lang="en-US" sz="2800" b="1" dirty="0">
                <a:solidFill>
                  <a:srgbClr val="000000"/>
                </a:solidFill>
                <a:latin typeface="HelveticaNeueLTStd-BdCn"/>
              </a:rPr>
              <a:t>Circle the phrase in the Conversation Skill box that you hear. </a:t>
            </a:r>
            <a:endParaRPr lang="en-US" sz="2000" dirty="0"/>
          </a:p>
        </p:txBody>
      </p:sp>
      <p:pic>
        <p:nvPicPr>
          <p:cNvPr id="11" name="CD1-TRACK 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4381" y="376657"/>
            <a:ext cx="609600" cy="6096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588A1D4-BEF5-4AF7-B5AB-1471DFCC592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2453" y="1170994"/>
            <a:ext cx="635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d. Listen and repeat.</a:t>
            </a:r>
            <a:r>
              <a:rPr lang="en-US" sz="4800" dirty="0"/>
              <a:t> </a:t>
            </a:r>
          </a:p>
        </p:txBody>
      </p:sp>
      <p:pic>
        <p:nvPicPr>
          <p:cNvPr id="6" name="CD1-TRACK 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8320" y="510207"/>
            <a:ext cx="609600" cy="609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70" y="1891813"/>
            <a:ext cx="11984439" cy="411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351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1000097"/>
            <a:ext cx="113167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000" b="1" dirty="0">
              <a:solidFill>
                <a:srgbClr val="000000"/>
              </a:solidFill>
            </a:endParaRPr>
          </a:p>
          <a:p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What would you do if you bought an expensive phone or laptop and it broke the next day?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How would you feel? 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I would feel disappointed 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372544"/>
            <a:ext cx="3751822" cy="2364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E74DC-921F-470A-9FF0-63417E988AE0}"/>
              </a:ext>
            </a:extLst>
          </p:cNvPr>
          <p:cNvSpPr txBox="1"/>
          <p:nvPr/>
        </p:nvSpPr>
        <p:spPr>
          <a:xfrm>
            <a:off x="0" y="-5522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2F036-E603-4DEA-8E99-9E7A7B3F6824}"/>
              </a:ext>
            </a:extLst>
          </p:cNvPr>
          <p:cNvSpPr txBox="1"/>
          <p:nvPr/>
        </p:nvSpPr>
        <p:spPr>
          <a:xfrm>
            <a:off x="174170" y="490532"/>
            <a:ext cx="1763485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Post - Listening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2762319"/>
            <a:ext cx="11874137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to practice and learn vocabulary related to </a:t>
            </a:r>
            <a:r>
              <a:rPr lang="en-US" sz="3600" dirty="0">
                <a:solidFill>
                  <a:srgbClr val="FF0000"/>
                </a:solidFill>
                <a:ea typeface="Arial" panose="020B0604020202020204" pitchFamily="34" charset="0"/>
                <a:cs typeface="JDCLK L+ Frutiger LT Std"/>
              </a:rPr>
              <a:t>complaints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to practice listening for specific information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to practice </a:t>
            </a:r>
            <a:r>
              <a:rPr lang="en-US" sz="3600" dirty="0">
                <a:solidFill>
                  <a:srgbClr val="FF0000"/>
                </a:solidFill>
                <a:ea typeface="Arial" panose="020B0604020202020204" pitchFamily="34" charset="0"/>
                <a:cs typeface="JDCLK L+ Frutiger LT Std"/>
              </a:rPr>
              <a:t>functional English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(Finding the right person to speak)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013FA-5499-4335-B46D-C1D7453648D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4F5990-FDDE-44CC-AA81-8AC90275AF9F}"/>
              </a:ext>
            </a:extLst>
          </p:cNvPr>
          <p:cNvSpPr txBox="1"/>
          <p:nvPr/>
        </p:nvSpPr>
        <p:spPr>
          <a:xfrm>
            <a:off x="13447" y="-28330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E5F60-E6E8-44B0-AAC0-B38EA5450D98}"/>
              </a:ext>
            </a:extLst>
          </p:cNvPr>
          <p:cNvSpPr txBox="1"/>
          <p:nvPr/>
        </p:nvSpPr>
        <p:spPr>
          <a:xfrm>
            <a:off x="941294" y="1321353"/>
            <a:ext cx="974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Write a paragraph about your experience of shopping online. (100-120 words)</a:t>
            </a:r>
          </a:p>
        </p:txBody>
      </p:sp>
    </p:spTree>
    <p:extLst>
      <p:ext uri="{BB962C8B-B14F-4D97-AF65-F5344CB8AC3E}">
        <p14:creationId xmlns:p14="http://schemas.microsoft.com/office/powerpoint/2010/main" val="3952009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6" y="1904999"/>
            <a:ext cx="9487558" cy="42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7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85C7413-2B72-496B-97AD-DF471E77E694}"/>
              </a:ext>
            </a:extLst>
          </p:cNvPr>
          <p:cNvSpPr txBox="1"/>
          <p:nvPr/>
        </p:nvSpPr>
        <p:spPr>
          <a:xfrm>
            <a:off x="0" y="-8533"/>
            <a:ext cx="12192000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   Unit 9                                                                                                                                                                                         Lesson 2.1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72132" y="621445"/>
            <a:ext cx="2497184" cy="528638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1619" y="59396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0724" y="1669381"/>
            <a:ext cx="1030283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complaints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for specific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starting a friendly conversation asking and answering about the problems of the items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117272E-C388-4EA1-B411-D57D31BADC1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43470"/>
            <a:ext cx="117195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Make sentences about complaints.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00CC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00CC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00CC"/>
                </a:solidFill>
                <a:ea typeface="Calibri" panose="020F0502020204030204" pitchFamily="34" charset="0"/>
              </a:rPr>
              <a:t> on page 16.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on page 16. 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Prepare the next lesson - Grammar on page 24 in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effectLst/>
                <a:ea typeface="Times New Roman" panose="02020603050405020304" pitchFamily="18" charset="0"/>
              </a:rPr>
              <a:t>Play consolidation games in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DHA App </a:t>
            </a:r>
            <a:r>
              <a:rPr lang="en-US" sz="3600" dirty="0">
                <a:solidFill>
                  <a:srgbClr val="0000CC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00CC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CC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38" y="412745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F0C3B-B1B7-4644-8074-05D45394E0EB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398" y="6117520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" y="355459"/>
            <a:ext cx="8958016" cy="6110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8191" y="883786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disconnect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overheat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receipt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warranty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restart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repair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crash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D15C74-2353-4614-929A-905CE8EC3F9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33588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B7B64D0-B11B-485A-9102-256FF22D0A0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155" y="2432841"/>
            <a:ext cx="1083646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What do you do when the items you have just bought don’t work?</a:t>
            </a:r>
          </a:p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     </a:t>
            </a:r>
            <a:r>
              <a:rPr lang="en-US" sz="4000" b="1" i="1" dirty="0">
                <a:solidFill>
                  <a:srgbClr val="00B0F0"/>
                </a:solidFill>
              </a:rPr>
              <a:t>I will take it to the store that I bought it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146" y="367897"/>
            <a:ext cx="2956560" cy="18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CD7B7-C608-4495-AEA1-081993E2C15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820B857-5561-4B49-A804-421589155637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204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2111" y="427491"/>
            <a:ext cx="86008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HelveticaNeueLTStd-BdCn"/>
              </a:rPr>
              <a:t>a. Match the underlined words to the definitions. Listen and repeat.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722" y="1459583"/>
            <a:ext cx="110375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a. </a:t>
            </a:r>
            <a:r>
              <a:rPr lang="en-US" sz="2800" b="1" u="sng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the old screen and connect the new one.</a:t>
            </a:r>
          </a:p>
          <a:p>
            <a:r>
              <a:rPr lang="en-US" sz="2800" dirty="0"/>
              <a:t>b. It might </a:t>
            </a:r>
            <a:r>
              <a:rPr lang="en-US" sz="2800" b="1" u="sng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if you use it for too long. If it does, let it cool down before you use it again.</a:t>
            </a:r>
          </a:p>
          <a:p>
            <a:r>
              <a:rPr lang="en-US" sz="2800" dirty="0"/>
              <a:t>c. Please keep your </a:t>
            </a:r>
            <a:r>
              <a:rPr lang="en-US" sz="2800" b="1" u="sng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. You'll need it if you want to return your laptop.</a:t>
            </a:r>
          </a:p>
          <a:p>
            <a:r>
              <a:rPr lang="en-US" sz="2800" dirty="0"/>
              <a:t>d. This TV comes with a two-year </a:t>
            </a:r>
            <a:r>
              <a:rPr lang="en-US" sz="2800" b="1" u="sng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. During that time, we'll fix it for free.</a:t>
            </a:r>
          </a:p>
          <a:p>
            <a:r>
              <a:rPr lang="en-US" sz="2800" dirty="0"/>
              <a:t>e. Why don't you </a:t>
            </a:r>
            <a:r>
              <a:rPr lang="en-US" sz="2800" b="1" u="sng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your laptop? Sometimes it solves the problem.</a:t>
            </a:r>
          </a:p>
          <a:p>
            <a:r>
              <a:rPr lang="en-US" sz="2800" dirty="0"/>
              <a:t>f. My calculator has stopped working. I'm trying to </a:t>
            </a:r>
            <a:r>
              <a:rPr lang="en-US" sz="2800" b="1" u="sng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it.</a:t>
            </a:r>
          </a:p>
          <a:p>
            <a:r>
              <a:rPr lang="en-US" sz="2800" dirty="0"/>
              <a:t>g. My computer </a:t>
            </a:r>
            <a:r>
              <a:rPr lang="en-US" sz="2800" b="1" u="sng" dirty="0">
                <a:solidFill>
                  <a:srgbClr val="002060"/>
                </a:solidFill>
              </a:rPr>
              <a:t>crash</a:t>
            </a:r>
            <a:r>
              <a:rPr lang="en-US" sz="2800" dirty="0"/>
              <a:t>ed again! It was fine a minute ago, but now the screen is frozen and I can’t click on anything.</a:t>
            </a:r>
          </a:p>
        </p:txBody>
      </p:sp>
      <p:pic>
        <p:nvPicPr>
          <p:cNvPr id="9" name="CD1-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3326" y="613547"/>
            <a:ext cx="609600" cy="6096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FE1D386-0110-4981-9697-F352B73E1630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204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2111" y="427491"/>
            <a:ext cx="86008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HelveticaNeueLTStd-BdCn"/>
              </a:rPr>
              <a:t>a. Match the underlined words to the definitions. Listen and repeat.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722" y="1459583"/>
            <a:ext cx="112870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disconnect</a:t>
            </a:r>
            <a:r>
              <a:rPr lang="en-US" sz="2800" dirty="0">
                <a:solidFill>
                  <a:srgbClr val="002060"/>
                </a:solidFill>
              </a:rPr>
              <a:t> 	</a:t>
            </a:r>
            <a:r>
              <a:rPr lang="en-US" sz="2800" b="1" dirty="0">
                <a:solidFill>
                  <a:srgbClr val="002060"/>
                </a:solidFill>
              </a:rPr>
              <a:t>overheat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receipt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warranty</a:t>
            </a:r>
            <a:r>
              <a:rPr lang="en-US" sz="2800" dirty="0"/>
              <a:t>    </a:t>
            </a:r>
            <a:r>
              <a:rPr lang="en-US" sz="2800" b="1" dirty="0">
                <a:solidFill>
                  <a:srgbClr val="002060"/>
                </a:solidFill>
              </a:rPr>
              <a:t>restart</a:t>
            </a:r>
            <a:r>
              <a:rPr lang="en-US" sz="2800" dirty="0"/>
              <a:t> 	</a:t>
            </a:r>
            <a:r>
              <a:rPr lang="en-US" sz="2800" b="1" dirty="0">
                <a:solidFill>
                  <a:srgbClr val="002060"/>
                </a:solidFill>
              </a:rPr>
              <a:t>repair</a:t>
            </a:r>
            <a:r>
              <a:rPr lang="en-US" sz="2800" dirty="0"/>
              <a:t>      </a:t>
            </a:r>
            <a:r>
              <a:rPr lang="en-US" sz="2800" b="1" dirty="0">
                <a:solidFill>
                  <a:srgbClr val="002060"/>
                </a:solidFill>
              </a:rPr>
              <a:t>crash</a:t>
            </a:r>
            <a:endParaRPr lang="en-US" sz="2800" dirty="0"/>
          </a:p>
        </p:txBody>
      </p:sp>
      <p:pic>
        <p:nvPicPr>
          <p:cNvPr id="9" name="CD1-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3326" y="613547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722" y="2136339"/>
            <a:ext cx="10868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_________ – break a connection between two things</a:t>
            </a:r>
          </a:p>
          <a:p>
            <a:r>
              <a:rPr lang="en-US" sz="2800" dirty="0"/>
              <a:t>2. _________ – suddenly stop working</a:t>
            </a:r>
          </a:p>
          <a:p>
            <a:r>
              <a:rPr lang="en-US" sz="2800" dirty="0"/>
              <a:t>3. _________ – become too hot</a:t>
            </a:r>
          </a:p>
          <a:p>
            <a:r>
              <a:rPr lang="en-US" sz="2800" dirty="0"/>
              <a:t>4. _________ – turn off and on</a:t>
            </a:r>
          </a:p>
          <a:p>
            <a:r>
              <a:rPr lang="en-US" sz="2800" dirty="0"/>
              <a:t>5. _________ – a paper showing what you bought, when you bought it, and how much it cost</a:t>
            </a:r>
          </a:p>
          <a:p>
            <a:r>
              <a:rPr lang="en-US" sz="2800" dirty="0"/>
              <a:t>6. _________ – fix something</a:t>
            </a:r>
          </a:p>
          <a:p>
            <a:r>
              <a:rPr lang="en-US" sz="2800" dirty="0"/>
              <a:t>7. _________ – a written promise from a company to fix or replace a broken product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116965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disconnect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7941" y="2521599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0687" y="2972955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overheat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427" y="3372453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restart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427" y="3816346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receipt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427" y="4635196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repair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2455" y="5084431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warranty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E9CE3B4-9E5F-41F4-8916-467F6F70B0B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2.1</a:t>
            </a:r>
          </a:p>
        </p:txBody>
      </p:sp>
    </p:spTree>
    <p:extLst>
      <p:ext uri="{BB962C8B-B14F-4D97-AF65-F5344CB8AC3E}">
        <p14:creationId xmlns:p14="http://schemas.microsoft.com/office/powerpoint/2010/main" val="29670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1934</Words>
  <Application>Microsoft Office PowerPoint</Application>
  <PresentationFormat>Màn hình rộng</PresentationFormat>
  <Paragraphs>270</Paragraphs>
  <Slides>36</Slides>
  <Notes>9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42" baseType="lpstr">
      <vt:lpstr>Arial</vt:lpstr>
      <vt:lpstr>Calibri</vt:lpstr>
      <vt:lpstr>HelveticaNeueLTStd-BdCn</vt:lpstr>
      <vt:lpstr>HelveticaNeueLTStd-Cn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194</cp:revision>
  <dcterms:created xsi:type="dcterms:W3CDTF">2022-02-12T14:14:43Z</dcterms:created>
  <dcterms:modified xsi:type="dcterms:W3CDTF">2022-07-27T09:28:06Z</dcterms:modified>
</cp:coreProperties>
</file>