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0" r:id="rId2"/>
    <p:sldId id="375" r:id="rId3"/>
    <p:sldId id="302" r:id="rId4"/>
    <p:sldId id="292" r:id="rId5"/>
    <p:sldId id="398" r:id="rId6"/>
    <p:sldId id="399" r:id="rId7"/>
    <p:sldId id="360" r:id="rId8"/>
    <p:sldId id="334" r:id="rId9"/>
    <p:sldId id="392" r:id="rId10"/>
    <p:sldId id="381" r:id="rId11"/>
    <p:sldId id="393" r:id="rId12"/>
    <p:sldId id="383" r:id="rId13"/>
    <p:sldId id="394" r:id="rId14"/>
    <p:sldId id="395" r:id="rId15"/>
    <p:sldId id="397" r:id="rId16"/>
    <p:sldId id="396" r:id="rId17"/>
    <p:sldId id="344" r:id="rId18"/>
    <p:sldId id="361" r:id="rId19"/>
    <p:sldId id="388" r:id="rId20"/>
    <p:sldId id="315" r:id="rId21"/>
    <p:sldId id="380" r:id="rId22"/>
    <p:sldId id="331" r:id="rId23"/>
    <p:sldId id="295" r:id="rId24"/>
    <p:sldId id="329" r:id="rId25"/>
    <p:sldId id="343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eu Phan Van" initials="RPV" lastIdx="29" clrIdx="0"/>
  <p:cmAuthor id="1" name="Us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4657"/>
  </p:normalViewPr>
  <p:slideViewPr>
    <p:cSldViewPr snapToGrid="0">
      <p:cViewPr varScale="1">
        <p:scale>
          <a:sx n="60" d="100"/>
          <a:sy n="60" d="100"/>
        </p:scale>
        <p:origin x="112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7D5FB7-C670-4900-9BEA-8D75A2A38417}" type="datetimeFigureOut">
              <a:rPr lang="en-US"/>
              <a:pPr>
                <a:defRPr/>
              </a:pPr>
              <a:t>12/21/2022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E4718A-8D4A-4E71-84C1-9D199E4F8D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DDF5AE-C834-4072-A382-64CED1CF9AF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75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6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Tiếng Anh 7 Right On! </a:t>
            </a:r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2"/>
          <p:cNvSpPr/>
          <p:nvPr userDrawn="1"/>
        </p:nvSpPr>
        <p:spPr>
          <a:xfrm>
            <a:off x="0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DC8C38-7992-304A-03DA-8AAFA860CE17}"/>
              </a:ext>
            </a:extLst>
          </p:cNvPr>
          <p:cNvSpPr txBox="1"/>
          <p:nvPr userDrawn="1"/>
        </p:nvSpPr>
        <p:spPr>
          <a:xfrm>
            <a:off x="66636" y="46037"/>
            <a:ext cx="67678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Unit 2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3B58A0-1777-7572-727B-8FCB64901348}"/>
              </a:ext>
            </a:extLst>
          </p:cNvPr>
          <p:cNvSpPr txBox="1"/>
          <p:nvPr userDrawn="1"/>
        </p:nvSpPr>
        <p:spPr>
          <a:xfrm>
            <a:off x="10742613" y="7937"/>
            <a:ext cx="138275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Progress Check 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-22225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Tiếng Anh 7 Right On!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6636" y="46037"/>
            <a:ext cx="67678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Unit 2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742613" y="7937"/>
            <a:ext cx="138275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Progress Check 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5172075" y="2092325"/>
            <a:ext cx="63436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libri" pitchFamily="34" charset="0"/>
              </a:rPr>
              <a:t>Unit 2: Fit for life</a:t>
            </a:r>
          </a:p>
          <a:p>
            <a:pPr algn="ctr"/>
            <a:r>
              <a:rPr lang="en-US" sz="5400" b="1" dirty="0">
                <a:solidFill>
                  <a:srgbClr val="00B050"/>
                </a:solidFill>
                <a:latin typeface="Calibri" pitchFamily="34" charset="0"/>
              </a:rPr>
              <a:t>Progress Check</a:t>
            </a:r>
          </a:p>
          <a:p>
            <a:pPr algn="ctr"/>
            <a:r>
              <a:rPr lang="en-US" sz="5400" b="1" dirty="0">
                <a:solidFill>
                  <a:srgbClr val="0070C0"/>
                </a:solidFill>
                <a:latin typeface="Calibri" pitchFamily="34" charset="0"/>
              </a:rPr>
              <a:t>Page 42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4"/>
          <p:cNvSpPr>
            <a:spLocks noChangeArrowheads="1"/>
          </p:cNvSpPr>
          <p:nvPr/>
        </p:nvSpPr>
        <p:spPr bwMode="auto">
          <a:xfrm>
            <a:off x="4852988" y="3490913"/>
            <a:ext cx="184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br>
              <a:rPr lang="en-US" sz="1100" dirty="0"/>
            </a:b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382" y="596675"/>
            <a:ext cx="11804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+mn-lt"/>
              </a:rPr>
              <a:t>2. Fill in each gap with </a:t>
            </a:r>
            <a:r>
              <a:rPr lang="en-US" sz="3200" i="1" dirty="0">
                <a:latin typeface="+mn-lt"/>
              </a:rPr>
              <a:t>sore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i="1" dirty="0">
                <a:latin typeface="+mn-lt"/>
              </a:rPr>
              <a:t>temperature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i="1" dirty="0">
                <a:latin typeface="+mn-lt"/>
              </a:rPr>
              <a:t>stomach ache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i="1" dirty="0">
                <a:latin typeface="+mn-lt"/>
              </a:rPr>
              <a:t>cough </a:t>
            </a:r>
            <a:r>
              <a:rPr lang="en-US" sz="3200" b="1" dirty="0">
                <a:latin typeface="+mn-lt"/>
              </a:rPr>
              <a:t>or </a:t>
            </a:r>
            <a:r>
              <a:rPr lang="en-US" sz="3200" i="1" dirty="0">
                <a:latin typeface="+mn-lt"/>
              </a:rPr>
              <a:t>headache</a:t>
            </a:r>
            <a:r>
              <a:rPr lang="en-US" sz="3200" b="1" dirty="0">
                <a:latin typeface="+mn-lt"/>
              </a:rPr>
              <a:t>. </a:t>
            </a:r>
            <a:endParaRPr lang="en-US" sz="32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383" y="1925955"/>
            <a:ext cx="1180407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rgbClr val="0033CC"/>
                </a:solidFill>
                <a:latin typeface="+mj-lt"/>
              </a:rPr>
              <a:t>1 </a:t>
            </a:r>
            <a:r>
              <a:rPr lang="en-US" sz="3000" dirty="0">
                <a:solidFill>
                  <a:srgbClr val="0033CC"/>
                </a:solidFill>
                <a:latin typeface="+mj-lt"/>
              </a:rPr>
              <a:t>Penny has a got a cold and a ______________ . </a:t>
            </a:r>
          </a:p>
          <a:p>
            <a:pPr algn="just">
              <a:spcBef>
                <a:spcPts val="1200"/>
              </a:spcBef>
            </a:pPr>
            <a:r>
              <a:rPr lang="en-US" sz="3000" b="1" dirty="0">
                <a:solidFill>
                  <a:srgbClr val="0033CC"/>
                </a:solidFill>
                <a:latin typeface="+mj-lt"/>
              </a:rPr>
              <a:t>2 </a:t>
            </a:r>
            <a:r>
              <a:rPr lang="en-US" sz="3000" dirty="0">
                <a:solidFill>
                  <a:srgbClr val="0033CC"/>
                </a:solidFill>
                <a:latin typeface="+mj-lt"/>
              </a:rPr>
              <a:t>Steve ate too many sweets and now he has a _______________ . </a:t>
            </a:r>
          </a:p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rgbClr val="0033CC"/>
                </a:solidFill>
                <a:latin typeface="+mj-lt"/>
              </a:rPr>
              <a:t>3 </a:t>
            </a:r>
            <a:r>
              <a:rPr lang="en-US" sz="3000" dirty="0">
                <a:solidFill>
                  <a:srgbClr val="0033CC"/>
                </a:solidFill>
                <a:latin typeface="+mj-lt"/>
              </a:rPr>
              <a:t>Ann has got a _______________ throat. It hurts when she swallows. </a:t>
            </a:r>
          </a:p>
          <a:p>
            <a:pPr algn="just">
              <a:spcBef>
                <a:spcPts val="1200"/>
              </a:spcBef>
            </a:pPr>
            <a:r>
              <a:rPr lang="en-US" sz="3000" b="1" dirty="0">
                <a:solidFill>
                  <a:srgbClr val="0033CC"/>
                </a:solidFill>
                <a:latin typeface="+mj-lt"/>
              </a:rPr>
              <a:t>4 </a:t>
            </a:r>
            <a:r>
              <a:rPr lang="en-US" sz="3000" dirty="0">
                <a:solidFill>
                  <a:srgbClr val="0033CC"/>
                </a:solidFill>
                <a:latin typeface="+mj-lt"/>
              </a:rPr>
              <a:t>Mike has got a ______________ . He worked on his computer too much. </a:t>
            </a:r>
          </a:p>
          <a:p>
            <a:pPr algn="just">
              <a:spcBef>
                <a:spcPts val="1200"/>
              </a:spcBef>
            </a:pPr>
            <a:r>
              <a:rPr lang="en-US" sz="3000" b="1" dirty="0">
                <a:solidFill>
                  <a:srgbClr val="0033CC"/>
                </a:solidFill>
                <a:latin typeface="+mj-lt"/>
              </a:rPr>
              <a:t>5 </a:t>
            </a:r>
            <a:r>
              <a:rPr lang="en-US" sz="3000" dirty="0">
                <a:solidFill>
                  <a:srgbClr val="0033CC"/>
                </a:solidFill>
                <a:latin typeface="+mj-lt"/>
              </a:rPr>
              <a:t>Jane has got a _______________ . Her forehead is really hot.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813935" y="1925955"/>
            <a:ext cx="11304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alibri"/>
              </a:rPr>
              <a:t>cough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52488" y="2530467"/>
            <a:ext cx="234064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stomach ache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7112" y="3132980"/>
            <a:ext cx="8592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alibri"/>
              </a:rPr>
              <a:t>sore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96949" y="3759291"/>
            <a:ext cx="16995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alibri"/>
              </a:rPr>
              <a:t>headache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72176" y="4357235"/>
            <a:ext cx="21490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alibri"/>
              </a:rPr>
              <a:t>temperature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0692" y="409499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latin typeface="+mj-lt"/>
              </a:rPr>
              <a:t>4 ★ </a:t>
            </a:r>
            <a:r>
              <a:rPr lang="en-US" sz="4000" b="1" dirty="0">
                <a:latin typeface="+mj-lt"/>
              </a:rPr>
              <a:t>Fill in each gap with </a:t>
            </a:r>
            <a:r>
              <a:rPr lang="en-US" sz="4000" i="1" dirty="0">
                <a:latin typeface="+mj-lt"/>
              </a:rPr>
              <a:t>do</a:t>
            </a:r>
            <a:r>
              <a:rPr lang="en-US" sz="4000" b="1" dirty="0">
                <a:latin typeface="+mj-lt"/>
              </a:rPr>
              <a:t>, </a:t>
            </a:r>
            <a:r>
              <a:rPr lang="en-US" sz="4000" i="1" dirty="0">
                <a:latin typeface="+mj-lt"/>
              </a:rPr>
              <a:t>play </a:t>
            </a:r>
            <a:r>
              <a:rPr lang="en-US" sz="4000" b="1" dirty="0">
                <a:latin typeface="+mj-lt"/>
              </a:rPr>
              <a:t>or </a:t>
            </a:r>
            <a:r>
              <a:rPr lang="en-US" sz="4000" i="1" dirty="0">
                <a:latin typeface="+mj-lt"/>
              </a:rPr>
              <a:t>go</a:t>
            </a:r>
            <a:r>
              <a:rPr lang="en-US" sz="4000" b="1" dirty="0">
                <a:latin typeface="+mj-lt"/>
              </a:rPr>
              <a:t>. </a:t>
            </a:r>
            <a:endParaRPr lang="en-US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982" y="471054"/>
            <a:ext cx="184265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More Practice</a:t>
            </a:r>
          </a:p>
          <a:p>
            <a:r>
              <a:rPr lang="en-US" b="1" dirty="0">
                <a:solidFill>
                  <a:schemeClr val="bg1"/>
                </a:solidFill>
                <a:latin typeface="+mn-lt"/>
              </a:rPr>
              <a:t>Workbook p.22</a:t>
            </a:r>
          </a:p>
        </p:txBody>
      </p:sp>
      <p:sp>
        <p:nvSpPr>
          <p:cNvPr id="6" name="Rectangle 5"/>
          <p:cNvSpPr/>
          <p:nvPr/>
        </p:nvSpPr>
        <p:spPr>
          <a:xfrm>
            <a:off x="3034146" y="1802157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4000" b="1" dirty="0">
                <a:solidFill>
                  <a:srgbClr val="0033CC"/>
                </a:solidFill>
                <a:latin typeface="+mj-lt"/>
              </a:rPr>
              <a:t>1 </a:t>
            </a:r>
            <a:r>
              <a:rPr lang="en-US" sz="4000" dirty="0">
                <a:solidFill>
                  <a:srgbClr val="0033CC"/>
                </a:solidFill>
                <a:latin typeface="+mj-lt"/>
              </a:rPr>
              <a:t>______ badminton </a:t>
            </a:r>
          </a:p>
          <a:p>
            <a:pPr>
              <a:spcBef>
                <a:spcPts val="600"/>
              </a:spcBef>
            </a:pPr>
            <a:r>
              <a:rPr lang="en-US" sz="4000" b="1" dirty="0">
                <a:solidFill>
                  <a:srgbClr val="0033CC"/>
                </a:solidFill>
                <a:latin typeface="+mj-lt"/>
              </a:rPr>
              <a:t>2 </a:t>
            </a:r>
            <a:r>
              <a:rPr lang="en-US" sz="4000" dirty="0">
                <a:solidFill>
                  <a:srgbClr val="0033CC"/>
                </a:solidFill>
                <a:latin typeface="+mj-lt"/>
              </a:rPr>
              <a:t>______ rollerblading </a:t>
            </a:r>
          </a:p>
          <a:p>
            <a:pPr>
              <a:spcBef>
                <a:spcPts val="600"/>
              </a:spcBef>
            </a:pPr>
            <a:r>
              <a:rPr lang="en-US" sz="4000" b="1" dirty="0">
                <a:solidFill>
                  <a:srgbClr val="0033CC"/>
                </a:solidFill>
                <a:latin typeface="+mj-lt"/>
              </a:rPr>
              <a:t>3 </a:t>
            </a:r>
            <a:r>
              <a:rPr lang="en-US" sz="4000" dirty="0">
                <a:solidFill>
                  <a:srgbClr val="0033CC"/>
                </a:solidFill>
                <a:latin typeface="+mj-lt"/>
              </a:rPr>
              <a:t>______ kickboxing </a:t>
            </a:r>
          </a:p>
          <a:p>
            <a:pPr>
              <a:spcBef>
                <a:spcPts val="600"/>
              </a:spcBef>
            </a:pPr>
            <a:r>
              <a:rPr lang="en-US" sz="4000" b="1" dirty="0">
                <a:solidFill>
                  <a:srgbClr val="0033CC"/>
                </a:solidFill>
                <a:latin typeface="+mj-lt"/>
              </a:rPr>
              <a:t>4 </a:t>
            </a:r>
            <a:r>
              <a:rPr lang="en-US" sz="4000" dirty="0">
                <a:solidFill>
                  <a:srgbClr val="0033CC"/>
                </a:solidFill>
                <a:latin typeface="+mj-lt"/>
              </a:rPr>
              <a:t>______ </a:t>
            </a:r>
            <a:r>
              <a:rPr lang="en-US" sz="4000" dirty="0" err="1">
                <a:solidFill>
                  <a:srgbClr val="0033CC"/>
                </a:solidFill>
                <a:latin typeface="+mj-lt"/>
              </a:rPr>
              <a:t>snorkelling</a:t>
            </a:r>
            <a:r>
              <a:rPr lang="en-US" sz="4000" dirty="0">
                <a:solidFill>
                  <a:srgbClr val="0033CC"/>
                </a:solidFill>
                <a:latin typeface="+mj-lt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4000" b="1" dirty="0">
                <a:solidFill>
                  <a:srgbClr val="0033CC"/>
                </a:solidFill>
                <a:latin typeface="+mj-lt"/>
              </a:rPr>
              <a:t>5 </a:t>
            </a:r>
            <a:r>
              <a:rPr lang="en-US" sz="4000" dirty="0">
                <a:solidFill>
                  <a:srgbClr val="0033CC"/>
                </a:solidFill>
                <a:latin typeface="+mj-lt"/>
              </a:rPr>
              <a:t>______ yoga </a:t>
            </a:r>
          </a:p>
        </p:txBody>
      </p:sp>
      <p:sp>
        <p:nvSpPr>
          <p:cNvPr id="7" name="Rectangle 6"/>
          <p:cNvSpPr/>
          <p:nvPr/>
        </p:nvSpPr>
        <p:spPr>
          <a:xfrm>
            <a:off x="3751101" y="1803124"/>
            <a:ext cx="1059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  <a:latin typeface="Calibri"/>
              </a:rPr>
              <a:t>play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1101" y="2510043"/>
            <a:ext cx="712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  <a:latin typeface="Calibri"/>
              </a:rPr>
              <a:t>go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1101" y="3194815"/>
            <a:ext cx="712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  <a:latin typeface="Calibri"/>
              </a:rPr>
              <a:t>do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1101" y="3879587"/>
            <a:ext cx="712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  <a:latin typeface="Calibri"/>
              </a:rPr>
              <a:t>go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51101" y="4573144"/>
            <a:ext cx="712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  <a:latin typeface="Calibri"/>
              </a:rPr>
              <a:t>do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0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22250" y="515938"/>
            <a:ext cx="2559050" cy="5302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Grammar  </a:t>
            </a:r>
            <a:endParaRPr lang="en-US" b="1" dirty="0"/>
          </a:p>
        </p:txBody>
      </p:sp>
      <p:sp>
        <p:nvSpPr>
          <p:cNvPr id="18434" name="Text Box 41"/>
          <p:cNvSpPr txBox="1">
            <a:spLocks noChangeArrowheads="1"/>
          </p:cNvSpPr>
          <p:nvPr/>
        </p:nvSpPr>
        <p:spPr bwMode="auto">
          <a:xfrm>
            <a:off x="3076575" y="634425"/>
            <a:ext cx="8447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+mj-lt"/>
              </a:rPr>
              <a:t>3. Choose the correct option. </a:t>
            </a:r>
          </a:p>
        </p:txBody>
      </p:sp>
      <p:sp>
        <p:nvSpPr>
          <p:cNvPr id="2" name="Rectangle 1"/>
          <p:cNvSpPr/>
          <p:nvPr/>
        </p:nvSpPr>
        <p:spPr>
          <a:xfrm>
            <a:off x="789709" y="1663658"/>
            <a:ext cx="9144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33CC"/>
                </a:solidFill>
                <a:latin typeface="+mn-lt"/>
              </a:rPr>
              <a:t>1 </a:t>
            </a:r>
            <a:r>
              <a:rPr lang="en-US" sz="3200" dirty="0">
                <a:solidFill>
                  <a:srgbClr val="0033CC"/>
                </a:solidFill>
                <a:latin typeface="+mn-lt"/>
              </a:rPr>
              <a:t>How </a:t>
            </a:r>
            <a:r>
              <a:rPr lang="en-US" sz="3200" b="1" dirty="0">
                <a:solidFill>
                  <a:srgbClr val="0033CC"/>
                </a:solidFill>
                <a:latin typeface="+mn-lt"/>
              </a:rPr>
              <a:t>many/much </a:t>
            </a:r>
            <a:r>
              <a:rPr lang="en-US" sz="3200" dirty="0">
                <a:solidFill>
                  <a:srgbClr val="0033CC"/>
                </a:solidFill>
                <a:latin typeface="+mn-lt"/>
              </a:rPr>
              <a:t>milk do we have? 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33CC"/>
                </a:solidFill>
                <a:latin typeface="+mn-lt"/>
              </a:rPr>
              <a:t>2 </a:t>
            </a:r>
            <a:r>
              <a:rPr lang="en-US" sz="3200" dirty="0">
                <a:solidFill>
                  <a:srgbClr val="0033CC"/>
                </a:solidFill>
                <a:latin typeface="+mn-lt"/>
              </a:rPr>
              <a:t>I need to buy </a:t>
            </a:r>
            <a:r>
              <a:rPr lang="en-US" sz="3200" b="1" dirty="0">
                <a:solidFill>
                  <a:srgbClr val="0033CC"/>
                </a:solidFill>
                <a:latin typeface="+mn-lt"/>
              </a:rPr>
              <a:t>some/any </a:t>
            </a:r>
            <a:r>
              <a:rPr lang="en-US" sz="3200" dirty="0">
                <a:solidFill>
                  <a:srgbClr val="0033CC"/>
                </a:solidFill>
                <a:latin typeface="+mn-lt"/>
              </a:rPr>
              <a:t>bread at the supermarket. </a:t>
            </a:r>
          </a:p>
          <a:p>
            <a:pPr algn="just">
              <a:spcBef>
                <a:spcPts val="1200"/>
              </a:spcBef>
            </a:pPr>
            <a:r>
              <a:rPr lang="en-US" sz="3200" b="1" dirty="0">
                <a:solidFill>
                  <a:srgbClr val="0033CC"/>
                </a:solidFill>
                <a:latin typeface="+mn-lt"/>
              </a:rPr>
              <a:t>3 </a:t>
            </a:r>
            <a:r>
              <a:rPr lang="en-US" sz="3200" dirty="0">
                <a:solidFill>
                  <a:srgbClr val="0033CC"/>
                </a:solidFill>
                <a:latin typeface="+mn-lt"/>
              </a:rPr>
              <a:t>There are only </a:t>
            </a:r>
            <a:r>
              <a:rPr lang="en-US" sz="3200" b="1" dirty="0">
                <a:solidFill>
                  <a:srgbClr val="0033CC"/>
                </a:solidFill>
                <a:latin typeface="+mn-lt"/>
              </a:rPr>
              <a:t>little/few </a:t>
            </a:r>
            <a:r>
              <a:rPr lang="en-US" sz="3200" dirty="0">
                <a:solidFill>
                  <a:srgbClr val="0033CC"/>
                </a:solidFill>
                <a:latin typeface="+mn-lt"/>
              </a:rPr>
              <a:t>grapes left. 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33CC"/>
                </a:solidFill>
                <a:latin typeface="+mn-lt"/>
              </a:rPr>
              <a:t>4 </a:t>
            </a:r>
            <a:r>
              <a:rPr lang="en-US" sz="3200" dirty="0">
                <a:solidFill>
                  <a:srgbClr val="0033CC"/>
                </a:solidFill>
                <a:latin typeface="+mn-lt"/>
              </a:rPr>
              <a:t>We don’t have </a:t>
            </a:r>
            <a:r>
              <a:rPr lang="en-US" sz="3200" b="1" dirty="0">
                <a:solidFill>
                  <a:srgbClr val="0033CC"/>
                </a:solidFill>
                <a:latin typeface="+mn-lt"/>
              </a:rPr>
              <a:t>some/any </a:t>
            </a:r>
            <a:r>
              <a:rPr lang="en-US" sz="3200" dirty="0">
                <a:solidFill>
                  <a:srgbClr val="0033CC"/>
                </a:solidFill>
                <a:latin typeface="+mn-lt"/>
              </a:rPr>
              <a:t>orange juice for breakfast. 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33CC"/>
                </a:solidFill>
                <a:latin typeface="+mn-lt"/>
              </a:rPr>
              <a:t>5 </a:t>
            </a:r>
            <a:r>
              <a:rPr lang="en-US" sz="3200" dirty="0">
                <a:solidFill>
                  <a:srgbClr val="0033CC"/>
                </a:solidFill>
                <a:latin typeface="+mn-lt"/>
              </a:rPr>
              <a:t>Can I have </a:t>
            </a:r>
            <a:r>
              <a:rPr lang="en-US" sz="3200" b="1" dirty="0">
                <a:solidFill>
                  <a:srgbClr val="0033CC"/>
                </a:solidFill>
                <a:latin typeface="+mn-lt"/>
              </a:rPr>
              <a:t>some/much </a:t>
            </a:r>
            <a:r>
              <a:rPr lang="en-US" sz="3200" dirty="0">
                <a:solidFill>
                  <a:srgbClr val="0033CC"/>
                </a:solidFill>
                <a:latin typeface="+mn-lt"/>
              </a:rPr>
              <a:t>water, please? 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0033CC"/>
                </a:solidFill>
                <a:latin typeface="+mn-lt"/>
              </a:rPr>
              <a:t>6 </a:t>
            </a:r>
            <a:r>
              <a:rPr lang="en-US" sz="3200" dirty="0">
                <a:solidFill>
                  <a:srgbClr val="0033CC"/>
                </a:solidFill>
                <a:latin typeface="+mn-lt"/>
              </a:rPr>
              <a:t>There are </a:t>
            </a:r>
            <a:r>
              <a:rPr lang="en-US" sz="3200" b="1" dirty="0">
                <a:solidFill>
                  <a:srgbClr val="0033CC"/>
                </a:solidFill>
                <a:latin typeface="+mn-lt"/>
              </a:rPr>
              <a:t>lot/lots </a:t>
            </a:r>
            <a:r>
              <a:rPr lang="en-US" sz="3200" dirty="0">
                <a:solidFill>
                  <a:srgbClr val="0033CC"/>
                </a:solidFill>
                <a:latin typeface="+mn-lt"/>
              </a:rPr>
              <a:t>of strawberries in the fridge.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90430" y="2133598"/>
            <a:ext cx="996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67521" y="2770907"/>
            <a:ext cx="996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566426" y="3429482"/>
            <a:ext cx="6328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4742121" y="4080645"/>
            <a:ext cx="6472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52751" y="4717955"/>
            <a:ext cx="996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06705" y="5355264"/>
            <a:ext cx="781479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7853" y="527356"/>
            <a:ext cx="8908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n-lt"/>
              </a:rPr>
              <a:t>4. Put the verbs in brackets into the </a:t>
            </a:r>
            <a:r>
              <a:rPr lang="en-US" sz="3200" b="1" i="1" dirty="0">
                <a:latin typeface="+mn-lt"/>
              </a:rPr>
              <a:t>Past Simple</a:t>
            </a:r>
            <a:r>
              <a:rPr lang="en-US" sz="3200" b="1" dirty="0">
                <a:latin typeface="+mn-lt"/>
              </a:rPr>
              <a:t>. </a:t>
            </a:r>
            <a:endParaRPr lang="en-US" sz="32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091" y="1345463"/>
            <a:ext cx="1191490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1 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__________________ </a:t>
            </a:r>
            <a:r>
              <a:rPr lang="en-US" sz="2800" b="1" dirty="0">
                <a:solidFill>
                  <a:srgbClr val="0033CC"/>
                </a:solidFill>
                <a:latin typeface="+mj-lt"/>
              </a:rPr>
              <a:t>(where/you/see) 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the poster about sports day? 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2 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I ___________________ </a:t>
            </a:r>
            <a:r>
              <a:rPr lang="en-US" sz="2800" b="1" dirty="0">
                <a:solidFill>
                  <a:srgbClr val="0033CC"/>
                </a:solidFill>
                <a:latin typeface="+mj-lt"/>
              </a:rPr>
              <a:t>(go) 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to the British Museum last Sunday. 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3 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___________________ </a:t>
            </a:r>
            <a:r>
              <a:rPr lang="en-US" sz="2800" b="1" dirty="0">
                <a:solidFill>
                  <a:srgbClr val="0033CC"/>
                </a:solidFill>
                <a:latin typeface="+mj-lt"/>
              </a:rPr>
              <a:t>(who/run) 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in a marathon last week? 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4 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The children ___________________ </a:t>
            </a:r>
            <a:r>
              <a:rPr lang="en-US" sz="2800" b="1" dirty="0">
                <a:solidFill>
                  <a:srgbClr val="0033CC"/>
                </a:solidFill>
                <a:latin typeface="+mj-lt"/>
              </a:rPr>
              <a:t>(not/want) 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to go to the cinema. 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5 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When ______________________ </a:t>
            </a:r>
            <a:r>
              <a:rPr lang="en-US" sz="2800" b="1" dirty="0">
                <a:solidFill>
                  <a:srgbClr val="0033CC"/>
                </a:solidFill>
                <a:latin typeface="+mj-lt"/>
              </a:rPr>
              <a:t>(she/leave)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? An hour ago. </a:t>
            </a:r>
          </a:p>
          <a:p>
            <a:pPr algn="just">
              <a:spcBef>
                <a:spcPts val="1200"/>
              </a:spcBef>
            </a:pPr>
            <a:r>
              <a:rPr lang="en-US" sz="2800" b="1">
                <a:solidFill>
                  <a:srgbClr val="0033CC"/>
                </a:solidFill>
                <a:latin typeface="+mj-lt"/>
              </a:rPr>
              <a:t>6 </a:t>
            </a:r>
            <a:r>
              <a:rPr lang="en-US" sz="2800">
                <a:solidFill>
                  <a:srgbClr val="0033CC"/>
                </a:solidFill>
                <a:latin typeface="+mj-lt"/>
              </a:rPr>
              <a:t>Who __________________ </a:t>
            </a:r>
            <a:r>
              <a:rPr lang="en-US" sz="2800" b="1" dirty="0">
                <a:solidFill>
                  <a:srgbClr val="0033CC"/>
                </a:solidFill>
                <a:latin typeface="+mj-lt"/>
              </a:rPr>
              <a:t>(Jane/watch) 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the race with? Susan. </a:t>
            </a:r>
          </a:p>
          <a:p>
            <a:pPr algn="just">
              <a:spcBef>
                <a:spcPts val="1200"/>
              </a:spcBef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7 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___________________ </a:t>
            </a:r>
            <a:r>
              <a:rPr lang="en-US" sz="2800" b="1" dirty="0">
                <a:solidFill>
                  <a:srgbClr val="0033CC"/>
                </a:solidFill>
                <a:latin typeface="+mj-lt"/>
              </a:rPr>
              <a:t>(when/Sam/lose) 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his bag? 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0033CC"/>
                </a:solidFill>
                <a:latin typeface="+mj-lt"/>
              </a:rPr>
              <a:t>8 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She __________________ </a:t>
            </a:r>
            <a:r>
              <a:rPr lang="en-US" sz="2800" b="1" dirty="0">
                <a:solidFill>
                  <a:srgbClr val="0033CC"/>
                </a:solidFill>
                <a:latin typeface="+mj-lt"/>
              </a:rPr>
              <a:t>(fall) 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off a ladder last week.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4615" y="1362540"/>
            <a:ext cx="290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Where did you see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0364" y="1949558"/>
            <a:ext cx="1052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went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5963" y="2521754"/>
            <a:ext cx="290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n-lt"/>
              </a:rPr>
              <a:t>Who ran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80777" y="3085572"/>
            <a:ext cx="290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n-lt"/>
              </a:rPr>
              <a:t>didn’t want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5557" y="3681497"/>
            <a:ext cx="290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n-lt"/>
              </a:rPr>
              <a:t>did she leave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98216" y="4257882"/>
            <a:ext cx="290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n-lt"/>
              </a:rPr>
              <a:t>did Jane watch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861" y="4837668"/>
            <a:ext cx="354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n-lt"/>
              </a:rPr>
              <a:t>When did Sam lose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9342" y="5424815"/>
            <a:ext cx="1759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fell</a:t>
            </a:r>
          </a:p>
        </p:txBody>
      </p:sp>
    </p:spTree>
    <p:extLst>
      <p:ext uri="{BB962C8B-B14F-4D97-AF65-F5344CB8AC3E}">
        <p14:creationId xmlns:p14="http://schemas.microsoft.com/office/powerpoint/2010/main" val="325081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4617" y="555065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800" b="1" dirty="0">
                <a:solidFill>
                  <a:srgbClr val="000000"/>
                </a:solidFill>
                <a:latin typeface="+mn-lt"/>
              </a:rPr>
              <a:t>5. </a:t>
            </a:r>
            <a:r>
              <a:rPr lang="en-US" sz="3800" b="1" dirty="0">
                <a:latin typeface="+mn-lt"/>
              </a:rPr>
              <a:t>Choose the correct option.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1383" y="1483458"/>
            <a:ext cx="10737272" cy="3376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3600" b="1" dirty="0">
                <a:solidFill>
                  <a:srgbClr val="0033CC"/>
                </a:solidFill>
                <a:latin typeface="+mn-lt"/>
              </a:rPr>
              <a:t>1 </a:t>
            </a:r>
            <a:r>
              <a:rPr lang="en-US" sz="3600" dirty="0">
                <a:solidFill>
                  <a:srgbClr val="0033CC"/>
                </a:solidFill>
                <a:latin typeface="+mn-lt"/>
              </a:rPr>
              <a:t>He </a:t>
            </a:r>
            <a:r>
              <a:rPr lang="en-US" sz="3600" b="1" dirty="0">
                <a:solidFill>
                  <a:srgbClr val="0033CC"/>
                </a:solidFill>
                <a:latin typeface="+mn-lt"/>
              </a:rPr>
              <a:t>used to/used </a:t>
            </a:r>
            <a:r>
              <a:rPr lang="en-US" sz="3600" dirty="0">
                <a:solidFill>
                  <a:srgbClr val="0033CC"/>
                </a:solidFill>
                <a:latin typeface="+mn-lt"/>
              </a:rPr>
              <a:t>play tennis at college. </a:t>
            </a:r>
          </a:p>
          <a:p>
            <a:pPr algn="just">
              <a:lnSpc>
                <a:spcPct val="130000"/>
              </a:lnSpc>
              <a:spcBef>
                <a:spcPts val="1200"/>
              </a:spcBef>
            </a:pPr>
            <a:r>
              <a:rPr lang="en-US" sz="3600" b="1" dirty="0">
                <a:solidFill>
                  <a:srgbClr val="0033CC"/>
                </a:solidFill>
                <a:latin typeface="+mn-lt"/>
              </a:rPr>
              <a:t>2 </a:t>
            </a:r>
            <a:r>
              <a:rPr lang="en-US" sz="3600" dirty="0">
                <a:solidFill>
                  <a:srgbClr val="0033CC"/>
                </a:solidFill>
                <a:latin typeface="+mn-lt"/>
              </a:rPr>
              <a:t>Did they </a:t>
            </a:r>
            <a:r>
              <a:rPr lang="en-US" sz="3600" b="1" dirty="0">
                <a:solidFill>
                  <a:srgbClr val="0033CC"/>
                </a:solidFill>
                <a:latin typeface="+mn-lt"/>
              </a:rPr>
              <a:t>use/used </a:t>
            </a:r>
            <a:r>
              <a:rPr lang="en-US" sz="3600" dirty="0">
                <a:solidFill>
                  <a:srgbClr val="0033CC"/>
                </a:solidFill>
                <a:latin typeface="+mn-lt"/>
              </a:rPr>
              <a:t>to walk to school? 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3600" b="1" dirty="0">
                <a:solidFill>
                  <a:srgbClr val="0033CC"/>
                </a:solidFill>
                <a:latin typeface="+mn-lt"/>
              </a:rPr>
              <a:t>3 </a:t>
            </a:r>
            <a:r>
              <a:rPr lang="en-US" sz="3600" dirty="0">
                <a:solidFill>
                  <a:srgbClr val="0033CC"/>
                </a:solidFill>
                <a:latin typeface="+mn-lt"/>
              </a:rPr>
              <a:t>We </a:t>
            </a:r>
            <a:r>
              <a:rPr lang="en-US" sz="3600" b="1" dirty="0">
                <a:solidFill>
                  <a:srgbClr val="0033CC"/>
                </a:solidFill>
                <a:latin typeface="+mn-lt"/>
              </a:rPr>
              <a:t>used to go/went </a:t>
            </a:r>
            <a:r>
              <a:rPr lang="en-US" sz="3600" dirty="0">
                <a:solidFill>
                  <a:srgbClr val="0033CC"/>
                </a:solidFill>
                <a:latin typeface="+mn-lt"/>
              </a:rPr>
              <a:t>to basketball practice yesterday. 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3600" b="1" dirty="0">
                <a:solidFill>
                  <a:srgbClr val="0033CC"/>
                </a:solidFill>
                <a:latin typeface="+mn-lt"/>
              </a:rPr>
              <a:t>4 </a:t>
            </a:r>
            <a:r>
              <a:rPr lang="en-US" sz="3600" dirty="0">
                <a:solidFill>
                  <a:srgbClr val="0033CC"/>
                </a:solidFill>
                <a:latin typeface="+mn-lt"/>
              </a:rPr>
              <a:t>Sandra didn’t </a:t>
            </a:r>
            <a:r>
              <a:rPr lang="en-US" sz="3600" b="1" dirty="0">
                <a:solidFill>
                  <a:srgbClr val="0033CC"/>
                </a:solidFill>
                <a:latin typeface="+mn-lt"/>
              </a:rPr>
              <a:t>use/used </a:t>
            </a:r>
            <a:r>
              <a:rPr lang="en-US" sz="3600" dirty="0">
                <a:solidFill>
                  <a:srgbClr val="0033CC"/>
                </a:solidFill>
                <a:latin typeface="+mn-lt"/>
              </a:rPr>
              <a:t>to play badminton.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078182" y="2133600"/>
            <a:ext cx="13438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3062823" y="3010626"/>
            <a:ext cx="7011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254314" y="3865418"/>
            <a:ext cx="1083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34689" y="4742444"/>
            <a:ext cx="7481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5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4326" y="531930"/>
            <a:ext cx="9642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8 ★ Write what Lia </a:t>
            </a:r>
            <a:r>
              <a:rPr lang="en-US" sz="2800" b="1" i="1" dirty="0">
                <a:latin typeface="+mn-lt"/>
              </a:rPr>
              <a:t>used to/didn’t use to </a:t>
            </a:r>
            <a:r>
              <a:rPr lang="en-US" sz="2800" b="1" dirty="0">
                <a:latin typeface="+mn-lt"/>
              </a:rPr>
              <a:t>do when she was five.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20" y="408819"/>
            <a:ext cx="184265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More Practice</a:t>
            </a:r>
          </a:p>
          <a:p>
            <a:r>
              <a:rPr lang="en-US" b="1" dirty="0">
                <a:solidFill>
                  <a:schemeClr val="bg1"/>
                </a:solidFill>
                <a:latin typeface="+mn-lt"/>
              </a:rPr>
              <a:t>Workbook p.23</a:t>
            </a:r>
          </a:p>
        </p:txBody>
      </p:sp>
      <p:sp>
        <p:nvSpPr>
          <p:cNvPr id="5" name="Rectangle 4"/>
          <p:cNvSpPr/>
          <p:nvPr/>
        </p:nvSpPr>
        <p:spPr>
          <a:xfrm>
            <a:off x="1898074" y="1331333"/>
            <a:ext cx="98090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33CC"/>
                </a:solidFill>
                <a:latin typeface="+mn-lt"/>
              </a:rPr>
              <a:t>1 </a:t>
            </a:r>
            <a:r>
              <a:rPr lang="en-US" sz="3200" dirty="0">
                <a:solidFill>
                  <a:srgbClr val="0033CC"/>
                </a:solidFill>
                <a:latin typeface="+mn-lt"/>
              </a:rPr>
              <a:t>listen to music (✓) ___________________________________ </a:t>
            </a:r>
          </a:p>
          <a:p>
            <a:r>
              <a:rPr lang="en-US" sz="3200" b="1" dirty="0">
                <a:solidFill>
                  <a:srgbClr val="0033CC"/>
                </a:solidFill>
                <a:latin typeface="+mn-lt"/>
              </a:rPr>
              <a:t>2 </a:t>
            </a:r>
            <a:r>
              <a:rPr lang="en-US" sz="3200" dirty="0">
                <a:solidFill>
                  <a:srgbClr val="0033CC"/>
                </a:solidFill>
                <a:latin typeface="+mn-lt"/>
              </a:rPr>
              <a:t>have long hair (✗) ___________________________________ </a:t>
            </a:r>
          </a:p>
          <a:p>
            <a:r>
              <a:rPr lang="en-US" sz="3200" b="1" dirty="0">
                <a:solidFill>
                  <a:srgbClr val="0033CC"/>
                </a:solidFill>
                <a:latin typeface="+mn-lt"/>
              </a:rPr>
              <a:t>3 </a:t>
            </a:r>
            <a:r>
              <a:rPr lang="en-US" sz="3200" dirty="0">
                <a:solidFill>
                  <a:srgbClr val="0033CC"/>
                </a:solidFill>
                <a:latin typeface="+mn-lt"/>
              </a:rPr>
              <a:t>spend time in the garden (✓) ___________________________________ </a:t>
            </a:r>
          </a:p>
          <a:p>
            <a:r>
              <a:rPr lang="en-US" sz="3200" b="1" dirty="0">
                <a:solidFill>
                  <a:srgbClr val="0033CC"/>
                </a:solidFill>
                <a:latin typeface="+mn-lt"/>
              </a:rPr>
              <a:t>4 </a:t>
            </a:r>
            <a:r>
              <a:rPr lang="en-US" sz="3200" dirty="0">
                <a:solidFill>
                  <a:srgbClr val="0033CC"/>
                </a:solidFill>
                <a:latin typeface="+mn-lt"/>
              </a:rPr>
              <a:t>play computer games (✗) ___________________________________ </a:t>
            </a:r>
          </a:p>
          <a:p>
            <a:r>
              <a:rPr lang="en-US" sz="3200" b="1" dirty="0">
                <a:solidFill>
                  <a:srgbClr val="0033CC"/>
                </a:solidFill>
                <a:latin typeface="+mn-lt"/>
              </a:rPr>
              <a:t>5 </a:t>
            </a:r>
            <a:r>
              <a:rPr lang="en-US" sz="3200" dirty="0">
                <a:solidFill>
                  <a:srgbClr val="0033CC"/>
                </a:solidFill>
                <a:latin typeface="+mn-lt"/>
              </a:rPr>
              <a:t>go to the park with her mum (✓) ___________________________________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5633" y="1832034"/>
            <a:ext cx="4824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</a:rPr>
              <a:t>She used to listen to music.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5633" y="2818591"/>
            <a:ext cx="5493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</a:rPr>
              <a:t>She didn’t use to have long hair.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5633" y="3792260"/>
            <a:ext cx="6499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</a:rPr>
              <a:t>She used to spend time in the garden.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5633" y="4761853"/>
            <a:ext cx="6853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</a:rPr>
              <a:t>She didn’t use to play computer games.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65633" y="5734707"/>
            <a:ext cx="7117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</a:rPr>
              <a:t>She used to go to the park with her mum.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9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546" y="443345"/>
            <a:ext cx="184265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More Practice</a:t>
            </a:r>
          </a:p>
          <a:p>
            <a:r>
              <a:rPr lang="en-US" b="1" dirty="0">
                <a:solidFill>
                  <a:schemeClr val="bg1"/>
                </a:solidFill>
                <a:latin typeface="+mn-lt"/>
              </a:rPr>
              <a:t>Workbook p.23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04901"/>
            <a:ext cx="8825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n-lt"/>
              </a:rPr>
              <a:t>9 ★★ Fill in each gap with the correct quantifier.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199" y="1248206"/>
            <a:ext cx="10584873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  <a:latin typeface="+mn-lt"/>
              </a:rPr>
              <a:t>1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A: How _______ apples do you need to make the pie? 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solidFill>
                  <a:srgbClr val="0033CC"/>
                </a:solidFill>
                <a:latin typeface="+mn-lt"/>
              </a:rPr>
              <a:t>B: About five or six. </a:t>
            </a:r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  <a:latin typeface="+mn-lt"/>
              </a:rPr>
              <a:t>2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A: I’d really like some hot chocolate.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33CC"/>
                </a:solidFill>
                <a:latin typeface="+mn-lt"/>
              </a:rPr>
              <a:t>B: I’m afraid we haven’t got _______ milk. </a:t>
            </a:r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  <a:latin typeface="+mn-lt"/>
              </a:rPr>
              <a:t>3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A: Can you buy some cheese from the supermarket? 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solidFill>
                  <a:srgbClr val="0033CC"/>
                </a:solidFill>
                <a:latin typeface="+mn-lt"/>
              </a:rPr>
              <a:t>B: Sure. How _______ do you need? </a:t>
            </a:r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  <a:latin typeface="+mn-lt"/>
              </a:rPr>
              <a:t>4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A: Do you want sugar in your tea?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33CC"/>
                </a:solidFill>
                <a:latin typeface="+mn-lt"/>
              </a:rPr>
              <a:t>B: Yes, please. But just a _______ . I don’t want a lot. </a:t>
            </a:r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rgbClr val="0033CC"/>
                </a:solidFill>
                <a:latin typeface="+mn-lt"/>
              </a:rPr>
              <a:t>5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A: There’s too _______ salt in this sauce. 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solidFill>
                  <a:srgbClr val="0033CC"/>
                </a:solidFill>
                <a:latin typeface="+mn-lt"/>
              </a:rPr>
              <a:t>B: I know. It tastes salty!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31262" y="1249492"/>
            <a:ext cx="987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/>
              </a:rPr>
              <a:t>many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8961" y="2767049"/>
            <a:ext cx="700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/>
              </a:rPr>
              <a:t>any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5019" y="3755724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/>
              </a:rPr>
              <a:t>much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96005" y="4776063"/>
            <a:ext cx="843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little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72133" y="5267384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/>
              </a:rPr>
              <a:t>much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160" y="430544"/>
            <a:ext cx="8839289" cy="599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4138566" y="3708164"/>
            <a:ext cx="3292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alibri" pitchFamily="34" charset="0"/>
              </a:rPr>
              <a:t>Speaking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2362" y="450850"/>
            <a:ext cx="8922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n-lt"/>
              </a:rPr>
              <a:t>6. Match the sentences to make exchanges. </a:t>
            </a:r>
            <a:endParaRPr lang="en-US" sz="32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0" y="1784320"/>
            <a:ext cx="6024130" cy="3005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435" y="1784320"/>
            <a:ext cx="6111925" cy="2607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9301" y="1824642"/>
            <a:ext cx="983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301" y="2289253"/>
            <a:ext cx="983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9301" y="3196961"/>
            <a:ext cx="983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8182" y="3683861"/>
            <a:ext cx="983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8815" y="4155468"/>
            <a:ext cx="983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474" y="110892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rgbClr val="0033CC"/>
                </a:solidFill>
                <a:latin typeface="+mn-lt"/>
              </a:rPr>
              <a:t>A: Would you like carrots with that? </a:t>
            </a:r>
          </a:p>
        </p:txBody>
      </p:sp>
      <p:sp>
        <p:nvSpPr>
          <p:cNvPr id="3" name="Rectangle 2"/>
          <p:cNvSpPr/>
          <p:nvPr/>
        </p:nvSpPr>
        <p:spPr>
          <a:xfrm>
            <a:off x="526474" y="164325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B: Yes, a large portion, please.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04110" y="218036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  <a:latin typeface="+mn-lt"/>
              </a:rPr>
              <a:t>A: Hello. What would you like today?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4110" y="265547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B: I’d like steak and rice, please.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2582" y="317691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rgbClr val="0033CC"/>
                </a:solidFill>
                <a:latin typeface="+mn-lt"/>
              </a:rPr>
              <a:t>A: That’s £5, please.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992582" y="371071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B: Here you are.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34692" y="418485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rgbClr val="0033CC"/>
                </a:solidFill>
                <a:latin typeface="+mn-lt"/>
              </a:rPr>
              <a:t>A: How about dessert?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34692" y="471112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B: Fruit and yoghurt, please.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7637" y="525086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rgbClr val="0033CC"/>
                </a:solidFill>
                <a:latin typeface="+mn-lt"/>
              </a:rPr>
              <a:t>A: Anything to drink?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87637" y="573172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B: A bottle of mineral water, please.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36619" y="327530"/>
            <a:ext cx="7647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+mn-lt"/>
              </a:rPr>
              <a:t>Work in pairs and </a:t>
            </a:r>
            <a:r>
              <a:rPr lang="en-US" sz="3200" b="1" dirty="0" err="1">
                <a:latin typeface="+mn-lt"/>
              </a:rPr>
              <a:t>practise</a:t>
            </a:r>
            <a:r>
              <a:rPr lang="en-US" sz="3200" b="1" dirty="0">
                <a:latin typeface="+mn-lt"/>
              </a:rPr>
              <a:t> the exchanges: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7938" y="1427163"/>
            <a:ext cx="3255962" cy="663575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77938" y="2266950"/>
            <a:ext cx="3255962" cy="663575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Vocabulary  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288" y="4848225"/>
            <a:ext cx="3255962" cy="6635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88" y="5654675"/>
            <a:ext cx="3255962" cy="6619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163" y="496888"/>
            <a:ext cx="3255962" cy="6635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281113" y="3128963"/>
            <a:ext cx="3255962" cy="66198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Grammar  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84288" y="4000500"/>
            <a:ext cx="3255962" cy="6619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Speaking  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057" y="466152"/>
            <a:ext cx="422777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2297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595763" y="2348688"/>
            <a:ext cx="11212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hlink"/>
                </a:solidFill>
                <a:latin typeface="Calibri" pitchFamily="34" charset="0"/>
              </a:rPr>
              <a:t>Write a paragraph (60-80 words) about a healthy lifestyle.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8051" y="401781"/>
            <a:ext cx="8727440" cy="595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33375" y="693738"/>
            <a:ext cx="4275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itchFamily="34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763" y="1814513"/>
            <a:ext cx="4344987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Vocabularies</a:t>
            </a:r>
          </a:p>
          <a:p>
            <a:pPr>
              <a:defRPr/>
            </a:pPr>
            <a:endParaRPr lang="en-US" sz="3600" i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3600" i="1" dirty="0">
                <a:solidFill>
                  <a:srgbClr val="0033CC"/>
                </a:solidFill>
                <a:latin typeface="Calibri" pitchFamily="34" charset="0"/>
              </a:rPr>
              <a:t>Sports</a:t>
            </a:r>
          </a:p>
          <a:p>
            <a:pPr>
              <a:defRPr/>
            </a:pPr>
            <a:r>
              <a:rPr lang="en-US" sz="3600" i="1" dirty="0">
                <a:solidFill>
                  <a:srgbClr val="0033CC"/>
                </a:solidFill>
                <a:latin typeface="Calibri" pitchFamily="34" charset="0"/>
              </a:rPr>
              <a:t>Diseases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088" y="1817688"/>
            <a:ext cx="5892800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Grammar</a:t>
            </a:r>
          </a:p>
          <a:p>
            <a:pPr>
              <a:defRPr/>
            </a:pPr>
            <a:endParaRPr lang="en-US" sz="3600" i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3600" i="1" dirty="0">
                <a:solidFill>
                  <a:srgbClr val="0033CC"/>
                </a:solidFill>
                <a:latin typeface="Calibri" pitchFamily="34" charset="0"/>
              </a:rPr>
              <a:t>Quantifiers</a:t>
            </a:r>
          </a:p>
          <a:p>
            <a:pPr>
              <a:defRPr/>
            </a:pPr>
            <a:r>
              <a:rPr lang="en-US" sz="3600" i="1" dirty="0">
                <a:solidFill>
                  <a:srgbClr val="0033CC"/>
                </a:solidFill>
                <a:latin typeface="Calibri" pitchFamily="34" charset="0"/>
              </a:rPr>
              <a:t>Past Simple</a:t>
            </a:r>
          </a:p>
          <a:p>
            <a:pPr>
              <a:defRPr/>
            </a:pPr>
            <a:r>
              <a:rPr lang="en-US" sz="3600" i="1" dirty="0">
                <a:solidFill>
                  <a:srgbClr val="0033CC"/>
                </a:solidFill>
                <a:latin typeface="Calibri" pitchFamily="34" charset="0"/>
              </a:rPr>
              <a:t>used to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888" y="1605684"/>
            <a:ext cx="11871325" cy="34932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33CC"/>
                </a:solidFill>
                <a:latin typeface="+mn-lt"/>
              </a:rPr>
              <a:t>Review the vocabularies and grammar and make sentences using them. </a:t>
            </a:r>
          </a:p>
          <a:p>
            <a:pPr marL="571500" indent="-571500">
              <a:spcBef>
                <a:spcPts val="600"/>
              </a:spcBef>
              <a:buFontTx/>
              <a:buChar char="-"/>
            </a:pPr>
            <a:r>
              <a:rPr lang="en-US" sz="3600" i="1" dirty="0">
                <a:solidFill>
                  <a:srgbClr val="0033CC"/>
                </a:solidFill>
                <a:latin typeface="+mn-lt"/>
                <a:ea typeface="Times New Roman" panose="02020603050405020304" pitchFamily="18" charset="0"/>
              </a:rPr>
              <a:t>Do exercises in workbook on pages 24 &amp; 25.</a:t>
            </a:r>
            <a:endParaRPr lang="en-US" sz="3600" i="1" dirty="0">
              <a:solidFill>
                <a:srgbClr val="0033CC"/>
              </a:solidFill>
              <a:latin typeface="+mn-lt"/>
            </a:endParaRP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33CC"/>
                </a:solidFill>
                <a:latin typeface="+mn-lt"/>
              </a:rPr>
              <a:t>Prepare the next lesson (page 43 SB)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33CC"/>
                </a:solidFill>
                <a:latin typeface="+mn-lt"/>
              </a:rPr>
              <a:t>Do </a:t>
            </a:r>
            <a:r>
              <a:rPr lang="en-US" sz="3600" i="1" dirty="0">
                <a:solidFill>
                  <a:srgbClr val="FF0000"/>
                </a:solidFill>
                <a:latin typeface="+mn-lt"/>
              </a:rPr>
              <a:t>Unit 2 Test 2 </a:t>
            </a:r>
            <a:r>
              <a:rPr lang="en-US" sz="3600" i="1" dirty="0">
                <a:solidFill>
                  <a:srgbClr val="0033CC"/>
                </a:solidFill>
                <a:latin typeface="+mn-lt"/>
              </a:rPr>
              <a:t>in </a:t>
            </a:r>
            <a:r>
              <a:rPr lang="en-US" sz="3600" i="1" dirty="0" err="1">
                <a:solidFill>
                  <a:srgbClr val="FF0000"/>
                </a:solidFill>
                <a:latin typeface="+mn-lt"/>
              </a:rPr>
              <a:t>Bài</a:t>
            </a:r>
            <a:r>
              <a:rPr lang="en-US" sz="36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+mn-lt"/>
              </a:rPr>
              <a:t>Tập</a:t>
            </a:r>
            <a:r>
              <a:rPr lang="en-US" sz="36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+mn-lt"/>
              </a:rPr>
              <a:t>Bổ</a:t>
            </a:r>
            <a:r>
              <a:rPr lang="en-US" sz="36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+mn-lt"/>
              </a:rPr>
              <a:t>Trợ</a:t>
            </a:r>
            <a:r>
              <a:rPr lang="en-US" sz="3600" i="1" dirty="0">
                <a:solidFill>
                  <a:srgbClr val="FF0000"/>
                </a:solidFill>
                <a:latin typeface="+mn-lt"/>
              </a:rPr>
              <a:t> TA 7 Right on </a:t>
            </a:r>
            <a:r>
              <a:rPr lang="en-US" sz="3600" i="1" dirty="0">
                <a:solidFill>
                  <a:srgbClr val="0033CC"/>
                </a:solidFill>
                <a:latin typeface="+mn-lt"/>
              </a:rPr>
              <a:t>(pp. 22 &amp; 23).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/>
          </p:cNvPicPr>
          <p:nvPr/>
        </p:nvPicPr>
        <p:blipFill>
          <a:blip r:embed="rId3"/>
          <a:srcRect t="2" b="15105"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57713" y="6051550"/>
            <a:ext cx="3101975" cy="64611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  <a:cs typeface="+mn-cs"/>
              </a:rPr>
              <a:t>Enjoy your day!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250" y="411163"/>
            <a:ext cx="3181350" cy="66198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914400" y="1381125"/>
            <a:ext cx="108331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By the end of this lesson, students will be able to…</a:t>
            </a:r>
            <a:endParaRPr lang="en-US" sz="3600" dirty="0">
              <a:solidFill>
                <a:srgbClr val="0070C0"/>
              </a:solidFill>
              <a:latin typeface="Calibri" pitchFamily="34" charset="0"/>
            </a:endParaRPr>
          </a:p>
          <a:p>
            <a:endParaRPr lang="en-US" sz="3600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- test/consolidate vocabulary and grammar learnt throughout the unit. 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3273" y="403041"/>
            <a:ext cx="8857674" cy="603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143875" y="552450"/>
            <a:ext cx="4025900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A81969-7280-F480-5364-800D74642969}"/>
              </a:ext>
            </a:extLst>
          </p:cNvPr>
          <p:cNvSpPr txBox="1"/>
          <p:nvPr/>
        </p:nvSpPr>
        <p:spPr>
          <a:xfrm>
            <a:off x="225287" y="424070"/>
            <a:ext cx="11258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Choose the word whose underlined part is pronounced differently from that of the others.</a:t>
            </a:r>
            <a:endParaRPr lang="vi-VN" sz="32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762776-3E16-9A40-B41D-C34606BA0467}"/>
              </a:ext>
            </a:extLst>
          </p:cNvPr>
          <p:cNvSpPr txBox="1"/>
          <p:nvPr/>
        </p:nvSpPr>
        <p:spPr>
          <a:xfrm>
            <a:off x="243840" y="1841931"/>
            <a:ext cx="11704319" cy="3199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4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1. A. </a:t>
            </a:r>
            <a:r>
              <a:rPr lang="en-US" sz="34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3400" u="sng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34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vel</a:t>
            </a:r>
            <a:r>
              <a:rPr lang="en-US" sz="34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		B. </a:t>
            </a:r>
            <a:r>
              <a:rPr lang="en-US" sz="34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flipp</a:t>
            </a:r>
            <a:r>
              <a:rPr lang="en-US" sz="3400" u="sng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34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rs</a:t>
            </a:r>
            <a:r>
              <a:rPr lang="en-US" sz="34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	C. </a:t>
            </a:r>
            <a:r>
              <a:rPr lang="en-US" sz="34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3400" u="sng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34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lmet</a:t>
            </a:r>
            <a:r>
              <a:rPr lang="en-US" sz="34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	D. </a:t>
            </a:r>
            <a:r>
              <a:rPr lang="en-US" sz="34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w</a:t>
            </a:r>
            <a:r>
              <a:rPr lang="en-US" sz="3400" u="sng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34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tsuit</a:t>
            </a:r>
            <a:endParaRPr lang="en-US" sz="3400" dirty="0">
              <a:solidFill>
                <a:srgbClr val="0099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vi-VN" sz="3400" dirty="0">
              <a:solidFill>
                <a:srgbClr val="0099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4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2. A. </a:t>
            </a:r>
            <a:r>
              <a:rPr lang="en-US" sz="34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3400" u="sng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oo</a:t>
            </a:r>
            <a:r>
              <a:rPr lang="en-US" sz="34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34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		B. </a:t>
            </a:r>
            <a:r>
              <a:rPr lang="en-US" sz="34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3400" u="sng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oo</a:t>
            </a:r>
            <a:r>
              <a:rPr lang="en-US" sz="34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34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		C. r</a:t>
            </a:r>
            <a:r>
              <a:rPr lang="en-US" sz="3400" u="sng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oo</a:t>
            </a:r>
            <a:r>
              <a:rPr lang="en-US" sz="34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 		D. </a:t>
            </a:r>
            <a:r>
              <a:rPr lang="en-US" sz="34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3400" u="sng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oo</a:t>
            </a:r>
            <a:r>
              <a:rPr lang="en-US" sz="34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endParaRPr lang="en-US" sz="3400" dirty="0">
              <a:solidFill>
                <a:srgbClr val="0099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vi-VN" sz="3400" dirty="0">
              <a:solidFill>
                <a:srgbClr val="0099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4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3. A. wash</a:t>
            </a:r>
            <a:r>
              <a:rPr lang="en-US" sz="3400" u="sng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ed</a:t>
            </a:r>
            <a:r>
              <a:rPr lang="en-US" sz="34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		B. look</a:t>
            </a:r>
            <a:r>
              <a:rPr lang="en-US" sz="3400" u="sng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ed</a:t>
            </a:r>
            <a:r>
              <a:rPr lang="en-US" sz="34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		C. add</a:t>
            </a:r>
            <a:r>
              <a:rPr lang="en-US" sz="3400" u="sng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ed</a:t>
            </a:r>
            <a:r>
              <a:rPr lang="en-US" sz="34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		D. </a:t>
            </a:r>
            <a:r>
              <a:rPr lang="en-US" sz="34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pass</a:t>
            </a:r>
            <a:r>
              <a:rPr lang="en-US" sz="3400" u="sng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ed</a:t>
            </a:r>
            <a:endParaRPr lang="vi-VN" sz="3400" u="sng" dirty="0">
              <a:solidFill>
                <a:srgbClr val="0099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9AF83C-5330-8CA5-5249-453B44729E2D}"/>
              </a:ext>
            </a:extLst>
          </p:cNvPr>
          <p:cNvSpPr txBox="1"/>
          <p:nvPr/>
        </p:nvSpPr>
        <p:spPr>
          <a:xfrm>
            <a:off x="860849" y="2460202"/>
            <a:ext cx="17158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levəl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126E2A-4679-25AC-F928-E7F40CE03264}"/>
              </a:ext>
            </a:extLst>
          </p:cNvPr>
          <p:cNvSpPr txBox="1"/>
          <p:nvPr/>
        </p:nvSpPr>
        <p:spPr>
          <a:xfrm>
            <a:off x="4166619" y="2460202"/>
            <a:ext cx="29125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flɪpərz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719DA4-A730-DD29-A2AE-DB42406F2A61}"/>
              </a:ext>
            </a:extLst>
          </p:cNvPr>
          <p:cNvSpPr txBox="1"/>
          <p:nvPr/>
        </p:nvSpPr>
        <p:spPr>
          <a:xfrm>
            <a:off x="6839481" y="2460202"/>
            <a:ext cx="25781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helmɪt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7FBA32-325D-7E80-250A-F87C065B7008}"/>
              </a:ext>
            </a:extLst>
          </p:cNvPr>
          <p:cNvSpPr txBox="1"/>
          <p:nvPr/>
        </p:nvSpPr>
        <p:spPr>
          <a:xfrm>
            <a:off x="9627230" y="2433852"/>
            <a:ext cx="18566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wetsuːt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FBB1F7-9E3F-94EA-BDF0-1C845C2F4279}"/>
              </a:ext>
            </a:extLst>
          </p:cNvPr>
          <p:cNvSpPr txBox="1"/>
          <p:nvPr/>
        </p:nvSpPr>
        <p:spPr>
          <a:xfrm>
            <a:off x="766688" y="3750914"/>
            <a:ext cx="29125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/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huːp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8E4B9D-7280-EEF9-7A2E-9620178070A7}"/>
              </a:ext>
            </a:extLst>
          </p:cNvPr>
          <p:cNvSpPr txBox="1"/>
          <p:nvPr/>
        </p:nvSpPr>
        <p:spPr>
          <a:xfrm>
            <a:off x="4213274" y="3750914"/>
            <a:ext cx="29125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dɔːr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C06452-2E28-47CF-943F-EB5C69C1F113}"/>
              </a:ext>
            </a:extLst>
          </p:cNvPr>
          <p:cNvSpPr txBox="1"/>
          <p:nvPr/>
        </p:nvSpPr>
        <p:spPr>
          <a:xfrm>
            <a:off x="9673885" y="3750914"/>
            <a:ext cx="19600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fu:d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227E49-BDEC-2D77-9D9C-0C9B5D39FF87}"/>
              </a:ext>
            </a:extLst>
          </p:cNvPr>
          <p:cNvSpPr txBox="1"/>
          <p:nvPr/>
        </p:nvSpPr>
        <p:spPr>
          <a:xfrm>
            <a:off x="7125286" y="3750914"/>
            <a:ext cx="29125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ru:m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867971-2E99-8564-B6FC-00902D73B6C2}"/>
              </a:ext>
            </a:extLst>
          </p:cNvPr>
          <p:cNvSpPr txBox="1"/>
          <p:nvPr/>
        </p:nvSpPr>
        <p:spPr>
          <a:xfrm>
            <a:off x="975904" y="4958594"/>
            <a:ext cx="33172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/wɒʃ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77DC93-53F2-2814-FBD3-CE1A6B6DB538}"/>
              </a:ext>
            </a:extLst>
          </p:cNvPr>
          <p:cNvSpPr txBox="1"/>
          <p:nvPr/>
        </p:nvSpPr>
        <p:spPr>
          <a:xfrm>
            <a:off x="4276576" y="4958594"/>
            <a:ext cx="151344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lʊkt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3E5984-F0D6-0498-4CC9-887CC341572B}"/>
              </a:ext>
            </a:extLst>
          </p:cNvPr>
          <p:cNvSpPr txBox="1"/>
          <p:nvPr/>
        </p:nvSpPr>
        <p:spPr>
          <a:xfrm>
            <a:off x="7066078" y="4958594"/>
            <a:ext cx="16703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ædɪd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9968CE-CFE9-8C8A-A31A-CCFB97591683}"/>
              </a:ext>
            </a:extLst>
          </p:cNvPr>
          <p:cNvSpPr txBox="1"/>
          <p:nvPr/>
        </p:nvSpPr>
        <p:spPr>
          <a:xfrm>
            <a:off x="9673885" y="4958594"/>
            <a:ext cx="151344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pɑːst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801C847-0B2C-64ED-9A63-FB26D167E56E}"/>
              </a:ext>
            </a:extLst>
          </p:cNvPr>
          <p:cNvSpPr/>
          <p:nvPr/>
        </p:nvSpPr>
        <p:spPr>
          <a:xfrm>
            <a:off x="3862873" y="1940767"/>
            <a:ext cx="527396" cy="5210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258B3E-5C06-E24B-9D0C-59E2F46540E7}"/>
              </a:ext>
            </a:extLst>
          </p:cNvPr>
          <p:cNvSpPr/>
          <p:nvPr/>
        </p:nvSpPr>
        <p:spPr>
          <a:xfrm>
            <a:off x="3842912" y="3147074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8E2F49-B12C-F135-F0C5-B5B3BFB46FE1}"/>
              </a:ext>
            </a:extLst>
          </p:cNvPr>
          <p:cNvSpPr/>
          <p:nvPr/>
        </p:nvSpPr>
        <p:spPr>
          <a:xfrm>
            <a:off x="6567446" y="4419597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7670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4" grpId="0"/>
      <p:bldP spid="16" grpId="0"/>
      <p:bldP spid="22" grpId="0"/>
      <p:bldP spid="24" grpId="0"/>
      <p:bldP spid="26" grpId="0"/>
      <p:bldP spid="28" grpId="0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A01092-4CCD-BC36-5E65-2B0B7F59D6D3}"/>
              </a:ext>
            </a:extLst>
          </p:cNvPr>
          <p:cNvSpPr txBox="1"/>
          <p:nvPr/>
        </p:nvSpPr>
        <p:spPr>
          <a:xfrm>
            <a:off x="337931" y="463430"/>
            <a:ext cx="11516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Choose the word whose main stress is placed differently from that of the others.</a:t>
            </a:r>
            <a:endParaRPr lang="vi-VN" sz="32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30B36-AF72-5B76-766A-50885BE63342}"/>
              </a:ext>
            </a:extLst>
          </p:cNvPr>
          <p:cNvSpPr txBox="1"/>
          <p:nvPr/>
        </p:nvSpPr>
        <p:spPr>
          <a:xfrm>
            <a:off x="337931" y="1833645"/>
            <a:ext cx="11718080" cy="3008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32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amazing</a:t>
            </a:r>
            <a:r>
              <a:rPr lang="en-US" sz="32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		B. </a:t>
            </a:r>
            <a:r>
              <a:rPr lang="en-US" sz="32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exciting</a:t>
            </a:r>
            <a:r>
              <a:rPr lang="en-US" sz="32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		C. </a:t>
            </a:r>
            <a:r>
              <a:rPr lang="en-US" sz="32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relaxing</a:t>
            </a:r>
            <a:r>
              <a:rPr lang="en-US" sz="32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		D. </a:t>
            </a:r>
            <a:r>
              <a:rPr lang="en-US" sz="32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dangerous</a:t>
            </a:r>
            <a:endParaRPr lang="en-US" sz="3200" dirty="0">
              <a:solidFill>
                <a:srgbClr val="0099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endParaRPr lang="vi-VN" sz="3200" dirty="0">
              <a:solidFill>
                <a:srgbClr val="0099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2. A. </a:t>
            </a:r>
            <a:r>
              <a:rPr lang="en-US" sz="32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punchbag</a:t>
            </a:r>
            <a:r>
              <a:rPr lang="en-US" sz="32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		B. </a:t>
            </a:r>
            <a:r>
              <a:rPr lang="en-US" sz="32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snorkel</a:t>
            </a:r>
            <a:r>
              <a:rPr lang="en-US" sz="32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 	C. </a:t>
            </a:r>
            <a:r>
              <a:rPr lang="en-US" sz="32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respect</a:t>
            </a:r>
            <a:r>
              <a:rPr lang="en-US" sz="32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		D. </a:t>
            </a:r>
            <a:r>
              <a:rPr lang="en-US" sz="32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product</a:t>
            </a:r>
            <a:r>
              <a:rPr lang="en-US" sz="32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srgbClr val="0099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3. A. </a:t>
            </a:r>
            <a:r>
              <a:rPr lang="en-US" sz="32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excuse</a:t>
            </a:r>
            <a:r>
              <a:rPr lang="en-US" sz="32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		B. </a:t>
            </a:r>
            <a:r>
              <a:rPr lang="en-US" sz="32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yoga</a:t>
            </a:r>
            <a:r>
              <a:rPr lang="en-US" sz="32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		C. </a:t>
            </a:r>
            <a:r>
              <a:rPr lang="en-US" sz="32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tennis</a:t>
            </a:r>
            <a:r>
              <a:rPr lang="en-US" sz="32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   		D. </a:t>
            </a:r>
            <a:r>
              <a:rPr lang="en-US" sz="3200" dirty="0">
                <a:solidFill>
                  <a:srgbClr val="0099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football</a:t>
            </a:r>
            <a:r>
              <a:rPr lang="en-US" sz="3200" dirty="0">
                <a:solidFill>
                  <a:srgbClr val="0099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3200" dirty="0">
              <a:solidFill>
                <a:srgbClr val="0099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6AFC2-9E4A-AA97-B0AE-5E770A1B636E}"/>
              </a:ext>
            </a:extLst>
          </p:cNvPr>
          <p:cNvSpPr txBox="1"/>
          <p:nvPr/>
        </p:nvSpPr>
        <p:spPr>
          <a:xfrm>
            <a:off x="914398" y="2417854"/>
            <a:ext cx="2954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əˈmeɪzɪŋ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E6AA11-2EB7-EBA4-73EA-D597AEBBA7B7}"/>
              </a:ext>
            </a:extLst>
          </p:cNvPr>
          <p:cNvSpPr txBox="1"/>
          <p:nvPr/>
        </p:nvSpPr>
        <p:spPr>
          <a:xfrm>
            <a:off x="3869024" y="2429372"/>
            <a:ext cx="29751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ɪkˈsaɪtɪŋ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3B635-AA38-ECA7-B0E0-7766A3C31E8C}"/>
              </a:ext>
            </a:extLst>
          </p:cNvPr>
          <p:cNvSpPr txBox="1"/>
          <p:nvPr/>
        </p:nvSpPr>
        <p:spPr>
          <a:xfrm>
            <a:off x="6858561" y="2429372"/>
            <a:ext cx="35906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rɪˈlæksɪŋ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73AC77-8EC2-1C45-EEA8-43F536F52ADC}"/>
              </a:ext>
            </a:extLst>
          </p:cNvPr>
          <p:cNvSpPr txBox="1"/>
          <p:nvPr/>
        </p:nvSpPr>
        <p:spPr>
          <a:xfrm>
            <a:off x="9449207" y="2431158"/>
            <a:ext cx="2987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deɪndʒərəs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0572C0-F41B-AD24-B3A9-0F1FF4F16772}"/>
              </a:ext>
            </a:extLst>
          </p:cNvPr>
          <p:cNvSpPr txBox="1"/>
          <p:nvPr/>
        </p:nvSpPr>
        <p:spPr>
          <a:xfrm>
            <a:off x="811616" y="3615708"/>
            <a:ext cx="25852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pʌntʃbæɡ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5DBD50-2E65-FBD2-440F-DFF37DE9848B}"/>
              </a:ext>
            </a:extLst>
          </p:cNvPr>
          <p:cNvSpPr txBox="1"/>
          <p:nvPr/>
        </p:nvSpPr>
        <p:spPr>
          <a:xfrm>
            <a:off x="3833989" y="3644869"/>
            <a:ext cx="23185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snɔːkəl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43A4F6-51D2-5A81-A770-6DFC998705C2}"/>
              </a:ext>
            </a:extLst>
          </p:cNvPr>
          <p:cNvSpPr txBox="1"/>
          <p:nvPr/>
        </p:nvSpPr>
        <p:spPr>
          <a:xfrm>
            <a:off x="6638151" y="3650040"/>
            <a:ext cx="3180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rɪˈspekt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4D5C5F-D885-AA35-398F-E007D489B60A}"/>
              </a:ext>
            </a:extLst>
          </p:cNvPr>
          <p:cNvSpPr txBox="1"/>
          <p:nvPr/>
        </p:nvSpPr>
        <p:spPr>
          <a:xfrm>
            <a:off x="9278854" y="3651826"/>
            <a:ext cx="36522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prɒdʌkt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12F9A3-20F4-8402-BBF1-8A9151CFB7D5}"/>
              </a:ext>
            </a:extLst>
          </p:cNvPr>
          <p:cNvSpPr txBox="1"/>
          <p:nvPr/>
        </p:nvSpPr>
        <p:spPr>
          <a:xfrm>
            <a:off x="3869024" y="4796741"/>
            <a:ext cx="3180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jəʊɡə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887AE2-1673-36B4-1D06-08D4A29BF43B}"/>
              </a:ext>
            </a:extLst>
          </p:cNvPr>
          <p:cNvSpPr txBox="1"/>
          <p:nvPr/>
        </p:nvSpPr>
        <p:spPr>
          <a:xfrm>
            <a:off x="6534850" y="4796741"/>
            <a:ext cx="21031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tenɪs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9A4E9A-CF46-41A1-9938-0D4A3F6B6CED}"/>
              </a:ext>
            </a:extLst>
          </p:cNvPr>
          <p:cNvSpPr txBox="1"/>
          <p:nvPr/>
        </p:nvSpPr>
        <p:spPr>
          <a:xfrm>
            <a:off x="9383557" y="4796741"/>
            <a:ext cx="29751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fʊtbɔːl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9F0607-8343-8836-3F41-6E6078BD9235}"/>
              </a:ext>
            </a:extLst>
          </p:cNvPr>
          <p:cNvSpPr txBox="1"/>
          <p:nvPr/>
        </p:nvSpPr>
        <p:spPr>
          <a:xfrm>
            <a:off x="970670" y="4801761"/>
            <a:ext cx="21954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ɪkˈskjuːz</a:t>
            </a:r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vi-VN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2375572-4516-ABB6-8176-566A92236CCC}"/>
              </a:ext>
            </a:extLst>
          </p:cNvPr>
          <p:cNvSpPr/>
          <p:nvPr/>
        </p:nvSpPr>
        <p:spPr>
          <a:xfrm>
            <a:off x="9414294" y="1867446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9FA2A54-09B5-CDFF-AED8-7CF7BF415E83}"/>
              </a:ext>
            </a:extLst>
          </p:cNvPr>
          <p:cNvSpPr/>
          <p:nvPr/>
        </p:nvSpPr>
        <p:spPr>
          <a:xfrm>
            <a:off x="6652045" y="3051283"/>
            <a:ext cx="573516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7C22DD5-78F4-9F15-ABB8-B4D61D7F8097}"/>
              </a:ext>
            </a:extLst>
          </p:cNvPr>
          <p:cNvSpPr/>
          <p:nvPr/>
        </p:nvSpPr>
        <p:spPr>
          <a:xfrm>
            <a:off x="747764" y="4281002"/>
            <a:ext cx="445812" cy="55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5998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0" grpId="0"/>
      <p:bldP spid="24" grpId="0"/>
      <p:bldP spid="26" grpId="0"/>
      <p:bldP spid="28" grpId="0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7350" y="750888"/>
            <a:ext cx="114855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i="1" dirty="0">
                <a:solidFill>
                  <a:schemeClr val="hlink"/>
                </a:solidFill>
                <a:latin typeface="Calibri" pitchFamily="34" charset="0"/>
              </a:rPr>
              <a:t>What vocabulary and grammar points you have learnt in this unit?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84188" y="2494945"/>
            <a:ext cx="1125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 Vocabulary about </a:t>
            </a:r>
            <a:r>
              <a:rPr lang="en-US" sz="3200" i="1" dirty="0">
                <a:solidFill>
                  <a:srgbClr val="FF0000"/>
                </a:solidFill>
                <a:latin typeface="Calibri" pitchFamily="34" charset="0"/>
              </a:rPr>
              <a:t>sports and diseases. </a:t>
            </a:r>
            <a:endParaRPr lang="en-US" sz="3200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32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 Grammar: quantifiers, Past Simple, </a:t>
            </a:r>
            <a:r>
              <a:rPr lang="en-US" sz="3200" i="1" dirty="0">
                <a:solidFill>
                  <a:srgbClr val="FF0000"/>
                </a:solidFill>
                <a:latin typeface="Calibri" pitchFamily="34" charset="0"/>
              </a:rPr>
              <a:t>used to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/>
          <a:srcRect b="2901"/>
          <a:stretch>
            <a:fillRect/>
          </a:stretch>
        </p:blipFill>
        <p:spPr bwMode="auto">
          <a:xfrm>
            <a:off x="1560513" y="1265238"/>
            <a:ext cx="87058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peech Bubble: Rectangle with Corners Rounded 8"/>
          <p:cNvSpPr/>
          <p:nvPr/>
        </p:nvSpPr>
        <p:spPr>
          <a:xfrm>
            <a:off x="5303838" y="725488"/>
            <a:ext cx="3756025" cy="739775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75" y="414194"/>
            <a:ext cx="2675659" cy="63875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Vocabulary  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798618" y="375069"/>
            <a:ext cx="92686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+mn-lt"/>
              </a:rPr>
              <a:t>1. Complete the sentences with </a:t>
            </a:r>
            <a:r>
              <a:rPr lang="en-US" sz="3000" i="1" dirty="0">
                <a:latin typeface="+mn-lt"/>
              </a:rPr>
              <a:t>do</a:t>
            </a:r>
            <a:r>
              <a:rPr lang="en-US" sz="3000" b="1" dirty="0">
                <a:latin typeface="+mn-lt"/>
              </a:rPr>
              <a:t>, </a:t>
            </a:r>
            <a:r>
              <a:rPr lang="en-US" sz="3000" i="1" dirty="0">
                <a:latin typeface="+mn-lt"/>
              </a:rPr>
              <a:t>play </a:t>
            </a:r>
            <a:r>
              <a:rPr lang="en-US" sz="3000" b="1" dirty="0">
                <a:latin typeface="+mn-lt"/>
              </a:rPr>
              <a:t>or </a:t>
            </a:r>
            <a:r>
              <a:rPr lang="en-US" sz="3000" i="1" dirty="0">
                <a:latin typeface="+mn-lt"/>
              </a:rPr>
              <a:t>go </a:t>
            </a:r>
            <a:r>
              <a:rPr lang="en-US" sz="3000" b="1" dirty="0">
                <a:latin typeface="+mn-lt"/>
              </a:rPr>
              <a:t>and one of the words in the list. </a:t>
            </a:r>
            <a:endParaRPr lang="en-US" sz="30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309" y="2085485"/>
            <a:ext cx="1181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33CC"/>
                </a:solidFill>
                <a:latin typeface="+mj-lt"/>
              </a:rPr>
              <a:t>1 </a:t>
            </a:r>
            <a:r>
              <a:rPr lang="en-US" sz="3000" dirty="0">
                <a:solidFill>
                  <a:srgbClr val="0033CC"/>
                </a:solidFill>
                <a:latin typeface="+mj-lt"/>
              </a:rPr>
              <a:t>When you _______ rollerblading, you need rollerblades and a _______ . </a:t>
            </a:r>
          </a:p>
          <a:p>
            <a:r>
              <a:rPr lang="en-US" sz="3000" b="1" dirty="0">
                <a:solidFill>
                  <a:srgbClr val="0033CC"/>
                </a:solidFill>
                <a:latin typeface="+mj-lt"/>
              </a:rPr>
              <a:t>2 </a:t>
            </a:r>
            <a:r>
              <a:rPr lang="en-US" sz="3000" dirty="0">
                <a:solidFill>
                  <a:srgbClr val="0033CC"/>
                </a:solidFill>
                <a:latin typeface="+mj-lt"/>
              </a:rPr>
              <a:t>When you _______ basketball, you need a ball and a _______ . </a:t>
            </a:r>
          </a:p>
          <a:p>
            <a:r>
              <a:rPr lang="en-US" sz="3000" b="1" dirty="0">
                <a:solidFill>
                  <a:srgbClr val="0033CC"/>
                </a:solidFill>
                <a:latin typeface="+mj-lt"/>
              </a:rPr>
              <a:t>3 </a:t>
            </a:r>
            <a:r>
              <a:rPr lang="en-US" sz="3000" dirty="0">
                <a:solidFill>
                  <a:srgbClr val="0033CC"/>
                </a:solidFill>
                <a:latin typeface="+mj-lt"/>
              </a:rPr>
              <a:t>When you _______ yoga, you need a _______ . </a:t>
            </a:r>
          </a:p>
          <a:p>
            <a:r>
              <a:rPr lang="en-US" sz="3000" b="1" dirty="0">
                <a:solidFill>
                  <a:srgbClr val="0033CC"/>
                </a:solidFill>
                <a:latin typeface="+mj-lt"/>
              </a:rPr>
              <a:t>4 </a:t>
            </a:r>
            <a:r>
              <a:rPr lang="en-US" sz="3000" dirty="0">
                <a:solidFill>
                  <a:srgbClr val="0033CC"/>
                </a:solidFill>
                <a:latin typeface="+mj-lt"/>
              </a:rPr>
              <a:t>When you _______ </a:t>
            </a:r>
            <a:r>
              <a:rPr lang="en-US" sz="3000" dirty="0" err="1">
                <a:solidFill>
                  <a:srgbClr val="0033CC"/>
                </a:solidFill>
                <a:latin typeface="+mj-lt"/>
              </a:rPr>
              <a:t>snorkelling</a:t>
            </a:r>
            <a:r>
              <a:rPr lang="en-US" sz="3000" dirty="0">
                <a:solidFill>
                  <a:srgbClr val="0033CC"/>
                </a:solidFill>
                <a:latin typeface="+mj-lt"/>
              </a:rPr>
              <a:t>, you need flippers, a snorkel and a _______ . </a:t>
            </a:r>
          </a:p>
          <a:p>
            <a:r>
              <a:rPr lang="en-US" sz="3000" b="1" dirty="0">
                <a:solidFill>
                  <a:srgbClr val="0033CC"/>
                </a:solidFill>
                <a:latin typeface="+mj-lt"/>
              </a:rPr>
              <a:t>5 </a:t>
            </a:r>
            <a:r>
              <a:rPr lang="en-US" sz="3000" dirty="0">
                <a:solidFill>
                  <a:srgbClr val="0033CC"/>
                </a:solidFill>
                <a:latin typeface="+mj-lt"/>
              </a:rPr>
              <a:t>When you _______ kickboxing, you need a punchbag and ___________ 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3781" y="1390732"/>
            <a:ext cx="95319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>
                <a:latin typeface="+mn-lt"/>
              </a:rPr>
              <a:t>• helmet      • wetsuit     • boxing gloves       • hoop      • mat </a:t>
            </a:r>
            <a:endParaRPr lang="en-US" sz="3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0944" y="2091003"/>
            <a:ext cx="5667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n-lt"/>
              </a:rPr>
              <a:t>go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57926" y="2101636"/>
            <a:ext cx="129029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n-lt"/>
              </a:rPr>
              <a:t>helmet</a:t>
            </a:r>
          </a:p>
        </p:txBody>
      </p:sp>
      <p:sp>
        <p:nvSpPr>
          <p:cNvPr id="8" name="Rectangle 7"/>
          <p:cNvSpPr/>
          <p:nvPr/>
        </p:nvSpPr>
        <p:spPr>
          <a:xfrm>
            <a:off x="2556286" y="2560579"/>
            <a:ext cx="8267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n-lt"/>
              </a:rPr>
              <a:t>play</a:t>
            </a:r>
          </a:p>
        </p:txBody>
      </p:sp>
      <p:sp>
        <p:nvSpPr>
          <p:cNvPr id="9" name="Rectangle 8"/>
          <p:cNvSpPr/>
          <p:nvPr/>
        </p:nvSpPr>
        <p:spPr>
          <a:xfrm>
            <a:off x="8937886" y="2548528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n-lt"/>
              </a:rPr>
              <a:t>hoop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4555" y="3012243"/>
            <a:ext cx="5902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n-lt"/>
              </a:rPr>
              <a:t>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31525" y="3005775"/>
            <a:ext cx="8014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n-lt"/>
              </a:rPr>
              <a:t>mat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74555" y="3453933"/>
            <a:ext cx="5667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n-lt"/>
              </a:rPr>
              <a:t>go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8037" y="3929373"/>
            <a:ext cx="13429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n-lt"/>
              </a:rPr>
              <a:t>wetsuit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74555" y="4383176"/>
            <a:ext cx="5902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n-lt"/>
              </a:rPr>
              <a:t>do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504462" y="4367610"/>
            <a:ext cx="22972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n-lt"/>
              </a:rPr>
              <a:t>boxing gloves</a:t>
            </a:r>
          </a:p>
        </p:txBody>
      </p:sp>
    </p:spTree>
    <p:extLst>
      <p:ext uri="{BB962C8B-B14F-4D97-AF65-F5344CB8AC3E}">
        <p14:creationId xmlns:p14="http://schemas.microsoft.com/office/powerpoint/2010/main" val="120971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9399</TotalTime>
  <Words>1264</Words>
  <Application>Microsoft Office PowerPoint</Application>
  <PresentationFormat>Widescreen</PresentationFormat>
  <Paragraphs>198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185</cp:revision>
  <dcterms:created xsi:type="dcterms:W3CDTF">2020-12-08T03:17:05Z</dcterms:created>
  <dcterms:modified xsi:type="dcterms:W3CDTF">2022-12-21T03:33:52Z</dcterms:modified>
</cp:coreProperties>
</file>