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2" r:id="rId2"/>
    <p:sldId id="257" r:id="rId3"/>
    <p:sldId id="256" r:id="rId4"/>
    <p:sldId id="258" r:id="rId5"/>
    <p:sldId id="274" r:id="rId6"/>
    <p:sldId id="275" r:id="rId7"/>
    <p:sldId id="276" r:id="rId8"/>
    <p:sldId id="277" r:id="rId9"/>
    <p:sldId id="279" r:id="rId10"/>
    <p:sldId id="262" r:id="rId11"/>
    <p:sldId id="280" r:id="rId12"/>
    <p:sldId id="259" r:id="rId13"/>
    <p:sldId id="281" r:id="rId14"/>
    <p:sldId id="264" r:id="rId15"/>
    <p:sldId id="282" r:id="rId16"/>
    <p:sldId id="261" r:id="rId17"/>
    <p:sldId id="283" r:id="rId18"/>
    <p:sldId id="266" r:id="rId19"/>
    <p:sldId id="284" r:id="rId20"/>
    <p:sldId id="268" r:id="rId21"/>
    <p:sldId id="273"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Mont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_PC" initials="H" lastIdx="0" clrIdx="0">
    <p:extLst>
      <p:ext uri="{19B8F6BF-5375-455C-9EA6-DF929625EA0E}">
        <p15:presenceInfo xmlns:p15="http://schemas.microsoft.com/office/powerpoint/2012/main" userId="db9d85e94e04d5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0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1BEBB-C945-4ABC-A453-2FBBE56AD93F}"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D66A7-0822-4ACA-A730-26490913376E}" type="slidenum">
              <a:rPr lang="en-US" smtClean="0"/>
              <a:t>‹#›</a:t>
            </a:fld>
            <a:endParaRPr lang="en-US"/>
          </a:p>
        </p:txBody>
      </p:sp>
    </p:spTree>
    <p:extLst>
      <p:ext uri="{BB962C8B-B14F-4D97-AF65-F5344CB8AC3E}">
        <p14:creationId xmlns:p14="http://schemas.microsoft.com/office/powerpoint/2010/main" val="299413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D66A7-0822-4ACA-A730-26490913376E}" type="slidenum">
              <a:rPr lang="en-US" smtClean="0"/>
              <a:t>13</a:t>
            </a:fld>
            <a:endParaRPr lang="en-US"/>
          </a:p>
        </p:txBody>
      </p:sp>
    </p:spTree>
    <p:extLst>
      <p:ext uri="{BB962C8B-B14F-4D97-AF65-F5344CB8AC3E}">
        <p14:creationId xmlns:p14="http://schemas.microsoft.com/office/powerpoint/2010/main" val="299542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81.svg"/><Relationship Id="rId4" Type="http://schemas.openxmlformats.org/officeDocument/2006/relationships/image" Target="../media/image9.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3.png"/><Relationship Id="rId4" Type="http://schemas.openxmlformats.org/officeDocument/2006/relationships/image" Target="../media/image7.svg"/><Relationship Id="rId27"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52.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2.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24.png"/><Relationship Id="rId4" Type="http://schemas.openxmlformats.org/officeDocument/2006/relationships/image" Target="../media/image62.svg"/></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24.png"/><Relationship Id="rId4" Type="http://schemas.openxmlformats.org/officeDocument/2006/relationships/image" Target="../media/image62.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10" Type="http://schemas.openxmlformats.org/officeDocument/2006/relationships/image" Target="../media/image19.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6.png"/><Relationship Id="rId7" Type="http://schemas.openxmlformats.org/officeDocument/2006/relationships/image" Target="../media/image2.png"/><Relationship Id="rId12" Type="http://schemas.openxmlformats.org/officeDocument/2006/relationships/image" Target="../media/image8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1.svg"/><Relationship Id="rId11" Type="http://schemas.openxmlformats.org/officeDocument/2006/relationships/image" Target="../media/image5.png"/><Relationship Id="rId5" Type="http://schemas.openxmlformats.org/officeDocument/2006/relationships/image" Target="../media/image27.png"/><Relationship Id="rId10" Type="http://schemas.openxmlformats.org/officeDocument/2006/relationships/image" Target="../media/image15.svg"/><Relationship Id="rId4" Type="http://schemas.openxmlformats.org/officeDocument/2006/relationships/image" Target="../media/image69.sv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81.svg"/><Relationship Id="rId4" Type="http://schemas.openxmlformats.org/officeDocument/2006/relationships/image" Target="../media/image9.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3.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3.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TextBox 3"/>
          <p:cNvSpPr txBox="1"/>
          <p:nvPr/>
        </p:nvSpPr>
        <p:spPr>
          <a:xfrm>
            <a:off x="2292674" y="3832597"/>
            <a:ext cx="14001808" cy="2929585"/>
          </a:xfrm>
          <a:prstGeom prst="rect">
            <a:avLst/>
          </a:prstGeom>
        </p:spPr>
        <p:txBody>
          <a:bodyPr wrap="square" lIns="0" tIns="0" rIns="0" bIns="0" rtlCol="0" anchor="t">
            <a:spAutoFit/>
          </a:bodyPr>
          <a:lstStyle/>
          <a:p>
            <a:pPr algn="ctr">
              <a:lnSpc>
                <a:spcPts val="12000"/>
              </a:lnSpc>
            </a:pPr>
            <a:r>
              <a:rPr lang="vi-VN" sz="7200" b="1" dirty="0" smtClean="0">
                <a:solidFill>
                  <a:srgbClr val="DB823C"/>
                </a:solidFill>
              </a:rPr>
              <a:t>CHÀO MỪNG CÁC EM ĐẾN VỚI BÀI HỌC NGÀY HÔM NAY!</a:t>
            </a:r>
            <a:endParaRPr lang="en-US" sz="7200" b="1" dirty="0">
              <a:solidFill>
                <a:srgbClr val="DB823C"/>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755645" y="1029070"/>
            <a:ext cx="5046103" cy="1740906"/>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23691" t="13787" r="28770" b="25220"/>
          <a:stretch>
            <a:fillRect/>
          </a:stretch>
        </p:blipFill>
        <p:spPr>
          <a:xfrm>
            <a:off x="8403348" y="758445"/>
            <a:ext cx="1337953" cy="168445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9865">
            <a:off x="4504077" y="1678502"/>
            <a:ext cx="6189194" cy="121462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59898" y="8543108"/>
            <a:ext cx="21306952" cy="197089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15412" y="413924"/>
            <a:ext cx="5840194" cy="297119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V="1">
            <a:off x="13082170" y="413924"/>
            <a:ext cx="5840194" cy="297119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79005" t="43394"/>
          <a:stretch>
            <a:fillRect/>
          </a:stretch>
        </p:blipFill>
        <p:spPr>
          <a:xfrm flipH="1">
            <a:off x="44878" y="5524500"/>
            <a:ext cx="1685132" cy="2311465"/>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38654" r="25825" b="43760"/>
          <a:stretch>
            <a:fillRect/>
          </a:stretch>
        </p:blipFill>
        <p:spPr>
          <a:xfrm>
            <a:off x="15436948" y="6030183"/>
            <a:ext cx="2851052" cy="2296518"/>
          </a:xfrm>
          <a:prstGeom prst="rect">
            <a:avLst/>
          </a:prstGeom>
        </p:spPr>
      </p:pic>
      <p:sp>
        <p:nvSpPr>
          <p:cNvPr id="20" name="TextBox 6"/>
          <p:cNvSpPr txBox="1"/>
          <p:nvPr/>
        </p:nvSpPr>
        <p:spPr>
          <a:xfrm>
            <a:off x="1296288" y="952500"/>
            <a:ext cx="15695423" cy="1702261"/>
          </a:xfrm>
          <a:prstGeom prst="rect">
            <a:avLst/>
          </a:prstGeom>
        </p:spPr>
        <p:txBody>
          <a:bodyPr wrap="square" lIns="0" tIns="0" rIns="0" bIns="0" rtlCol="0" anchor="t">
            <a:spAutoFit/>
          </a:bodyPr>
          <a:lstStyle/>
          <a:p>
            <a:pPr marL="685800" indent="-685800" algn="just">
              <a:lnSpc>
                <a:spcPts val="7000"/>
              </a:lnSpc>
              <a:spcBef>
                <a:spcPct val="0"/>
              </a:spcBef>
              <a:buFont typeface="Wingdings" panose="05000000000000000000" pitchFamily="2" charset="2"/>
              <a:buChar char="Ø"/>
            </a:pPr>
            <a:r>
              <a:rPr lang="vi-VN" sz="4500" b="1" i="1" dirty="0" smtClean="0">
                <a:solidFill>
                  <a:srgbClr val="000000"/>
                </a:solidFill>
              </a:rPr>
              <a:t>Các tác phẩm đã thể hiện như thế nào về cuộc sống của đất nước và tư tưởng tình cảm của con người?</a:t>
            </a:r>
          </a:p>
        </p:txBody>
      </p:sp>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t="14622" b="17086"/>
          <a:stretch/>
        </p:blipFill>
        <p:spPr>
          <a:xfrm>
            <a:off x="4572000" y="3467100"/>
            <a:ext cx="9261021" cy="632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79005" t="43394"/>
          <a:stretch>
            <a:fillRect/>
          </a:stretch>
        </p:blipFill>
        <p:spPr>
          <a:xfrm rot="3468020" flipH="1">
            <a:off x="63817" y="346221"/>
            <a:ext cx="1722120" cy="23622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38654" r="25825" b="43760"/>
          <a:stretch>
            <a:fillRect/>
          </a:stretch>
        </p:blipFill>
        <p:spPr>
          <a:xfrm>
            <a:off x="15131704" y="8218694"/>
            <a:ext cx="2851052" cy="2296518"/>
          </a:xfrm>
          <a:prstGeom prst="rect">
            <a:avLst/>
          </a:prstGeom>
        </p:spPr>
      </p:pic>
      <p:sp>
        <p:nvSpPr>
          <p:cNvPr id="21" name="Rectangle 20"/>
          <p:cNvSpPr/>
          <p:nvPr/>
        </p:nvSpPr>
        <p:spPr>
          <a:xfrm>
            <a:off x="1090319" y="563820"/>
            <a:ext cx="16342145" cy="1927002"/>
          </a:xfrm>
          <a:prstGeom prst="rect">
            <a:avLst/>
          </a:prstGeom>
        </p:spPr>
        <p:txBody>
          <a:bodyPr wrap="square">
            <a:spAutoFit/>
          </a:bodyPr>
          <a:lstStyle/>
          <a:p>
            <a:pPr algn="just">
              <a:lnSpc>
                <a:spcPct val="150000"/>
              </a:lnSpc>
            </a:pPr>
            <a:r>
              <a:rPr lang="vi-VN" sz="4200" b="1" i="1" dirty="0">
                <a:solidFill>
                  <a:srgbClr val="000000"/>
                </a:solidFill>
              </a:rPr>
              <a:t>- Các tác phẩm tái hiện cuộc sống đất nước và tư tưởng tình cảm con người :</a:t>
            </a:r>
            <a:endParaRPr lang="en-US" sz="4200" b="1" i="1" dirty="0"/>
          </a:p>
        </p:txBody>
      </p:sp>
      <p:sp>
        <p:nvSpPr>
          <p:cNvPr id="22" name="Rectangle 21"/>
          <p:cNvSpPr/>
          <p:nvPr/>
        </p:nvSpPr>
        <p:spPr>
          <a:xfrm>
            <a:off x="1146535" y="2490822"/>
            <a:ext cx="16229712" cy="644157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smtClean="0">
                <a:solidFill>
                  <a:srgbClr val="000000"/>
                </a:solidFill>
              </a:rPr>
              <a:t>Đất </a:t>
            </a:r>
            <a:r>
              <a:rPr lang="vi-VN" sz="4000" dirty="0">
                <a:solidFill>
                  <a:srgbClr val="000000"/>
                </a:solidFill>
              </a:rPr>
              <a:t>nước và con người trong hai cuộc kháng chiến nhiều gian khổ, hi sinh nhưng rất anh hùng ; Công cuộc lao động, tinh thần xây dựng đất nước sau cách mạng</a:t>
            </a:r>
            <a:r>
              <a:rPr lang="vi-VN" sz="4000" dirty="0" smtClean="0">
                <a:solidFill>
                  <a:srgbClr val="000000"/>
                </a:solidFill>
              </a:rPr>
              <a:t>.</a:t>
            </a:r>
          </a:p>
          <a:p>
            <a:pPr marL="571500" indent="-571500" algn="just">
              <a:lnSpc>
                <a:spcPct val="150000"/>
              </a:lnSpc>
              <a:buFont typeface="Wingdings" panose="05000000000000000000" pitchFamily="2" charset="2"/>
              <a:buChar char="§"/>
            </a:pPr>
            <a:r>
              <a:rPr lang="vi-VN" sz="4000" dirty="0">
                <a:solidFill>
                  <a:srgbClr val="000000"/>
                </a:solidFill>
              </a:rPr>
              <a:t>Tình yêu nước, tình quê hương ; Tình đồng chí, gắn bó cách mạng, lòng kính yêu Bác Hồ ; Những tình cảm gần gũi và bền chặt của con người : tình mẹ con, bà cháu, tình cha con trong sự thống nhất với những tình cảm chung rộng lớn</a:t>
            </a:r>
            <a:r>
              <a:rPr lang="vi-VN" sz="4000" dirty="0" smtClean="0">
                <a:solidFill>
                  <a:srgbClr val="000000"/>
                </a:solidFill>
              </a:rPr>
              <a:t>.</a:t>
            </a:r>
            <a:endParaRPr lang="vi-VN" sz="4000" dirty="0">
              <a:solidFill>
                <a:srgbClr val="000000"/>
              </a:solidFill>
            </a:endParaRPr>
          </a:p>
        </p:txBody>
      </p:sp>
    </p:spTree>
    <p:extLst>
      <p:ext uri="{BB962C8B-B14F-4D97-AF65-F5344CB8AC3E}">
        <p14:creationId xmlns:p14="http://schemas.microsoft.com/office/powerpoint/2010/main" val="2039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6" name="AutoShape 6"/>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7277100"/>
            <a:ext cx="7623408" cy="1496094"/>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04192" y="7109797"/>
            <a:ext cx="1608385" cy="1578227"/>
          </a:xfrm>
          <a:prstGeom prst="rect">
            <a:avLst/>
          </a:prstGeom>
        </p:spPr>
      </p:pic>
      <p:sp>
        <p:nvSpPr>
          <p:cNvPr id="18" name="TextBox 17"/>
          <p:cNvSpPr txBox="1"/>
          <p:nvPr/>
        </p:nvSpPr>
        <p:spPr>
          <a:xfrm>
            <a:off x="838199" y="1600739"/>
            <a:ext cx="16611600" cy="3208571"/>
          </a:xfrm>
          <a:prstGeom prst="rect">
            <a:avLst/>
          </a:prstGeom>
          <a:noFill/>
        </p:spPr>
        <p:txBody>
          <a:bodyPr wrap="square" rtlCol="0">
            <a:spAutoFit/>
          </a:bodyPr>
          <a:lstStyle/>
          <a:p>
            <a:pPr algn="just">
              <a:lnSpc>
                <a:spcPct val="150000"/>
              </a:lnSpc>
            </a:pPr>
            <a:r>
              <a:rPr lang="vi-VN" sz="4500" b="1" dirty="0" smtClean="0"/>
              <a:t>3. Nhận xét về những điểm chung và nét riêng trong nội dung và cách biểu hiện tình mẹ con trong các bài thơ: </a:t>
            </a:r>
            <a:r>
              <a:rPr lang="vi-VN" sz="4500" b="1" i="1" dirty="0" smtClean="0"/>
              <a:t>Khúc hát ru những em bé lớn trên lưng mẹ, Con cò, Mây và sóng.</a:t>
            </a:r>
            <a:endParaRPr lang="en-US" sz="4500" b="1" i="1" dirty="0"/>
          </a:p>
        </p:txBody>
      </p:sp>
      <p:pic>
        <p:nvPicPr>
          <p:cNvPr id="20"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3563600" y="4976613"/>
            <a:ext cx="4768050" cy="5290484"/>
          </a:xfrm>
          <a:prstGeom prst="rect">
            <a:avLst/>
          </a:prstGeom>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50000"/>
          </a:blip>
          <a:srcRect b="15625"/>
          <a:stretch>
            <a:fillRect/>
          </a:stretch>
        </p:blipFill>
        <p:spPr>
          <a:xfrm>
            <a:off x="0" y="0"/>
            <a:ext cx="18288000" cy="10287000"/>
          </a:xfrm>
          <a:prstGeom prst="rect">
            <a:avLst/>
          </a:prstGeom>
        </p:spPr>
      </p:pic>
      <p:sp>
        <p:nvSpPr>
          <p:cNvPr id="3" name="Rectangle 2"/>
          <p:cNvSpPr/>
          <p:nvPr/>
        </p:nvSpPr>
        <p:spPr>
          <a:xfrm>
            <a:off x="647700" y="342900"/>
            <a:ext cx="16992600" cy="8980792"/>
          </a:xfrm>
          <a:prstGeom prst="rect">
            <a:avLst/>
          </a:prstGeom>
        </p:spPr>
        <p:txBody>
          <a:bodyPr wrap="square">
            <a:spAutoFit/>
          </a:bodyPr>
          <a:lstStyle/>
          <a:p>
            <a:pPr algn="just">
              <a:lnSpc>
                <a:spcPct val="175000"/>
              </a:lnSpc>
            </a:pPr>
            <a:r>
              <a:rPr lang="vi-VN" sz="4200" b="1" dirty="0">
                <a:solidFill>
                  <a:srgbClr val="000000"/>
                </a:solidFill>
              </a:rPr>
              <a:t>- Điểm </a:t>
            </a:r>
            <a:r>
              <a:rPr lang="vi-VN" sz="4200" b="1" dirty="0" smtClean="0">
                <a:solidFill>
                  <a:srgbClr val="000000"/>
                </a:solidFill>
              </a:rPr>
              <a:t>chung: </a:t>
            </a:r>
            <a:r>
              <a:rPr lang="vi-VN" sz="4200" dirty="0">
                <a:solidFill>
                  <a:srgbClr val="000000"/>
                </a:solidFill>
              </a:rPr>
              <a:t>ca ngợi tình mẫu tử thiêng liêng, bất diệt.</a:t>
            </a:r>
          </a:p>
          <a:p>
            <a:pPr algn="just">
              <a:lnSpc>
                <a:spcPct val="175000"/>
              </a:lnSpc>
            </a:pPr>
            <a:r>
              <a:rPr lang="vi-VN" sz="4200" dirty="0" smtClean="0">
                <a:solidFill>
                  <a:srgbClr val="000000"/>
                </a:solidFill>
              </a:rPr>
              <a:t>- </a:t>
            </a:r>
            <a:r>
              <a:rPr lang="vi-VN" sz="4200" b="1" dirty="0">
                <a:solidFill>
                  <a:srgbClr val="000000"/>
                </a:solidFill>
              </a:rPr>
              <a:t>Điểm </a:t>
            </a:r>
            <a:r>
              <a:rPr lang="vi-VN" sz="4200" b="1" dirty="0" smtClean="0">
                <a:solidFill>
                  <a:srgbClr val="000000"/>
                </a:solidFill>
              </a:rPr>
              <a:t>riêng: </a:t>
            </a:r>
            <a:r>
              <a:rPr lang="vi-VN" sz="4200" dirty="0">
                <a:solidFill>
                  <a:srgbClr val="000000"/>
                </a:solidFill>
              </a:rPr>
              <a:t>hình thức và chủ điểm.</a:t>
            </a:r>
          </a:p>
          <a:p>
            <a:pPr marL="1028700" lvl="1" indent="-571500" algn="just">
              <a:lnSpc>
                <a:spcPct val="175000"/>
              </a:lnSpc>
              <a:buFont typeface="Wingdings" panose="05000000000000000000" pitchFamily="2" charset="2"/>
              <a:buChar char="§"/>
            </a:pPr>
            <a:r>
              <a:rPr lang="vi-VN" sz="4200" b="1" i="1" dirty="0" smtClean="0">
                <a:solidFill>
                  <a:srgbClr val="000000"/>
                </a:solidFill>
              </a:rPr>
              <a:t>Khúc </a:t>
            </a:r>
            <a:r>
              <a:rPr lang="vi-VN" sz="4200" b="1" i="1" dirty="0">
                <a:solidFill>
                  <a:srgbClr val="000000"/>
                </a:solidFill>
              </a:rPr>
              <a:t>hát ru những em bé lớn trên lưng mẹ</a:t>
            </a:r>
            <a:r>
              <a:rPr lang="vi-VN" sz="4200" b="1" dirty="0" smtClean="0">
                <a:solidFill>
                  <a:srgbClr val="000000"/>
                </a:solidFill>
              </a:rPr>
              <a:t>: </a:t>
            </a:r>
            <a:r>
              <a:rPr lang="vi-VN" sz="4200" dirty="0" smtClean="0">
                <a:solidFill>
                  <a:srgbClr val="000000"/>
                </a:solidFill>
              </a:rPr>
              <a:t>Thống </a:t>
            </a:r>
            <a:r>
              <a:rPr lang="vi-VN" sz="4200" dirty="0">
                <a:solidFill>
                  <a:srgbClr val="000000"/>
                </a:solidFill>
              </a:rPr>
              <a:t>nhất yêu </a:t>
            </a:r>
            <a:r>
              <a:rPr lang="vi-VN" sz="4200" dirty="0" smtClean="0">
                <a:solidFill>
                  <a:srgbClr val="000000"/>
                </a:solidFill>
              </a:rPr>
              <a:t>con với </a:t>
            </a:r>
            <a:r>
              <a:rPr lang="vi-VN" sz="4200" dirty="0">
                <a:solidFill>
                  <a:srgbClr val="000000"/>
                </a:solidFill>
              </a:rPr>
              <a:t>ý chí cách mạng của bà mẹ dân tộc.</a:t>
            </a:r>
          </a:p>
          <a:p>
            <a:pPr marL="1028700" lvl="1" indent="-571500" algn="just">
              <a:lnSpc>
                <a:spcPct val="175000"/>
              </a:lnSpc>
              <a:buFont typeface="Wingdings" panose="05000000000000000000" pitchFamily="2" charset="2"/>
              <a:buChar char="§"/>
            </a:pPr>
            <a:r>
              <a:rPr lang="vi-VN" sz="4200" b="1" i="1" dirty="0" smtClean="0">
                <a:solidFill>
                  <a:srgbClr val="000000"/>
                </a:solidFill>
              </a:rPr>
              <a:t>Con cò</a:t>
            </a:r>
            <a:r>
              <a:rPr lang="vi-VN" sz="4200" dirty="0" smtClean="0">
                <a:solidFill>
                  <a:srgbClr val="000000"/>
                </a:solidFill>
              </a:rPr>
              <a:t>: </a:t>
            </a:r>
            <a:r>
              <a:rPr lang="vi-VN" sz="4200" dirty="0">
                <a:solidFill>
                  <a:srgbClr val="000000"/>
                </a:solidFill>
              </a:rPr>
              <a:t>Khai thác và phát triển tứ thơ từ hình tượng con cò </a:t>
            </a:r>
            <a:r>
              <a:rPr lang="vi-VN" sz="4200" dirty="0" smtClean="0">
                <a:solidFill>
                  <a:srgbClr val="000000"/>
                </a:solidFill>
              </a:rPr>
              <a:t>	trong ca </a:t>
            </a:r>
            <a:r>
              <a:rPr lang="vi-VN" sz="4200" dirty="0">
                <a:solidFill>
                  <a:srgbClr val="000000"/>
                </a:solidFill>
              </a:rPr>
              <a:t>dao hát ru để ca ngợi tình mẹ và ý nghĩa lời ru</a:t>
            </a:r>
            <a:r>
              <a:rPr lang="vi-VN" sz="4200" dirty="0" smtClean="0">
                <a:solidFill>
                  <a:srgbClr val="000000"/>
                </a:solidFill>
              </a:rPr>
              <a:t>.</a:t>
            </a:r>
          </a:p>
          <a:p>
            <a:pPr marL="1028700" lvl="1" indent="-571500" algn="just">
              <a:lnSpc>
                <a:spcPct val="175000"/>
              </a:lnSpc>
              <a:buFont typeface="Wingdings" panose="05000000000000000000" pitchFamily="2" charset="2"/>
              <a:buChar char="§"/>
            </a:pPr>
            <a:r>
              <a:rPr lang="vi-VN" sz="4200" b="1" i="1" dirty="0" smtClean="0">
                <a:solidFill>
                  <a:srgbClr val="000000"/>
                </a:solidFill>
              </a:rPr>
              <a:t>Mây </a:t>
            </a:r>
            <a:r>
              <a:rPr lang="vi-VN" sz="4200" b="1" i="1" dirty="0">
                <a:solidFill>
                  <a:srgbClr val="000000"/>
                </a:solidFill>
              </a:rPr>
              <a:t>và sóng (Ta-go</a:t>
            </a:r>
            <a:r>
              <a:rPr lang="vi-VN" sz="4200" b="1" i="1" dirty="0" smtClean="0">
                <a:solidFill>
                  <a:srgbClr val="000000"/>
                </a:solidFill>
              </a:rPr>
              <a:t>): </a:t>
            </a:r>
            <a:r>
              <a:rPr lang="vi-VN" sz="4200" dirty="0">
                <a:solidFill>
                  <a:srgbClr val="000000"/>
                </a:solidFill>
              </a:rPr>
              <a:t>hoá thân vào lời trò chuyện hồn nhiên </a:t>
            </a:r>
            <a:r>
              <a:rPr lang="vi-VN" sz="4200" dirty="0" smtClean="0">
                <a:solidFill>
                  <a:srgbClr val="000000"/>
                </a:solidFill>
              </a:rPr>
              <a:t>ngây thơ </a:t>
            </a:r>
            <a:r>
              <a:rPr lang="vi-VN" sz="4200" dirty="0">
                <a:solidFill>
                  <a:srgbClr val="000000"/>
                </a:solidFill>
              </a:rPr>
              <a:t>của em bé với mẹ, lấy hình ảnh thiên nhiên giàu ý </a:t>
            </a:r>
            <a:r>
              <a:rPr lang="vi-VN" sz="4200" dirty="0" smtClean="0">
                <a:solidFill>
                  <a:srgbClr val="000000"/>
                </a:solidFill>
              </a:rPr>
              <a:t>biểu </a:t>
            </a:r>
            <a:r>
              <a:rPr lang="vi-VN" sz="4200" dirty="0">
                <a:solidFill>
                  <a:srgbClr val="000000"/>
                </a:solidFill>
              </a:rPr>
              <a:t>tượng.</a:t>
            </a:r>
            <a:endParaRPr lang="vi-VN" sz="4200" b="0" i="0" dirty="0">
              <a:solidFill>
                <a:srgbClr val="000000"/>
              </a:solidFill>
              <a:effectLst/>
            </a:endParaRPr>
          </a:p>
        </p:txBody>
      </p:sp>
    </p:spTree>
    <p:extLst>
      <p:ext uri="{BB962C8B-B14F-4D97-AF65-F5344CB8AC3E}">
        <p14:creationId xmlns:p14="http://schemas.microsoft.com/office/powerpoint/2010/main" val="31049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5452" y="8622886"/>
            <a:ext cx="18638904" cy="2609447"/>
          </a:xfrm>
          <a:prstGeom prst="rect">
            <a:avLst/>
          </a:prstGeom>
        </p:spPr>
      </p:pic>
      <p:sp>
        <p:nvSpPr>
          <p:cNvPr id="4" name="TextBox 4"/>
          <p:cNvSpPr txBox="1"/>
          <p:nvPr/>
        </p:nvSpPr>
        <p:spPr>
          <a:xfrm>
            <a:off x="685887" y="495300"/>
            <a:ext cx="14935200" cy="3323987"/>
          </a:xfrm>
          <a:prstGeom prst="rect">
            <a:avLst/>
          </a:prstGeom>
        </p:spPr>
        <p:txBody>
          <a:bodyPr wrap="square" lIns="0" tIns="0" rIns="0" bIns="0" rtlCol="0" anchor="t">
            <a:spAutoFit/>
          </a:bodyPr>
          <a:lstStyle/>
          <a:p>
            <a:pPr marL="0" lvl="0" indent="0" algn="l">
              <a:lnSpc>
                <a:spcPct val="150000"/>
              </a:lnSpc>
              <a:spcBef>
                <a:spcPct val="0"/>
              </a:spcBef>
            </a:pPr>
            <a:r>
              <a:rPr lang="en-US" sz="4800" b="1" dirty="0" smtClean="0">
                <a:solidFill>
                  <a:srgbClr val="000000"/>
                </a:solidFill>
                <a:latin typeface="Arial" panose="020B0604020202020204" pitchFamily="34" charset="0"/>
                <a:cs typeface="Arial" panose="020B0604020202020204" pitchFamily="34" charset="0"/>
              </a:rPr>
              <a:t>4. </a:t>
            </a:r>
            <a:r>
              <a:rPr lang="en-US" sz="4800" b="1" dirty="0" err="1" smtClean="0">
                <a:solidFill>
                  <a:srgbClr val="000000"/>
                </a:solidFill>
                <a:latin typeface="Arial" panose="020B0604020202020204" pitchFamily="34" charset="0"/>
                <a:cs typeface="Arial" panose="020B0604020202020204" pitchFamily="34" charset="0"/>
              </a:rPr>
              <a:t>Nhận</a:t>
            </a:r>
            <a:r>
              <a:rPr lang="en-US" sz="4800" b="1" dirty="0" smtClean="0">
                <a:solidFill>
                  <a:srgbClr val="000000"/>
                </a:solidFill>
                <a:latin typeface="Arial" panose="020B0604020202020204" pitchFamily="34" charset="0"/>
                <a:cs typeface="Arial" panose="020B0604020202020204" pitchFamily="34" charset="0"/>
              </a:rPr>
              <a:t> </a:t>
            </a:r>
            <a:r>
              <a:rPr lang="en-US" sz="4800" b="1" dirty="0" err="1" smtClean="0">
                <a:solidFill>
                  <a:srgbClr val="000000"/>
                </a:solidFill>
                <a:latin typeface="Arial" panose="020B0604020202020204" pitchFamily="34" charset="0"/>
                <a:cs typeface="Arial" panose="020B0604020202020204" pitchFamily="34" charset="0"/>
              </a:rPr>
              <a:t>xét</a:t>
            </a:r>
            <a:r>
              <a:rPr lang="en-US" sz="4800" b="1" dirty="0" smtClean="0">
                <a:solidFill>
                  <a:srgbClr val="000000"/>
                </a:solidFill>
                <a:latin typeface="Arial" panose="020B0604020202020204" pitchFamily="34" charset="0"/>
                <a:cs typeface="Arial" panose="020B0604020202020204" pitchFamily="34" charset="0"/>
              </a:rPr>
              <a:t> về </a:t>
            </a:r>
            <a:r>
              <a:rPr lang="en-US" sz="4800" b="1" dirty="0" err="1" smtClean="0">
                <a:solidFill>
                  <a:srgbClr val="000000"/>
                </a:solidFill>
                <a:latin typeface="Arial" panose="020B0604020202020204" pitchFamily="34" charset="0"/>
                <a:cs typeface="Arial" panose="020B0604020202020204" pitchFamily="34" charset="0"/>
              </a:rPr>
              <a:t>hình</a:t>
            </a:r>
            <a:r>
              <a:rPr lang="en-US" sz="4800" b="1" dirty="0" smtClean="0">
                <a:solidFill>
                  <a:srgbClr val="000000"/>
                </a:solidFill>
                <a:latin typeface="Arial" panose="020B0604020202020204" pitchFamily="34" charset="0"/>
                <a:cs typeface="Arial" panose="020B0604020202020204" pitchFamily="34" charset="0"/>
              </a:rPr>
              <a:t> ảnh người </a:t>
            </a:r>
            <a:r>
              <a:rPr lang="en-US" sz="4800" b="1" dirty="0" err="1" smtClean="0">
                <a:solidFill>
                  <a:srgbClr val="000000"/>
                </a:solidFill>
                <a:latin typeface="Arial" panose="020B0604020202020204" pitchFamily="34" charset="0"/>
                <a:cs typeface="Arial" panose="020B0604020202020204" pitchFamily="34" charset="0"/>
              </a:rPr>
              <a:t>lính</a:t>
            </a:r>
            <a:r>
              <a:rPr lang="en-US" sz="4800" b="1" dirty="0" smtClean="0">
                <a:solidFill>
                  <a:srgbClr val="000000"/>
                </a:solidFill>
                <a:latin typeface="Arial" panose="020B0604020202020204" pitchFamily="34" charset="0"/>
                <a:cs typeface="Arial" panose="020B0604020202020204" pitchFamily="34" charset="0"/>
              </a:rPr>
              <a:t> </a:t>
            </a:r>
            <a:r>
              <a:rPr lang="en-US" sz="4800" b="1" dirty="0" err="1" smtClean="0">
                <a:solidFill>
                  <a:srgbClr val="000000"/>
                </a:solidFill>
                <a:latin typeface="Arial" panose="020B0604020202020204" pitchFamily="34" charset="0"/>
                <a:cs typeface="Arial" panose="020B0604020202020204" pitchFamily="34" charset="0"/>
              </a:rPr>
              <a:t>và</a:t>
            </a:r>
            <a:r>
              <a:rPr lang="en-US" sz="4800" b="1" dirty="0" smtClean="0">
                <a:solidFill>
                  <a:srgbClr val="000000"/>
                </a:solidFill>
                <a:latin typeface="Arial" panose="020B0604020202020204" pitchFamily="34" charset="0"/>
                <a:cs typeface="Arial" panose="020B0604020202020204" pitchFamily="34" charset="0"/>
              </a:rPr>
              <a:t> </a:t>
            </a:r>
            <a:r>
              <a:rPr lang="en-US" sz="4800" b="1" dirty="0" err="1" smtClean="0">
                <a:solidFill>
                  <a:srgbClr val="000000"/>
                </a:solidFill>
                <a:latin typeface="Arial" panose="020B0604020202020204" pitchFamily="34" charset="0"/>
                <a:cs typeface="Arial" panose="020B0604020202020204" pitchFamily="34" charset="0"/>
              </a:rPr>
              <a:t>tình</a:t>
            </a:r>
            <a:r>
              <a:rPr lang="en-US" sz="4800" b="1" dirty="0" smtClean="0">
                <a:solidFill>
                  <a:srgbClr val="000000"/>
                </a:solidFill>
                <a:latin typeface="Arial" panose="020B0604020202020204" pitchFamily="34" charset="0"/>
                <a:cs typeface="Arial" panose="020B0604020202020204" pitchFamily="34" charset="0"/>
              </a:rPr>
              <a:t> </a:t>
            </a:r>
            <a:r>
              <a:rPr lang="en-US" sz="4800" b="1" dirty="0" err="1" smtClean="0">
                <a:solidFill>
                  <a:srgbClr val="000000"/>
                </a:solidFill>
                <a:latin typeface="Arial" panose="020B0604020202020204" pitchFamily="34" charset="0"/>
                <a:cs typeface="Arial" panose="020B0604020202020204" pitchFamily="34" charset="0"/>
              </a:rPr>
              <a:t>đồng</a:t>
            </a:r>
            <a:r>
              <a:rPr lang="en-US" sz="4800" b="1" dirty="0" smtClean="0">
                <a:solidFill>
                  <a:srgbClr val="000000"/>
                </a:solidFill>
                <a:latin typeface="Arial" panose="020B0604020202020204" pitchFamily="34" charset="0"/>
                <a:cs typeface="Arial" panose="020B0604020202020204" pitchFamily="34" charset="0"/>
              </a:rPr>
              <a:t> </a:t>
            </a:r>
            <a:r>
              <a:rPr lang="en-US" sz="4800" b="1" dirty="0" err="1" smtClean="0">
                <a:solidFill>
                  <a:srgbClr val="000000"/>
                </a:solidFill>
                <a:latin typeface="Arial" panose="020B0604020202020204" pitchFamily="34" charset="0"/>
                <a:cs typeface="Arial" panose="020B0604020202020204" pitchFamily="34" charset="0"/>
              </a:rPr>
              <a:t>đội</a:t>
            </a:r>
            <a:r>
              <a:rPr lang="en-US" sz="4800" b="1" dirty="0" smtClean="0">
                <a:solidFill>
                  <a:srgbClr val="000000"/>
                </a:solidFill>
                <a:latin typeface="Arial" panose="020B0604020202020204" pitchFamily="34" charset="0"/>
                <a:cs typeface="Arial" panose="020B0604020202020204" pitchFamily="34" charset="0"/>
              </a:rPr>
              <a:t> của </a:t>
            </a:r>
            <a:r>
              <a:rPr lang="en-US" sz="4800" b="1" dirty="0" err="1" smtClean="0">
                <a:solidFill>
                  <a:srgbClr val="000000"/>
                </a:solidFill>
                <a:latin typeface="Arial" panose="020B0604020202020204" pitchFamily="34" charset="0"/>
                <a:cs typeface="Arial" panose="020B0604020202020204" pitchFamily="34" charset="0"/>
              </a:rPr>
              <a:t>họ</a:t>
            </a:r>
            <a:r>
              <a:rPr lang="en-US" sz="4800" b="1" dirty="0" smtClean="0">
                <a:solidFill>
                  <a:srgbClr val="000000"/>
                </a:solidFill>
                <a:latin typeface="Arial" panose="020B0604020202020204" pitchFamily="34" charset="0"/>
                <a:cs typeface="Arial" panose="020B0604020202020204" pitchFamily="34" charset="0"/>
              </a:rPr>
              <a:t> trong các bài </a:t>
            </a:r>
            <a:r>
              <a:rPr lang="en-US" sz="4800" b="1" dirty="0" err="1" smtClean="0">
                <a:solidFill>
                  <a:srgbClr val="000000"/>
                </a:solidFill>
                <a:latin typeface="Arial" panose="020B0604020202020204" pitchFamily="34" charset="0"/>
                <a:cs typeface="Arial" panose="020B0604020202020204" pitchFamily="34" charset="0"/>
              </a:rPr>
              <a:t>thơ</a:t>
            </a:r>
            <a:r>
              <a:rPr lang="en-US" sz="4800" b="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Đồng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chí</a:t>
            </a:r>
            <a:r>
              <a:rPr lang="en-US" sz="4800" b="1" i="1" dirty="0" smtClean="0">
                <a:solidFill>
                  <a:srgbClr val="000000"/>
                </a:solidFill>
                <a:latin typeface="Arial" panose="020B0604020202020204" pitchFamily="34" charset="0"/>
                <a:cs typeface="Arial" panose="020B0604020202020204" pitchFamily="34" charset="0"/>
              </a:rPr>
              <a:t>, Bài </a:t>
            </a:r>
            <a:r>
              <a:rPr lang="en-US" sz="4800" b="1" i="1" dirty="0" err="1" smtClean="0">
                <a:solidFill>
                  <a:srgbClr val="000000"/>
                </a:solidFill>
                <a:latin typeface="Arial" panose="020B0604020202020204" pitchFamily="34" charset="0"/>
                <a:cs typeface="Arial" panose="020B0604020202020204" pitchFamily="34" charset="0"/>
              </a:rPr>
              <a:t>thơ</a:t>
            </a:r>
            <a:r>
              <a:rPr lang="en-US" sz="4800" b="1" i="1" dirty="0" smtClean="0">
                <a:solidFill>
                  <a:srgbClr val="000000"/>
                </a:solidFill>
                <a:latin typeface="Arial" panose="020B0604020202020204" pitchFamily="34" charset="0"/>
                <a:cs typeface="Arial" panose="020B0604020202020204" pitchFamily="34" charset="0"/>
              </a:rPr>
              <a:t> về </a:t>
            </a:r>
            <a:r>
              <a:rPr lang="en-US" sz="4800" b="1" i="1" dirty="0" err="1" smtClean="0">
                <a:solidFill>
                  <a:srgbClr val="000000"/>
                </a:solidFill>
                <a:latin typeface="Arial" panose="020B0604020202020204" pitchFamily="34" charset="0"/>
                <a:cs typeface="Arial" panose="020B0604020202020204" pitchFamily="34" charset="0"/>
              </a:rPr>
              <a:t>tiểu</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đội</a:t>
            </a:r>
            <a:r>
              <a:rPr lang="en-US" sz="4800" b="1" i="1" dirty="0" smtClean="0">
                <a:solidFill>
                  <a:srgbClr val="000000"/>
                </a:solidFill>
                <a:latin typeface="Arial" panose="020B0604020202020204" pitchFamily="34" charset="0"/>
                <a:cs typeface="Arial" panose="020B0604020202020204" pitchFamily="34" charset="0"/>
              </a:rPr>
              <a:t> xe </a:t>
            </a:r>
            <a:r>
              <a:rPr lang="en-US" sz="4800" b="1" i="1" dirty="0" err="1" smtClean="0">
                <a:solidFill>
                  <a:srgbClr val="000000"/>
                </a:solidFill>
                <a:latin typeface="Arial" panose="020B0604020202020204" pitchFamily="34" charset="0"/>
                <a:cs typeface="Arial" panose="020B0604020202020204" pitchFamily="34" charset="0"/>
              </a:rPr>
              <a:t>không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kính</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Ánh</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trăng</a:t>
            </a:r>
            <a:r>
              <a:rPr lang="en-US" sz="4800" b="1" i="1" dirty="0" smtClean="0">
                <a:solidFill>
                  <a:srgbClr val="000000"/>
                </a:solidFill>
                <a:latin typeface="Arial" panose="020B0604020202020204" pitchFamily="34" charset="0"/>
                <a:cs typeface="Arial" panose="020B0604020202020204" pitchFamily="34" charset="0"/>
              </a:rPr>
              <a:t>.</a:t>
            </a:r>
            <a:endParaRPr lang="en-US" sz="4800" b="1" i="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708813" y="323009"/>
            <a:ext cx="2579187" cy="265895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0373" y="3819287"/>
            <a:ext cx="6477000" cy="6477000"/>
          </a:xfrm>
          <a:prstGeom prst="rect">
            <a:avLst/>
          </a:prstGeom>
        </p:spPr>
      </p:pic>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5452" y="8982276"/>
            <a:ext cx="18638904" cy="2609447"/>
          </a:xfrm>
          <a:prstGeom prst="rect">
            <a:avLst/>
          </a:prstGeom>
        </p:spPr>
      </p:pic>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59200" y="-190500"/>
            <a:ext cx="2400300" cy="2474536"/>
          </a:xfrm>
          <a:prstGeom prst="rect">
            <a:avLst/>
          </a:prstGeom>
        </p:spPr>
      </p:pic>
      <p:sp>
        <p:nvSpPr>
          <p:cNvPr id="6" name="Rectangle 5"/>
          <p:cNvSpPr/>
          <p:nvPr/>
        </p:nvSpPr>
        <p:spPr>
          <a:xfrm>
            <a:off x="838200" y="342900"/>
            <a:ext cx="15826493" cy="8817799"/>
          </a:xfrm>
          <a:prstGeom prst="rect">
            <a:avLst/>
          </a:prstGeom>
        </p:spPr>
        <p:txBody>
          <a:bodyPr wrap="square">
            <a:spAutoFit/>
          </a:bodyPr>
          <a:lstStyle/>
          <a:p>
            <a:pPr marL="571500" indent="-571500">
              <a:lnSpc>
                <a:spcPct val="150000"/>
              </a:lnSpc>
              <a:buFont typeface="Wingdings" panose="05000000000000000000" pitchFamily="2" charset="2"/>
              <a:buChar char="q"/>
            </a:pPr>
            <a:r>
              <a:rPr lang="vi-VN" sz="4200" b="1" dirty="0">
                <a:solidFill>
                  <a:srgbClr val="FF0000"/>
                </a:solidFill>
              </a:rPr>
              <a:t>Hình ảnh người lính và tình đồng đội </a:t>
            </a:r>
            <a:r>
              <a:rPr lang="vi-VN" sz="4200" b="1" dirty="0" smtClean="0">
                <a:solidFill>
                  <a:srgbClr val="FF0000"/>
                </a:solidFill>
              </a:rPr>
              <a:t>:</a:t>
            </a:r>
            <a:endParaRPr lang="vi-VN" sz="4200" b="1" dirty="0">
              <a:solidFill>
                <a:srgbClr val="FF0000"/>
              </a:solidFill>
            </a:endParaRPr>
          </a:p>
          <a:p>
            <a:pPr algn="just">
              <a:lnSpc>
                <a:spcPct val="150000"/>
              </a:lnSpc>
            </a:pPr>
            <a:r>
              <a:rPr lang="vi-VN" sz="4200" dirty="0"/>
              <a:t>   </a:t>
            </a:r>
            <a:r>
              <a:rPr lang="vi-VN" sz="4200" b="1" i="1" dirty="0"/>
              <a:t>- Đồng </a:t>
            </a:r>
            <a:r>
              <a:rPr lang="vi-VN" sz="4200" b="1" i="1" dirty="0" smtClean="0"/>
              <a:t>chí: </a:t>
            </a:r>
            <a:r>
              <a:rPr lang="vi-VN" sz="4200" dirty="0"/>
              <a:t>người lính cách mạng đầu kháng chiến chống </a:t>
            </a:r>
            <a:r>
              <a:rPr lang="en-US" sz="4200" dirty="0" smtClean="0"/>
              <a:t>	</a:t>
            </a:r>
            <a:r>
              <a:rPr lang="vi-VN" sz="4200" dirty="0" smtClean="0"/>
              <a:t>Pháp</a:t>
            </a:r>
            <a:r>
              <a:rPr lang="vi-VN" sz="4200" dirty="0"/>
              <a:t>, xuất thân nông dân, chung chí hướng với tình đồng đội </a:t>
            </a:r>
            <a:r>
              <a:rPr lang="en-US" sz="4200" dirty="0" smtClean="0"/>
              <a:t>	</a:t>
            </a:r>
            <a:r>
              <a:rPr lang="vi-VN" sz="4200" dirty="0" smtClean="0"/>
              <a:t>cao </a:t>
            </a:r>
            <a:r>
              <a:rPr lang="vi-VN" sz="4200" dirty="0"/>
              <a:t>đẹp vượt qua gian khó</a:t>
            </a:r>
            <a:r>
              <a:rPr lang="vi-VN" sz="4200" dirty="0" smtClean="0"/>
              <a:t>.</a:t>
            </a:r>
            <a:endParaRPr lang="vi-VN" sz="4200" dirty="0"/>
          </a:p>
          <a:p>
            <a:pPr algn="just">
              <a:lnSpc>
                <a:spcPct val="150000"/>
              </a:lnSpc>
            </a:pPr>
            <a:r>
              <a:rPr lang="vi-VN" sz="4200" dirty="0"/>
              <a:t>   </a:t>
            </a:r>
            <a:r>
              <a:rPr lang="vi-VN" sz="4200" b="1" i="1" dirty="0"/>
              <a:t>- Bài thơ về tiểu đội xe không </a:t>
            </a:r>
            <a:r>
              <a:rPr lang="vi-VN" sz="4200" b="1" i="1" dirty="0" smtClean="0"/>
              <a:t>kính: </a:t>
            </a:r>
            <a:r>
              <a:rPr lang="vi-VN" sz="4200" dirty="0"/>
              <a:t>người lính lái xe, thế hệ </a:t>
            </a:r>
            <a:r>
              <a:rPr lang="en-US" sz="4200" dirty="0" smtClean="0"/>
              <a:t>	</a:t>
            </a:r>
            <a:r>
              <a:rPr lang="vi-VN" sz="4200" dirty="0" smtClean="0"/>
              <a:t>trẻ</a:t>
            </a:r>
            <a:r>
              <a:rPr lang="en-US" sz="4200" dirty="0"/>
              <a:t> </a:t>
            </a:r>
            <a:r>
              <a:rPr lang="vi-VN" sz="4200" dirty="0" smtClean="0"/>
              <a:t>thời </a:t>
            </a:r>
            <a:r>
              <a:rPr lang="vi-VN" sz="4200" dirty="0"/>
              <a:t>chống Mĩ, dũng cảm, lạc quan, ngang tàn</a:t>
            </a:r>
            <a:r>
              <a:rPr lang="vi-VN" sz="4200" dirty="0" smtClean="0"/>
              <a:t>.</a:t>
            </a:r>
            <a:endParaRPr lang="vi-VN" sz="4200" dirty="0"/>
          </a:p>
          <a:p>
            <a:pPr algn="just">
              <a:lnSpc>
                <a:spcPct val="150000"/>
              </a:lnSpc>
            </a:pPr>
            <a:r>
              <a:rPr lang="vi-VN" sz="4200" dirty="0"/>
              <a:t>   </a:t>
            </a:r>
            <a:r>
              <a:rPr lang="vi-VN" sz="4200" dirty="0" smtClean="0"/>
              <a:t>-</a:t>
            </a:r>
            <a:r>
              <a:rPr lang="vi-VN" sz="4200" i="1" dirty="0" smtClean="0"/>
              <a:t> </a:t>
            </a:r>
            <a:r>
              <a:rPr lang="vi-VN" sz="4200" b="1" i="1" dirty="0" smtClean="0"/>
              <a:t>Ánh trăng: </a:t>
            </a:r>
            <a:r>
              <a:rPr lang="vi-VN" sz="4200" dirty="0" smtClean="0"/>
              <a:t>người </a:t>
            </a:r>
            <a:r>
              <a:rPr lang="vi-VN" sz="4200" dirty="0"/>
              <a:t>lính đã đi qua cuộc chiến khốc liệt, từng gắn </a:t>
            </a:r>
            <a:r>
              <a:rPr lang="en-US" sz="4200" dirty="0" smtClean="0"/>
              <a:t>	</a:t>
            </a:r>
            <a:r>
              <a:rPr lang="vi-VN" sz="4200" dirty="0" smtClean="0"/>
              <a:t>bó với </a:t>
            </a:r>
            <a:r>
              <a:rPr lang="vi-VN" sz="4200" dirty="0"/>
              <a:t>thiên nhiên, gợi lại kỉ niệm để nhắc nhở đạo lí sống </a:t>
            </a:r>
            <a:r>
              <a:rPr lang="en-US" sz="4200" dirty="0" smtClean="0"/>
              <a:t>	</a:t>
            </a:r>
            <a:r>
              <a:rPr lang="vi-VN" sz="4200" dirty="0" smtClean="0"/>
              <a:t>tình </a:t>
            </a:r>
            <a:r>
              <a:rPr lang="vi-VN" sz="4200" dirty="0"/>
              <a:t>nghĩa, thủy chung.</a:t>
            </a:r>
            <a:endParaRPr lang="en-US" sz="4200" dirty="0"/>
          </a:p>
        </p:txBody>
      </p:sp>
    </p:spTree>
    <p:extLst>
      <p:ext uri="{BB962C8B-B14F-4D97-AF65-F5344CB8AC3E}">
        <p14:creationId xmlns:p14="http://schemas.microsoft.com/office/powerpoint/2010/main" val="22139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p:cTn id="2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510" y="8343900"/>
            <a:ext cx="18537021" cy="2202457"/>
          </a:xfrm>
          <a:prstGeom prst="rect">
            <a:avLst/>
          </a:prstGeom>
        </p:spPr>
      </p:pic>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57450">
            <a:off x="885971" y="7886026"/>
            <a:ext cx="1580857" cy="1264686"/>
          </a:xfrm>
          <a:prstGeom prst="rect">
            <a:avLst/>
          </a:prstGeom>
        </p:spPr>
      </p:pic>
      <p:sp>
        <p:nvSpPr>
          <p:cNvPr id="26" name="TextBox 4"/>
          <p:cNvSpPr txBox="1"/>
          <p:nvPr/>
        </p:nvSpPr>
        <p:spPr>
          <a:xfrm>
            <a:off x="722437" y="495300"/>
            <a:ext cx="16843125" cy="3323987"/>
          </a:xfrm>
          <a:prstGeom prst="rect">
            <a:avLst/>
          </a:prstGeom>
        </p:spPr>
        <p:txBody>
          <a:bodyPr wrap="square" lIns="0" tIns="0" rIns="0" bIns="0" rtlCol="0" anchor="t">
            <a:spAutoFit/>
          </a:bodyPr>
          <a:lstStyle/>
          <a:p>
            <a:pPr marL="0" lvl="0" indent="0" algn="just">
              <a:lnSpc>
                <a:spcPct val="150000"/>
              </a:lnSpc>
              <a:spcBef>
                <a:spcPct val="0"/>
              </a:spcBef>
            </a:pPr>
            <a:r>
              <a:rPr lang="en-US" sz="4800" b="1" dirty="0" smtClean="0">
                <a:solidFill>
                  <a:srgbClr val="000000"/>
                </a:solidFill>
                <a:latin typeface="Arial" panose="020B0604020202020204" pitchFamily="34" charset="0"/>
                <a:cs typeface="Arial" panose="020B0604020202020204" pitchFamily="34" charset="0"/>
              </a:rPr>
              <a:t>5. </a:t>
            </a:r>
            <a:r>
              <a:rPr lang="vi-VN" sz="4800" b="1" dirty="0" smtClean="0">
                <a:solidFill>
                  <a:srgbClr val="000000"/>
                </a:solidFill>
                <a:latin typeface="Arial" panose="020B0604020202020204" pitchFamily="34" charset="0"/>
                <a:cs typeface="Arial" panose="020B0604020202020204" pitchFamily="34" charset="0"/>
              </a:rPr>
              <a:t>Nhận xét bút pháp xây dựng hình ảnh trong các bài: </a:t>
            </a:r>
            <a:r>
              <a:rPr lang="vi-VN" sz="4800" b="1" i="1" dirty="0" smtClean="0">
                <a:solidFill>
                  <a:srgbClr val="000000"/>
                </a:solidFill>
                <a:latin typeface="Arial" panose="020B0604020202020204" pitchFamily="34" charset="0"/>
                <a:cs typeface="Arial" panose="020B0604020202020204" pitchFamily="34" charset="0"/>
              </a:rPr>
              <a:t>Đoàn thuyền đánh cá (Huy Cận), Ánh trăng (Nguyễn Duy), Mùa xuân nho nhỏ (Thanh Hải), Con cò (Chế Lan Viên).</a:t>
            </a:r>
            <a:endParaRPr lang="en-US" sz="4800" b="1" i="1" dirty="0">
              <a:solidFill>
                <a:srgbClr val="000000"/>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4152900"/>
            <a:ext cx="6315829" cy="5442029"/>
          </a:xfrm>
          <a:prstGeom prst="rect">
            <a:avLst/>
          </a:prstGeom>
        </p:spPr>
      </p:pic>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23900"/>
            <a:ext cx="17449800" cy="7848302"/>
          </a:xfrm>
          <a:prstGeom prst="rect">
            <a:avLst/>
          </a:prstGeom>
        </p:spPr>
        <p:txBody>
          <a:bodyPr wrap="square">
            <a:spAutoFit/>
          </a:bodyPr>
          <a:lstStyle/>
          <a:p>
            <a:pPr algn="just">
              <a:lnSpc>
                <a:spcPct val="150000"/>
              </a:lnSpc>
            </a:pPr>
            <a:r>
              <a:rPr lang="vi-VN" sz="4200" b="1" dirty="0">
                <a:solidFill>
                  <a:srgbClr val="FF0000"/>
                </a:solidFill>
              </a:rPr>
              <a:t>Bút pháp xây dựng hình ảnh thơ :</a:t>
            </a:r>
          </a:p>
          <a:p>
            <a:pPr algn="just">
              <a:lnSpc>
                <a:spcPct val="150000"/>
              </a:lnSpc>
            </a:pPr>
            <a:r>
              <a:rPr lang="vi-VN" sz="4200" dirty="0">
                <a:solidFill>
                  <a:srgbClr val="000000"/>
                </a:solidFill>
              </a:rPr>
              <a:t>   - </a:t>
            </a:r>
            <a:r>
              <a:rPr lang="vi-VN" sz="4200" b="1" i="1" dirty="0">
                <a:solidFill>
                  <a:srgbClr val="000000"/>
                </a:solidFill>
              </a:rPr>
              <a:t>Đoàn thuyền đánh </a:t>
            </a:r>
            <a:r>
              <a:rPr lang="vi-VN" sz="4200" b="1" i="1" dirty="0" smtClean="0">
                <a:solidFill>
                  <a:srgbClr val="000000"/>
                </a:solidFill>
              </a:rPr>
              <a:t>cá</a:t>
            </a:r>
            <a:r>
              <a:rPr lang="vi-VN" sz="4200" b="1" dirty="0" smtClean="0">
                <a:solidFill>
                  <a:srgbClr val="000000"/>
                </a:solidFill>
              </a:rPr>
              <a:t>: </a:t>
            </a:r>
            <a:r>
              <a:rPr lang="vi-VN" sz="4200" dirty="0">
                <a:solidFill>
                  <a:srgbClr val="000000"/>
                </a:solidFill>
              </a:rPr>
              <a:t>lãng mạn tượng trưng là chủ yếu, nhiều </a:t>
            </a:r>
            <a:r>
              <a:rPr lang="vi-VN" sz="4200" dirty="0" smtClean="0">
                <a:solidFill>
                  <a:srgbClr val="000000"/>
                </a:solidFill>
              </a:rPr>
              <a:t>	liên tưởng </a:t>
            </a:r>
            <a:r>
              <a:rPr lang="vi-VN" sz="4200" dirty="0">
                <a:solidFill>
                  <a:srgbClr val="000000"/>
                </a:solidFill>
              </a:rPr>
              <a:t>mới mẻ.</a:t>
            </a:r>
          </a:p>
          <a:p>
            <a:pPr algn="just">
              <a:lnSpc>
                <a:spcPct val="150000"/>
              </a:lnSpc>
            </a:pPr>
            <a:r>
              <a:rPr lang="vi-VN" sz="4200" dirty="0">
                <a:solidFill>
                  <a:srgbClr val="000000"/>
                </a:solidFill>
              </a:rPr>
              <a:t>   - </a:t>
            </a:r>
            <a:r>
              <a:rPr lang="vi-VN" sz="4200" b="1" i="1" dirty="0">
                <a:solidFill>
                  <a:srgbClr val="000000"/>
                </a:solidFill>
              </a:rPr>
              <a:t>Ánh </a:t>
            </a:r>
            <a:r>
              <a:rPr lang="vi-VN" sz="4200" b="1" i="1" dirty="0" smtClean="0">
                <a:solidFill>
                  <a:srgbClr val="000000"/>
                </a:solidFill>
              </a:rPr>
              <a:t>trăng</a:t>
            </a:r>
            <a:r>
              <a:rPr lang="vi-VN" sz="4200" b="1" dirty="0" smtClean="0">
                <a:solidFill>
                  <a:srgbClr val="000000"/>
                </a:solidFill>
              </a:rPr>
              <a:t>: </a:t>
            </a:r>
            <a:r>
              <a:rPr lang="vi-VN" sz="4200" dirty="0">
                <a:solidFill>
                  <a:srgbClr val="000000"/>
                </a:solidFill>
              </a:rPr>
              <a:t>Lời thơ như lời tâm sự, chân thành rung động, bút </a:t>
            </a:r>
            <a:r>
              <a:rPr lang="vi-VN" sz="4200" dirty="0" smtClean="0">
                <a:solidFill>
                  <a:srgbClr val="000000"/>
                </a:solidFill>
              </a:rPr>
              <a:t>	pháp gợi </a:t>
            </a:r>
            <a:r>
              <a:rPr lang="vi-VN" sz="4200" dirty="0">
                <a:solidFill>
                  <a:srgbClr val="000000"/>
                </a:solidFill>
              </a:rPr>
              <a:t>tả không đi vào chi tiết mà hướng tới khái quát.</a:t>
            </a:r>
          </a:p>
          <a:p>
            <a:pPr algn="just">
              <a:lnSpc>
                <a:spcPct val="150000"/>
              </a:lnSpc>
            </a:pPr>
            <a:r>
              <a:rPr lang="vi-VN" sz="4200" dirty="0">
                <a:solidFill>
                  <a:srgbClr val="000000"/>
                </a:solidFill>
              </a:rPr>
              <a:t>   -</a:t>
            </a:r>
            <a:r>
              <a:rPr lang="vi-VN" sz="4200" b="1" dirty="0">
                <a:solidFill>
                  <a:srgbClr val="000000"/>
                </a:solidFill>
              </a:rPr>
              <a:t> </a:t>
            </a:r>
            <a:r>
              <a:rPr lang="vi-VN" sz="4200" b="1" i="1" dirty="0">
                <a:solidFill>
                  <a:srgbClr val="000000"/>
                </a:solidFill>
              </a:rPr>
              <a:t>Mùa xuân nho </a:t>
            </a:r>
            <a:r>
              <a:rPr lang="vi-VN" sz="4200" b="1" i="1" dirty="0" smtClean="0">
                <a:solidFill>
                  <a:srgbClr val="000000"/>
                </a:solidFill>
              </a:rPr>
              <a:t>nhỏ</a:t>
            </a:r>
            <a:r>
              <a:rPr lang="vi-VN" sz="4200" b="1" dirty="0" smtClean="0">
                <a:solidFill>
                  <a:srgbClr val="000000"/>
                </a:solidFill>
              </a:rPr>
              <a:t>: </a:t>
            </a:r>
            <a:r>
              <a:rPr lang="vi-VN" sz="4200" dirty="0">
                <a:solidFill>
                  <a:srgbClr val="000000"/>
                </a:solidFill>
              </a:rPr>
              <a:t>hình tượng đẹp, giàu nhạc điệu, bộc lộ cái “tôi”.</a:t>
            </a:r>
          </a:p>
          <a:p>
            <a:pPr algn="just">
              <a:lnSpc>
                <a:spcPct val="150000"/>
              </a:lnSpc>
            </a:pPr>
            <a:r>
              <a:rPr lang="vi-VN" sz="4200" dirty="0">
                <a:solidFill>
                  <a:srgbClr val="000000"/>
                </a:solidFill>
              </a:rPr>
              <a:t>   -</a:t>
            </a:r>
            <a:r>
              <a:rPr lang="vi-VN" sz="4200" b="1" dirty="0">
                <a:solidFill>
                  <a:srgbClr val="000000"/>
                </a:solidFill>
              </a:rPr>
              <a:t> </a:t>
            </a:r>
            <a:r>
              <a:rPr lang="vi-VN" sz="4200" b="1" i="1" dirty="0">
                <a:solidFill>
                  <a:srgbClr val="000000"/>
                </a:solidFill>
              </a:rPr>
              <a:t>Con </a:t>
            </a:r>
            <a:r>
              <a:rPr lang="vi-VN" sz="4200" b="1" i="1" dirty="0" smtClean="0">
                <a:solidFill>
                  <a:srgbClr val="000000"/>
                </a:solidFill>
              </a:rPr>
              <a:t>cò</a:t>
            </a:r>
            <a:r>
              <a:rPr lang="vi-VN" sz="4200" b="1" dirty="0" smtClean="0">
                <a:solidFill>
                  <a:srgbClr val="000000"/>
                </a:solidFill>
              </a:rPr>
              <a:t>: </a:t>
            </a:r>
            <a:r>
              <a:rPr lang="vi-VN" sz="4200" dirty="0">
                <a:solidFill>
                  <a:srgbClr val="000000"/>
                </a:solidFill>
              </a:rPr>
              <a:t>bút pháp tượng trưng chủ yếu, vận dụng lời ru và hình ảnh </a:t>
            </a:r>
            <a:r>
              <a:rPr lang="vi-VN" sz="4200" dirty="0" smtClean="0">
                <a:solidFill>
                  <a:srgbClr val="000000"/>
                </a:solidFill>
              </a:rPr>
              <a:t>	con </a:t>
            </a:r>
            <a:r>
              <a:rPr lang="vi-VN" sz="4200" dirty="0">
                <a:solidFill>
                  <a:srgbClr val="000000"/>
                </a:solidFill>
              </a:rPr>
              <a:t>cò ca dao.</a:t>
            </a:r>
            <a:endParaRPr lang="vi-VN" sz="4200" b="0" i="0" dirty="0">
              <a:solidFill>
                <a:srgbClr val="000000"/>
              </a:solidFill>
              <a:effectLst/>
            </a:endParaRPr>
          </a:p>
        </p:txBody>
      </p:sp>
    </p:spTree>
    <p:extLst>
      <p:ext uri="{BB962C8B-B14F-4D97-AF65-F5344CB8AC3E}">
        <p14:creationId xmlns:p14="http://schemas.microsoft.com/office/powerpoint/2010/main" val="133818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43863">
            <a:off x="10547474" y="4768247"/>
            <a:ext cx="9384849" cy="602976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95059" y="7256088"/>
            <a:ext cx="2715833" cy="1054083"/>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48423" y="1046375"/>
            <a:ext cx="2870330" cy="2816511"/>
          </a:xfrm>
          <a:prstGeom prst="rect">
            <a:avLst/>
          </a:prstGeom>
        </p:spPr>
      </p:pic>
      <p:sp>
        <p:nvSpPr>
          <p:cNvPr id="19" name="TextBox 8"/>
          <p:cNvSpPr txBox="1"/>
          <p:nvPr/>
        </p:nvSpPr>
        <p:spPr>
          <a:xfrm>
            <a:off x="5040930" y="1641006"/>
            <a:ext cx="5257799" cy="897682"/>
          </a:xfrm>
          <a:prstGeom prst="rect">
            <a:avLst/>
          </a:prstGeom>
        </p:spPr>
        <p:txBody>
          <a:bodyPr wrap="square" lIns="0" tIns="0" rIns="0" bIns="0" rtlCol="0" anchor="t">
            <a:spAutoFit/>
          </a:bodyPr>
          <a:lstStyle/>
          <a:p>
            <a:pPr marL="0" lvl="0" indent="0" algn="ctr">
              <a:lnSpc>
                <a:spcPts val="7000"/>
              </a:lnSpc>
              <a:spcBef>
                <a:spcPct val="0"/>
              </a:spcBef>
            </a:pPr>
            <a:r>
              <a:rPr lang="vi-VN" sz="6400" b="1" dirty="0" smtClean="0">
                <a:solidFill>
                  <a:srgbClr val="DB823C"/>
                </a:solidFill>
              </a:rPr>
              <a:t>LUYỆN TẬP</a:t>
            </a:r>
            <a:endParaRPr lang="en-US" sz="6400" b="1" u="none" dirty="0">
              <a:solidFill>
                <a:srgbClr val="DB823C"/>
              </a:solidFill>
            </a:endParaRPr>
          </a:p>
        </p:txBody>
      </p:sp>
      <p:sp>
        <p:nvSpPr>
          <p:cNvPr id="22" name="Rectangle 21"/>
          <p:cNvSpPr/>
          <p:nvPr/>
        </p:nvSpPr>
        <p:spPr>
          <a:xfrm>
            <a:off x="1786684" y="2925864"/>
            <a:ext cx="12615115" cy="2308324"/>
          </a:xfrm>
          <a:prstGeom prst="rect">
            <a:avLst/>
          </a:prstGeom>
        </p:spPr>
        <p:txBody>
          <a:bodyPr wrap="square">
            <a:spAutoFit/>
          </a:bodyPr>
          <a:lstStyle/>
          <a:p>
            <a:pPr algn="just">
              <a:lnSpc>
                <a:spcPct val="150000"/>
              </a:lnSpc>
            </a:pPr>
            <a:r>
              <a:rPr lang="vi-VN" sz="4800" b="1" i="1" dirty="0" smtClean="0"/>
              <a:t>	Viết </a:t>
            </a:r>
            <a:r>
              <a:rPr lang="vi-VN" sz="4800" b="1" i="1" dirty="0"/>
              <a:t>đoạn văn 3 đến 5 câu cảm nhận của em về những câu thơ mình yêu thích?</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43863">
            <a:off x="10547474" y="4768247"/>
            <a:ext cx="9384849" cy="6029765"/>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95059" y="7256088"/>
            <a:ext cx="2715833" cy="1054083"/>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48423" y="1046375"/>
            <a:ext cx="2870330" cy="2816511"/>
          </a:xfrm>
          <a:prstGeom prst="rect">
            <a:avLst/>
          </a:prstGeom>
        </p:spPr>
      </p:pic>
      <p:sp>
        <p:nvSpPr>
          <p:cNvPr id="19" name="TextBox 8"/>
          <p:cNvSpPr txBox="1"/>
          <p:nvPr/>
        </p:nvSpPr>
        <p:spPr>
          <a:xfrm>
            <a:off x="5465341" y="1718334"/>
            <a:ext cx="5257799" cy="897682"/>
          </a:xfrm>
          <a:prstGeom prst="rect">
            <a:avLst/>
          </a:prstGeom>
        </p:spPr>
        <p:txBody>
          <a:bodyPr wrap="square" lIns="0" tIns="0" rIns="0" bIns="0" rtlCol="0" anchor="t">
            <a:spAutoFit/>
          </a:bodyPr>
          <a:lstStyle/>
          <a:p>
            <a:pPr marL="0" lvl="0" indent="0" algn="ctr">
              <a:lnSpc>
                <a:spcPts val="7000"/>
              </a:lnSpc>
              <a:spcBef>
                <a:spcPct val="0"/>
              </a:spcBef>
            </a:pPr>
            <a:r>
              <a:rPr lang="vi-VN" sz="6400" b="1" dirty="0" smtClean="0">
                <a:solidFill>
                  <a:srgbClr val="DB823C"/>
                </a:solidFill>
              </a:rPr>
              <a:t>VẬN DỤNG</a:t>
            </a:r>
            <a:endParaRPr lang="en-US" sz="6400" b="1" u="none" dirty="0">
              <a:solidFill>
                <a:srgbClr val="DB823C"/>
              </a:solidFill>
            </a:endParaRPr>
          </a:p>
        </p:txBody>
      </p:sp>
      <p:sp>
        <p:nvSpPr>
          <p:cNvPr id="22" name="Rectangle 21"/>
          <p:cNvSpPr/>
          <p:nvPr/>
        </p:nvSpPr>
        <p:spPr>
          <a:xfrm>
            <a:off x="1786684" y="2925864"/>
            <a:ext cx="12615115" cy="2308324"/>
          </a:xfrm>
          <a:prstGeom prst="rect">
            <a:avLst/>
          </a:prstGeom>
        </p:spPr>
        <p:txBody>
          <a:bodyPr wrap="square">
            <a:spAutoFit/>
          </a:bodyPr>
          <a:lstStyle/>
          <a:p>
            <a:pPr algn="just">
              <a:lnSpc>
                <a:spcPct val="150000"/>
              </a:lnSpc>
            </a:pPr>
            <a:r>
              <a:rPr lang="vi-VN" sz="4800" b="1" i="1" dirty="0" smtClean="0"/>
              <a:t>	Em hãy vẽ sơ đồ tư duy các tác phẩm thơ hiện đại Việt Nam đã học.</a:t>
            </a:r>
            <a:endParaRPr lang="vi-VN" sz="4800" b="1" i="1" dirty="0"/>
          </a:p>
        </p:txBody>
      </p:sp>
    </p:spTree>
    <p:extLst>
      <p:ext uri="{BB962C8B-B14F-4D97-AF65-F5344CB8AC3E}">
        <p14:creationId xmlns:p14="http://schemas.microsoft.com/office/powerpoint/2010/main" val="1951489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11" name="AutoShape 11"/>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sp>
        <p:nvSpPr>
          <p:cNvPr id="18" name="TextBox 18"/>
          <p:cNvSpPr txBox="1"/>
          <p:nvPr/>
        </p:nvSpPr>
        <p:spPr>
          <a:xfrm>
            <a:off x="7741349" y="2307147"/>
            <a:ext cx="5970719" cy="897682"/>
          </a:xfrm>
          <a:prstGeom prst="rect">
            <a:avLst/>
          </a:prstGeom>
        </p:spPr>
        <p:txBody>
          <a:bodyPr lIns="0" tIns="0" rIns="0" bIns="0" rtlCol="0" anchor="t">
            <a:spAutoFit/>
          </a:bodyPr>
          <a:lstStyle/>
          <a:p>
            <a:pPr algn="ctr">
              <a:lnSpc>
                <a:spcPts val="7000"/>
              </a:lnSpc>
              <a:spcBef>
                <a:spcPct val="0"/>
              </a:spcBef>
            </a:pPr>
            <a:r>
              <a:rPr lang="vi-VN" sz="6400" b="1" dirty="0" smtClean="0">
                <a:solidFill>
                  <a:srgbClr val="DB823C"/>
                </a:solidFill>
              </a:rPr>
              <a:t>KHỞI ĐỘNG</a:t>
            </a:r>
            <a:endParaRPr lang="en-US" sz="6400" b="1" dirty="0">
              <a:solidFill>
                <a:srgbClr val="DB823C"/>
              </a:solidFill>
            </a:endParaRPr>
          </a:p>
        </p:txBody>
      </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929887" y="6239156"/>
            <a:ext cx="5211742" cy="2651474"/>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77479" y="5982763"/>
            <a:ext cx="5264093" cy="4632402"/>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657450">
            <a:off x="905864" y="3907430"/>
            <a:ext cx="1697406" cy="1357925"/>
          </a:xfrm>
          <a:prstGeom prst="rect">
            <a:avLst/>
          </a:prstGeom>
        </p:spPr>
      </p:pic>
      <p:sp>
        <p:nvSpPr>
          <p:cNvPr id="24" name="Rectangle 23"/>
          <p:cNvSpPr/>
          <p:nvPr/>
        </p:nvSpPr>
        <p:spPr>
          <a:xfrm>
            <a:off x="3727392" y="3346274"/>
            <a:ext cx="13998631" cy="2308324"/>
          </a:xfrm>
          <a:prstGeom prst="rect">
            <a:avLst/>
          </a:prstGeom>
        </p:spPr>
        <p:txBody>
          <a:bodyPr wrap="square">
            <a:spAutoFit/>
          </a:bodyPr>
          <a:lstStyle/>
          <a:p>
            <a:pPr algn="just">
              <a:lnSpc>
                <a:spcPct val="150000"/>
              </a:lnSpc>
              <a:spcBef>
                <a:spcPts val="600"/>
              </a:spcBef>
              <a:spcAft>
                <a:spcPts val="600"/>
              </a:spcAft>
            </a:pPr>
            <a:r>
              <a:rPr lang="vi-VN" sz="4800" b="1" i="1" dirty="0" smtClean="0">
                <a:latin typeface="Arial" panose="020B0604020202020204" pitchFamily="34" charset="0"/>
                <a:ea typeface="Times New Roman" panose="02020603050405020304" pitchFamily="18" charset="0"/>
                <a:cs typeface="Arial" panose="020B0604020202020204" pitchFamily="34" charset="0"/>
              </a:rPr>
              <a:t>	Em hãy </a:t>
            </a:r>
            <a:r>
              <a:rPr lang="vi-VN" sz="4800" b="1" i="1" dirty="0">
                <a:latin typeface="Arial" panose="020B0604020202020204" pitchFamily="34" charset="0"/>
                <a:ea typeface="Times New Roman" panose="02020603050405020304" pitchFamily="18" charset="0"/>
                <a:cs typeface="Arial" panose="020B0604020202020204" pitchFamily="34" charset="0"/>
              </a:rPr>
              <a:t>k</a:t>
            </a:r>
            <a:r>
              <a:rPr lang="en-US" sz="4800" b="1" i="1" dirty="0" smtClean="0">
                <a:latin typeface="Arial" panose="020B0604020202020204" pitchFamily="34" charset="0"/>
                <a:ea typeface="Times New Roman" panose="02020603050405020304" pitchFamily="18" charset="0"/>
                <a:cs typeface="Arial" panose="020B0604020202020204" pitchFamily="34" charset="0"/>
              </a:rPr>
              <a:t>ể </a:t>
            </a:r>
            <a:r>
              <a:rPr lang="en-US" sz="4800" b="1" i="1" dirty="0" err="1">
                <a:latin typeface="Arial" panose="020B0604020202020204" pitchFamily="34" charset="0"/>
                <a:ea typeface="Times New Roman" panose="02020603050405020304" pitchFamily="18" charset="0"/>
                <a:cs typeface="Arial" panose="020B0604020202020204" pitchFamily="34" charset="0"/>
              </a:rPr>
              <a:t>tên</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những</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tác</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phẩm</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thơ</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hiện</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đại</a:t>
            </a:r>
            <a:r>
              <a:rPr lang="en-US" sz="4800" b="1" i="1" dirty="0">
                <a:latin typeface="Arial" panose="020B0604020202020204" pitchFamily="34" charset="0"/>
                <a:ea typeface="Times New Roman" panose="02020603050405020304" pitchFamily="18" charset="0"/>
                <a:cs typeface="Arial" panose="020B0604020202020204" pitchFamily="34" charset="0"/>
              </a:rPr>
              <a:t> mà </a:t>
            </a:r>
            <a:r>
              <a:rPr lang="en-US" sz="4800" b="1" i="1" dirty="0" err="1">
                <a:latin typeface="Arial" panose="020B0604020202020204" pitchFamily="34" charset="0"/>
                <a:ea typeface="Times New Roman" panose="02020603050405020304" pitchFamily="18" charset="0"/>
                <a:cs typeface="Arial" panose="020B0604020202020204" pitchFamily="34" charset="0"/>
              </a:rPr>
              <a:t>em</a:t>
            </a:r>
            <a:r>
              <a:rPr lang="en-US" sz="4800" b="1" i="1" dirty="0">
                <a:latin typeface="Arial" panose="020B0604020202020204" pitchFamily="34" charset="0"/>
                <a:ea typeface="Times New Roman" panose="02020603050405020304" pitchFamily="18" charset="0"/>
                <a:cs typeface="Arial" panose="020B0604020202020204" pitchFamily="34" charset="0"/>
              </a:rPr>
              <a:t> đã học trong </a:t>
            </a:r>
            <a:r>
              <a:rPr lang="en-US" sz="4800" b="1" i="1" dirty="0" err="1">
                <a:latin typeface="Arial" panose="020B0604020202020204" pitchFamily="34" charset="0"/>
                <a:ea typeface="Times New Roman" panose="02020603050405020304" pitchFamily="18" charset="0"/>
                <a:cs typeface="Arial" panose="020B0604020202020204" pitchFamily="34" charset="0"/>
              </a:rPr>
              <a:t>chương</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trình</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vi-VN" sz="4800" b="1" i="1" dirty="0" smtClean="0">
                <a:latin typeface="Arial" panose="020B0604020202020204" pitchFamily="34" charset="0"/>
                <a:ea typeface="Times New Roman" panose="02020603050405020304" pitchFamily="18" charset="0"/>
                <a:cs typeface="Arial" panose="020B0604020202020204" pitchFamily="34" charset="0"/>
              </a:rPr>
              <a:t>Ngữ Văn 9</a:t>
            </a:r>
            <a:r>
              <a:rPr lang="en-US" sz="4800" b="1" i="1" dirty="0" smtClean="0">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AutoShape 3"/>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sp>
        <p:nvSpPr>
          <p:cNvPr id="8" name="TextBox 8"/>
          <p:cNvSpPr txBox="1"/>
          <p:nvPr/>
        </p:nvSpPr>
        <p:spPr>
          <a:xfrm>
            <a:off x="4876799" y="2084464"/>
            <a:ext cx="8534400" cy="1077218"/>
          </a:xfrm>
          <a:prstGeom prst="rect">
            <a:avLst/>
          </a:prstGeom>
        </p:spPr>
        <p:txBody>
          <a:bodyPr wrap="square" lIns="0" tIns="0" rIns="0" bIns="0" rtlCol="0" anchor="t">
            <a:spAutoFit/>
          </a:bodyPr>
          <a:lstStyle/>
          <a:p>
            <a:pPr marL="0" lvl="0" indent="0" algn="l">
              <a:lnSpc>
                <a:spcPts val="8400"/>
              </a:lnSpc>
            </a:pPr>
            <a:r>
              <a:rPr lang="vi-VN" sz="6400" b="1" dirty="0" smtClean="0">
                <a:solidFill>
                  <a:srgbClr val="DB823C"/>
                </a:solidFill>
              </a:rPr>
              <a:t>HƯỚNG DẪN VỀ NHÀ</a:t>
            </a:r>
            <a:endParaRPr lang="en-US" sz="6400" b="1" dirty="0">
              <a:solidFill>
                <a:srgbClr val="DB823C"/>
              </a:solidFill>
            </a:endParaRPr>
          </a:p>
        </p:txBody>
      </p:sp>
      <p:sp>
        <p:nvSpPr>
          <p:cNvPr id="22" name="TextBox 22"/>
          <p:cNvSpPr txBox="1"/>
          <p:nvPr/>
        </p:nvSpPr>
        <p:spPr>
          <a:xfrm>
            <a:off x="1079840" y="7122744"/>
            <a:ext cx="1052660" cy="847725"/>
          </a:xfrm>
          <a:prstGeom prst="rect">
            <a:avLst/>
          </a:prstGeom>
        </p:spPr>
        <p:txBody>
          <a:bodyPr lIns="0" tIns="0" rIns="0" bIns="0" rtlCol="0" anchor="t">
            <a:spAutoFit/>
          </a:bodyPr>
          <a:lstStyle/>
          <a:p>
            <a:pPr algn="ctr">
              <a:lnSpc>
                <a:spcPts val="5000"/>
              </a:lnSpc>
              <a:spcBef>
                <a:spcPct val="0"/>
              </a:spcBef>
            </a:pPr>
            <a:r>
              <a:rPr lang="en-US" sz="5000" dirty="0">
                <a:solidFill>
                  <a:srgbClr val="FFFFFF"/>
                </a:solidFill>
                <a:latin typeface="Mont Bold"/>
              </a:rPr>
              <a:t>2</a:t>
            </a:r>
          </a:p>
        </p:txBody>
      </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34645"/>
          <a:stretch>
            <a:fillRect/>
          </a:stretch>
        </p:blipFill>
        <p:spPr>
          <a:xfrm>
            <a:off x="15142132" y="6743700"/>
            <a:ext cx="3497226" cy="2228456"/>
          </a:xfrm>
          <a:prstGeom prst="rect">
            <a:avLst/>
          </a:prstGeom>
        </p:spPr>
      </p:pic>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610183" y="1987124"/>
            <a:ext cx="4380533" cy="1785067"/>
          </a:xfrm>
          <a:prstGeom prst="rect">
            <a:avLst/>
          </a:prstGeom>
        </p:spPr>
      </p:pic>
      <p:pic>
        <p:nvPicPr>
          <p:cNvPr id="25"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41423" y="316097"/>
            <a:ext cx="5566684" cy="1920506"/>
          </a:xfrm>
          <a:prstGeom prst="rect">
            <a:avLst/>
          </a:prstGeom>
        </p:spPr>
      </p:pic>
      <p:pic>
        <p:nvPicPr>
          <p:cNvPr id="26"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23732" r="13995"/>
          <a:stretch>
            <a:fillRect/>
          </a:stretch>
        </p:blipFill>
        <p:spPr>
          <a:xfrm>
            <a:off x="-1940333" y="1181100"/>
            <a:ext cx="4390055" cy="1980582"/>
          </a:xfrm>
          <a:prstGeom prst="rect">
            <a:avLst/>
          </a:prstGeom>
        </p:spPr>
      </p:pic>
      <p:pic>
        <p:nvPicPr>
          <p:cNvPr id="2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9477" y="8778646"/>
            <a:ext cx="21306952" cy="1970893"/>
          </a:xfrm>
          <a:prstGeom prst="rect">
            <a:avLst/>
          </a:prstGeom>
        </p:spPr>
      </p:pic>
      <p:sp>
        <p:nvSpPr>
          <p:cNvPr id="28" name="Rectangle 27"/>
          <p:cNvSpPr/>
          <p:nvPr/>
        </p:nvSpPr>
        <p:spPr>
          <a:xfrm>
            <a:off x="3581399" y="3161682"/>
            <a:ext cx="11125200" cy="4602863"/>
          </a:xfrm>
          <a:prstGeom prst="rect">
            <a:avLst/>
          </a:prstGeom>
        </p:spPr>
        <p:txBody>
          <a:bodyPr wrap="square">
            <a:spAutoFit/>
          </a:bodyPr>
          <a:lstStyle/>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TextBox 3"/>
          <p:cNvSpPr txBox="1"/>
          <p:nvPr/>
        </p:nvSpPr>
        <p:spPr>
          <a:xfrm>
            <a:off x="2292674" y="3832597"/>
            <a:ext cx="14001808" cy="2929585"/>
          </a:xfrm>
          <a:prstGeom prst="rect">
            <a:avLst/>
          </a:prstGeom>
        </p:spPr>
        <p:txBody>
          <a:bodyPr wrap="square" lIns="0" tIns="0" rIns="0" bIns="0" rtlCol="0" anchor="t">
            <a:spAutoFit/>
          </a:bodyPr>
          <a:lstStyle/>
          <a:p>
            <a:pPr algn="ctr">
              <a:lnSpc>
                <a:spcPts val="12000"/>
              </a:lnSpc>
            </a:pPr>
            <a:r>
              <a:rPr lang="vi-VN" sz="7200" b="1" dirty="0" smtClean="0">
                <a:solidFill>
                  <a:srgbClr val="DB823C"/>
                </a:solidFill>
              </a:rPr>
              <a:t>CẢM ƠN CÁC EM ĐÃ </a:t>
            </a:r>
          </a:p>
          <a:p>
            <a:pPr algn="ctr">
              <a:lnSpc>
                <a:spcPts val="12000"/>
              </a:lnSpc>
            </a:pPr>
            <a:r>
              <a:rPr lang="vi-VN" sz="7200" b="1" dirty="0" smtClean="0">
                <a:solidFill>
                  <a:srgbClr val="DB823C"/>
                </a:solidFill>
              </a:rPr>
              <a:t>LẮNG NGHE BÀI GIẢNG!</a:t>
            </a:r>
            <a:endParaRPr lang="en-US" sz="7200" b="1" dirty="0">
              <a:solidFill>
                <a:srgbClr val="DB823C"/>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755645" y="1029070"/>
            <a:ext cx="5046103" cy="1740906"/>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23691" t="13787" r="28770" b="25220"/>
          <a:stretch>
            <a:fillRect/>
          </a:stretch>
        </p:blipFill>
        <p:spPr>
          <a:xfrm>
            <a:off x="8403348" y="758445"/>
            <a:ext cx="1337953" cy="168445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9865">
            <a:off x="4504077" y="1678502"/>
            <a:ext cx="6189194" cy="121462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59898" y="8543108"/>
            <a:ext cx="21306952" cy="197089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15412" y="413924"/>
            <a:ext cx="5840194" cy="297119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V="1">
            <a:off x="13082170" y="413924"/>
            <a:ext cx="5840194" cy="2971199"/>
          </a:xfrm>
          <a:prstGeom prst="rect">
            <a:avLst/>
          </a:prstGeom>
        </p:spPr>
      </p:pic>
    </p:spTree>
    <p:extLst>
      <p:ext uri="{BB962C8B-B14F-4D97-AF65-F5344CB8AC3E}">
        <p14:creationId xmlns:p14="http://schemas.microsoft.com/office/powerpoint/2010/main" val="42269441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grpSp>
        <p:nvGrpSpPr>
          <p:cNvPr id="5" name="Group 5"/>
          <p:cNvGrpSpPr/>
          <p:nvPr/>
        </p:nvGrpSpPr>
        <p:grpSpPr>
          <a:xfrm>
            <a:off x="6477000" y="1593813"/>
            <a:ext cx="5481437" cy="1369149"/>
            <a:chOff x="0" y="0"/>
            <a:chExt cx="7208520" cy="895267"/>
          </a:xfrm>
        </p:grpSpPr>
        <p:sp>
          <p:nvSpPr>
            <p:cNvPr id="6" name="Freeform 6"/>
            <p:cNvSpPr/>
            <p:nvPr/>
          </p:nvSpPr>
          <p:spPr>
            <a:xfrm>
              <a:off x="0" y="0"/>
              <a:ext cx="7209789" cy="895267"/>
            </a:xfrm>
            <a:custGeom>
              <a:avLst/>
              <a:gdLst/>
              <a:ahLst/>
              <a:cxnLst/>
              <a:rect l="l" t="t" r="r" b="b"/>
              <a:pathLst>
                <a:path w="7209789" h="895267">
                  <a:moveTo>
                    <a:pt x="6656070" y="895267"/>
                  </a:moveTo>
                  <a:lnTo>
                    <a:pt x="553720" y="895267"/>
                  </a:lnTo>
                  <a:cubicBezTo>
                    <a:pt x="247650" y="895267"/>
                    <a:pt x="0" y="694804"/>
                    <a:pt x="0" y="448128"/>
                  </a:cubicBezTo>
                  <a:cubicBezTo>
                    <a:pt x="0" y="200424"/>
                    <a:pt x="247650" y="0"/>
                    <a:pt x="553720" y="0"/>
                  </a:cubicBezTo>
                  <a:lnTo>
                    <a:pt x="6656070" y="0"/>
                  </a:lnTo>
                  <a:cubicBezTo>
                    <a:pt x="6962139" y="0"/>
                    <a:pt x="7209789" y="200424"/>
                    <a:pt x="7209789" y="448128"/>
                  </a:cubicBezTo>
                  <a:cubicBezTo>
                    <a:pt x="7208520" y="694804"/>
                    <a:pt x="6960870" y="895267"/>
                    <a:pt x="6656070" y="895267"/>
                  </a:cubicBezTo>
                  <a:close/>
                </a:path>
              </a:pathLst>
            </a:custGeom>
            <a:solidFill>
              <a:srgbClr val="DB823C"/>
            </a:solidFill>
          </p:spPr>
        </p:sp>
      </p:grpSp>
      <p:sp>
        <p:nvSpPr>
          <p:cNvPr id="7" name="TextBox 7"/>
          <p:cNvSpPr txBox="1"/>
          <p:nvPr/>
        </p:nvSpPr>
        <p:spPr>
          <a:xfrm>
            <a:off x="6707560" y="2399199"/>
            <a:ext cx="4630761" cy="428900"/>
          </a:xfrm>
          <a:prstGeom prst="rect">
            <a:avLst/>
          </a:prstGeom>
        </p:spPr>
        <p:txBody>
          <a:bodyPr lIns="0" tIns="0" rIns="0" bIns="0" rtlCol="0" anchor="t">
            <a:spAutoFit/>
          </a:bodyPr>
          <a:lstStyle/>
          <a:p>
            <a:pPr algn="ctr">
              <a:lnSpc>
                <a:spcPts val="2000"/>
              </a:lnSpc>
              <a:spcBef>
                <a:spcPct val="0"/>
              </a:spcBef>
            </a:pPr>
            <a:r>
              <a:rPr lang="vi-VN" sz="7200" dirty="0" smtClean="0">
                <a:solidFill>
                  <a:srgbClr val="FFFFFF"/>
                </a:solidFill>
              </a:rPr>
              <a:t>Tiết ...</a:t>
            </a:r>
            <a:endParaRPr lang="en-US" sz="7200" dirty="0">
              <a:solidFill>
                <a:srgbClr val="FFFFFF"/>
              </a:solidFill>
            </a:endParaRPr>
          </a:p>
        </p:txBody>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1392447" y="7327969"/>
            <a:ext cx="214312" cy="212973"/>
          </a:xfrm>
          <a:prstGeom prst="rect">
            <a:avLst/>
          </a:prstGeom>
        </p:spPr>
      </p:pic>
      <p:sp>
        <p:nvSpPr>
          <p:cNvPr id="10" name="TextBox 10"/>
          <p:cNvSpPr txBox="1"/>
          <p:nvPr/>
        </p:nvSpPr>
        <p:spPr>
          <a:xfrm>
            <a:off x="3159239" y="4879246"/>
            <a:ext cx="12111873" cy="1154162"/>
          </a:xfrm>
          <a:prstGeom prst="rect">
            <a:avLst/>
          </a:prstGeom>
        </p:spPr>
        <p:txBody>
          <a:bodyPr wrap="square" lIns="0" tIns="0" rIns="0" bIns="0" rtlCol="0" anchor="t">
            <a:spAutoFit/>
          </a:bodyPr>
          <a:lstStyle/>
          <a:p>
            <a:pPr algn="ctr">
              <a:lnSpc>
                <a:spcPts val="9000"/>
              </a:lnSpc>
            </a:pPr>
            <a:r>
              <a:rPr lang="vi-VN" sz="11000" b="1" spc="450" dirty="0" smtClean="0">
                <a:solidFill>
                  <a:srgbClr val="000000"/>
                </a:solidFill>
              </a:rPr>
              <a:t>ÔN TẬP VỀ THƠ</a:t>
            </a:r>
            <a:endParaRPr lang="en-US" sz="11000" b="1" spc="450" dirty="0">
              <a:solidFill>
                <a:srgbClr val="000000"/>
              </a:solidFill>
            </a:endParaRPr>
          </a:p>
        </p:txBody>
      </p:sp>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58883" y="4993806"/>
            <a:ext cx="3016888" cy="2960321"/>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285662" y="6549651"/>
            <a:ext cx="7745538" cy="1520062"/>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39050" y="1477207"/>
            <a:ext cx="5179720" cy="1787003"/>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640302" y="8634266"/>
            <a:ext cx="19335979" cy="178857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6" name="TextBox 6"/>
          <p:cNvSpPr txBox="1"/>
          <p:nvPr/>
        </p:nvSpPr>
        <p:spPr>
          <a:xfrm>
            <a:off x="152400" y="496657"/>
            <a:ext cx="17754600" cy="821122"/>
          </a:xfrm>
          <a:prstGeom prst="rect">
            <a:avLst/>
          </a:prstGeom>
        </p:spPr>
        <p:txBody>
          <a:bodyPr wrap="square" lIns="0" tIns="0" rIns="0" bIns="0" rtlCol="0" anchor="t">
            <a:spAutoFit/>
          </a:bodyPr>
          <a:lstStyle/>
          <a:p>
            <a:pPr algn="r">
              <a:lnSpc>
                <a:spcPts val="7000"/>
              </a:lnSpc>
              <a:spcBef>
                <a:spcPct val="0"/>
              </a:spcBef>
            </a:pPr>
            <a:r>
              <a:rPr lang="vi-VN" sz="4500" b="1" i="1" dirty="0" smtClean="0">
                <a:solidFill>
                  <a:srgbClr val="000000"/>
                </a:solidFill>
              </a:rPr>
              <a:t>1. Lập bảng thống kê các tác phẩm thơ hiện đại Việt Nam đã học</a:t>
            </a:r>
            <a:endParaRPr lang="en-US" sz="4500" b="1" i="1" dirty="0">
              <a:solidFill>
                <a:srgbClr val="000000"/>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152637681"/>
              </p:ext>
            </p:extLst>
          </p:nvPr>
        </p:nvGraphicFramePr>
        <p:xfrm>
          <a:off x="1086293" y="1638300"/>
          <a:ext cx="15886813" cy="7846060"/>
        </p:xfrm>
        <a:graphic>
          <a:graphicData uri="http://schemas.openxmlformats.org/drawingml/2006/table">
            <a:tbl>
              <a:tblPr firstRow="1" bandRow="1">
                <a:tableStyleId>{5940675A-B579-460E-94D1-54222C63F5DA}</a:tableStyleId>
              </a:tblPr>
              <a:tblGrid>
                <a:gridCol w="1087629">
                  <a:extLst>
                    <a:ext uri="{9D8B030D-6E8A-4147-A177-3AD203B41FA5}">
                      <a16:colId xmlns:a16="http://schemas.microsoft.com/office/drawing/2014/main" val="3128976307"/>
                    </a:ext>
                  </a:extLst>
                </a:gridCol>
                <a:gridCol w="4322571">
                  <a:extLst>
                    <a:ext uri="{9D8B030D-6E8A-4147-A177-3AD203B41FA5}">
                      <a16:colId xmlns:a16="http://schemas.microsoft.com/office/drawing/2014/main" val="708851034"/>
                    </a:ext>
                  </a:extLst>
                </a:gridCol>
                <a:gridCol w="1773429">
                  <a:extLst>
                    <a:ext uri="{9D8B030D-6E8A-4147-A177-3AD203B41FA5}">
                      <a16:colId xmlns:a16="http://schemas.microsoft.com/office/drawing/2014/main" val="2873972073"/>
                    </a:ext>
                  </a:extLst>
                </a:gridCol>
                <a:gridCol w="2129155">
                  <a:extLst>
                    <a:ext uri="{9D8B030D-6E8A-4147-A177-3AD203B41FA5}">
                      <a16:colId xmlns:a16="http://schemas.microsoft.com/office/drawing/2014/main" val="1603022704"/>
                    </a:ext>
                  </a:extLst>
                </a:gridCol>
                <a:gridCol w="1905000">
                  <a:extLst>
                    <a:ext uri="{9D8B030D-6E8A-4147-A177-3AD203B41FA5}">
                      <a16:colId xmlns:a16="http://schemas.microsoft.com/office/drawing/2014/main" val="1292479595"/>
                    </a:ext>
                  </a:extLst>
                </a:gridCol>
                <a:gridCol w="2188973">
                  <a:extLst>
                    <a:ext uri="{9D8B030D-6E8A-4147-A177-3AD203B41FA5}">
                      <a16:colId xmlns:a16="http://schemas.microsoft.com/office/drawing/2014/main" val="52986306"/>
                    </a:ext>
                  </a:extLst>
                </a:gridCol>
                <a:gridCol w="2480056">
                  <a:extLst>
                    <a:ext uri="{9D8B030D-6E8A-4147-A177-3AD203B41FA5}">
                      <a16:colId xmlns:a16="http://schemas.microsoft.com/office/drawing/2014/main" val="333352325"/>
                    </a:ext>
                  </a:extLst>
                </a:gridCol>
              </a:tblGrid>
              <a:tr h="1045862">
                <a:tc>
                  <a:txBody>
                    <a:bodyPr/>
                    <a:lstStyle/>
                    <a:p>
                      <a:pPr algn="ctr">
                        <a:lnSpc>
                          <a:spcPct val="150000"/>
                        </a:lnSpc>
                      </a:pPr>
                      <a:r>
                        <a:rPr lang="vi-VN" sz="3200" b="1" dirty="0" smtClean="0"/>
                        <a:t>Số</a:t>
                      </a:r>
                      <a:r>
                        <a:rPr lang="vi-VN" sz="3200" b="1" baseline="0" dirty="0" smtClean="0"/>
                        <a:t> TT</a:t>
                      </a:r>
                      <a:endParaRPr lang="en-US" sz="3200" b="1" dirty="0"/>
                    </a:p>
                  </a:txBody>
                  <a:tcPr anchor="ctr">
                    <a:solidFill>
                      <a:schemeClr val="accent6">
                        <a:lumMod val="40000"/>
                        <a:lumOff val="60000"/>
                      </a:schemeClr>
                    </a:solidFill>
                  </a:tcPr>
                </a:tc>
                <a:tc>
                  <a:txBody>
                    <a:bodyPr/>
                    <a:lstStyle/>
                    <a:p>
                      <a:pPr algn="ctr">
                        <a:lnSpc>
                          <a:spcPct val="150000"/>
                        </a:lnSpc>
                      </a:pPr>
                      <a:r>
                        <a:rPr lang="vi-VN" sz="3200" b="1" dirty="0" smtClean="0"/>
                        <a:t>Tên</a:t>
                      </a:r>
                      <a:r>
                        <a:rPr lang="vi-VN" sz="3200" b="1" baseline="0" dirty="0" smtClean="0"/>
                        <a:t> bài thơ</a:t>
                      </a:r>
                      <a:endParaRPr lang="en-US" sz="3200" b="1" dirty="0"/>
                    </a:p>
                  </a:txBody>
                  <a:tcPr anchor="ctr">
                    <a:solidFill>
                      <a:schemeClr val="accent6">
                        <a:lumMod val="40000"/>
                        <a:lumOff val="60000"/>
                      </a:schemeClr>
                    </a:solidFill>
                  </a:tcPr>
                </a:tc>
                <a:tc>
                  <a:txBody>
                    <a:bodyPr/>
                    <a:lstStyle/>
                    <a:p>
                      <a:pPr algn="ctr">
                        <a:lnSpc>
                          <a:spcPct val="150000"/>
                        </a:lnSpc>
                      </a:pPr>
                      <a:r>
                        <a:rPr lang="vi-VN" sz="3200" b="1" dirty="0" smtClean="0"/>
                        <a:t>Tác</a:t>
                      </a:r>
                      <a:r>
                        <a:rPr lang="vi-VN" sz="3200" b="1" baseline="0" dirty="0" smtClean="0"/>
                        <a:t> giả</a:t>
                      </a:r>
                      <a:endParaRPr lang="en-US" sz="3200" b="1" dirty="0"/>
                    </a:p>
                  </a:txBody>
                  <a:tcPr anchor="ctr">
                    <a:solidFill>
                      <a:schemeClr val="accent6">
                        <a:lumMod val="40000"/>
                        <a:lumOff val="60000"/>
                      </a:schemeClr>
                    </a:solidFill>
                  </a:tcPr>
                </a:tc>
                <a:tc>
                  <a:txBody>
                    <a:bodyPr/>
                    <a:lstStyle/>
                    <a:p>
                      <a:pPr algn="ctr">
                        <a:lnSpc>
                          <a:spcPct val="150000"/>
                        </a:lnSpc>
                      </a:pPr>
                      <a:r>
                        <a:rPr lang="vi-VN" sz="3200" b="1" dirty="0" smtClean="0"/>
                        <a:t>Năm</a:t>
                      </a:r>
                      <a:r>
                        <a:rPr lang="vi-VN" sz="3200" b="1" baseline="0" dirty="0" smtClean="0"/>
                        <a:t> sáng tác</a:t>
                      </a:r>
                      <a:endParaRPr lang="en-US" sz="3200" b="1" dirty="0"/>
                    </a:p>
                  </a:txBody>
                  <a:tcPr anchor="ctr">
                    <a:solidFill>
                      <a:schemeClr val="accent6">
                        <a:lumMod val="40000"/>
                        <a:lumOff val="60000"/>
                      </a:schemeClr>
                    </a:solidFill>
                  </a:tcPr>
                </a:tc>
                <a:tc>
                  <a:txBody>
                    <a:bodyPr/>
                    <a:lstStyle/>
                    <a:p>
                      <a:pPr algn="ctr">
                        <a:lnSpc>
                          <a:spcPct val="150000"/>
                        </a:lnSpc>
                      </a:pPr>
                      <a:r>
                        <a:rPr lang="vi-VN" sz="3200" b="1" dirty="0" smtClean="0"/>
                        <a:t>Thể</a:t>
                      </a:r>
                      <a:r>
                        <a:rPr lang="vi-VN" sz="3200" b="1" baseline="0" dirty="0" smtClean="0"/>
                        <a:t> thơ</a:t>
                      </a:r>
                      <a:endParaRPr lang="en-US" sz="3200" b="1" dirty="0"/>
                    </a:p>
                  </a:txBody>
                  <a:tcPr anchor="ctr">
                    <a:solidFill>
                      <a:schemeClr val="accent6">
                        <a:lumMod val="40000"/>
                        <a:lumOff val="60000"/>
                      </a:schemeClr>
                    </a:solidFill>
                  </a:tcPr>
                </a:tc>
                <a:tc>
                  <a:txBody>
                    <a:bodyPr/>
                    <a:lstStyle/>
                    <a:p>
                      <a:pPr algn="ctr">
                        <a:lnSpc>
                          <a:spcPct val="150000"/>
                        </a:lnSpc>
                      </a:pPr>
                      <a:r>
                        <a:rPr lang="vi-VN" sz="3200" b="1" dirty="0" smtClean="0"/>
                        <a:t>Tóm</a:t>
                      </a:r>
                      <a:r>
                        <a:rPr lang="vi-VN" sz="3200" b="1" baseline="0" dirty="0" smtClean="0"/>
                        <a:t> tắt </a:t>
                      </a:r>
                    </a:p>
                    <a:p>
                      <a:pPr algn="ctr">
                        <a:lnSpc>
                          <a:spcPct val="150000"/>
                        </a:lnSpc>
                      </a:pPr>
                      <a:r>
                        <a:rPr lang="vi-VN" sz="3200" b="1" baseline="0" dirty="0" smtClean="0"/>
                        <a:t>nội dung</a:t>
                      </a:r>
                      <a:endParaRPr lang="en-US" sz="3200" b="1" dirty="0"/>
                    </a:p>
                  </a:txBody>
                  <a:tcPr anchor="ctr">
                    <a:solidFill>
                      <a:schemeClr val="accent6">
                        <a:lumMod val="40000"/>
                        <a:lumOff val="60000"/>
                      </a:schemeClr>
                    </a:solidFill>
                  </a:tcPr>
                </a:tc>
                <a:tc>
                  <a:txBody>
                    <a:bodyPr/>
                    <a:lstStyle/>
                    <a:p>
                      <a:pPr algn="ctr">
                        <a:lnSpc>
                          <a:spcPct val="150000"/>
                        </a:lnSpc>
                      </a:pPr>
                      <a:r>
                        <a:rPr lang="vi-VN" sz="3200" b="1" dirty="0" smtClean="0"/>
                        <a:t>Đặc</a:t>
                      </a:r>
                      <a:r>
                        <a:rPr lang="vi-VN" sz="3200" b="1" baseline="0" dirty="0" smtClean="0"/>
                        <a:t> sắc nghệ thuật</a:t>
                      </a:r>
                      <a:endParaRPr lang="en-US" sz="3200" b="1" dirty="0"/>
                    </a:p>
                  </a:txBody>
                  <a:tcPr anchor="ctr">
                    <a:solidFill>
                      <a:schemeClr val="accent6">
                        <a:lumMod val="40000"/>
                        <a:lumOff val="60000"/>
                      </a:schemeClr>
                    </a:solidFill>
                  </a:tcPr>
                </a:tc>
                <a:extLst>
                  <a:ext uri="{0D108BD9-81ED-4DB2-BD59-A6C34878D82A}">
                    <a16:rowId xmlns:a16="http://schemas.microsoft.com/office/drawing/2014/main" val="677851535"/>
                  </a:ext>
                </a:extLst>
              </a:tr>
              <a:tr h="483222">
                <a:tc>
                  <a:txBody>
                    <a:bodyPr/>
                    <a:lstStyle/>
                    <a:p>
                      <a:pPr algn="ctr"/>
                      <a:r>
                        <a:rPr lang="vi-VN" sz="3200" dirty="0" smtClean="0"/>
                        <a:t>1</a:t>
                      </a:r>
                      <a:endParaRPr lang="en-US" sz="3200" dirty="0"/>
                    </a:p>
                  </a:txBody>
                  <a:tcPr/>
                </a:tc>
                <a:tc>
                  <a:txBody>
                    <a:bodyPr/>
                    <a:lstStyle/>
                    <a:p>
                      <a:r>
                        <a:rPr lang="vi-VN" sz="3200" dirty="0" smtClean="0"/>
                        <a:t>Đồng</a:t>
                      </a:r>
                      <a:r>
                        <a:rPr lang="vi-VN" sz="3200" baseline="0" dirty="0" smtClean="0"/>
                        <a:t> chí</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50701822"/>
                  </a:ext>
                </a:extLst>
              </a:tr>
              <a:tr h="483222">
                <a:tc>
                  <a:txBody>
                    <a:bodyPr/>
                    <a:lstStyle/>
                    <a:p>
                      <a:pPr algn="ctr"/>
                      <a:r>
                        <a:rPr lang="vi-VN" sz="3200" dirty="0" smtClean="0"/>
                        <a:t>2</a:t>
                      </a:r>
                      <a:endParaRPr lang="en-US" sz="3200" dirty="0"/>
                    </a:p>
                  </a:txBody>
                  <a:tcPr/>
                </a:tc>
                <a:tc>
                  <a:txBody>
                    <a:bodyPr/>
                    <a:lstStyle/>
                    <a:p>
                      <a:r>
                        <a:rPr lang="vi-VN" sz="3200" dirty="0" smtClean="0"/>
                        <a:t>Bài</a:t>
                      </a:r>
                      <a:r>
                        <a:rPr lang="vi-VN" sz="3200" baseline="0" dirty="0" smtClean="0"/>
                        <a:t> thơ...không kính</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6900215"/>
                  </a:ext>
                </a:extLst>
              </a:tr>
              <a:tr h="483222">
                <a:tc>
                  <a:txBody>
                    <a:bodyPr/>
                    <a:lstStyle/>
                    <a:p>
                      <a:pPr algn="ctr"/>
                      <a:r>
                        <a:rPr lang="vi-VN" sz="3200" dirty="0" smtClean="0"/>
                        <a:t>3</a:t>
                      </a:r>
                      <a:endParaRPr lang="en-US" sz="3200" dirty="0"/>
                    </a:p>
                  </a:txBody>
                  <a:tcPr/>
                </a:tc>
                <a:tc>
                  <a:txBody>
                    <a:bodyPr/>
                    <a:lstStyle/>
                    <a:p>
                      <a:r>
                        <a:rPr lang="vi-VN" sz="3200" dirty="0" smtClean="0"/>
                        <a:t>Đoàn</a:t>
                      </a:r>
                      <a:r>
                        <a:rPr lang="vi-VN" sz="3200" baseline="0" dirty="0" smtClean="0"/>
                        <a:t> thuyền đánh cá</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458011"/>
                  </a:ext>
                </a:extLst>
              </a:tr>
              <a:tr h="483222">
                <a:tc>
                  <a:txBody>
                    <a:bodyPr/>
                    <a:lstStyle/>
                    <a:p>
                      <a:pPr algn="ctr"/>
                      <a:r>
                        <a:rPr lang="vi-VN" sz="3200" dirty="0" smtClean="0"/>
                        <a:t>4</a:t>
                      </a:r>
                      <a:endParaRPr lang="en-US" sz="3200" dirty="0"/>
                    </a:p>
                  </a:txBody>
                  <a:tcPr/>
                </a:tc>
                <a:tc>
                  <a:txBody>
                    <a:bodyPr/>
                    <a:lstStyle/>
                    <a:p>
                      <a:r>
                        <a:rPr lang="vi-VN" sz="3200" dirty="0" smtClean="0"/>
                        <a:t>Bếp</a:t>
                      </a:r>
                      <a:r>
                        <a:rPr lang="vi-VN" sz="3200" baseline="0" dirty="0" smtClean="0"/>
                        <a:t> lửa</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5869395"/>
                  </a:ext>
                </a:extLst>
              </a:tr>
              <a:tr h="483222">
                <a:tc>
                  <a:txBody>
                    <a:bodyPr/>
                    <a:lstStyle/>
                    <a:p>
                      <a:pPr algn="ctr"/>
                      <a:r>
                        <a:rPr lang="vi-VN" sz="3200" dirty="0" smtClean="0"/>
                        <a:t>5</a:t>
                      </a:r>
                      <a:endParaRPr lang="en-US" sz="3200" dirty="0"/>
                    </a:p>
                  </a:txBody>
                  <a:tcPr/>
                </a:tc>
                <a:tc>
                  <a:txBody>
                    <a:bodyPr/>
                    <a:lstStyle/>
                    <a:p>
                      <a:r>
                        <a:rPr lang="vi-VN" sz="3200" dirty="0" smtClean="0"/>
                        <a:t>Khúc</a:t>
                      </a:r>
                      <a:r>
                        <a:rPr lang="vi-VN" sz="3200" baseline="0" dirty="0" smtClean="0"/>
                        <a:t> hát ru</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75201654"/>
                  </a:ext>
                </a:extLst>
              </a:tr>
              <a:tr h="483222">
                <a:tc>
                  <a:txBody>
                    <a:bodyPr/>
                    <a:lstStyle/>
                    <a:p>
                      <a:pPr algn="ctr"/>
                      <a:r>
                        <a:rPr lang="vi-VN" sz="3200" dirty="0" smtClean="0"/>
                        <a:t>6</a:t>
                      </a:r>
                      <a:endParaRPr lang="en-US" sz="3200" dirty="0"/>
                    </a:p>
                  </a:txBody>
                  <a:tcPr/>
                </a:tc>
                <a:tc>
                  <a:txBody>
                    <a:bodyPr/>
                    <a:lstStyle/>
                    <a:p>
                      <a:r>
                        <a:rPr lang="vi-VN" sz="3200" dirty="0" smtClean="0"/>
                        <a:t>Ánh</a:t>
                      </a:r>
                      <a:r>
                        <a:rPr lang="vi-VN" sz="3200" baseline="0" dirty="0" smtClean="0"/>
                        <a:t> trăng</a:t>
                      </a:r>
                      <a:endParaRPr lang="en-US" sz="3200" dirty="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70930386"/>
                  </a:ext>
                </a:extLst>
              </a:tr>
              <a:tr h="483222">
                <a:tc>
                  <a:txBody>
                    <a:bodyPr/>
                    <a:lstStyle/>
                    <a:p>
                      <a:pPr algn="ctr"/>
                      <a:r>
                        <a:rPr lang="vi-VN" sz="3200" dirty="0" smtClean="0"/>
                        <a:t>7</a:t>
                      </a:r>
                      <a:endParaRPr lang="en-US" sz="3200" dirty="0"/>
                    </a:p>
                  </a:txBody>
                  <a:tcPr/>
                </a:tc>
                <a:tc>
                  <a:txBody>
                    <a:bodyPr/>
                    <a:lstStyle/>
                    <a:p>
                      <a:r>
                        <a:rPr lang="vi-VN" sz="3200" dirty="0" smtClean="0"/>
                        <a:t>Con cò</a:t>
                      </a:r>
                      <a:endParaRPr lang="en-US" sz="3200"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11994090"/>
                  </a:ext>
                </a:extLst>
              </a:tr>
              <a:tr h="483222">
                <a:tc>
                  <a:txBody>
                    <a:bodyPr/>
                    <a:lstStyle/>
                    <a:p>
                      <a:pPr algn="ctr"/>
                      <a:r>
                        <a:rPr lang="vi-VN" sz="3200" dirty="0" smtClean="0"/>
                        <a:t>8</a:t>
                      </a:r>
                      <a:endParaRPr lang="en-US" sz="3200" dirty="0"/>
                    </a:p>
                  </a:txBody>
                  <a:tcPr/>
                </a:tc>
                <a:tc>
                  <a:txBody>
                    <a:bodyPr/>
                    <a:lstStyle/>
                    <a:p>
                      <a:r>
                        <a:rPr lang="vi-VN" sz="3200" dirty="0" smtClean="0"/>
                        <a:t>Mùa</a:t>
                      </a:r>
                      <a:r>
                        <a:rPr lang="vi-VN" sz="3200" baseline="0" dirty="0" smtClean="0"/>
                        <a:t> xuân nho nhỏ</a:t>
                      </a:r>
                      <a:endParaRPr lang="en-US" sz="3200"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74424493"/>
                  </a:ext>
                </a:extLst>
              </a:tr>
              <a:tr h="483222">
                <a:tc>
                  <a:txBody>
                    <a:bodyPr/>
                    <a:lstStyle/>
                    <a:p>
                      <a:pPr algn="ctr"/>
                      <a:r>
                        <a:rPr lang="vi-VN" sz="3200" dirty="0" smtClean="0"/>
                        <a:t>9</a:t>
                      </a:r>
                      <a:endParaRPr lang="en-US" sz="3200" dirty="0"/>
                    </a:p>
                  </a:txBody>
                  <a:tcPr/>
                </a:tc>
                <a:tc>
                  <a:txBody>
                    <a:bodyPr/>
                    <a:lstStyle/>
                    <a:p>
                      <a:r>
                        <a:rPr lang="vi-VN" sz="3200" dirty="0" smtClean="0"/>
                        <a:t>Viếng</a:t>
                      </a:r>
                      <a:r>
                        <a:rPr lang="vi-VN" sz="3200" baseline="0" dirty="0" smtClean="0"/>
                        <a:t> lăng Bác</a:t>
                      </a:r>
                      <a:endParaRPr lang="en-US" sz="3200"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78507761"/>
                  </a:ext>
                </a:extLst>
              </a:tr>
              <a:tr h="483222">
                <a:tc>
                  <a:txBody>
                    <a:bodyPr/>
                    <a:lstStyle/>
                    <a:p>
                      <a:pPr algn="ctr"/>
                      <a:r>
                        <a:rPr lang="vi-VN" sz="3200" dirty="0" smtClean="0"/>
                        <a:t>10</a:t>
                      </a:r>
                      <a:endParaRPr lang="en-US" sz="3200" dirty="0"/>
                    </a:p>
                  </a:txBody>
                  <a:tcPr/>
                </a:tc>
                <a:tc>
                  <a:txBody>
                    <a:bodyPr/>
                    <a:lstStyle/>
                    <a:p>
                      <a:r>
                        <a:rPr lang="vi-VN" sz="3200" dirty="0" smtClean="0"/>
                        <a:t>Sang thu</a:t>
                      </a:r>
                      <a:endParaRPr lang="en-US" sz="3200"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89339840"/>
                  </a:ext>
                </a:extLst>
              </a:tr>
              <a:tr h="483222">
                <a:tc>
                  <a:txBody>
                    <a:bodyPr/>
                    <a:lstStyle/>
                    <a:p>
                      <a:pPr algn="ctr"/>
                      <a:r>
                        <a:rPr lang="vi-VN" sz="3200" dirty="0" smtClean="0"/>
                        <a:t>11</a:t>
                      </a:r>
                      <a:endParaRPr lang="en-US" sz="3200" dirty="0"/>
                    </a:p>
                  </a:txBody>
                  <a:tcPr/>
                </a:tc>
                <a:tc>
                  <a:txBody>
                    <a:bodyPr/>
                    <a:lstStyle/>
                    <a:p>
                      <a:r>
                        <a:rPr lang="vi-VN" sz="3200" dirty="0" smtClean="0"/>
                        <a:t>Nói</a:t>
                      </a:r>
                      <a:r>
                        <a:rPr lang="vi-VN" sz="3200" baseline="0" dirty="0" smtClean="0"/>
                        <a:t> với con</a:t>
                      </a:r>
                      <a:endParaRPr lang="en-US" sz="3200"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154928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3089842844"/>
              </p:ext>
            </p:extLst>
          </p:nvPr>
        </p:nvGraphicFramePr>
        <p:xfrm>
          <a:off x="419100" y="129540"/>
          <a:ext cx="17449800" cy="10027920"/>
        </p:xfrm>
        <a:graphic>
          <a:graphicData uri="http://schemas.openxmlformats.org/drawingml/2006/table">
            <a:tbl>
              <a:tblPr firstRow="1" bandRow="1">
                <a:tableStyleId>{5940675A-B579-460E-94D1-54222C63F5DA}</a:tableStyleId>
              </a:tblPr>
              <a:tblGrid>
                <a:gridCol w="815557">
                  <a:extLst>
                    <a:ext uri="{9D8B030D-6E8A-4147-A177-3AD203B41FA5}">
                      <a16:colId xmlns:a16="http://schemas.microsoft.com/office/drawing/2014/main" val="3128976307"/>
                    </a:ext>
                  </a:extLst>
                </a:gridCol>
                <a:gridCol w="1508474">
                  <a:extLst>
                    <a:ext uri="{9D8B030D-6E8A-4147-A177-3AD203B41FA5}">
                      <a16:colId xmlns:a16="http://schemas.microsoft.com/office/drawing/2014/main" val="708851034"/>
                    </a:ext>
                  </a:extLst>
                </a:gridCol>
                <a:gridCol w="1602779">
                  <a:extLst>
                    <a:ext uri="{9D8B030D-6E8A-4147-A177-3AD203B41FA5}">
                      <a16:colId xmlns:a16="http://schemas.microsoft.com/office/drawing/2014/main" val="2873972073"/>
                    </a:ext>
                  </a:extLst>
                </a:gridCol>
                <a:gridCol w="1763058">
                  <a:extLst>
                    <a:ext uri="{9D8B030D-6E8A-4147-A177-3AD203B41FA5}">
                      <a16:colId xmlns:a16="http://schemas.microsoft.com/office/drawing/2014/main" val="1603022704"/>
                    </a:ext>
                  </a:extLst>
                </a:gridCol>
                <a:gridCol w="1362363">
                  <a:extLst>
                    <a:ext uri="{9D8B030D-6E8A-4147-A177-3AD203B41FA5}">
                      <a16:colId xmlns:a16="http://schemas.microsoft.com/office/drawing/2014/main" val="1292479595"/>
                    </a:ext>
                  </a:extLst>
                </a:gridCol>
                <a:gridCol w="6390619">
                  <a:extLst>
                    <a:ext uri="{9D8B030D-6E8A-4147-A177-3AD203B41FA5}">
                      <a16:colId xmlns:a16="http://schemas.microsoft.com/office/drawing/2014/main" val="52986306"/>
                    </a:ext>
                  </a:extLst>
                </a:gridCol>
                <a:gridCol w="4006950">
                  <a:extLst>
                    <a:ext uri="{9D8B030D-6E8A-4147-A177-3AD203B41FA5}">
                      <a16:colId xmlns:a16="http://schemas.microsoft.com/office/drawing/2014/main" val="333352325"/>
                    </a:ext>
                  </a:extLst>
                </a:gridCol>
              </a:tblGrid>
              <a:tr h="1524000">
                <a:tc>
                  <a:txBody>
                    <a:bodyPr/>
                    <a:lstStyle/>
                    <a:p>
                      <a:pPr algn="ctr">
                        <a:lnSpc>
                          <a:spcPct val="150000"/>
                        </a:lnSpc>
                      </a:pPr>
                      <a:r>
                        <a:rPr lang="vi-VN" sz="2800" b="1" dirty="0" smtClean="0"/>
                        <a:t>Số</a:t>
                      </a:r>
                      <a:r>
                        <a:rPr lang="vi-VN" sz="2800" b="1" baseline="0" dirty="0" smtClean="0"/>
                        <a:t> TT</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Tên</a:t>
                      </a:r>
                      <a:r>
                        <a:rPr lang="vi-VN" sz="2800" b="1" baseline="0" dirty="0" smtClean="0"/>
                        <a:t> bài thơ</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Tác</a:t>
                      </a:r>
                      <a:r>
                        <a:rPr lang="vi-VN" sz="2800" b="1" baseline="0" dirty="0" smtClean="0"/>
                        <a:t> giả</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Năm</a:t>
                      </a:r>
                      <a:r>
                        <a:rPr lang="vi-VN" sz="2800" b="1" baseline="0" dirty="0" smtClean="0"/>
                        <a:t> sáng tác</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Thể</a:t>
                      </a:r>
                      <a:r>
                        <a:rPr lang="vi-VN" sz="2800" b="1" baseline="0" dirty="0" smtClean="0"/>
                        <a:t> thơ</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Tóm</a:t>
                      </a:r>
                      <a:r>
                        <a:rPr lang="vi-VN" sz="2800" b="1" baseline="0" dirty="0" smtClean="0"/>
                        <a:t> tắt </a:t>
                      </a:r>
                    </a:p>
                    <a:p>
                      <a:pPr algn="ctr">
                        <a:lnSpc>
                          <a:spcPct val="150000"/>
                        </a:lnSpc>
                      </a:pPr>
                      <a:r>
                        <a:rPr lang="vi-VN" sz="2800" b="1" baseline="0" dirty="0" smtClean="0"/>
                        <a:t>nội dung</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Đặc</a:t>
                      </a:r>
                      <a:r>
                        <a:rPr lang="vi-VN" sz="2800" b="1" baseline="0" dirty="0" smtClean="0"/>
                        <a:t> sắc nghệ thuật</a:t>
                      </a:r>
                      <a:endParaRPr lang="en-US" sz="2800" b="1" dirty="0"/>
                    </a:p>
                  </a:txBody>
                  <a:tcPr anchor="ctr">
                    <a:solidFill>
                      <a:schemeClr val="accent6">
                        <a:lumMod val="40000"/>
                        <a:lumOff val="60000"/>
                      </a:schemeClr>
                    </a:solidFill>
                  </a:tcPr>
                </a:tc>
                <a:extLst>
                  <a:ext uri="{0D108BD9-81ED-4DB2-BD59-A6C34878D82A}">
                    <a16:rowId xmlns:a16="http://schemas.microsoft.com/office/drawing/2014/main" val="677851535"/>
                  </a:ext>
                </a:extLst>
              </a:tr>
              <a:tr h="1380772">
                <a:tc>
                  <a:txBody>
                    <a:bodyPr/>
                    <a:lstStyle/>
                    <a:p>
                      <a:pPr algn="ctr"/>
                      <a:r>
                        <a:rPr lang="vi-VN" sz="2400" dirty="0" smtClean="0"/>
                        <a:t>1</a:t>
                      </a:r>
                      <a:endParaRPr lang="en-US" sz="2400" dirty="0"/>
                    </a:p>
                  </a:txBody>
                  <a:tcPr anchor="ctr"/>
                </a:tc>
                <a:tc>
                  <a:txBody>
                    <a:bodyPr/>
                    <a:lstStyle/>
                    <a:p>
                      <a:pPr>
                        <a:lnSpc>
                          <a:spcPct val="150000"/>
                        </a:lnSpc>
                      </a:pPr>
                      <a:r>
                        <a:rPr lang="vi-VN" sz="2400" dirty="0" smtClean="0"/>
                        <a:t>Đồng</a:t>
                      </a:r>
                      <a:r>
                        <a:rPr lang="vi-VN" sz="2400" baseline="0" dirty="0" smtClean="0"/>
                        <a:t> chí</a:t>
                      </a:r>
                      <a:endParaRPr lang="en-US" sz="2400" dirty="0"/>
                    </a:p>
                  </a:txBody>
                  <a:tcPr anchor="ctr"/>
                </a:tc>
                <a:tc>
                  <a:txBody>
                    <a:bodyPr/>
                    <a:lstStyle/>
                    <a:p>
                      <a:pPr>
                        <a:lnSpc>
                          <a:spcPct val="150000"/>
                        </a:lnSpc>
                      </a:pPr>
                      <a:r>
                        <a:rPr lang="vi-VN" sz="2400" dirty="0" smtClean="0"/>
                        <a:t> Chính</a:t>
                      </a:r>
                      <a:r>
                        <a:rPr lang="vi-VN" sz="2400" baseline="0" dirty="0" smtClean="0"/>
                        <a:t> Hữu</a:t>
                      </a:r>
                      <a:endParaRPr lang="en-US" sz="2400" dirty="0"/>
                    </a:p>
                  </a:txBody>
                  <a:tcPr anchor="ctr"/>
                </a:tc>
                <a:tc>
                  <a:txBody>
                    <a:bodyPr/>
                    <a:lstStyle/>
                    <a:p>
                      <a:pPr>
                        <a:lnSpc>
                          <a:spcPct val="150000"/>
                        </a:lnSpc>
                      </a:pPr>
                      <a:r>
                        <a:rPr lang="vi-VN" sz="2400" dirty="0" smtClean="0"/>
                        <a:t>1948</a:t>
                      </a:r>
                      <a:endParaRPr lang="en-US" sz="2400" dirty="0"/>
                    </a:p>
                  </a:txBody>
                  <a:tcPr anchor="ctr"/>
                </a:tc>
                <a:tc>
                  <a:txBody>
                    <a:bodyPr/>
                    <a:lstStyle/>
                    <a:p>
                      <a:pPr>
                        <a:lnSpc>
                          <a:spcPct val="150000"/>
                        </a:lnSpc>
                      </a:pPr>
                      <a:r>
                        <a:rPr lang="vi-VN" sz="2400" dirty="0" smtClean="0"/>
                        <a:t> Tự</a:t>
                      </a:r>
                      <a:r>
                        <a:rPr lang="vi-VN" sz="2400" baseline="0" dirty="0" smtClean="0"/>
                        <a:t> do</a:t>
                      </a:r>
                      <a:endParaRPr lang="en-US" sz="2400" dirty="0"/>
                    </a:p>
                  </a:txBody>
                  <a:tcPr anchor="ctr"/>
                </a:tc>
                <a:tc>
                  <a:txBody>
                    <a:bodyPr/>
                    <a:lstStyle/>
                    <a:p>
                      <a:pPr algn="just">
                        <a:lnSpc>
                          <a:spcPct val="150000"/>
                        </a:lnSpc>
                      </a:pPr>
                      <a:r>
                        <a:rPr lang="vi-VN" sz="2400" dirty="0" smtClean="0"/>
                        <a:t>Ca ngợi tình đồng chí đồng đội trên cơ sở cùng trg cảnh ngộ lí tưởng chiến</a:t>
                      </a:r>
                      <a:r>
                        <a:rPr lang="vi-VN" sz="2400" baseline="0" dirty="0" smtClean="0"/>
                        <a:t> đấu </a:t>
                      </a:r>
                      <a:r>
                        <a:rPr lang="vi-VN" sz="2400" dirty="0" smtClean="0"/>
                        <a:t>, tình đồng</a:t>
                      </a:r>
                      <a:r>
                        <a:rPr lang="vi-VN" sz="2400" baseline="0" dirty="0" smtClean="0"/>
                        <a:t> chí</a:t>
                      </a:r>
                      <a:r>
                        <a:rPr lang="vi-VN" sz="2400" dirty="0" smtClean="0"/>
                        <a:t> trở thành sức mạnh vẻ đẹp tinh thần của người lính Cách</a:t>
                      </a:r>
                      <a:r>
                        <a:rPr lang="vi-VN" sz="2400" baseline="0" dirty="0" smtClean="0"/>
                        <a:t> mạng.</a:t>
                      </a:r>
                      <a:endParaRPr lang="en-US" sz="2400" dirty="0"/>
                    </a:p>
                  </a:txBody>
                  <a:tcPr/>
                </a:tc>
                <a:tc>
                  <a:txBody>
                    <a:bodyPr/>
                    <a:lstStyle/>
                    <a:p>
                      <a:pPr algn="just">
                        <a:lnSpc>
                          <a:spcPct val="150000"/>
                        </a:lnSpc>
                      </a:pPr>
                      <a:r>
                        <a:rPr lang="en-US" sz="2400" dirty="0" smtClean="0">
                          <a:latin typeface="Arial" panose="020B0604020202020204" pitchFamily="34" charset="0"/>
                          <a:cs typeface="Arial" panose="020B0604020202020204" pitchFamily="34" charset="0"/>
                        </a:rPr>
                        <a:t>Chi </a:t>
                      </a:r>
                      <a:r>
                        <a:rPr lang="en-US" sz="2400" dirty="0" err="1" smtClean="0">
                          <a:latin typeface="Arial" panose="020B0604020202020204" pitchFamily="34" charset="0"/>
                          <a:cs typeface="Arial" panose="020B0604020202020204" pitchFamily="34" charset="0"/>
                        </a:rPr>
                        <a:t>tiết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hình</a:t>
                      </a:r>
                      <a:r>
                        <a:rPr lang="en-US" sz="2400" dirty="0" smtClean="0">
                          <a:latin typeface="Arial" panose="020B0604020202020204" pitchFamily="34" charset="0"/>
                          <a:cs typeface="Arial" panose="020B0604020202020204" pitchFamily="34" charset="0"/>
                        </a:rPr>
                        <a:t> ảnh, </a:t>
                      </a:r>
                      <a:r>
                        <a:rPr lang="en-US" sz="2400" dirty="0" err="1" smtClean="0">
                          <a:latin typeface="Arial" panose="020B0604020202020204" pitchFamily="34" charset="0"/>
                          <a:cs typeface="Arial" panose="020B0604020202020204" pitchFamily="34" charset="0"/>
                        </a:rPr>
                        <a:t>ngôn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ngữ</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giản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dị</a:t>
                      </a:r>
                      <a:r>
                        <a:rPr lang="en-US" sz="2400" dirty="0" smtClean="0">
                          <a:latin typeface="Arial" panose="020B0604020202020204" pitchFamily="34" charset="0"/>
                          <a:cs typeface="Arial" panose="020B0604020202020204" pitchFamily="34" charset="0"/>
                        </a:rPr>
                        <a:t> chân </a:t>
                      </a:r>
                      <a:r>
                        <a:rPr lang="en-US" sz="2400" dirty="0" err="1" smtClean="0">
                          <a:latin typeface="Arial" panose="020B0604020202020204" pitchFamily="34" charset="0"/>
                          <a:cs typeface="Arial" panose="020B0604020202020204" pitchFamily="34" charset="0"/>
                        </a:rPr>
                        <a:t>thực</a:t>
                      </a:r>
                      <a:r>
                        <a:rPr lang="en-US" sz="2400" dirty="0" smtClean="0">
                          <a:latin typeface="Arial" panose="020B0604020202020204" pitchFamily="34" charset="0"/>
                          <a:cs typeface="Arial" panose="020B0604020202020204" pitchFamily="34" charset="0"/>
                        </a:rPr>
                        <a:t>, cô </a:t>
                      </a:r>
                      <a:r>
                        <a:rPr lang="en-US" sz="2400" dirty="0" err="1" smtClean="0">
                          <a:latin typeface="Arial" panose="020B0604020202020204" pitchFamily="34" charset="0"/>
                          <a:cs typeface="Arial" panose="020B0604020202020204" pitchFamily="34" charset="0"/>
                        </a:rPr>
                        <a:t>đọng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giàu </a:t>
                      </a:r>
                      <a:r>
                        <a:rPr lang="en-US" sz="2400" dirty="0" err="1" smtClean="0">
                          <a:latin typeface="Arial" panose="020B0604020202020204" pitchFamily="34" charset="0"/>
                          <a:cs typeface="Arial" panose="020B0604020202020204" pitchFamily="34" charset="0"/>
                        </a:rPr>
                        <a:t>sức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biểu</a:t>
                      </a:r>
                      <a:r>
                        <a:rPr lang="en-US" sz="2400" dirty="0" smtClean="0">
                          <a:latin typeface="Arial" panose="020B0604020202020204" pitchFamily="34" charset="0"/>
                          <a:cs typeface="Arial" panose="020B0604020202020204" pitchFamily="34" charset="0"/>
                        </a:rPr>
                        <a:t> cảm.</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0701822"/>
                  </a:ext>
                </a:extLst>
              </a:tr>
              <a:tr h="1380772">
                <a:tc>
                  <a:txBody>
                    <a:bodyPr/>
                    <a:lstStyle/>
                    <a:p>
                      <a:pPr algn="ctr"/>
                      <a:r>
                        <a:rPr lang="vi-VN" sz="2400" dirty="0" smtClean="0"/>
                        <a:t>2</a:t>
                      </a:r>
                      <a:endParaRPr lang="en-US" sz="2400" dirty="0"/>
                    </a:p>
                  </a:txBody>
                  <a:tcPr anchor="ctr"/>
                </a:tc>
                <a:tc>
                  <a:txBody>
                    <a:bodyPr/>
                    <a:lstStyle/>
                    <a:p>
                      <a:pPr algn="ctr">
                        <a:lnSpc>
                          <a:spcPct val="150000"/>
                        </a:lnSpc>
                      </a:pPr>
                      <a:r>
                        <a:rPr lang="vi-VN" sz="2400" dirty="0" smtClean="0"/>
                        <a:t>Bài</a:t>
                      </a:r>
                      <a:r>
                        <a:rPr lang="vi-VN" sz="2400" baseline="0" dirty="0" smtClean="0"/>
                        <a:t> thơ về tiểu đội xe không kính</a:t>
                      </a:r>
                      <a:endParaRPr lang="en-US" sz="2400" dirty="0"/>
                    </a:p>
                  </a:txBody>
                  <a:tcPr anchor="ctr"/>
                </a:tc>
                <a:tc>
                  <a:txBody>
                    <a:bodyPr/>
                    <a:lstStyle/>
                    <a:p>
                      <a:r>
                        <a:rPr lang="vi-VN" sz="2400" dirty="0" smtClean="0"/>
                        <a:t>Phạm</a:t>
                      </a:r>
                      <a:r>
                        <a:rPr lang="vi-VN" sz="2400" baseline="0" dirty="0" smtClean="0"/>
                        <a:t> Tiến Duật</a:t>
                      </a:r>
                      <a:endParaRPr lang="en-US" sz="2400" dirty="0"/>
                    </a:p>
                  </a:txBody>
                  <a:tcPr anchor="ctr"/>
                </a:tc>
                <a:tc>
                  <a:txBody>
                    <a:bodyPr/>
                    <a:lstStyle/>
                    <a:p>
                      <a:r>
                        <a:rPr lang="vi-VN" sz="2400" dirty="0" smtClean="0"/>
                        <a:t>1969</a:t>
                      </a:r>
                      <a:endParaRPr lang="en-US" sz="2400" dirty="0"/>
                    </a:p>
                  </a:txBody>
                  <a:tcPr anchor="ctr"/>
                </a:tc>
                <a:tc>
                  <a:txBody>
                    <a:bodyPr/>
                    <a:lstStyle/>
                    <a:p>
                      <a:r>
                        <a:rPr lang="vi-VN" sz="2400" dirty="0" smtClean="0"/>
                        <a:t>Tự</a:t>
                      </a:r>
                      <a:r>
                        <a:rPr lang="vi-VN" sz="2400" baseline="0" dirty="0" smtClean="0"/>
                        <a:t> do </a:t>
                      </a:r>
                      <a:endParaRPr lang="en-US" sz="2400" dirty="0"/>
                    </a:p>
                  </a:txBody>
                  <a:tcPr anchor="ctr"/>
                </a:tc>
                <a:tc>
                  <a:txBody>
                    <a:bodyPr/>
                    <a:lstStyle/>
                    <a:p>
                      <a:pPr algn="just">
                        <a:lnSpc>
                          <a:spcPct val="150000"/>
                        </a:lnSpc>
                      </a:pPr>
                      <a:r>
                        <a:rPr lang="vi-VN" sz="2400" dirty="0" smtClean="0"/>
                        <a:t>Qua hình</a:t>
                      </a:r>
                      <a:r>
                        <a:rPr lang="vi-VN" sz="2400" baseline="0" dirty="0" smtClean="0"/>
                        <a:t> </a:t>
                      </a:r>
                      <a:r>
                        <a:rPr lang="vi-VN" sz="2400" dirty="0" smtClean="0"/>
                        <a:t>ảnh những chiếc xe không kính, khắc hoạ nổi bật những hình</a:t>
                      </a:r>
                      <a:r>
                        <a:rPr lang="vi-VN" sz="2400" baseline="0" dirty="0" smtClean="0"/>
                        <a:t> </a:t>
                      </a:r>
                      <a:r>
                        <a:rPr lang="vi-VN" sz="2400" dirty="0" smtClean="0"/>
                        <a:t>ảnh người lái xe với tư thế hiên ngang, dũng cảm.</a:t>
                      </a:r>
                      <a:endParaRPr lang="en-US" sz="2400" dirty="0"/>
                    </a:p>
                  </a:txBody>
                  <a:tcPr/>
                </a:tc>
                <a:tc>
                  <a:txBody>
                    <a:bodyPr/>
                    <a:lstStyle/>
                    <a:p>
                      <a:pPr algn="just">
                        <a:lnSpc>
                          <a:spcPct val="150000"/>
                        </a:lnSpc>
                      </a:pPr>
                      <a:r>
                        <a:rPr lang="en-US" sz="2400" dirty="0" err="1" smtClean="0">
                          <a:latin typeface="Arial" panose="020B0604020202020204" pitchFamily="34" charset="0"/>
                          <a:cs typeface="Arial" panose="020B0604020202020204" pitchFamily="34" charset="0"/>
                        </a:rPr>
                        <a:t>Chất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liệu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hiện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thực</a:t>
                      </a:r>
                      <a:r>
                        <a:rPr lang="en-US" sz="2400" dirty="0" smtClean="0">
                          <a:latin typeface="Arial" panose="020B0604020202020204" pitchFamily="34" charset="0"/>
                          <a:cs typeface="Arial" panose="020B0604020202020204" pitchFamily="34" charset="0"/>
                        </a:rPr>
                        <a:t> sinh </a:t>
                      </a:r>
                      <a:r>
                        <a:rPr lang="en-US" sz="2400" dirty="0" err="1" smtClean="0">
                          <a:latin typeface="Arial" panose="020B0604020202020204" pitchFamily="34" charset="0"/>
                          <a:cs typeface="Arial" panose="020B0604020202020204" pitchFamily="34" charset="0"/>
                        </a:rPr>
                        <a:t>động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hình</a:t>
                      </a:r>
                      <a:r>
                        <a:rPr lang="en-US" sz="2400" dirty="0" smtClean="0">
                          <a:latin typeface="Arial" panose="020B0604020202020204" pitchFamily="34" charset="0"/>
                          <a:cs typeface="Arial" panose="020B0604020202020204" pitchFamily="34" charset="0"/>
                        </a:rPr>
                        <a:t> ảnh </a:t>
                      </a:r>
                      <a:r>
                        <a:rPr lang="en-US" sz="2400" dirty="0" err="1" smtClean="0">
                          <a:latin typeface="Arial" panose="020B0604020202020204" pitchFamily="34" charset="0"/>
                          <a:cs typeface="Arial" panose="020B0604020202020204" pitchFamily="34" charset="0"/>
                        </a:rPr>
                        <a:t>độc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đáo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giọng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điệu</a:t>
                      </a:r>
                      <a:r>
                        <a:rPr lang="en-US" sz="2400" dirty="0" smtClean="0">
                          <a:latin typeface="Arial" panose="020B0604020202020204" pitchFamily="34" charset="0"/>
                          <a:cs typeface="Arial" panose="020B0604020202020204" pitchFamily="34" charset="0"/>
                        </a:rPr>
                        <a:t> tự </a:t>
                      </a:r>
                      <a:r>
                        <a:rPr lang="en-US" sz="2400" dirty="0" err="1" smtClean="0">
                          <a:latin typeface="Arial" panose="020B0604020202020204" pitchFamily="34" charset="0"/>
                          <a:cs typeface="Arial" panose="020B0604020202020204" pitchFamily="34" charset="0"/>
                        </a:rPr>
                        <a:t>nhiên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khoẻ</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khoắn</a:t>
                      </a:r>
                      <a:r>
                        <a:rPr lang="en-US" sz="2400" dirty="0" smtClean="0">
                          <a:latin typeface="Arial" panose="020B0604020202020204" pitchFamily="34" charset="0"/>
                          <a:cs typeface="Arial" panose="020B0604020202020204" pitchFamily="34" charset="0"/>
                        </a:rPr>
                        <a:t> giàu tính </a:t>
                      </a:r>
                      <a:r>
                        <a:rPr lang="en-US" sz="2400" dirty="0" err="1" smtClean="0">
                          <a:latin typeface="Arial" panose="020B0604020202020204" pitchFamily="34" charset="0"/>
                          <a:cs typeface="Arial" panose="020B0604020202020204" pitchFamily="34" charset="0"/>
                        </a:rPr>
                        <a:t>khẩu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ngữ</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00215"/>
                  </a:ext>
                </a:extLst>
              </a:tr>
              <a:tr h="1380772">
                <a:tc>
                  <a:txBody>
                    <a:bodyPr/>
                    <a:lstStyle/>
                    <a:p>
                      <a:pPr algn="ctr"/>
                      <a:r>
                        <a:rPr lang="vi-VN" sz="2400" dirty="0" smtClean="0"/>
                        <a:t>3</a:t>
                      </a:r>
                      <a:endParaRPr lang="en-US" sz="2400" dirty="0"/>
                    </a:p>
                  </a:txBody>
                  <a:tcPr anchor="ctr"/>
                </a:tc>
                <a:tc>
                  <a:txBody>
                    <a:bodyPr/>
                    <a:lstStyle/>
                    <a:p>
                      <a:pPr algn="ctr">
                        <a:lnSpc>
                          <a:spcPct val="150000"/>
                        </a:lnSpc>
                      </a:pPr>
                      <a:r>
                        <a:rPr lang="vi-VN" sz="2400" dirty="0" smtClean="0"/>
                        <a:t>Đoàn</a:t>
                      </a:r>
                      <a:r>
                        <a:rPr lang="vi-VN" sz="2400" baseline="0" dirty="0" smtClean="0"/>
                        <a:t> thuyền đánh cá</a:t>
                      </a:r>
                      <a:endParaRPr lang="en-US" sz="2400" dirty="0"/>
                    </a:p>
                  </a:txBody>
                  <a:tcPr anchor="ctr"/>
                </a:tc>
                <a:tc>
                  <a:txBody>
                    <a:bodyPr/>
                    <a:lstStyle/>
                    <a:p>
                      <a:r>
                        <a:rPr lang="vi-VN" sz="2400" dirty="0" smtClean="0"/>
                        <a:t>Huy Cận</a:t>
                      </a:r>
                      <a:endParaRPr lang="en-US" sz="2400" dirty="0"/>
                    </a:p>
                  </a:txBody>
                  <a:tcPr anchor="ctr"/>
                </a:tc>
                <a:tc>
                  <a:txBody>
                    <a:bodyPr/>
                    <a:lstStyle/>
                    <a:p>
                      <a:r>
                        <a:rPr lang="vi-VN" sz="2400" dirty="0" smtClean="0"/>
                        <a:t>1958</a:t>
                      </a:r>
                      <a:endParaRPr lang="en-US" sz="2400" dirty="0"/>
                    </a:p>
                  </a:txBody>
                  <a:tcPr anchor="ctr"/>
                </a:tc>
                <a:tc>
                  <a:txBody>
                    <a:bodyPr/>
                    <a:lstStyle/>
                    <a:p>
                      <a:r>
                        <a:rPr lang="vi-VN" sz="2400" dirty="0" smtClean="0"/>
                        <a:t>Bảy</a:t>
                      </a:r>
                      <a:r>
                        <a:rPr lang="vi-VN" sz="2400" baseline="0" dirty="0" smtClean="0"/>
                        <a:t> chữ</a:t>
                      </a:r>
                      <a:endParaRPr lang="en-US" sz="2400" dirty="0"/>
                    </a:p>
                  </a:txBody>
                  <a:tcPr anchor="ctr"/>
                </a:tc>
                <a:tc>
                  <a:txBody>
                    <a:bodyPr/>
                    <a:lstStyle/>
                    <a:p>
                      <a:pPr algn="just">
                        <a:lnSpc>
                          <a:spcPct val="150000"/>
                        </a:lnSpc>
                      </a:pPr>
                      <a:r>
                        <a:rPr lang="vi-VN" sz="2400" dirty="0" smtClean="0"/>
                        <a:t>Những bức tranh đẹp, rộng lớn, tráng lệ về thiên nhiên, vũ trụ và người lao động trên biển theo hành trình chuyến ra khơi đánh cá của đoàn thuyền. Qua đó thể hiện cảm xúc về thiên nhiên và lao động, niềm vui trong cuộc sống mới.</a:t>
                      </a:r>
                      <a:endParaRPr lang="en-US" sz="2400" dirty="0"/>
                    </a:p>
                  </a:txBody>
                  <a:tcPr/>
                </a:tc>
                <a:tc>
                  <a:txBody>
                    <a:bodyPr/>
                    <a:lstStyle/>
                    <a:p>
                      <a:pPr algn="just">
                        <a:lnSpc>
                          <a:spcPct val="150000"/>
                        </a:lnSpc>
                      </a:pPr>
                      <a:r>
                        <a:rPr lang="vi-VN" sz="2400" dirty="0" smtClean="0"/>
                        <a:t>Tứ thơ độc đáo, giọng điệu khoẻ khoắn,</a:t>
                      </a:r>
                      <a:r>
                        <a:rPr lang="vi-VN" sz="2400" baseline="0" dirty="0" smtClean="0"/>
                        <a:t> tự nhiên</a:t>
                      </a:r>
                      <a:r>
                        <a:rPr lang="vi-VN" sz="2400" dirty="0" smtClean="0"/>
                        <a:t>, lời thơ gần với lời nói.</a:t>
                      </a:r>
                      <a:endParaRPr lang="en-US" sz="2400" dirty="0"/>
                    </a:p>
                  </a:txBody>
                  <a:tcPr/>
                </a:tc>
                <a:extLst>
                  <a:ext uri="{0D108BD9-81ED-4DB2-BD59-A6C34878D82A}">
                    <a16:rowId xmlns:a16="http://schemas.microsoft.com/office/drawing/2014/main" val="83458011"/>
                  </a:ext>
                </a:extLst>
              </a:tr>
            </a:tbl>
          </a:graphicData>
        </a:graphic>
      </p:graphicFrame>
    </p:spTree>
    <p:extLst>
      <p:ext uri="{BB962C8B-B14F-4D97-AF65-F5344CB8AC3E}">
        <p14:creationId xmlns:p14="http://schemas.microsoft.com/office/powerpoint/2010/main" val="21035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2996419989"/>
              </p:ext>
            </p:extLst>
          </p:nvPr>
        </p:nvGraphicFramePr>
        <p:xfrm>
          <a:off x="419100" y="266701"/>
          <a:ext cx="17449800" cy="9998187"/>
        </p:xfrm>
        <a:graphic>
          <a:graphicData uri="http://schemas.openxmlformats.org/drawingml/2006/table">
            <a:tbl>
              <a:tblPr firstRow="1" bandRow="1">
                <a:tableStyleId>{5940675A-B579-460E-94D1-54222C63F5DA}</a:tableStyleId>
              </a:tblPr>
              <a:tblGrid>
                <a:gridCol w="815557">
                  <a:extLst>
                    <a:ext uri="{9D8B030D-6E8A-4147-A177-3AD203B41FA5}">
                      <a16:colId xmlns:a16="http://schemas.microsoft.com/office/drawing/2014/main" val="3128976307"/>
                    </a:ext>
                  </a:extLst>
                </a:gridCol>
                <a:gridCol w="1508474">
                  <a:extLst>
                    <a:ext uri="{9D8B030D-6E8A-4147-A177-3AD203B41FA5}">
                      <a16:colId xmlns:a16="http://schemas.microsoft.com/office/drawing/2014/main" val="708851034"/>
                    </a:ext>
                  </a:extLst>
                </a:gridCol>
                <a:gridCol w="1602779">
                  <a:extLst>
                    <a:ext uri="{9D8B030D-6E8A-4147-A177-3AD203B41FA5}">
                      <a16:colId xmlns:a16="http://schemas.microsoft.com/office/drawing/2014/main" val="2873972073"/>
                    </a:ext>
                  </a:extLst>
                </a:gridCol>
                <a:gridCol w="1763058">
                  <a:extLst>
                    <a:ext uri="{9D8B030D-6E8A-4147-A177-3AD203B41FA5}">
                      <a16:colId xmlns:a16="http://schemas.microsoft.com/office/drawing/2014/main" val="1603022704"/>
                    </a:ext>
                  </a:extLst>
                </a:gridCol>
                <a:gridCol w="1362363">
                  <a:extLst>
                    <a:ext uri="{9D8B030D-6E8A-4147-A177-3AD203B41FA5}">
                      <a16:colId xmlns:a16="http://schemas.microsoft.com/office/drawing/2014/main" val="1292479595"/>
                    </a:ext>
                  </a:extLst>
                </a:gridCol>
                <a:gridCol w="6390619">
                  <a:extLst>
                    <a:ext uri="{9D8B030D-6E8A-4147-A177-3AD203B41FA5}">
                      <a16:colId xmlns:a16="http://schemas.microsoft.com/office/drawing/2014/main" val="52986306"/>
                    </a:ext>
                  </a:extLst>
                </a:gridCol>
                <a:gridCol w="4006950">
                  <a:extLst>
                    <a:ext uri="{9D8B030D-6E8A-4147-A177-3AD203B41FA5}">
                      <a16:colId xmlns:a16="http://schemas.microsoft.com/office/drawing/2014/main" val="333352325"/>
                    </a:ext>
                  </a:extLst>
                </a:gridCol>
              </a:tblGrid>
              <a:tr h="1265642">
                <a:tc>
                  <a:txBody>
                    <a:bodyPr/>
                    <a:lstStyle/>
                    <a:p>
                      <a:pPr algn="ctr">
                        <a:lnSpc>
                          <a:spcPct val="150000"/>
                        </a:lnSpc>
                      </a:pPr>
                      <a:r>
                        <a:rPr lang="vi-VN" sz="2800" b="1" dirty="0" smtClean="0"/>
                        <a:t>Số</a:t>
                      </a:r>
                      <a:r>
                        <a:rPr lang="vi-VN" sz="2800" b="1" baseline="0" dirty="0" smtClean="0"/>
                        <a:t> TT</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Tên</a:t>
                      </a:r>
                      <a:r>
                        <a:rPr lang="vi-VN" sz="2800" b="1" baseline="0" dirty="0" smtClean="0"/>
                        <a:t> bài thơ</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Tác</a:t>
                      </a:r>
                      <a:r>
                        <a:rPr lang="vi-VN" sz="2800" b="1" baseline="0" dirty="0" smtClean="0"/>
                        <a:t> giả</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Năm</a:t>
                      </a:r>
                      <a:r>
                        <a:rPr lang="vi-VN" sz="2800" b="1" baseline="0" dirty="0" smtClean="0"/>
                        <a:t> sáng tác</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Thể</a:t>
                      </a:r>
                      <a:r>
                        <a:rPr lang="vi-VN" sz="2800" b="1" baseline="0" dirty="0" smtClean="0"/>
                        <a:t> thơ</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Tóm</a:t>
                      </a:r>
                      <a:r>
                        <a:rPr lang="vi-VN" sz="2800" b="1" baseline="0" dirty="0" smtClean="0"/>
                        <a:t> tắt </a:t>
                      </a:r>
                    </a:p>
                    <a:p>
                      <a:pPr algn="ctr">
                        <a:lnSpc>
                          <a:spcPct val="150000"/>
                        </a:lnSpc>
                      </a:pPr>
                      <a:r>
                        <a:rPr lang="vi-VN" sz="2800" b="1" baseline="0" dirty="0" smtClean="0"/>
                        <a:t>nội dung</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Đặc</a:t>
                      </a:r>
                      <a:r>
                        <a:rPr lang="vi-VN" sz="2800" b="1" baseline="0" dirty="0" smtClean="0"/>
                        <a:t> sắc nghệ thuật</a:t>
                      </a:r>
                      <a:endParaRPr lang="en-US" sz="2800" b="1" dirty="0"/>
                    </a:p>
                  </a:txBody>
                  <a:tcPr anchor="ctr">
                    <a:solidFill>
                      <a:schemeClr val="accent6">
                        <a:lumMod val="40000"/>
                        <a:lumOff val="60000"/>
                      </a:schemeClr>
                    </a:solidFill>
                  </a:tcPr>
                </a:tc>
                <a:extLst>
                  <a:ext uri="{0D108BD9-81ED-4DB2-BD59-A6C34878D82A}">
                    <a16:rowId xmlns:a16="http://schemas.microsoft.com/office/drawing/2014/main" val="677851535"/>
                  </a:ext>
                </a:extLst>
              </a:tr>
              <a:tr h="2163590">
                <a:tc>
                  <a:txBody>
                    <a:bodyPr/>
                    <a:lstStyle/>
                    <a:p>
                      <a:pPr algn="ctr"/>
                      <a:r>
                        <a:rPr lang="vi-VN" sz="2400" dirty="0" smtClean="0"/>
                        <a:t>4</a:t>
                      </a:r>
                      <a:endParaRPr lang="en-US" sz="2400" dirty="0"/>
                    </a:p>
                  </a:txBody>
                  <a:tcPr anchor="ctr"/>
                </a:tc>
                <a:tc>
                  <a:txBody>
                    <a:bodyPr/>
                    <a:lstStyle/>
                    <a:p>
                      <a:pPr>
                        <a:lnSpc>
                          <a:spcPct val="150000"/>
                        </a:lnSpc>
                      </a:pPr>
                      <a:r>
                        <a:rPr lang="vi-VN" sz="2400" dirty="0" smtClean="0"/>
                        <a:t>Bếp</a:t>
                      </a:r>
                      <a:r>
                        <a:rPr lang="vi-VN" sz="2400" baseline="0" dirty="0" smtClean="0"/>
                        <a:t> lửa</a:t>
                      </a:r>
                      <a:endParaRPr lang="en-US" sz="2400" dirty="0"/>
                    </a:p>
                  </a:txBody>
                  <a:tcPr anchor="ctr"/>
                </a:tc>
                <a:tc>
                  <a:txBody>
                    <a:bodyPr/>
                    <a:lstStyle/>
                    <a:p>
                      <a:pPr>
                        <a:lnSpc>
                          <a:spcPct val="150000"/>
                        </a:lnSpc>
                      </a:pPr>
                      <a:r>
                        <a:rPr lang="vi-VN" sz="2400" dirty="0" smtClean="0"/>
                        <a:t> Bằng</a:t>
                      </a:r>
                      <a:r>
                        <a:rPr lang="vi-VN" sz="2400" baseline="0" dirty="0" smtClean="0"/>
                        <a:t> Việt</a:t>
                      </a:r>
                      <a:endParaRPr lang="en-US" sz="2400" dirty="0"/>
                    </a:p>
                  </a:txBody>
                  <a:tcPr anchor="ctr"/>
                </a:tc>
                <a:tc>
                  <a:txBody>
                    <a:bodyPr/>
                    <a:lstStyle/>
                    <a:p>
                      <a:pPr algn="ctr">
                        <a:lnSpc>
                          <a:spcPct val="150000"/>
                        </a:lnSpc>
                      </a:pPr>
                      <a:r>
                        <a:rPr lang="vi-VN" sz="2400" dirty="0" smtClean="0"/>
                        <a:t>1963</a:t>
                      </a:r>
                      <a:endParaRPr lang="en-US" sz="2400" dirty="0"/>
                    </a:p>
                  </a:txBody>
                  <a:tcPr anchor="ctr"/>
                </a:tc>
                <a:tc>
                  <a:txBody>
                    <a:bodyPr/>
                    <a:lstStyle/>
                    <a:p>
                      <a:pPr algn="ctr">
                        <a:lnSpc>
                          <a:spcPct val="150000"/>
                        </a:lnSpc>
                      </a:pPr>
                      <a:r>
                        <a:rPr lang="vi-VN" sz="2400" dirty="0" smtClean="0"/>
                        <a:t> Kết hợp 7 và 8 chữ</a:t>
                      </a:r>
                      <a:endParaRPr lang="en-US" sz="2400" dirty="0"/>
                    </a:p>
                  </a:txBody>
                  <a:tcPr anchor="ctr"/>
                </a:tc>
                <a:tc>
                  <a:txBody>
                    <a:bodyPr/>
                    <a:lstStyle/>
                    <a:p>
                      <a:pPr algn="just">
                        <a:lnSpc>
                          <a:spcPct val="150000"/>
                        </a:lnSpc>
                      </a:pPr>
                      <a:r>
                        <a:rPr lang="vi-VN" sz="2400" dirty="0" smtClean="0"/>
                        <a:t>Những kỉ niệm đầy xúc động về bà và tình bà cháu, thể hiện lòng kính yêu, trân trọng và biết ơn của cháu đối với bà và cũng là đối với gia đình, quê hương, đất nước.</a:t>
                      </a:r>
                      <a:endParaRPr lang="en-US" sz="2400" dirty="0"/>
                    </a:p>
                  </a:txBody>
                  <a:tcPr/>
                </a:tc>
                <a:tc>
                  <a:txBody>
                    <a:bodyPr/>
                    <a:lstStyle/>
                    <a:p>
                      <a:pPr algn="just">
                        <a:lnSpc>
                          <a:spcPct val="150000"/>
                        </a:lnSpc>
                      </a:pPr>
                      <a:r>
                        <a:rPr lang="vi-VN" sz="2400" dirty="0" smtClean="0">
                          <a:latin typeface="+mn-lt"/>
                          <a:cs typeface="Arial" panose="020B0604020202020204" pitchFamily="34" charset="0"/>
                        </a:rPr>
                        <a:t>Kết hợp giữa biểu cảm với miêu tả và bình luận; sáng tạo hình ảnh bếp lửa gắn liền với hình ảnh người bà.</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0701822"/>
                  </a:ext>
                </a:extLst>
              </a:tr>
              <a:tr h="1630558">
                <a:tc>
                  <a:txBody>
                    <a:bodyPr/>
                    <a:lstStyle/>
                    <a:p>
                      <a:pPr algn="ctr"/>
                      <a:r>
                        <a:rPr lang="vi-VN" sz="2400" dirty="0" smtClean="0"/>
                        <a:t>5</a:t>
                      </a:r>
                      <a:endParaRPr lang="en-US" sz="2400" dirty="0"/>
                    </a:p>
                  </a:txBody>
                  <a:tcPr anchor="ctr"/>
                </a:tc>
                <a:tc>
                  <a:txBody>
                    <a:bodyPr/>
                    <a:lstStyle/>
                    <a:p>
                      <a:pPr algn="ctr">
                        <a:lnSpc>
                          <a:spcPct val="150000"/>
                        </a:lnSpc>
                      </a:pPr>
                      <a:r>
                        <a:rPr lang="vi-VN" sz="2400" dirty="0" smtClean="0"/>
                        <a:t>Khúc </a:t>
                      </a:r>
                    </a:p>
                    <a:p>
                      <a:pPr algn="ctr">
                        <a:lnSpc>
                          <a:spcPct val="150000"/>
                        </a:lnSpc>
                      </a:pPr>
                      <a:r>
                        <a:rPr lang="vi-VN" sz="2400" dirty="0" smtClean="0"/>
                        <a:t>hát </a:t>
                      </a:r>
                    </a:p>
                    <a:p>
                      <a:pPr algn="ctr">
                        <a:lnSpc>
                          <a:spcPct val="150000"/>
                        </a:lnSpc>
                      </a:pPr>
                      <a:r>
                        <a:rPr lang="vi-VN" sz="2400" dirty="0" smtClean="0"/>
                        <a:t>ru</a:t>
                      </a:r>
                      <a:endParaRPr lang="en-US" sz="2400" dirty="0"/>
                    </a:p>
                  </a:txBody>
                  <a:tcPr anchor="ctr"/>
                </a:tc>
                <a:tc>
                  <a:txBody>
                    <a:bodyPr/>
                    <a:lstStyle/>
                    <a:p>
                      <a:pPr algn="ctr">
                        <a:lnSpc>
                          <a:spcPct val="150000"/>
                        </a:lnSpc>
                      </a:pPr>
                      <a:r>
                        <a:rPr lang="vi-VN" sz="2400" dirty="0" smtClean="0"/>
                        <a:t>Nguyễn Khoa Điềm</a:t>
                      </a:r>
                      <a:endParaRPr lang="en-US" sz="2400" dirty="0"/>
                    </a:p>
                  </a:txBody>
                  <a:tcPr anchor="ctr"/>
                </a:tc>
                <a:tc>
                  <a:txBody>
                    <a:bodyPr/>
                    <a:lstStyle/>
                    <a:p>
                      <a:pPr algn="ctr"/>
                      <a:r>
                        <a:rPr lang="vi-VN" sz="2400" dirty="0" smtClean="0"/>
                        <a:t>1971 </a:t>
                      </a:r>
                      <a:endParaRPr lang="en-US" sz="2400" dirty="0"/>
                    </a:p>
                  </a:txBody>
                  <a:tcPr anchor="ctr"/>
                </a:tc>
                <a:tc>
                  <a:txBody>
                    <a:bodyPr/>
                    <a:lstStyle/>
                    <a:p>
                      <a:r>
                        <a:rPr lang="vi-VN" sz="2400" dirty="0" smtClean="0"/>
                        <a:t>8 chữ</a:t>
                      </a:r>
                      <a:r>
                        <a:rPr lang="vi-VN" sz="2400" baseline="0" dirty="0" smtClean="0"/>
                        <a:t> </a:t>
                      </a:r>
                      <a:endParaRPr lang="en-US" sz="2400" dirty="0"/>
                    </a:p>
                  </a:txBody>
                  <a:tcPr anchor="ctr"/>
                </a:tc>
                <a:tc>
                  <a:txBody>
                    <a:bodyPr/>
                    <a:lstStyle/>
                    <a:p>
                      <a:pPr algn="just">
                        <a:lnSpc>
                          <a:spcPct val="150000"/>
                        </a:lnSpc>
                      </a:pPr>
                      <a:r>
                        <a:rPr lang="vi-VN" sz="2400" dirty="0" smtClean="0"/>
                        <a:t>Tình yêu thương con gắn liền tình yêu đất nước, khát vọng tương lại.</a:t>
                      </a:r>
                      <a:endParaRPr lang="en-US" sz="2400" dirty="0"/>
                    </a:p>
                  </a:txBody>
                  <a:tcPr/>
                </a:tc>
                <a:tc>
                  <a:txBody>
                    <a:bodyPr/>
                    <a:lstStyle/>
                    <a:p>
                      <a:pPr algn="just">
                        <a:lnSpc>
                          <a:spcPct val="150000"/>
                        </a:lnSpc>
                      </a:pPr>
                      <a:r>
                        <a:rPr lang="en-US" sz="2400" dirty="0" err="1" smtClean="0">
                          <a:latin typeface="Arial" panose="020B0604020202020204" pitchFamily="34" charset="0"/>
                          <a:cs typeface="Arial" panose="020B0604020202020204" pitchFamily="34" charset="0"/>
                        </a:rPr>
                        <a:t>Điệp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khúc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kẽ</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lời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ru</a:t>
                      </a:r>
                      <a:r>
                        <a:rPr lang="en-US" sz="2400" dirty="0" smtClean="0">
                          <a:latin typeface="Arial" panose="020B0604020202020204" pitchFamily="34" charset="0"/>
                          <a:cs typeface="Arial" panose="020B0604020202020204" pitchFamily="34" charset="0"/>
                        </a:rPr>
                        <a:t> của mẹ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t/g </a:t>
                      </a:r>
                      <a:r>
                        <a:rPr lang="en-US" sz="2400" dirty="0" err="1" smtClean="0">
                          <a:latin typeface="Arial" panose="020B0604020202020204" pitchFamily="34" charset="0"/>
                          <a:cs typeface="Arial" panose="020B0604020202020204" pitchFamily="34" charset="0"/>
                        </a:rPr>
                        <a:t>ngọt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ngào</a:t>
                      </a:r>
                      <a:r>
                        <a:rPr lang="en-US" sz="2400" dirty="0" smtClean="0">
                          <a:latin typeface="Arial" panose="020B0604020202020204" pitchFamily="34" charset="0"/>
                          <a:cs typeface="Arial" panose="020B0604020202020204" pitchFamily="34" charset="0"/>
                        </a:rPr>
                        <a:t> h</a:t>
                      </a:r>
                      <a:r>
                        <a:rPr lang="vi-VN" sz="2400" dirty="0" smtClean="0">
                          <a:latin typeface="Arial" panose="020B0604020202020204" pitchFamily="34" charset="0"/>
                          <a:cs typeface="Arial" panose="020B0604020202020204" pitchFamily="34" charset="0"/>
                        </a:rPr>
                        <a:t>ình</a:t>
                      </a:r>
                      <a:r>
                        <a:rPr lang="vi-VN" sz="2400" baseline="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ả</a:t>
                      </a:r>
                      <a:r>
                        <a:rPr lang="vi-VN" sz="2400" dirty="0" smtClean="0">
                          <a:latin typeface="Arial" panose="020B0604020202020204" pitchFamily="34" charset="0"/>
                          <a:cs typeface="Arial" panose="020B0604020202020204" pitchFamily="34" charset="0"/>
                        </a:rPr>
                        <a:t>nh</a:t>
                      </a:r>
                      <a:r>
                        <a:rPr lang="en-US" sz="2400" dirty="0" smtClean="0">
                          <a:latin typeface="Arial" panose="020B0604020202020204" pitchFamily="34" charset="0"/>
                          <a:cs typeface="Arial" panose="020B0604020202020204" pitchFamily="34" charset="0"/>
                        </a:rPr>
                        <a:t> mới </a:t>
                      </a:r>
                      <a:r>
                        <a:rPr lang="en-US" sz="2400" dirty="0" err="1" smtClean="0">
                          <a:latin typeface="Arial" panose="020B0604020202020204" pitchFamily="34" charset="0"/>
                          <a:cs typeface="Arial" panose="020B0604020202020204" pitchFamily="34" charset="0"/>
                        </a:rPr>
                        <a:t>mẻ</a:t>
                      </a:r>
                      <a:r>
                        <a:rPr lang="en-US" sz="2400" dirty="0" smtClean="0">
                          <a:latin typeface="Arial" panose="020B0604020202020204" pitchFamily="34" charset="0"/>
                          <a:cs typeface="Arial" panose="020B0604020202020204" pitchFamily="34" charset="0"/>
                        </a:rPr>
                        <a:t>, sáng </a:t>
                      </a:r>
                      <a:r>
                        <a:rPr lang="en-US" sz="2400" dirty="0" err="1" smtClean="0">
                          <a:latin typeface="Arial" panose="020B0604020202020204" pitchFamily="34" charset="0"/>
                          <a:cs typeface="Arial" panose="020B0604020202020204" pitchFamily="34" charset="0"/>
                        </a:rPr>
                        <a:t>tạo</a:t>
                      </a:r>
                      <a:r>
                        <a:rPr lang="vi-VN"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00215"/>
                  </a:ext>
                </a:extLst>
              </a:tr>
              <a:tr h="2696621">
                <a:tc>
                  <a:txBody>
                    <a:bodyPr/>
                    <a:lstStyle/>
                    <a:p>
                      <a:pPr algn="ctr"/>
                      <a:r>
                        <a:rPr lang="vi-VN" sz="2400" dirty="0" smtClean="0"/>
                        <a:t>6</a:t>
                      </a:r>
                      <a:endParaRPr lang="en-US" sz="2400" dirty="0"/>
                    </a:p>
                  </a:txBody>
                  <a:tcPr anchor="ctr"/>
                </a:tc>
                <a:tc>
                  <a:txBody>
                    <a:bodyPr/>
                    <a:lstStyle/>
                    <a:p>
                      <a:pPr algn="ctr">
                        <a:lnSpc>
                          <a:spcPct val="150000"/>
                        </a:lnSpc>
                      </a:pPr>
                      <a:r>
                        <a:rPr lang="vi-VN" sz="2400" dirty="0" smtClean="0"/>
                        <a:t>Ánh trăng</a:t>
                      </a:r>
                      <a:endParaRPr lang="en-US" sz="2400" dirty="0"/>
                    </a:p>
                  </a:txBody>
                  <a:tcPr anchor="ctr"/>
                </a:tc>
                <a:tc>
                  <a:txBody>
                    <a:bodyPr/>
                    <a:lstStyle/>
                    <a:p>
                      <a:pPr algn="ctr">
                        <a:lnSpc>
                          <a:spcPct val="150000"/>
                        </a:lnSpc>
                      </a:pPr>
                      <a:r>
                        <a:rPr lang="vi-VN" sz="2400" dirty="0" smtClean="0"/>
                        <a:t>Nguyễn Duy</a:t>
                      </a:r>
                      <a:endParaRPr lang="en-US" sz="2400" dirty="0"/>
                    </a:p>
                  </a:txBody>
                  <a:tcPr anchor="ctr"/>
                </a:tc>
                <a:tc>
                  <a:txBody>
                    <a:bodyPr/>
                    <a:lstStyle/>
                    <a:p>
                      <a:pPr algn="ctr"/>
                      <a:r>
                        <a:rPr lang="vi-VN" sz="2400" dirty="0" smtClean="0"/>
                        <a:t>1978</a:t>
                      </a:r>
                      <a:endParaRPr lang="en-US" sz="2400" dirty="0"/>
                    </a:p>
                  </a:txBody>
                  <a:tcPr anchor="ctr"/>
                </a:tc>
                <a:tc>
                  <a:txBody>
                    <a:bodyPr/>
                    <a:lstStyle/>
                    <a:p>
                      <a:r>
                        <a:rPr lang="vi-VN" sz="2400" baseline="0" dirty="0" smtClean="0"/>
                        <a:t>5 chữ</a:t>
                      </a:r>
                      <a:endParaRPr lang="en-US" sz="2400" dirty="0"/>
                    </a:p>
                  </a:txBody>
                  <a:tcPr anchor="ctr"/>
                </a:tc>
                <a:tc>
                  <a:txBody>
                    <a:bodyPr/>
                    <a:lstStyle/>
                    <a:p>
                      <a:pPr algn="just">
                        <a:lnSpc>
                          <a:spcPct val="150000"/>
                        </a:lnSpc>
                      </a:pPr>
                      <a:r>
                        <a:rPr lang="vi-VN" sz="2400" dirty="0" smtClean="0"/>
                        <a:t>Từ hình ảnh ánh trăng trong tác phẩm, gợi lại những năm tháng đã qua của cuộc đời người lính, gắn bó với thiên nhiên, đất nước bình dị, nhắc nhở thái độ sống tình nghĩa, thuỷ chung.</a:t>
                      </a:r>
                      <a:endParaRPr lang="en-US" sz="2400" dirty="0"/>
                    </a:p>
                  </a:txBody>
                  <a:tcPr/>
                </a:tc>
                <a:tc>
                  <a:txBody>
                    <a:bodyPr/>
                    <a:lstStyle/>
                    <a:p>
                      <a:pPr algn="just">
                        <a:lnSpc>
                          <a:spcPct val="150000"/>
                        </a:lnSpc>
                      </a:pPr>
                      <a:r>
                        <a:rPr lang="vi-VN" sz="2400" dirty="0" smtClean="0"/>
                        <a:t>Hình ảnh bình dị mà giàu ý nghĩa biểu tượng, giọng điệu chân thành, nhỏ nhẹ mà thấm sâu.</a:t>
                      </a:r>
                      <a:endParaRPr lang="en-US" sz="2400" dirty="0"/>
                    </a:p>
                  </a:txBody>
                  <a:tcPr/>
                </a:tc>
                <a:extLst>
                  <a:ext uri="{0D108BD9-81ED-4DB2-BD59-A6C34878D82A}">
                    <a16:rowId xmlns:a16="http://schemas.microsoft.com/office/drawing/2014/main" val="83458011"/>
                  </a:ext>
                </a:extLst>
              </a:tr>
              <a:tr h="1768587">
                <a:tc>
                  <a:txBody>
                    <a:bodyPr/>
                    <a:lstStyle/>
                    <a:p>
                      <a:pPr algn="ctr"/>
                      <a:r>
                        <a:rPr lang="vi-VN" sz="2400" dirty="0" smtClean="0"/>
                        <a:t>7 </a:t>
                      </a:r>
                      <a:endParaRPr lang="en-US" sz="2400" dirty="0"/>
                    </a:p>
                  </a:txBody>
                  <a:tcPr anchor="ctr"/>
                </a:tc>
                <a:tc>
                  <a:txBody>
                    <a:bodyPr/>
                    <a:lstStyle/>
                    <a:p>
                      <a:pPr algn="ctr">
                        <a:lnSpc>
                          <a:spcPct val="150000"/>
                        </a:lnSpc>
                      </a:pPr>
                      <a:r>
                        <a:rPr lang="vi-VN" sz="2400" dirty="0" smtClean="0"/>
                        <a:t>Con cò</a:t>
                      </a:r>
                      <a:endParaRPr lang="en-US" sz="2400" dirty="0"/>
                    </a:p>
                  </a:txBody>
                  <a:tcPr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vi-VN" sz="2400" dirty="0" smtClean="0"/>
                        <a:t>Chế Lan Viên</a:t>
                      </a:r>
                      <a:endParaRPr lang="en-US" sz="2400" dirty="0" smtClean="0"/>
                    </a:p>
                  </a:txBody>
                  <a:tcPr anchor="ctr"/>
                </a:tc>
                <a:tc>
                  <a:txBody>
                    <a:bodyPr/>
                    <a:lstStyle/>
                    <a:p>
                      <a:pPr algn="ctr"/>
                      <a:r>
                        <a:rPr lang="vi-VN" sz="2400" dirty="0" smtClean="0"/>
                        <a:t>1962</a:t>
                      </a:r>
                      <a:endParaRPr lang="en-US" sz="2400" dirty="0"/>
                    </a:p>
                  </a:txBody>
                  <a:tcPr anchor="ctr"/>
                </a:tc>
                <a:tc>
                  <a:txBody>
                    <a:bodyPr/>
                    <a:lstStyle/>
                    <a:p>
                      <a:r>
                        <a:rPr lang="vi-VN" sz="2400" dirty="0" smtClean="0"/>
                        <a:t>Tự</a:t>
                      </a:r>
                      <a:r>
                        <a:rPr lang="vi-VN" sz="2400" baseline="0" dirty="0" smtClean="0"/>
                        <a:t> do</a:t>
                      </a:r>
                      <a:endParaRPr lang="en-US" sz="2400" dirty="0"/>
                    </a:p>
                  </a:txBody>
                  <a:tcPr anchor="ct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vi-VN" sz="2400" dirty="0" smtClean="0"/>
                        <a:t>Từ hình</a:t>
                      </a:r>
                      <a:r>
                        <a:rPr lang="vi-VN" sz="2400" baseline="0" dirty="0" smtClean="0"/>
                        <a:t> </a:t>
                      </a:r>
                      <a:r>
                        <a:rPr lang="vi-VN" sz="2400" dirty="0" smtClean="0"/>
                        <a:t>ảnh con cò trong lời hát ru, ca ngợi tình mẹ và ý nghĩa của lời ru.</a:t>
                      </a:r>
                      <a:endParaRPr lang="en-US" sz="2400" dirty="0" smtClean="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vi-VN" sz="2400" dirty="0" smtClean="0">
                          <a:latin typeface="+mn-lt"/>
                          <a:cs typeface="Arial" panose="020B0604020202020204" pitchFamily="34" charset="0"/>
                        </a:rPr>
                        <a:t>Vận dụng sáng tạo hình</a:t>
                      </a:r>
                      <a:r>
                        <a:rPr lang="vi-VN" sz="2400" baseline="0" dirty="0" smtClean="0">
                          <a:latin typeface="+mn-lt"/>
                          <a:cs typeface="Arial" panose="020B0604020202020204" pitchFamily="34" charset="0"/>
                        </a:rPr>
                        <a:t> </a:t>
                      </a:r>
                      <a:r>
                        <a:rPr lang="vi-VN" sz="2400" dirty="0" smtClean="0">
                          <a:latin typeface="+mn-lt"/>
                          <a:cs typeface="Arial" panose="020B0604020202020204" pitchFamily="34" charset="0"/>
                        </a:rPr>
                        <a:t>ảnh gia đình vào</a:t>
                      </a:r>
                      <a:r>
                        <a:rPr lang="vi-VN" sz="2400" baseline="0" dirty="0" smtClean="0">
                          <a:latin typeface="+mn-lt"/>
                          <a:cs typeface="Arial" panose="020B0604020202020204" pitchFamily="34" charset="0"/>
                        </a:rPr>
                        <a:t> </a:t>
                      </a:r>
                      <a:r>
                        <a:rPr lang="vi-VN" sz="2400" dirty="0" smtClean="0">
                          <a:latin typeface="+mn-lt"/>
                          <a:cs typeface="Arial" panose="020B0604020202020204" pitchFamily="34" charset="0"/>
                        </a:rPr>
                        <a:t>ca dao.</a:t>
                      </a:r>
                      <a:endParaRPr lang="en-US" sz="2400" dirty="0" smtClean="0">
                        <a:latin typeface="Arial" panose="020B0604020202020204" pitchFamily="34" charset="0"/>
                        <a:cs typeface="Arial" panose="020B0604020202020204" pitchFamily="34" charset="0"/>
                      </a:endParaRPr>
                    </a:p>
                    <a:p>
                      <a:pPr algn="just">
                        <a:lnSpc>
                          <a:spcPct val="150000"/>
                        </a:lnSpc>
                      </a:pPr>
                      <a:endParaRPr lang="en-US" sz="2400" dirty="0"/>
                    </a:p>
                  </a:txBody>
                  <a:tcPr/>
                </a:tc>
                <a:extLst>
                  <a:ext uri="{0D108BD9-81ED-4DB2-BD59-A6C34878D82A}">
                    <a16:rowId xmlns:a16="http://schemas.microsoft.com/office/drawing/2014/main" val="1333756178"/>
                  </a:ext>
                </a:extLst>
              </a:tr>
            </a:tbl>
          </a:graphicData>
        </a:graphic>
      </p:graphicFrame>
    </p:spTree>
    <p:extLst>
      <p:ext uri="{BB962C8B-B14F-4D97-AF65-F5344CB8AC3E}">
        <p14:creationId xmlns:p14="http://schemas.microsoft.com/office/powerpoint/2010/main" val="11184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3480461633"/>
              </p:ext>
            </p:extLst>
          </p:nvPr>
        </p:nvGraphicFramePr>
        <p:xfrm>
          <a:off x="419100" y="190501"/>
          <a:ext cx="17449800" cy="10074388"/>
        </p:xfrm>
        <a:graphic>
          <a:graphicData uri="http://schemas.openxmlformats.org/drawingml/2006/table">
            <a:tbl>
              <a:tblPr firstRow="1" bandRow="1">
                <a:tableStyleId>{5940675A-B579-460E-94D1-54222C63F5DA}</a:tableStyleId>
              </a:tblPr>
              <a:tblGrid>
                <a:gridCol w="815557">
                  <a:extLst>
                    <a:ext uri="{9D8B030D-6E8A-4147-A177-3AD203B41FA5}">
                      <a16:colId xmlns:a16="http://schemas.microsoft.com/office/drawing/2014/main" val="3128976307"/>
                    </a:ext>
                  </a:extLst>
                </a:gridCol>
                <a:gridCol w="1508474">
                  <a:extLst>
                    <a:ext uri="{9D8B030D-6E8A-4147-A177-3AD203B41FA5}">
                      <a16:colId xmlns:a16="http://schemas.microsoft.com/office/drawing/2014/main" val="708851034"/>
                    </a:ext>
                  </a:extLst>
                </a:gridCol>
                <a:gridCol w="1602779">
                  <a:extLst>
                    <a:ext uri="{9D8B030D-6E8A-4147-A177-3AD203B41FA5}">
                      <a16:colId xmlns:a16="http://schemas.microsoft.com/office/drawing/2014/main" val="2873972073"/>
                    </a:ext>
                  </a:extLst>
                </a:gridCol>
                <a:gridCol w="1763058">
                  <a:extLst>
                    <a:ext uri="{9D8B030D-6E8A-4147-A177-3AD203B41FA5}">
                      <a16:colId xmlns:a16="http://schemas.microsoft.com/office/drawing/2014/main" val="1603022704"/>
                    </a:ext>
                  </a:extLst>
                </a:gridCol>
                <a:gridCol w="1362363">
                  <a:extLst>
                    <a:ext uri="{9D8B030D-6E8A-4147-A177-3AD203B41FA5}">
                      <a16:colId xmlns:a16="http://schemas.microsoft.com/office/drawing/2014/main" val="1292479595"/>
                    </a:ext>
                  </a:extLst>
                </a:gridCol>
                <a:gridCol w="6390619">
                  <a:extLst>
                    <a:ext uri="{9D8B030D-6E8A-4147-A177-3AD203B41FA5}">
                      <a16:colId xmlns:a16="http://schemas.microsoft.com/office/drawing/2014/main" val="52986306"/>
                    </a:ext>
                  </a:extLst>
                </a:gridCol>
                <a:gridCol w="4006950">
                  <a:extLst>
                    <a:ext uri="{9D8B030D-6E8A-4147-A177-3AD203B41FA5}">
                      <a16:colId xmlns:a16="http://schemas.microsoft.com/office/drawing/2014/main" val="333352325"/>
                    </a:ext>
                  </a:extLst>
                </a:gridCol>
              </a:tblGrid>
              <a:tr h="1280035">
                <a:tc>
                  <a:txBody>
                    <a:bodyPr/>
                    <a:lstStyle/>
                    <a:p>
                      <a:pPr algn="ctr">
                        <a:lnSpc>
                          <a:spcPct val="150000"/>
                        </a:lnSpc>
                      </a:pPr>
                      <a:r>
                        <a:rPr lang="vi-VN" sz="2800" b="1" dirty="0" smtClean="0"/>
                        <a:t>Số</a:t>
                      </a:r>
                      <a:r>
                        <a:rPr lang="vi-VN" sz="2800" b="1" baseline="0" dirty="0" smtClean="0"/>
                        <a:t> TT</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Tên</a:t>
                      </a:r>
                      <a:r>
                        <a:rPr lang="vi-VN" sz="2800" b="1" baseline="0" dirty="0" smtClean="0"/>
                        <a:t> bài thơ</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Tác</a:t>
                      </a:r>
                      <a:r>
                        <a:rPr lang="vi-VN" sz="2800" b="1" baseline="0" dirty="0" smtClean="0"/>
                        <a:t> giả</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Năm</a:t>
                      </a:r>
                      <a:r>
                        <a:rPr lang="vi-VN" sz="2800" b="1" baseline="0" dirty="0" smtClean="0"/>
                        <a:t> sáng tác</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Thể</a:t>
                      </a:r>
                      <a:r>
                        <a:rPr lang="vi-VN" sz="2800" b="1" baseline="0" dirty="0" smtClean="0"/>
                        <a:t> thơ</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Tóm</a:t>
                      </a:r>
                      <a:r>
                        <a:rPr lang="vi-VN" sz="2800" b="1" baseline="0" dirty="0" smtClean="0"/>
                        <a:t> tắt </a:t>
                      </a:r>
                    </a:p>
                    <a:p>
                      <a:pPr algn="ctr">
                        <a:lnSpc>
                          <a:spcPct val="150000"/>
                        </a:lnSpc>
                      </a:pPr>
                      <a:r>
                        <a:rPr lang="vi-VN" sz="2800" b="1" baseline="0" dirty="0" smtClean="0"/>
                        <a:t>nội dung</a:t>
                      </a:r>
                      <a:endParaRPr lang="en-US" sz="2800" b="1" dirty="0"/>
                    </a:p>
                  </a:txBody>
                  <a:tcPr anchor="ctr">
                    <a:solidFill>
                      <a:schemeClr val="accent6">
                        <a:lumMod val="40000"/>
                        <a:lumOff val="60000"/>
                      </a:schemeClr>
                    </a:solidFill>
                  </a:tcPr>
                </a:tc>
                <a:tc>
                  <a:txBody>
                    <a:bodyPr/>
                    <a:lstStyle/>
                    <a:p>
                      <a:pPr algn="ctr">
                        <a:lnSpc>
                          <a:spcPct val="150000"/>
                        </a:lnSpc>
                      </a:pPr>
                      <a:r>
                        <a:rPr lang="vi-VN" sz="2800" b="1" dirty="0" smtClean="0"/>
                        <a:t>Đặc</a:t>
                      </a:r>
                      <a:r>
                        <a:rPr lang="vi-VN" sz="2800" b="1" baseline="0" dirty="0" smtClean="0"/>
                        <a:t> sắc nghệ thuật</a:t>
                      </a:r>
                      <a:endParaRPr lang="en-US" sz="2800" b="1" dirty="0"/>
                    </a:p>
                  </a:txBody>
                  <a:tcPr anchor="ctr">
                    <a:solidFill>
                      <a:schemeClr val="accent6">
                        <a:lumMod val="40000"/>
                        <a:lumOff val="60000"/>
                      </a:schemeClr>
                    </a:solidFill>
                  </a:tcPr>
                </a:tc>
                <a:extLst>
                  <a:ext uri="{0D108BD9-81ED-4DB2-BD59-A6C34878D82A}">
                    <a16:rowId xmlns:a16="http://schemas.microsoft.com/office/drawing/2014/main" val="677851535"/>
                  </a:ext>
                </a:extLst>
              </a:tr>
              <a:tr h="2133392">
                <a:tc>
                  <a:txBody>
                    <a:bodyPr/>
                    <a:lstStyle/>
                    <a:p>
                      <a:pPr algn="ctr"/>
                      <a:r>
                        <a:rPr lang="vi-VN" sz="2400" dirty="0" smtClean="0"/>
                        <a:t>8</a:t>
                      </a:r>
                      <a:endParaRPr lang="en-US" sz="2400" dirty="0"/>
                    </a:p>
                  </a:txBody>
                  <a:tcPr anchor="ctr"/>
                </a:tc>
                <a:tc>
                  <a:txBody>
                    <a:bodyPr/>
                    <a:lstStyle/>
                    <a:p>
                      <a:pPr algn="ctr">
                        <a:lnSpc>
                          <a:spcPct val="150000"/>
                        </a:lnSpc>
                      </a:pPr>
                      <a:r>
                        <a:rPr lang="vi-VN" sz="2400" dirty="0" smtClean="0"/>
                        <a:t>Mùa xuân nho nhỏ</a:t>
                      </a:r>
                      <a:endParaRPr lang="en-US" sz="2400" dirty="0"/>
                    </a:p>
                  </a:txBody>
                  <a:tcPr anchor="ctr"/>
                </a:tc>
                <a:tc>
                  <a:txBody>
                    <a:bodyPr/>
                    <a:lstStyle/>
                    <a:p>
                      <a:pPr algn="ctr">
                        <a:lnSpc>
                          <a:spcPct val="150000"/>
                        </a:lnSpc>
                      </a:pPr>
                      <a:r>
                        <a:rPr lang="vi-VN" sz="2400" dirty="0" smtClean="0"/>
                        <a:t>Thanh Hải</a:t>
                      </a:r>
                      <a:endParaRPr lang="en-US" sz="2400" dirty="0"/>
                    </a:p>
                  </a:txBody>
                  <a:tcPr anchor="ctr"/>
                </a:tc>
                <a:tc>
                  <a:txBody>
                    <a:bodyPr/>
                    <a:lstStyle/>
                    <a:p>
                      <a:pPr algn="ctr"/>
                      <a:r>
                        <a:rPr lang="vi-VN" sz="2400" dirty="0" smtClean="0"/>
                        <a:t>1980 </a:t>
                      </a:r>
                      <a:endParaRPr lang="en-US" sz="2400" dirty="0"/>
                    </a:p>
                  </a:txBody>
                  <a:tcPr anchor="ctr"/>
                </a:tc>
                <a:tc>
                  <a:txBody>
                    <a:bodyPr/>
                    <a:lstStyle/>
                    <a:p>
                      <a:r>
                        <a:rPr lang="vi-VN" sz="2400" dirty="0" smtClean="0"/>
                        <a:t>5</a:t>
                      </a:r>
                      <a:r>
                        <a:rPr lang="vi-VN" sz="2400" baseline="0" dirty="0" smtClean="0"/>
                        <a:t> </a:t>
                      </a:r>
                      <a:r>
                        <a:rPr lang="vi-VN" sz="2400" dirty="0" smtClean="0"/>
                        <a:t>chữ</a:t>
                      </a:r>
                      <a:r>
                        <a:rPr lang="vi-VN" sz="2400" baseline="0" dirty="0" smtClean="0"/>
                        <a:t> </a:t>
                      </a:r>
                      <a:endParaRPr lang="en-US" sz="2400" dirty="0"/>
                    </a:p>
                  </a:txBody>
                  <a:tcPr anchor="ctr"/>
                </a:tc>
                <a:tc>
                  <a:txBody>
                    <a:bodyPr/>
                    <a:lstStyle/>
                    <a:p>
                      <a:pPr algn="just">
                        <a:lnSpc>
                          <a:spcPct val="150000"/>
                        </a:lnSpc>
                      </a:pPr>
                      <a:r>
                        <a:rPr lang="vi-VN" sz="2400" dirty="0" smtClean="0"/>
                        <a:t>Cảm xúc trước mùa xuân thiên nhiên, đất nước, thể hiện ước nguyện chân thành và tha thiết góp mùa xuân nhỏ của đời mình vào cuộc đời chung.</a:t>
                      </a:r>
                      <a:endParaRPr lang="en-US" sz="2400" dirty="0"/>
                    </a:p>
                  </a:txBody>
                  <a:tcPr/>
                </a:tc>
                <a:tc>
                  <a:txBody>
                    <a:bodyPr/>
                    <a:lstStyle/>
                    <a:p>
                      <a:pPr algn="just">
                        <a:lnSpc>
                          <a:spcPct val="150000"/>
                        </a:lnSpc>
                      </a:pPr>
                      <a:r>
                        <a:rPr lang="vi-VN" sz="2400" dirty="0" smtClean="0">
                          <a:latin typeface="+mn-lt"/>
                          <a:cs typeface="Arial" panose="020B0604020202020204" pitchFamily="34" charset="0"/>
                        </a:rPr>
                        <a:t>Thể thơ 5 chữ có nhạc điệu trong sáng, tha thiết gần gũi dân ca. Hình ảnh đẹp, giản dị, ẩn dụ.</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00215"/>
                  </a:ext>
                </a:extLst>
              </a:tr>
              <a:tr h="2133392">
                <a:tc>
                  <a:txBody>
                    <a:bodyPr/>
                    <a:lstStyle/>
                    <a:p>
                      <a:pPr algn="ctr"/>
                      <a:r>
                        <a:rPr lang="vi-VN" sz="2400" dirty="0" smtClean="0"/>
                        <a:t>9</a:t>
                      </a:r>
                      <a:endParaRPr lang="en-US" sz="2400" dirty="0"/>
                    </a:p>
                  </a:txBody>
                  <a:tcPr anchor="ctr"/>
                </a:tc>
                <a:tc>
                  <a:txBody>
                    <a:bodyPr/>
                    <a:lstStyle/>
                    <a:p>
                      <a:pPr algn="ctr">
                        <a:lnSpc>
                          <a:spcPct val="150000"/>
                        </a:lnSpc>
                      </a:pPr>
                      <a:r>
                        <a:rPr lang="vi-VN" sz="2400" dirty="0" smtClean="0"/>
                        <a:t>Viếng</a:t>
                      </a:r>
                      <a:r>
                        <a:rPr lang="vi-VN" sz="2400" baseline="0" dirty="0" smtClean="0"/>
                        <a:t> lăng Bác</a:t>
                      </a:r>
                      <a:endParaRPr lang="en-US" sz="2400" dirty="0"/>
                    </a:p>
                  </a:txBody>
                  <a:tcPr anchor="ctr"/>
                </a:tc>
                <a:tc>
                  <a:txBody>
                    <a:bodyPr/>
                    <a:lstStyle/>
                    <a:p>
                      <a:pPr algn="ctr">
                        <a:lnSpc>
                          <a:spcPct val="150000"/>
                        </a:lnSpc>
                      </a:pPr>
                      <a:r>
                        <a:rPr lang="vi-VN" sz="2400" dirty="0" smtClean="0"/>
                        <a:t>Viễn</a:t>
                      </a:r>
                      <a:r>
                        <a:rPr lang="vi-VN" sz="2400" baseline="0" dirty="0" smtClean="0"/>
                        <a:t> Phương</a:t>
                      </a:r>
                      <a:endParaRPr lang="en-US" sz="2400" dirty="0"/>
                    </a:p>
                  </a:txBody>
                  <a:tcPr anchor="ctr"/>
                </a:tc>
                <a:tc>
                  <a:txBody>
                    <a:bodyPr/>
                    <a:lstStyle/>
                    <a:p>
                      <a:pPr algn="ctr"/>
                      <a:r>
                        <a:rPr lang="vi-VN" sz="2400" dirty="0" smtClean="0"/>
                        <a:t>1976</a:t>
                      </a:r>
                      <a:endParaRPr lang="en-US" sz="2400" dirty="0"/>
                    </a:p>
                  </a:txBody>
                  <a:tcPr anchor="ctr"/>
                </a:tc>
                <a:tc>
                  <a:txBody>
                    <a:bodyPr/>
                    <a:lstStyle/>
                    <a:p>
                      <a:r>
                        <a:rPr lang="vi-VN" sz="2400" baseline="0" dirty="0" smtClean="0"/>
                        <a:t>8 chữ</a:t>
                      </a:r>
                      <a:endParaRPr lang="en-US" sz="2400" dirty="0"/>
                    </a:p>
                  </a:txBody>
                  <a:tcPr anchor="ctr"/>
                </a:tc>
                <a:tc>
                  <a:txBody>
                    <a:bodyPr/>
                    <a:lstStyle/>
                    <a:p>
                      <a:pPr algn="just">
                        <a:lnSpc>
                          <a:spcPct val="150000"/>
                        </a:lnSpc>
                      </a:pPr>
                      <a:r>
                        <a:rPr lang="vi-VN" sz="2400" dirty="0" smtClean="0"/>
                        <a:t>Lòng thành kính, xúc động sâu sắc của nhà thơ đối với Bác Hồ.</a:t>
                      </a:r>
                      <a:endParaRPr lang="en-US" sz="2400" dirty="0"/>
                    </a:p>
                  </a:txBody>
                  <a:tcPr/>
                </a:tc>
                <a:tc>
                  <a:txBody>
                    <a:bodyPr/>
                    <a:lstStyle/>
                    <a:p>
                      <a:pPr algn="just">
                        <a:lnSpc>
                          <a:spcPct val="150000"/>
                        </a:lnSpc>
                      </a:pPr>
                      <a:r>
                        <a:rPr lang="vi-VN" sz="2400" dirty="0" smtClean="0"/>
                        <a:t>Giọng điệu trang trọng tha thiết, nhiều hình ảnh ẩn dụ đẹp, gợi cảm, ngôn ngữ bình dị.</a:t>
                      </a:r>
                      <a:endParaRPr lang="en-US" sz="2400" dirty="0"/>
                    </a:p>
                  </a:txBody>
                  <a:tcPr/>
                </a:tc>
                <a:extLst>
                  <a:ext uri="{0D108BD9-81ED-4DB2-BD59-A6C34878D82A}">
                    <a16:rowId xmlns:a16="http://schemas.microsoft.com/office/drawing/2014/main" val="83458011"/>
                  </a:ext>
                </a:extLst>
              </a:tr>
              <a:tr h="2133392">
                <a:tc>
                  <a:txBody>
                    <a:bodyPr/>
                    <a:lstStyle/>
                    <a:p>
                      <a:pPr algn="ctr"/>
                      <a:r>
                        <a:rPr lang="vi-VN" sz="2400" dirty="0" smtClean="0"/>
                        <a:t>10 </a:t>
                      </a:r>
                      <a:endParaRPr lang="en-US" sz="2400" dirty="0"/>
                    </a:p>
                  </a:txBody>
                  <a:tcPr anchor="ctr"/>
                </a:tc>
                <a:tc>
                  <a:txBody>
                    <a:bodyPr/>
                    <a:lstStyle/>
                    <a:p>
                      <a:pPr algn="ctr">
                        <a:lnSpc>
                          <a:spcPct val="150000"/>
                        </a:lnSpc>
                      </a:pPr>
                      <a:r>
                        <a:rPr lang="vi-VN" sz="2400" dirty="0" smtClean="0"/>
                        <a:t>Sang thu</a:t>
                      </a:r>
                      <a:endParaRPr lang="en-US" sz="2400" dirty="0"/>
                    </a:p>
                  </a:txBody>
                  <a:tcPr anchor="ctr"/>
                </a:tc>
                <a:tc>
                  <a:txBody>
                    <a:bodyPr/>
                    <a:lstStyle/>
                    <a:p>
                      <a:pPr algn="ctr">
                        <a:lnSpc>
                          <a:spcPct val="150000"/>
                        </a:lnSpc>
                      </a:pPr>
                      <a:r>
                        <a:rPr lang="vi-VN" sz="2400" dirty="0" smtClean="0"/>
                        <a:t>Hữu</a:t>
                      </a:r>
                      <a:r>
                        <a:rPr lang="vi-VN" sz="2400" baseline="0" dirty="0" smtClean="0"/>
                        <a:t> Chỉnh</a:t>
                      </a:r>
                      <a:endParaRPr lang="en-US" sz="2400" dirty="0"/>
                    </a:p>
                  </a:txBody>
                  <a:tcPr anchor="ctr"/>
                </a:tc>
                <a:tc>
                  <a:txBody>
                    <a:bodyPr/>
                    <a:lstStyle/>
                    <a:p>
                      <a:pPr algn="ctr"/>
                      <a:r>
                        <a:rPr lang="vi-VN" sz="2400" dirty="0" smtClean="0"/>
                        <a:t>1977</a:t>
                      </a:r>
                      <a:endParaRPr lang="en-US" sz="2400" dirty="0"/>
                    </a:p>
                  </a:txBody>
                  <a:tcPr anchor="ctr"/>
                </a:tc>
                <a:tc>
                  <a:txBody>
                    <a:bodyPr/>
                    <a:lstStyle/>
                    <a:p>
                      <a:r>
                        <a:rPr lang="vi-VN" sz="2400" dirty="0" smtClean="0"/>
                        <a:t>5 chữ</a:t>
                      </a:r>
                      <a:endParaRPr lang="en-US" sz="2400" dirty="0"/>
                    </a:p>
                  </a:txBody>
                  <a:tcPr anchor="ctr"/>
                </a:tc>
                <a:tc>
                  <a:txBody>
                    <a:bodyPr/>
                    <a:lstStyle/>
                    <a:p>
                      <a:pPr algn="just">
                        <a:lnSpc>
                          <a:spcPct val="150000"/>
                        </a:lnSpc>
                      </a:pPr>
                      <a:r>
                        <a:rPr lang="vi-VN" sz="2400" dirty="0" smtClean="0"/>
                        <a:t>Biến chuyển của thiên nhiên lúc giao mùa từ hạ sang thu qua sự cảm nhận tinh tế của nhà thơ.</a:t>
                      </a:r>
                      <a:endParaRPr lang="en-US" sz="2400" dirty="0"/>
                    </a:p>
                  </a:txBody>
                  <a:tcPr/>
                </a:tc>
                <a:tc>
                  <a:txBody>
                    <a:bodyPr/>
                    <a:lstStyle/>
                    <a:p>
                      <a:pPr algn="just">
                        <a:lnSpc>
                          <a:spcPct val="150000"/>
                        </a:lnSpc>
                      </a:pPr>
                      <a:r>
                        <a:rPr lang="vi-VN" sz="2400" dirty="0" smtClean="0"/>
                        <a:t>Thiên nhiên được gợi tả bằng nhiều cảm giác tinh nhạy, ngôn ngữ chính xác, gợi cảm.</a:t>
                      </a:r>
                      <a:endParaRPr lang="en-US" sz="2400" dirty="0"/>
                    </a:p>
                  </a:txBody>
                  <a:tcPr/>
                </a:tc>
                <a:extLst>
                  <a:ext uri="{0D108BD9-81ED-4DB2-BD59-A6C34878D82A}">
                    <a16:rowId xmlns:a16="http://schemas.microsoft.com/office/drawing/2014/main" val="1678311264"/>
                  </a:ext>
                </a:extLst>
              </a:tr>
              <a:tr h="1844788">
                <a:tc>
                  <a:txBody>
                    <a:bodyPr/>
                    <a:lstStyle/>
                    <a:p>
                      <a:pPr algn="ctr"/>
                      <a:r>
                        <a:rPr lang="vi-VN" sz="2400" dirty="0" smtClean="0"/>
                        <a:t>11</a:t>
                      </a:r>
                      <a:endParaRPr lang="en-US" sz="2400" dirty="0"/>
                    </a:p>
                  </a:txBody>
                  <a:tcPr anchor="ctr"/>
                </a:tc>
                <a:tc>
                  <a:txBody>
                    <a:bodyPr/>
                    <a:lstStyle/>
                    <a:p>
                      <a:pPr algn="ctr">
                        <a:lnSpc>
                          <a:spcPct val="150000"/>
                        </a:lnSpc>
                      </a:pPr>
                      <a:r>
                        <a:rPr lang="vi-VN" sz="2400" dirty="0" smtClean="0"/>
                        <a:t> Nói</a:t>
                      </a:r>
                      <a:r>
                        <a:rPr lang="vi-VN" sz="2400" baseline="0" dirty="0" smtClean="0"/>
                        <a:t> với con</a:t>
                      </a:r>
                      <a:endParaRPr lang="en-US" sz="2400" dirty="0"/>
                    </a:p>
                  </a:txBody>
                  <a:tcPr anchor="ctr"/>
                </a:tc>
                <a:tc>
                  <a:txBody>
                    <a:bodyPr/>
                    <a:lstStyle/>
                    <a:p>
                      <a:pPr algn="ctr">
                        <a:lnSpc>
                          <a:spcPct val="150000"/>
                        </a:lnSpc>
                      </a:pPr>
                      <a:r>
                        <a:rPr lang="vi-VN" sz="2400" dirty="0" smtClean="0"/>
                        <a:t>Y Phương</a:t>
                      </a:r>
                      <a:endParaRPr lang="en-US" sz="2400" dirty="0"/>
                    </a:p>
                  </a:txBody>
                  <a:tcPr anchor="ctr"/>
                </a:tc>
                <a:tc>
                  <a:txBody>
                    <a:bodyPr/>
                    <a:lstStyle/>
                    <a:p>
                      <a:pPr algn="ctr"/>
                      <a:r>
                        <a:rPr lang="vi-VN" sz="2400" dirty="0" smtClean="0"/>
                        <a:t>Sau 1975</a:t>
                      </a:r>
                      <a:endParaRPr lang="en-US" sz="2400" dirty="0"/>
                    </a:p>
                  </a:txBody>
                  <a:tcPr anchor="ctr"/>
                </a:tc>
                <a:tc>
                  <a:txBody>
                    <a:bodyPr/>
                    <a:lstStyle/>
                    <a:p>
                      <a:r>
                        <a:rPr lang="vi-VN" sz="2400" dirty="0" smtClean="0"/>
                        <a:t>Tự</a:t>
                      </a:r>
                      <a:r>
                        <a:rPr lang="vi-VN" sz="2400" baseline="0" dirty="0" smtClean="0"/>
                        <a:t> do</a:t>
                      </a:r>
                      <a:endParaRPr lang="en-US" sz="2400" dirty="0"/>
                    </a:p>
                  </a:txBody>
                  <a:tcPr anchor="ctr"/>
                </a:tc>
                <a:tc>
                  <a:txBody>
                    <a:bodyPr/>
                    <a:lstStyle/>
                    <a:p>
                      <a:pPr algn="just">
                        <a:lnSpc>
                          <a:spcPct val="150000"/>
                        </a:lnSpc>
                      </a:pPr>
                      <a:r>
                        <a:rPr lang="vi-VN" sz="2400" dirty="0" smtClean="0"/>
                        <a:t>Bằng lời trò truyện với con, bài thơ thể hiện sự gắn bó, niềm tự  hào về quê hương và đạo lí sống của dân tộc.</a:t>
                      </a:r>
                      <a:endParaRPr lang="en-US" sz="2400" dirty="0"/>
                    </a:p>
                  </a:txBody>
                  <a:tcPr/>
                </a:tc>
                <a:tc>
                  <a:txBody>
                    <a:bodyPr/>
                    <a:lstStyle/>
                    <a:p>
                      <a:pPr algn="just">
                        <a:lnSpc>
                          <a:spcPct val="150000"/>
                        </a:lnSpc>
                      </a:pPr>
                      <a:r>
                        <a:rPr lang="en-US" sz="2400" dirty="0" smtClean="0">
                          <a:latin typeface="Arial" panose="020B0604020202020204" pitchFamily="34" charset="0"/>
                          <a:cs typeface="Arial" panose="020B0604020202020204" pitchFamily="34" charset="0"/>
                        </a:rPr>
                        <a:t>Cách nói giàu </a:t>
                      </a:r>
                      <a:r>
                        <a:rPr lang="en-US" sz="2400" dirty="0" err="1" smtClean="0">
                          <a:latin typeface="Arial" panose="020B0604020202020204" pitchFamily="34" charset="0"/>
                          <a:cs typeface="Arial" panose="020B0604020202020204" pitchFamily="34" charset="0"/>
                        </a:rPr>
                        <a:t>hình</a:t>
                      </a:r>
                      <a:r>
                        <a:rPr lang="en-US" sz="2400" dirty="0" smtClean="0">
                          <a:latin typeface="Arial" panose="020B0604020202020204" pitchFamily="34" charset="0"/>
                          <a:cs typeface="Arial" panose="020B0604020202020204" pitchFamily="34" charset="0"/>
                        </a:rPr>
                        <a:t> ảnh vừa cụ thể, </a:t>
                      </a:r>
                      <a:r>
                        <a:rPr lang="en-US" sz="2400" dirty="0" err="1" smtClean="0">
                          <a:latin typeface="Arial" panose="020B0604020202020204" pitchFamily="34" charset="0"/>
                          <a:cs typeface="Arial" panose="020B0604020202020204" pitchFamily="34" charset="0"/>
                        </a:rPr>
                        <a:t>gợi</a:t>
                      </a:r>
                      <a:r>
                        <a:rPr lang="en-US" sz="2400" dirty="0" smtClean="0">
                          <a:latin typeface="Arial" panose="020B0604020202020204" pitchFamily="34" charset="0"/>
                          <a:cs typeface="Arial" panose="020B0604020202020204" pitchFamily="34" charset="0"/>
                        </a:rPr>
                        <a:t> cảm vừa </a:t>
                      </a:r>
                      <a:r>
                        <a:rPr lang="en-US" sz="2400" dirty="0" err="1" smtClean="0">
                          <a:latin typeface="Arial" panose="020B0604020202020204" pitchFamily="34" charset="0"/>
                          <a:cs typeface="Arial" panose="020B0604020202020204" pitchFamily="34" charset="0"/>
                        </a:rPr>
                        <a:t>gợi</a:t>
                      </a:r>
                      <a:r>
                        <a:rPr lang="en-US" sz="2400" dirty="0" smtClean="0">
                          <a:latin typeface="Arial" panose="020B0604020202020204" pitchFamily="34" charset="0"/>
                          <a:cs typeface="Arial" panose="020B0604020202020204" pitchFamily="34" charset="0"/>
                        </a:rPr>
                        <a:t> ý </a:t>
                      </a:r>
                      <a:r>
                        <a:rPr lang="en-US" sz="2400" dirty="0" err="1" smtClean="0">
                          <a:latin typeface="Arial" panose="020B0604020202020204" pitchFamily="34" charset="0"/>
                          <a:cs typeface="Arial" panose="020B0604020202020204" pitchFamily="34" charset="0"/>
                        </a:rPr>
                        <a:t>nghĩa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sâu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43279303"/>
                  </a:ext>
                </a:extLst>
              </a:tr>
            </a:tbl>
          </a:graphicData>
        </a:graphic>
      </p:graphicFrame>
    </p:spTree>
    <p:extLst>
      <p:ext uri="{BB962C8B-B14F-4D97-AF65-F5344CB8AC3E}">
        <p14:creationId xmlns:p14="http://schemas.microsoft.com/office/powerpoint/2010/main" val="17655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6" name="TextBox 6"/>
          <p:cNvSpPr txBox="1"/>
          <p:nvPr/>
        </p:nvSpPr>
        <p:spPr>
          <a:xfrm>
            <a:off x="914400" y="495300"/>
            <a:ext cx="16687800" cy="7181453"/>
          </a:xfrm>
          <a:prstGeom prst="rect">
            <a:avLst/>
          </a:prstGeom>
        </p:spPr>
        <p:txBody>
          <a:bodyPr wrap="square" lIns="0" tIns="0" rIns="0" bIns="0" rtlCol="0" anchor="t">
            <a:spAutoFit/>
          </a:bodyPr>
          <a:lstStyle/>
          <a:p>
            <a:pPr algn="just">
              <a:lnSpc>
                <a:spcPts val="7000"/>
              </a:lnSpc>
              <a:spcBef>
                <a:spcPct val="0"/>
              </a:spcBef>
            </a:pPr>
            <a:r>
              <a:rPr lang="vi-VN" sz="4500" b="1" i="1" dirty="0" smtClean="0">
                <a:solidFill>
                  <a:srgbClr val="000000"/>
                </a:solidFill>
              </a:rPr>
              <a:t>2. Các tác phẩm thơ thống lê ở trên đều là thơ Việt Nam từ sau Cách mạng tháng Tám 1945. Em hãy ghi lại tên các bài thơ theo từng giai đoạn dưới đây:</a:t>
            </a:r>
          </a:p>
          <a:p>
            <a:pPr marL="914400" indent="-914400" algn="just">
              <a:lnSpc>
                <a:spcPts val="7000"/>
              </a:lnSpc>
              <a:spcBef>
                <a:spcPct val="0"/>
              </a:spcBef>
              <a:buAutoNum type="alphaLcPeriod"/>
            </a:pPr>
            <a:r>
              <a:rPr lang="vi-VN" sz="4200" dirty="0" smtClean="0">
                <a:solidFill>
                  <a:srgbClr val="000000"/>
                </a:solidFill>
              </a:rPr>
              <a:t>Giai đoạn kháng chiến chống Pháp (1945-1954).</a:t>
            </a:r>
          </a:p>
          <a:p>
            <a:pPr marL="914400" indent="-914400" algn="just">
              <a:lnSpc>
                <a:spcPts val="7000"/>
              </a:lnSpc>
              <a:spcBef>
                <a:spcPct val="0"/>
              </a:spcBef>
              <a:buAutoNum type="alphaLcPeriod"/>
            </a:pPr>
            <a:r>
              <a:rPr lang="vi-VN" sz="4200" dirty="0" smtClean="0">
                <a:solidFill>
                  <a:srgbClr val="000000"/>
                </a:solidFill>
              </a:rPr>
              <a:t>Giai đoạn hòa bình ở miền Bắc sau cuộc kháng chiến chống Pháp (1954-1964).</a:t>
            </a:r>
          </a:p>
          <a:p>
            <a:pPr marL="914400" indent="-914400" algn="just">
              <a:lnSpc>
                <a:spcPts val="7000"/>
              </a:lnSpc>
              <a:spcBef>
                <a:spcPct val="0"/>
              </a:spcBef>
              <a:buAutoNum type="alphaLcPeriod"/>
            </a:pPr>
            <a:r>
              <a:rPr lang="vi-VN" sz="4200" dirty="0" smtClean="0">
                <a:solidFill>
                  <a:srgbClr val="000000"/>
                </a:solidFill>
              </a:rPr>
              <a:t>Giai đoạn kháng chiến chống Mĩ (1964-1975).</a:t>
            </a:r>
          </a:p>
          <a:p>
            <a:pPr marL="914400" indent="-914400" algn="just">
              <a:lnSpc>
                <a:spcPts val="7000"/>
              </a:lnSpc>
              <a:spcBef>
                <a:spcPct val="0"/>
              </a:spcBef>
              <a:buAutoNum type="alphaLcPeriod"/>
            </a:pPr>
            <a:r>
              <a:rPr lang="vi-VN" sz="4200" dirty="0" smtClean="0">
                <a:solidFill>
                  <a:srgbClr val="000000"/>
                </a:solidFill>
              </a:rPr>
              <a:t>Giai đoạn từ sau 1975.</a:t>
            </a:r>
            <a:endParaRPr lang="en-US" sz="4200" dirty="0">
              <a:solidFill>
                <a:srgbClr val="000000"/>
              </a:solidFill>
            </a:endParaRPr>
          </a:p>
        </p:txBody>
      </p:sp>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20600" y="7424006"/>
            <a:ext cx="7623408" cy="1496094"/>
          </a:xfrm>
          <a:prstGeom prst="rect">
            <a:avLst/>
          </a:prstGeom>
        </p:spPr>
      </p:pic>
      <p:pic>
        <p:nvPicPr>
          <p:cNvPr id="7"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16408" y="7256703"/>
            <a:ext cx="1608385" cy="1578227"/>
          </a:xfrm>
          <a:prstGeom prst="rect">
            <a:avLst/>
          </a:prstGeom>
        </p:spPr>
      </p:pic>
    </p:spTree>
    <p:extLst>
      <p:ext uri="{BB962C8B-B14F-4D97-AF65-F5344CB8AC3E}">
        <p14:creationId xmlns:p14="http://schemas.microsoft.com/office/powerpoint/2010/main" val="26477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inVertical)">
                                      <p:cBhvr>
                                        <p:cTn id="19" dur="500"/>
                                        <p:tgtEl>
                                          <p:spTgt spid="6">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6" name="TextBox 6"/>
          <p:cNvSpPr txBox="1"/>
          <p:nvPr/>
        </p:nvSpPr>
        <p:spPr>
          <a:xfrm>
            <a:off x="914400" y="495300"/>
            <a:ext cx="16687800" cy="8079135"/>
          </a:xfrm>
          <a:prstGeom prst="rect">
            <a:avLst/>
          </a:prstGeom>
        </p:spPr>
        <p:txBody>
          <a:bodyPr wrap="square" lIns="0" tIns="0" rIns="0" bIns="0" rtlCol="0" anchor="t">
            <a:spAutoFit/>
          </a:bodyPr>
          <a:lstStyle/>
          <a:p>
            <a:pPr algn="just">
              <a:lnSpc>
                <a:spcPts val="7000"/>
              </a:lnSpc>
              <a:spcBef>
                <a:spcPct val="0"/>
              </a:spcBef>
            </a:pPr>
            <a:r>
              <a:rPr lang="vi-VN" sz="4500" b="1" i="1" dirty="0" smtClean="0">
                <a:solidFill>
                  <a:srgbClr val="000000"/>
                </a:solidFill>
              </a:rPr>
              <a:t>2. Các tác phẩm thơ thống lê ở trên đều là thơ Việt Nam từ sau Cách mạng tháng Tám 1945. Em hãy ghi lại tên các bài thơ theo từng giai đoạn dưới đây:</a:t>
            </a:r>
          </a:p>
          <a:p>
            <a:pPr marL="914400" indent="-914400" algn="just">
              <a:lnSpc>
                <a:spcPts val="7000"/>
              </a:lnSpc>
              <a:spcBef>
                <a:spcPct val="0"/>
              </a:spcBef>
              <a:buAutoNum type="alphaLcPeriod"/>
            </a:pPr>
            <a:r>
              <a:rPr lang="vi-VN" sz="4200" b="1" dirty="0" smtClean="0">
                <a:solidFill>
                  <a:srgbClr val="000000"/>
                </a:solidFill>
              </a:rPr>
              <a:t>Từ </a:t>
            </a:r>
            <a:r>
              <a:rPr lang="vi-VN" sz="4200" b="1" dirty="0">
                <a:solidFill>
                  <a:srgbClr val="000000"/>
                </a:solidFill>
              </a:rPr>
              <a:t>1945 - 1954: </a:t>
            </a:r>
            <a:r>
              <a:rPr lang="vi-VN" sz="4200" dirty="0">
                <a:solidFill>
                  <a:srgbClr val="000000"/>
                </a:solidFill>
              </a:rPr>
              <a:t>Đồng chí</a:t>
            </a:r>
            <a:r>
              <a:rPr lang="vi-VN" sz="4200" dirty="0" smtClean="0">
                <a:solidFill>
                  <a:srgbClr val="000000"/>
                </a:solidFill>
              </a:rPr>
              <a:t>.</a:t>
            </a:r>
            <a:endParaRPr lang="vi-VN" sz="4200" dirty="0">
              <a:solidFill>
                <a:srgbClr val="000000"/>
              </a:solidFill>
            </a:endParaRPr>
          </a:p>
          <a:p>
            <a:pPr marL="914400" indent="-914400" algn="just">
              <a:lnSpc>
                <a:spcPts val="7000"/>
              </a:lnSpc>
              <a:spcBef>
                <a:spcPct val="0"/>
              </a:spcBef>
              <a:buAutoNum type="alphaLcPeriod"/>
            </a:pPr>
            <a:r>
              <a:rPr lang="vi-VN" sz="4200" b="1" dirty="0" smtClean="0">
                <a:solidFill>
                  <a:srgbClr val="000000"/>
                </a:solidFill>
              </a:rPr>
              <a:t>Từ </a:t>
            </a:r>
            <a:r>
              <a:rPr lang="vi-VN" sz="4200" b="1" dirty="0">
                <a:solidFill>
                  <a:srgbClr val="000000"/>
                </a:solidFill>
              </a:rPr>
              <a:t>1954 - 1964: </a:t>
            </a:r>
            <a:r>
              <a:rPr lang="vi-VN" sz="4200" dirty="0">
                <a:solidFill>
                  <a:srgbClr val="000000"/>
                </a:solidFill>
              </a:rPr>
              <a:t>Đoàn thuyền đánh cá, Bếp lửa, Con </a:t>
            </a:r>
            <a:r>
              <a:rPr lang="vi-VN" sz="4200" dirty="0" smtClean="0">
                <a:solidFill>
                  <a:srgbClr val="000000"/>
                </a:solidFill>
              </a:rPr>
              <a:t>cò</a:t>
            </a:r>
            <a:endParaRPr lang="vi-VN" sz="4200" dirty="0">
              <a:solidFill>
                <a:srgbClr val="000000"/>
              </a:solidFill>
            </a:endParaRPr>
          </a:p>
          <a:p>
            <a:pPr marL="914400" indent="-914400" algn="just">
              <a:lnSpc>
                <a:spcPts val="7000"/>
              </a:lnSpc>
              <a:spcBef>
                <a:spcPct val="0"/>
              </a:spcBef>
              <a:buAutoNum type="alphaLcPeriod"/>
            </a:pPr>
            <a:r>
              <a:rPr lang="vi-VN" sz="4200" b="1" dirty="0" smtClean="0">
                <a:solidFill>
                  <a:srgbClr val="000000"/>
                </a:solidFill>
              </a:rPr>
              <a:t>Từ </a:t>
            </a:r>
            <a:r>
              <a:rPr lang="vi-VN" sz="4200" b="1" dirty="0">
                <a:solidFill>
                  <a:srgbClr val="000000"/>
                </a:solidFill>
              </a:rPr>
              <a:t>1964 - 1975: </a:t>
            </a:r>
            <a:r>
              <a:rPr lang="vi-VN" sz="4200" dirty="0">
                <a:solidFill>
                  <a:srgbClr val="000000"/>
                </a:solidFill>
              </a:rPr>
              <a:t>Bài </a:t>
            </a:r>
            <a:r>
              <a:rPr lang="vi-VN" sz="4200" dirty="0" smtClean="0">
                <a:solidFill>
                  <a:srgbClr val="000000"/>
                </a:solidFill>
              </a:rPr>
              <a:t>thơ về tiểu đội xe không kính</a:t>
            </a:r>
            <a:r>
              <a:rPr lang="vi-VN" sz="4200" dirty="0">
                <a:solidFill>
                  <a:srgbClr val="000000"/>
                </a:solidFill>
              </a:rPr>
              <a:t>, Khúc hát ru những em bé lớn trên lưng mẹ</a:t>
            </a:r>
            <a:r>
              <a:rPr lang="vi-VN" sz="4200" dirty="0" smtClean="0">
                <a:solidFill>
                  <a:srgbClr val="000000"/>
                </a:solidFill>
              </a:rPr>
              <a:t>.</a:t>
            </a:r>
            <a:endParaRPr lang="vi-VN" sz="4200" dirty="0">
              <a:solidFill>
                <a:srgbClr val="000000"/>
              </a:solidFill>
            </a:endParaRPr>
          </a:p>
          <a:p>
            <a:pPr marL="914400" indent="-914400" algn="just">
              <a:lnSpc>
                <a:spcPts val="7000"/>
              </a:lnSpc>
              <a:spcBef>
                <a:spcPct val="0"/>
              </a:spcBef>
              <a:buAutoNum type="alphaLcPeriod"/>
            </a:pPr>
            <a:r>
              <a:rPr lang="vi-VN" sz="4200" b="1" dirty="0" smtClean="0">
                <a:solidFill>
                  <a:srgbClr val="000000"/>
                </a:solidFill>
              </a:rPr>
              <a:t>Sau </a:t>
            </a:r>
            <a:r>
              <a:rPr lang="vi-VN" sz="4200" b="1" dirty="0">
                <a:solidFill>
                  <a:srgbClr val="000000"/>
                </a:solidFill>
              </a:rPr>
              <a:t>1975: </a:t>
            </a:r>
            <a:r>
              <a:rPr lang="vi-VN" sz="4200" dirty="0">
                <a:solidFill>
                  <a:srgbClr val="000000"/>
                </a:solidFill>
              </a:rPr>
              <a:t>Ánh trăng, Mùa xuân nho nhỏ, Viếng lăng Bác, Nói với con, Sang thu.</a:t>
            </a:r>
            <a:endParaRPr lang="en-US" sz="4200" dirty="0">
              <a:solidFill>
                <a:srgbClr val="000000"/>
              </a:solidFill>
            </a:endParaRPr>
          </a:p>
        </p:txBody>
      </p:sp>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268200" y="8321688"/>
            <a:ext cx="7623408" cy="1496094"/>
          </a:xfrm>
          <a:prstGeom prst="rect">
            <a:avLst/>
          </a:prstGeom>
        </p:spPr>
      </p:pic>
      <p:pic>
        <p:nvPicPr>
          <p:cNvPr id="7"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464008" y="8154385"/>
            <a:ext cx="1608385" cy="1578227"/>
          </a:xfrm>
          <a:prstGeom prst="rect">
            <a:avLst/>
          </a:prstGeom>
        </p:spPr>
      </p:pic>
    </p:spTree>
    <p:extLst>
      <p:ext uri="{BB962C8B-B14F-4D97-AF65-F5344CB8AC3E}">
        <p14:creationId xmlns:p14="http://schemas.microsoft.com/office/powerpoint/2010/main" val="38670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1429</Words>
  <PresentationFormat>Custom</PresentationFormat>
  <Paragraphs>182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Wingdings</vt:lpstr>
      <vt:lpstr>Mont Bold</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2021-12-15T14:41:55Z</dcterms:modified>
  <dc:identifier>DAEtUBLhDZE</dc:identifier>
</cp:coreProperties>
</file>