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33"/>
  </p:notesMasterIdLst>
  <p:sldIdLst>
    <p:sldId id="256" r:id="rId4"/>
    <p:sldId id="257" r:id="rId5"/>
    <p:sldId id="258" r:id="rId6"/>
    <p:sldId id="260" r:id="rId7"/>
    <p:sldId id="259" r:id="rId8"/>
    <p:sldId id="263" r:id="rId9"/>
    <p:sldId id="261" r:id="rId10"/>
    <p:sldId id="262"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Pangolin" panose="020B0604020202020204" charset="0"/>
      <p:regular r:id="rId38"/>
    </p:embeddedFont>
    <p:embeddedFont>
      <p:font typeface="Roboto" panose="02000000000000000000" pitchFamily="2" charset="0"/>
      <p:regular r:id="rId39"/>
      <p:bold r:id="rId40"/>
      <p:italic r:id="rId41"/>
      <p:boldItalic r:id="rId42"/>
    </p:embeddedFont>
    <p:embeddedFont>
      <p:font typeface="Roboto Black" panose="02000000000000000000" pitchFamily="2" charset="0"/>
      <p:bold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NnBaDqcdN3AmCASMIYQkVFhVG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hoàn thiện phiếu học tập số 3, cho HS các nhóm lên trình bày phiếu học tập</a:t>
            </a:r>
            <a:endParaRPr>
              <a:latin typeface="Times New Roman"/>
              <a:ea typeface="Times New Roman"/>
              <a:cs typeface="Times New Roman"/>
              <a:sym typeface="Times New Roman"/>
            </a:endParaRPr>
          </a:p>
        </p:txBody>
      </p:sp>
      <p:sp>
        <p:nvSpPr>
          <p:cNvPr id="439" name="Google Shape;43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yêu cầu học phân công chuẩn bị nguyên, vật liệu cho buổi học sau</a:t>
            </a:r>
            <a:endParaRPr/>
          </a:p>
        </p:txBody>
      </p:sp>
      <p:sp>
        <p:nvSpPr>
          <p:cNvPr id="450" name="Google Shape;45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Trong quá trình dạy học, GV thường xuyên khuyến khích HS bằng các câu khen khi HS trả lời đúng</a:t>
            </a:r>
            <a:endParaRPr/>
          </a:p>
        </p:txBody>
      </p:sp>
      <p:sp>
        <p:nvSpPr>
          <p:cNvPr id="467" name="Google Shape;46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cho HS thảo luận nhóm để thống nhất ý tưởng của nhóm, hỗ trợ nếu nhóm gặp khó khăn trong việc thể hiện ý tưởng</a:t>
            </a:r>
            <a:endParaRPr>
              <a:latin typeface="Times New Roman"/>
              <a:ea typeface="Times New Roman"/>
              <a:cs typeface="Times New Roman"/>
              <a:sym typeface="Times New Roman"/>
            </a:endParaRPr>
          </a:p>
        </p:txBody>
      </p:sp>
      <p:sp>
        <p:nvSpPr>
          <p:cNvPr id="486" name="Google Shape;48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nêu yêu cầu sản phẩm, trong đó có thể gợi mở cho HS cách làm sử dụng hình vẽ, cắt dán</a:t>
            </a:r>
            <a:endParaRPr/>
          </a:p>
        </p:txBody>
      </p:sp>
      <p:sp>
        <p:nvSpPr>
          <p:cNvPr id="497" name="Google Shape;49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cho HS thảo luận nhóm để thống nhất ý tưởng của nhóm, hỗ trợ nếu nhóm gặp khó khăn trong việc thể hiện ý tưởng</a:t>
            </a:r>
            <a:endParaRPr>
              <a:latin typeface="Times New Roman"/>
              <a:ea typeface="Times New Roman"/>
              <a:cs typeface="Times New Roman"/>
              <a:sym typeface="Times New Roman"/>
            </a:endParaRPr>
          </a:p>
        </p:txBody>
      </p:sp>
      <p:sp>
        <p:nvSpPr>
          <p:cNvPr id="508" name="Google Shape;50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hoàn thiện phiếu học tập số 4, cho HS các nhóm lên trình bày phiếu học tập</a:t>
            </a:r>
            <a:endParaRPr>
              <a:latin typeface="Times New Roman"/>
              <a:ea typeface="Times New Roman"/>
              <a:cs typeface="Times New Roman"/>
              <a:sym typeface="Times New Roman"/>
            </a:endParaRPr>
          </a:p>
        </p:txBody>
      </p:sp>
      <p:sp>
        <p:nvSpPr>
          <p:cNvPr id="520" name="Google Shape;52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HS lựa chọn vật liệu dùng làm đồ dùng học tập</a:t>
            </a:r>
            <a:endParaRPr/>
          </a:p>
        </p:txBody>
      </p:sp>
      <p:sp>
        <p:nvSpPr>
          <p:cNvPr id="530" name="Google Shape;53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cho HS thực hiện theo ý tưởng của nhóm, hướng dẫn nếu nhóm gặp khó khăn</a:t>
            </a:r>
            <a:endParaRPr>
              <a:latin typeface="Times New Roman"/>
              <a:ea typeface="Times New Roman"/>
              <a:cs typeface="Times New Roman"/>
              <a:sym typeface="Times New Roman"/>
            </a:endParaRPr>
          </a:p>
        </p:txBody>
      </p:sp>
      <p:sp>
        <p:nvSpPr>
          <p:cNvPr id="545" name="Google Shape;54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tự đố nhau. Ví dụ cách viết và đọc một vài số: 96 315: chín mươi sáu nghìn ba trăm mười lăm; 796 315: bảy trăm chín mươi sáu nghìn ba trăm mười lăm; 106 315: một trăm linh sáu nghìn ba trăm mười lăm; 106 827: một trăm linh sáu nghìn tám trăm hai mươi bảy</a:t>
            </a:r>
            <a:endParaRPr/>
          </a:p>
        </p:txBody>
      </p:sp>
      <p:sp>
        <p:nvSpPr>
          <p:cNvPr id="254" name="Google Shape;25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57" name="Google Shape;55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68" name="Google Shape;56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78" name="Google Shape;57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88" name="Google Shape;58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Kiểm tra theo tiêu chí, điều chỉnh nếu chưa đúng tiêu chí</a:t>
            </a:r>
            <a:endParaRPr/>
          </a:p>
        </p:txBody>
      </p:sp>
      <p:sp>
        <p:nvSpPr>
          <p:cNvPr id="598" name="Google Shape;59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ĐạI diện từng nhóm lên trình bày sản phẩm của nhóm, nêu ưu điểm, nhược điểm của sản phẩm. Sử dụng vật liệu gì? Có đạt tiêu chí không? Công đoạn nào khó nhất? Nhóm đã khắc phục thế nào?</a:t>
            </a:r>
            <a:endParaRPr>
              <a:latin typeface="Times New Roman"/>
              <a:ea typeface="Times New Roman"/>
              <a:cs typeface="Times New Roman"/>
              <a:sym typeface="Times New Roman"/>
            </a:endParaRPr>
          </a:p>
        </p:txBody>
      </p:sp>
      <p:sp>
        <p:nvSpPr>
          <p:cNvPr id="609" name="Google Shape;60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Các nhóm cử đại diện trình bày ý tưởng và sản phẩm của nhóm. Các nhóm khác đặt câu hỏi</a:t>
            </a:r>
            <a:endParaRPr>
              <a:latin typeface="Times New Roman"/>
              <a:ea typeface="Times New Roman"/>
              <a:cs typeface="Times New Roman"/>
              <a:sym typeface="Times New Roman"/>
            </a:endParaRPr>
          </a:p>
        </p:txBody>
      </p:sp>
      <p:sp>
        <p:nvSpPr>
          <p:cNvPr id="620" name="Google Shape;62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Các nhóm cử đại diện trình bày ý tưởng và sản phẩm của nhóm. Các nhóm khác đặt câu hỏi</a:t>
            </a:r>
            <a:endParaRPr>
              <a:latin typeface="Times New Roman"/>
              <a:ea typeface="Times New Roman"/>
              <a:cs typeface="Times New Roman"/>
              <a:sym typeface="Times New Roman"/>
            </a:endParaRPr>
          </a:p>
        </p:txBody>
      </p:sp>
      <p:sp>
        <p:nvSpPr>
          <p:cNvPr id="664" name="Google Shape;66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đánh giá theo từng tiêu chí bằng hình dán. Có thể tặng thêm hình dán cho điểm sáng tạo, làm nhanh, đẹp</a:t>
            </a:r>
            <a:endParaRPr/>
          </a:p>
        </p:txBody>
      </p:sp>
      <p:sp>
        <p:nvSpPr>
          <p:cNvPr id="681" name="Google Shape;68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Trong quá trình dạy học, GV thường xuyên khuyến khích HS bằng các câu khen khi HS trả lời đúng</a:t>
            </a:r>
            <a:endParaRPr/>
          </a:p>
        </p:txBody>
      </p:sp>
      <p:sp>
        <p:nvSpPr>
          <p:cNvPr id="694" name="Google Shape;69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đặt câu hỏi, gợi ý làm bộ chữ số bí ẩn</a:t>
            </a:r>
            <a:endParaRPr/>
          </a:p>
        </p:txBody>
      </p:sp>
      <p:sp>
        <p:nvSpPr>
          <p:cNvPr id="271" name="Google Shape;27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hoàn thiện phiếu học tập số 1, cho HS các nhóm lên trình bày phiếu học tập</a:t>
            </a:r>
            <a:endParaRPr>
              <a:latin typeface="Times New Roman"/>
              <a:ea typeface="Times New Roman"/>
              <a:cs typeface="Times New Roman"/>
              <a:sym typeface="Times New Roman"/>
            </a:endParaRPr>
          </a:p>
        </p:txBody>
      </p:sp>
      <p:sp>
        <p:nvSpPr>
          <p:cNvPr id="334" name="Google Shape;33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bấm vào dấu hỏi chấm để hiển thị đáp án</a:t>
            </a:r>
            <a:endParaRPr/>
          </a:p>
          <a:p>
            <a:pPr marL="0" lvl="0" indent="0" algn="l" rtl="0">
              <a:spcBef>
                <a:spcPts val="0"/>
              </a:spcBef>
              <a:spcAft>
                <a:spcPts val="0"/>
              </a:spcAft>
              <a:buNone/>
            </a:pPr>
            <a:r>
              <a:rPr lang="en-US"/>
              <a:t>GV gọi HS lên đọc số, hỏi hs khác nhận xét câu trả lời của bạn đúng chưa, nếu chưa đúng thì đọc cách đúng. Gọi HS khác phân tích số.</a:t>
            </a:r>
            <a:endParaRPr/>
          </a:p>
        </p:txBody>
      </p:sp>
      <p:sp>
        <p:nvSpPr>
          <p:cNvPr id="284" name="Google Shape;28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hoàn thiện phiếu học tập số 2, cho HS các nhóm lên trình bày phiếu học tập</a:t>
            </a:r>
            <a:endParaRPr>
              <a:latin typeface="Times New Roman"/>
              <a:ea typeface="Times New Roman"/>
              <a:cs typeface="Times New Roman"/>
              <a:sym typeface="Times New Roman"/>
            </a:endParaRPr>
          </a:p>
        </p:txBody>
      </p:sp>
      <p:sp>
        <p:nvSpPr>
          <p:cNvPr id="394" name="Google Shape;39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bấm vào từng số và hỏi giá trị chữ số, bấm chuột trái để hiển thị đáp án đúng</a:t>
            </a:r>
            <a:endParaRPr/>
          </a:p>
        </p:txBody>
      </p:sp>
      <p:sp>
        <p:nvSpPr>
          <p:cNvPr id="347" name="Google Shape;34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bấm vào từng số và hỏi giá trị chữ số, bấm chuột trái để hiển thị đáp án đúng</a:t>
            </a:r>
            <a:endParaRPr/>
          </a:p>
        </p:txBody>
      </p:sp>
      <p:sp>
        <p:nvSpPr>
          <p:cNvPr id="372" name="Google Shape;37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dẫn dắt, đặt câu hỏi cho HS trả lời. Gợi ý 1: phân tích số ở 4 phương án, ở hàng chục nghìn phương án A có chứa chữ số 2, vậy loại phương án A. Gợi ý 2: trong 3 phương án B, C, D, phương án C có chữ số hàng đơn vị là chữ số 9 là số lẻ (số 8 và 4 là số chẵn) do đó đáp án chính xác là phương án C.</a:t>
            </a:r>
            <a:endParaRPr/>
          </a:p>
          <a:p>
            <a:pPr marL="0" lvl="0" indent="0" algn="l" rtl="0">
              <a:spcBef>
                <a:spcPts val="0"/>
              </a:spcBef>
              <a:spcAft>
                <a:spcPts val="0"/>
              </a:spcAft>
              <a:buNone/>
            </a:pPr>
            <a:r>
              <a:rPr lang="en-US"/>
              <a:t>GV bấm vào phương án C để đổi màu giúp đánh dấu đáp án</a:t>
            </a:r>
            <a:endParaRPr/>
          </a:p>
        </p:txBody>
      </p:sp>
      <p:sp>
        <p:nvSpPr>
          <p:cNvPr id="422" name="Google Shape;42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5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5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5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5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5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5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5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6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6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63"/>
          <p:cNvSpPr>
            <a:spLocks noGrp="1"/>
          </p:cNvSpPr>
          <p:nvPr>
            <p:ph type="pic" idx="2"/>
          </p:nvPr>
        </p:nvSpPr>
        <p:spPr>
          <a:xfrm>
            <a:off x="5183188" y="987425"/>
            <a:ext cx="6172200" cy="4873625"/>
          </a:xfrm>
          <a:prstGeom prst="rect">
            <a:avLst/>
          </a:prstGeom>
          <a:noFill/>
          <a:ln>
            <a:noFill/>
          </a:ln>
        </p:spPr>
      </p:sp>
      <p:sp>
        <p:nvSpPr>
          <p:cNvPr id="143" name="Google Shape;143;p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6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6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6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5"/>
        <p:cNvGrpSpPr/>
        <p:nvPr/>
      </p:nvGrpSpPr>
      <p:grpSpPr>
        <a:xfrm>
          <a:off x="0" y="0"/>
          <a:ext cx="0" cy="0"/>
          <a:chOff x="0" y="0"/>
          <a:chExt cx="0" cy="0"/>
        </a:xfrm>
      </p:grpSpPr>
      <p:sp>
        <p:nvSpPr>
          <p:cNvPr id="166" name="Google Shape;166;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8" name="Google Shape;16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1"/>
        <p:cNvGrpSpPr/>
        <p:nvPr/>
      </p:nvGrpSpPr>
      <p:grpSpPr>
        <a:xfrm>
          <a:off x="0" y="0"/>
          <a:ext cx="0" cy="0"/>
          <a:chOff x="0" y="0"/>
          <a:chExt cx="0" cy="0"/>
        </a:xfrm>
      </p:grpSpPr>
      <p:sp>
        <p:nvSpPr>
          <p:cNvPr id="172" name="Google Shape;17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0" name="Google Shape;18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3"/>
        <p:cNvGrpSpPr/>
        <p:nvPr/>
      </p:nvGrpSpPr>
      <p:grpSpPr>
        <a:xfrm>
          <a:off x="0" y="0"/>
          <a:ext cx="0" cy="0"/>
          <a:chOff x="0" y="0"/>
          <a:chExt cx="0" cy="0"/>
        </a:xfrm>
      </p:grpSpPr>
      <p:sp>
        <p:nvSpPr>
          <p:cNvPr id="184" name="Google Shape;18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3" name="Google Shape;193;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5" name="Google Shape;195;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8"/>
        <p:cNvGrpSpPr/>
        <p:nvPr/>
      </p:nvGrpSpPr>
      <p:grpSpPr>
        <a:xfrm>
          <a:off x="0" y="0"/>
          <a:ext cx="0" cy="0"/>
          <a:chOff x="0" y="0"/>
          <a:chExt cx="0" cy="0"/>
        </a:xfrm>
      </p:grpSpPr>
      <p:sp>
        <p:nvSpPr>
          <p:cNvPr id="209" name="Google Shape;209;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1" name="Google Shape;211;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2" name="Google Shape;21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43"/>
          <p:cNvSpPr>
            <a:spLocks noGrp="1"/>
          </p:cNvSpPr>
          <p:nvPr>
            <p:ph type="pic" idx="2"/>
          </p:nvPr>
        </p:nvSpPr>
        <p:spPr>
          <a:xfrm>
            <a:off x="5183188" y="987425"/>
            <a:ext cx="6172200" cy="4873625"/>
          </a:xfrm>
          <a:prstGeom prst="rect">
            <a:avLst/>
          </a:prstGeom>
          <a:noFill/>
          <a:ln>
            <a:noFill/>
          </a:ln>
        </p:spPr>
      </p:sp>
      <p:sp>
        <p:nvSpPr>
          <p:cNvPr id="218" name="Google Shape;218;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9" name="Google Shape;21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3"/>
          <p:cNvSpPr>
            <a:spLocks noGrp="1"/>
          </p:cNvSpPr>
          <p:nvPr>
            <p:ph type="pic" idx="2"/>
          </p:nvPr>
        </p:nvSpPr>
        <p:spPr>
          <a:xfrm>
            <a:off x="5183188" y="987425"/>
            <a:ext cx="6172200" cy="4873625"/>
          </a:xfrm>
          <a:prstGeom prst="rect">
            <a:avLst/>
          </a:prstGeom>
          <a:noFill/>
          <a:ln>
            <a:noFill/>
          </a:ln>
        </p:spPr>
      </p:sp>
      <p:sp>
        <p:nvSpPr>
          <p:cNvPr id="68" name="Google Shape;68;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4"/>
        <p:cNvGrpSpPr/>
        <p:nvPr/>
      </p:nvGrpSpPr>
      <p:grpSpPr>
        <a:xfrm>
          <a:off x="0" y="0"/>
          <a:ext cx="0" cy="0"/>
          <a:chOff x="0" y="0"/>
          <a:chExt cx="0" cy="0"/>
        </a:xfrm>
      </p:grpSpPr>
      <p:sp>
        <p:nvSpPr>
          <p:cNvPr id="85" name="Google Shape;8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27.jp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30.png"/><Relationship Id="rId5" Type="http://schemas.openxmlformats.org/officeDocument/2006/relationships/image" Target="../media/image20.png"/><Relationship Id="rId4" Type="http://schemas.openxmlformats.org/officeDocument/2006/relationships/image" Target="../media/image29.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
          <p:cNvSpPr txBox="1"/>
          <p:nvPr/>
        </p:nvSpPr>
        <p:spPr>
          <a:xfrm>
            <a:off x="2559027" y="740879"/>
            <a:ext cx="183581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4000"/>
              <a:buFont typeface="Roboto Black"/>
              <a:buNone/>
            </a:pPr>
            <a:r>
              <a:rPr lang="en-US" sz="4000" b="1" i="0" u="none" strike="noStrike" cap="none">
                <a:solidFill>
                  <a:srgbClr val="7030A0"/>
                </a:solidFill>
                <a:latin typeface="Roboto Black"/>
                <a:ea typeface="Roboto Black"/>
                <a:cs typeface="Roboto Black"/>
                <a:sym typeface="Roboto Black"/>
              </a:rPr>
              <a:t>BÀI 3</a:t>
            </a:r>
            <a:endParaRPr sz="4000" b="1" i="0" u="none" strike="noStrike" cap="none">
              <a:solidFill>
                <a:srgbClr val="7030A0"/>
              </a:solidFill>
              <a:latin typeface="Roboto Black"/>
              <a:ea typeface="Roboto Black"/>
              <a:cs typeface="Roboto Black"/>
              <a:sym typeface="Roboto Black"/>
            </a:endParaRPr>
          </a:p>
        </p:txBody>
      </p:sp>
      <p:grpSp>
        <p:nvGrpSpPr>
          <p:cNvPr id="240" name="Google Shape;240;p1"/>
          <p:cNvGrpSpPr/>
          <p:nvPr/>
        </p:nvGrpSpPr>
        <p:grpSpPr>
          <a:xfrm>
            <a:off x="189899" y="5717988"/>
            <a:ext cx="1080256" cy="981137"/>
            <a:chOff x="3686896" y="5777470"/>
            <a:chExt cx="1080256" cy="981137"/>
          </a:xfrm>
        </p:grpSpPr>
        <p:sp>
          <p:nvSpPr>
            <p:cNvPr id="241" name="Google Shape;241;p1"/>
            <p:cNvSpPr/>
            <p:nvPr/>
          </p:nvSpPr>
          <p:spPr>
            <a:xfrm>
              <a:off x="3686896" y="5777470"/>
              <a:ext cx="975161" cy="981137"/>
            </a:xfrm>
            <a:prstGeom prst="ellipse">
              <a:avLst/>
            </a:prstGeom>
            <a:solidFill>
              <a:srgbClr val="48B9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2" name="Google Shape;242;p1"/>
            <p:cNvSpPr txBox="1"/>
            <p:nvPr/>
          </p:nvSpPr>
          <p:spPr>
            <a:xfrm>
              <a:off x="3709062" y="6037207"/>
              <a:ext cx="10580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Roboto Black"/>
                <a:buNone/>
              </a:pPr>
              <a:r>
                <a:rPr lang="en-US" sz="2400" b="0" i="0" u="none" strike="noStrike" cap="none">
                  <a:solidFill>
                    <a:srgbClr val="FFFFFF"/>
                  </a:solidFill>
                  <a:latin typeface="Roboto Black"/>
                  <a:ea typeface="Roboto Black"/>
                  <a:cs typeface="Roboto Black"/>
                  <a:sym typeface="Roboto Black"/>
                </a:rPr>
                <a:t>Tiết 1</a:t>
              </a:r>
              <a:endParaRPr/>
            </a:p>
          </p:txBody>
        </p:sp>
      </p:grpSp>
      <p:sp>
        <p:nvSpPr>
          <p:cNvPr id="243" name="Google Shape;243;p1"/>
          <p:cNvSpPr txBox="1"/>
          <p:nvPr/>
        </p:nvSpPr>
        <p:spPr>
          <a:xfrm>
            <a:off x="1052373" y="1933812"/>
            <a:ext cx="4754362" cy="27084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70C0"/>
              </a:buClr>
              <a:buSzPts val="6000"/>
              <a:buFont typeface="Roboto Black"/>
              <a:buNone/>
            </a:pPr>
            <a:r>
              <a:rPr lang="en-US" sz="6000" b="1" i="0" u="none" strike="noStrike" cap="none">
                <a:solidFill>
                  <a:srgbClr val="0070C0"/>
                </a:solidFill>
                <a:latin typeface="Roboto Black"/>
                <a:ea typeface="Roboto Black"/>
                <a:cs typeface="Roboto Black"/>
                <a:sym typeface="Roboto Black"/>
              </a:rPr>
              <a:t>BỘ CHỮ SỐ </a:t>
            </a:r>
            <a:endParaRPr/>
          </a:p>
          <a:p>
            <a:pPr marL="0" marR="0" lvl="0" indent="0" algn="ctr" rtl="0">
              <a:lnSpc>
                <a:spcPct val="150000"/>
              </a:lnSpc>
              <a:spcBef>
                <a:spcPts val="0"/>
              </a:spcBef>
              <a:spcAft>
                <a:spcPts val="0"/>
              </a:spcAft>
              <a:buClr>
                <a:srgbClr val="0070C0"/>
              </a:buClr>
              <a:buSzPts val="6000"/>
              <a:buFont typeface="Roboto Black"/>
              <a:buNone/>
            </a:pPr>
            <a:r>
              <a:rPr lang="en-US" sz="6000" b="1" i="0" u="none" strike="noStrike" cap="none">
                <a:solidFill>
                  <a:srgbClr val="0070C0"/>
                </a:solidFill>
                <a:latin typeface="Roboto Black"/>
                <a:ea typeface="Roboto Black"/>
                <a:cs typeface="Roboto Black"/>
                <a:sym typeface="Roboto Black"/>
              </a:rPr>
              <a:t>BÍ ẨN</a:t>
            </a:r>
            <a:endParaRPr/>
          </a:p>
        </p:txBody>
      </p:sp>
      <p:pic>
        <p:nvPicPr>
          <p:cNvPr id="244" name="Google Shape;244;p1"/>
          <p:cNvPicPr preferRelativeResize="0"/>
          <p:nvPr/>
        </p:nvPicPr>
        <p:blipFill rotWithShape="1">
          <a:blip r:embed="rId3">
            <a:alphaModFix/>
          </a:blip>
          <a:srcRect/>
          <a:stretch/>
        </p:blipFill>
        <p:spPr>
          <a:xfrm>
            <a:off x="10045066" y="-34304"/>
            <a:ext cx="2246550" cy="1550366"/>
          </a:xfrm>
          <a:prstGeom prst="rect">
            <a:avLst/>
          </a:prstGeom>
          <a:noFill/>
          <a:ln>
            <a:noFill/>
          </a:ln>
        </p:spPr>
      </p:pic>
      <p:pic>
        <p:nvPicPr>
          <p:cNvPr id="245" name="Google Shape;245;p1"/>
          <p:cNvPicPr preferRelativeResize="0"/>
          <p:nvPr/>
        </p:nvPicPr>
        <p:blipFill rotWithShape="1">
          <a:blip r:embed="rId4">
            <a:alphaModFix/>
          </a:blip>
          <a:srcRect/>
          <a:stretch/>
        </p:blipFill>
        <p:spPr>
          <a:xfrm rot="-1574199">
            <a:off x="6007790" y="2159467"/>
            <a:ext cx="1327218" cy="1314518"/>
          </a:xfrm>
          <a:prstGeom prst="rect">
            <a:avLst/>
          </a:prstGeom>
          <a:noFill/>
          <a:ln>
            <a:noFill/>
          </a:ln>
        </p:spPr>
      </p:pic>
      <p:pic>
        <p:nvPicPr>
          <p:cNvPr id="246" name="Google Shape;246;p1"/>
          <p:cNvPicPr preferRelativeResize="0"/>
          <p:nvPr/>
        </p:nvPicPr>
        <p:blipFill rotWithShape="1">
          <a:blip r:embed="rId5">
            <a:alphaModFix/>
          </a:blip>
          <a:srcRect/>
          <a:stretch/>
        </p:blipFill>
        <p:spPr>
          <a:xfrm>
            <a:off x="6696100" y="1162234"/>
            <a:ext cx="1270065" cy="1314518"/>
          </a:xfrm>
          <a:prstGeom prst="rect">
            <a:avLst/>
          </a:prstGeom>
          <a:noFill/>
          <a:ln>
            <a:noFill/>
          </a:ln>
        </p:spPr>
      </p:pic>
      <p:pic>
        <p:nvPicPr>
          <p:cNvPr id="247" name="Google Shape;247;p1"/>
          <p:cNvPicPr preferRelativeResize="0"/>
          <p:nvPr/>
        </p:nvPicPr>
        <p:blipFill rotWithShape="1">
          <a:blip r:embed="rId6">
            <a:alphaModFix/>
          </a:blip>
          <a:srcRect/>
          <a:stretch/>
        </p:blipFill>
        <p:spPr>
          <a:xfrm rot="833439">
            <a:off x="8800021" y="1075779"/>
            <a:ext cx="1155759" cy="1314518"/>
          </a:xfrm>
          <a:prstGeom prst="rect">
            <a:avLst/>
          </a:prstGeom>
          <a:noFill/>
          <a:ln>
            <a:noFill/>
          </a:ln>
        </p:spPr>
      </p:pic>
      <p:pic>
        <p:nvPicPr>
          <p:cNvPr id="248" name="Google Shape;248;p1"/>
          <p:cNvPicPr preferRelativeResize="0"/>
          <p:nvPr/>
        </p:nvPicPr>
        <p:blipFill rotWithShape="1">
          <a:blip r:embed="rId7">
            <a:alphaModFix/>
          </a:blip>
          <a:srcRect/>
          <a:stretch/>
        </p:blipFill>
        <p:spPr>
          <a:xfrm rot="-2807000">
            <a:off x="5569248" y="4082557"/>
            <a:ext cx="1276416" cy="1212912"/>
          </a:xfrm>
          <a:prstGeom prst="rect">
            <a:avLst/>
          </a:prstGeom>
          <a:noFill/>
          <a:ln>
            <a:noFill/>
          </a:ln>
        </p:spPr>
      </p:pic>
      <p:pic>
        <p:nvPicPr>
          <p:cNvPr id="249" name="Google Shape;249;p1"/>
          <p:cNvPicPr preferRelativeResize="0"/>
          <p:nvPr/>
        </p:nvPicPr>
        <p:blipFill rotWithShape="1">
          <a:blip r:embed="rId8">
            <a:alphaModFix/>
          </a:blip>
          <a:srcRect/>
          <a:stretch/>
        </p:blipFill>
        <p:spPr>
          <a:xfrm rot="1622860">
            <a:off x="9826110" y="3917332"/>
            <a:ext cx="1200212" cy="1301817"/>
          </a:xfrm>
          <a:prstGeom prst="rect">
            <a:avLst/>
          </a:prstGeom>
          <a:noFill/>
          <a:ln>
            <a:noFill/>
          </a:ln>
        </p:spPr>
      </p:pic>
      <p:pic>
        <p:nvPicPr>
          <p:cNvPr id="250" name="Google Shape;250;p1"/>
          <p:cNvPicPr preferRelativeResize="0"/>
          <p:nvPr/>
        </p:nvPicPr>
        <p:blipFill rotWithShape="1">
          <a:blip r:embed="rId9">
            <a:alphaModFix/>
          </a:blip>
          <a:srcRect/>
          <a:stretch/>
        </p:blipFill>
        <p:spPr>
          <a:xfrm>
            <a:off x="5952816" y="1314935"/>
            <a:ext cx="4756224" cy="4801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9"/>
                                        </p:tgtEl>
                                        <p:attrNameLst>
                                          <p:attrName>style.visibility</p:attrName>
                                        </p:attrNameLst>
                                      </p:cBhvr>
                                      <p:to>
                                        <p:strVal val="visible"/>
                                      </p:to>
                                    </p:set>
                                    <p:anim calcmode="lin" valueType="num">
                                      <p:cBhvr additive="base">
                                        <p:cTn id="7" dur="500"/>
                                        <p:tgtEl>
                                          <p:spTgt spid="23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243"/>
                                        </p:tgtEl>
                                        <p:attrNameLst>
                                          <p:attrName>style.visibility</p:attrName>
                                        </p:attrNameLst>
                                      </p:cBhvr>
                                      <p:to>
                                        <p:strVal val="visible"/>
                                      </p:to>
                                    </p:set>
                                    <p:animEffect transition="in" filter="fade">
                                      <p:cBhvr>
                                        <p:cTn id="10"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0"/>
          <p:cNvSpPr txBox="1"/>
          <p:nvPr/>
        </p:nvSpPr>
        <p:spPr>
          <a:xfrm>
            <a:off x="3741542" y="448491"/>
            <a:ext cx="407095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3200"/>
              <a:buFont typeface="Pangolin"/>
              <a:buNone/>
            </a:pPr>
            <a:r>
              <a:rPr lang="en-US" sz="3200" b="1" i="0" u="none" strike="noStrike" cap="none">
                <a:solidFill>
                  <a:srgbClr val="00B050"/>
                </a:solidFill>
                <a:latin typeface="Pangolin"/>
                <a:ea typeface="Pangolin"/>
                <a:cs typeface="Pangolin"/>
                <a:sym typeface="Pangolin"/>
              </a:rPr>
              <a:t>PHIẾU HỌC TẬP SỐ 3</a:t>
            </a:r>
            <a:endParaRPr sz="3200" b="1" i="0" u="none" strike="noStrike" cap="none">
              <a:solidFill>
                <a:srgbClr val="00B050"/>
              </a:solidFill>
              <a:latin typeface="Pangolin"/>
              <a:ea typeface="Pangolin"/>
              <a:cs typeface="Pangolin"/>
              <a:sym typeface="Pangolin"/>
            </a:endParaRPr>
          </a:p>
        </p:txBody>
      </p:sp>
      <p:sp>
        <p:nvSpPr>
          <p:cNvPr id="442" name="Google Shape;442;p10"/>
          <p:cNvSpPr/>
          <p:nvPr/>
        </p:nvSpPr>
        <p:spPr>
          <a:xfrm>
            <a:off x="9569302" y="6106489"/>
            <a:ext cx="744279" cy="2977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43" name="Google Shape;443;p10"/>
          <p:cNvPicPr preferRelativeResize="0"/>
          <p:nvPr/>
        </p:nvPicPr>
        <p:blipFill rotWithShape="1">
          <a:blip r:embed="rId3">
            <a:alphaModFix/>
          </a:blip>
          <a:srcRect/>
          <a:stretch/>
        </p:blipFill>
        <p:spPr>
          <a:xfrm>
            <a:off x="10045066" y="-34304"/>
            <a:ext cx="2246550" cy="1550366"/>
          </a:xfrm>
          <a:prstGeom prst="rect">
            <a:avLst/>
          </a:prstGeom>
          <a:noFill/>
          <a:ln>
            <a:noFill/>
          </a:ln>
        </p:spPr>
      </p:pic>
      <p:sp>
        <p:nvSpPr>
          <p:cNvPr id="444" name="Google Shape;444;p10"/>
          <p:cNvSpPr txBox="1"/>
          <p:nvPr/>
        </p:nvSpPr>
        <p:spPr>
          <a:xfrm>
            <a:off x="1222745" y="1575635"/>
            <a:ext cx="9090836" cy="449353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Roboto"/>
                <a:ea typeface="Roboto"/>
                <a:cs typeface="Roboto"/>
                <a:sym typeface="Roboto"/>
              </a:rPr>
              <a:t>1. Phát biểu nào sau đây đúng:</a:t>
            </a:r>
            <a:endParaRPr/>
          </a:p>
          <a:p>
            <a:pPr marL="457200" marR="0" lvl="1" indent="0" algn="just" rtl="0">
              <a:spcBef>
                <a:spcPts val="1200"/>
              </a:spcBef>
              <a:spcAft>
                <a:spcPts val="0"/>
              </a:spcAft>
              <a:buNone/>
            </a:pPr>
            <a:r>
              <a:rPr lang="en-US" sz="2400" b="0" i="0" u="none" strike="noStrike" cap="none">
                <a:solidFill>
                  <a:srgbClr val="002060"/>
                </a:solidFill>
                <a:latin typeface="Roboto"/>
                <a:ea typeface="Roboto"/>
                <a:cs typeface="Roboto"/>
                <a:sym typeface="Roboto"/>
              </a:rPr>
              <a:t>A. Số 942 367 có chữ số 9 ở hàng trăm nghìn.</a:t>
            </a:r>
            <a:endParaRPr/>
          </a:p>
          <a:p>
            <a:pPr marL="457200" marR="0" lvl="1" indent="0" algn="just" rtl="0">
              <a:spcBef>
                <a:spcPts val="1200"/>
              </a:spcBef>
              <a:spcAft>
                <a:spcPts val="0"/>
              </a:spcAft>
              <a:buNone/>
            </a:pPr>
            <a:r>
              <a:rPr lang="en-US" sz="2400" b="0" i="0" u="none" strike="noStrike" cap="none">
                <a:solidFill>
                  <a:srgbClr val="002060"/>
                </a:solidFill>
                <a:latin typeface="Roboto"/>
                <a:ea typeface="Roboto"/>
                <a:cs typeface="Roboto"/>
                <a:sym typeface="Roboto"/>
              </a:rPr>
              <a:t>B. Số 942 367 có chữ số 4 ở hàng trăm.</a:t>
            </a:r>
            <a:endParaRPr/>
          </a:p>
          <a:p>
            <a:pPr marL="0" marR="0" lvl="0" indent="0" algn="just" rtl="0">
              <a:spcBef>
                <a:spcPts val="1200"/>
              </a:spcBef>
              <a:spcAft>
                <a:spcPts val="0"/>
              </a:spcAft>
              <a:buNone/>
            </a:pPr>
            <a:r>
              <a:rPr lang="en-US" sz="2400" b="1" i="0" u="none" strike="noStrike" cap="none">
                <a:solidFill>
                  <a:srgbClr val="002060"/>
                </a:solidFill>
                <a:latin typeface="Roboto"/>
                <a:ea typeface="Roboto"/>
                <a:cs typeface="Roboto"/>
                <a:sym typeface="Roboto"/>
              </a:rPr>
              <a:t>2.</a:t>
            </a:r>
            <a:r>
              <a:rPr lang="en-US" sz="2400" b="0" i="0" u="none" strike="noStrike" cap="none">
                <a:solidFill>
                  <a:srgbClr val="002060"/>
                </a:solidFill>
                <a:latin typeface="Roboto"/>
                <a:ea typeface="Roboto"/>
                <a:cs typeface="Roboto"/>
                <a:sym typeface="Roboto"/>
              </a:rPr>
              <a:t> Bạn Hà nói: "Số 650 367 gồm 65 chục nghìn, 3 trăm, 67 đơn vị"</a:t>
            </a:r>
            <a:endParaRPr/>
          </a:p>
          <a:p>
            <a:pPr marL="0" marR="0" lvl="0" indent="0" algn="just" rtl="0">
              <a:spcBef>
                <a:spcPts val="1200"/>
              </a:spcBef>
              <a:spcAft>
                <a:spcPts val="0"/>
              </a:spcAft>
              <a:buNone/>
            </a:pPr>
            <a:r>
              <a:rPr lang="en-US" sz="2400" b="0" i="0" u="none" strike="noStrike" cap="none">
                <a:solidFill>
                  <a:srgbClr val="002060"/>
                </a:solidFill>
                <a:latin typeface="Roboto"/>
                <a:ea typeface="Roboto"/>
                <a:cs typeface="Roboto"/>
                <a:sym typeface="Roboto"/>
              </a:rPr>
              <a:t>Bạn Linh bảo: "Số 650 367 gồm 65 nghìn, 3 trăm, 6 chục, 7 đơn vị"</a:t>
            </a:r>
            <a:endParaRPr/>
          </a:p>
          <a:p>
            <a:pPr marL="0" marR="0" lvl="0" indent="0" algn="just" rtl="0">
              <a:spcBef>
                <a:spcPts val="1200"/>
              </a:spcBef>
              <a:spcAft>
                <a:spcPts val="0"/>
              </a:spcAft>
              <a:buNone/>
            </a:pPr>
            <a:r>
              <a:rPr lang="en-US" sz="2400" b="0" i="0" u="none" strike="noStrike" cap="none">
                <a:solidFill>
                  <a:srgbClr val="002060"/>
                </a:solidFill>
                <a:latin typeface="Roboto"/>
                <a:ea typeface="Roboto"/>
                <a:cs typeface="Roboto"/>
                <a:sym typeface="Roboto"/>
              </a:rPr>
              <a:t>Theo em bạn nào nói đúng, bạn nào nói sai?</a:t>
            </a:r>
            <a:endParaRPr/>
          </a:p>
          <a:p>
            <a:pPr marL="0" marR="0" lvl="0" indent="0" algn="just" rtl="0">
              <a:spcBef>
                <a:spcPts val="1200"/>
              </a:spcBef>
              <a:spcAft>
                <a:spcPts val="0"/>
              </a:spcAft>
              <a:buNone/>
            </a:pPr>
            <a:r>
              <a:rPr lang="en-US" sz="2400" b="1" i="0" u="none" strike="noStrike" cap="none">
                <a:solidFill>
                  <a:srgbClr val="002060"/>
                </a:solidFill>
                <a:latin typeface="Roboto"/>
                <a:ea typeface="Roboto"/>
                <a:cs typeface="Roboto"/>
                <a:sym typeface="Roboto"/>
              </a:rPr>
              <a:t>3.</a:t>
            </a:r>
            <a:r>
              <a:rPr lang="en-US" sz="2400" b="0" i="0" u="none" strike="noStrike" cap="none">
                <a:solidFill>
                  <a:srgbClr val="002060"/>
                </a:solidFill>
                <a:latin typeface="Roboto"/>
                <a:ea typeface="Roboto"/>
                <a:cs typeface="Roboto"/>
                <a:sym typeface="Roboto"/>
              </a:rPr>
              <a:t> Từ các số: 3, 8, 5, 4, 7, 6 ta viết được bao nhiêu số đều có 6 chữ số giống nhau?</a:t>
            </a:r>
            <a:endParaRPr/>
          </a:p>
          <a:p>
            <a:pPr marL="0" marR="0" lvl="0" indent="0" algn="just" rtl="0">
              <a:spcBef>
                <a:spcPts val="1200"/>
              </a:spcBef>
              <a:spcAft>
                <a:spcPts val="0"/>
              </a:spcAft>
              <a:buNone/>
            </a:pPr>
            <a:r>
              <a:rPr lang="en-US" sz="2400" b="0" i="0" u="none" strike="noStrike" cap="none">
                <a:solidFill>
                  <a:srgbClr val="002060"/>
                </a:solidFill>
                <a:latin typeface="Roboto"/>
                <a:ea typeface="Roboto"/>
                <a:cs typeface="Roboto"/>
                <a:sym typeface="Roboto"/>
              </a:rPr>
              <a:t>A. 4.                        B. 5.                        C. 6.                             D. 7.</a:t>
            </a:r>
            <a:endParaRPr/>
          </a:p>
        </p:txBody>
      </p:sp>
      <p:sp>
        <p:nvSpPr>
          <p:cNvPr id="445" name="Google Shape;445;p10"/>
          <p:cNvSpPr/>
          <p:nvPr/>
        </p:nvSpPr>
        <p:spPr>
          <a:xfrm>
            <a:off x="871870" y="1392865"/>
            <a:ext cx="9856381" cy="4859079"/>
          </a:xfrm>
          <a:prstGeom prst="roundRect">
            <a:avLst>
              <a:gd name="adj" fmla="val 16667"/>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6" name="Google Shape;446;p10"/>
          <p:cNvSpPr/>
          <p:nvPr/>
        </p:nvSpPr>
        <p:spPr>
          <a:xfrm>
            <a:off x="6037118" y="5527964"/>
            <a:ext cx="467591" cy="467591"/>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4"/>
                                        </p:tgtEl>
                                        <p:attrNameLst>
                                          <p:attrName>style.visibility</p:attrName>
                                        </p:attrNameLst>
                                      </p:cBhvr>
                                      <p:to>
                                        <p:strVal val="visible"/>
                                      </p:to>
                                    </p:set>
                                    <p:animEffect transition="in" filter="fade">
                                      <p:cBhvr>
                                        <p:cTn id="7" dur="1000"/>
                                        <p:tgtEl>
                                          <p:spTgt spid="4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6"/>
                                        </p:tgtEl>
                                        <p:attrNameLst>
                                          <p:attrName>style.visibility</p:attrName>
                                        </p:attrNameLst>
                                      </p:cBhvr>
                                      <p:to>
                                        <p:strVal val="visible"/>
                                      </p:to>
                                    </p:set>
                                    <p:animEffect transition="in" filter="fade">
                                      <p:cBhvr>
                                        <p:cTn id="12" dur="5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1"/>
          <p:cNvSpPr txBox="1"/>
          <p:nvPr/>
        </p:nvSpPr>
        <p:spPr>
          <a:xfrm>
            <a:off x="3507259" y="375209"/>
            <a:ext cx="5177482" cy="584735"/>
          </a:xfrm>
          <a:prstGeom prst="rect">
            <a:avLst/>
          </a:prstGeom>
          <a:noFill/>
          <a:ln>
            <a:noFill/>
          </a:ln>
        </p:spPr>
        <p:txBody>
          <a:bodyPr spcFirstLastPara="1" wrap="square" lIns="91425" tIns="45700" rIns="91425" bIns="45700" anchor="t" anchorCtr="0">
            <a:spAutoFit/>
          </a:bodyPr>
          <a:lstStyle/>
          <a:p>
            <a:pPr lvl="0">
              <a:buClr>
                <a:srgbClr val="002060"/>
              </a:buClr>
              <a:buSzPts val="3200"/>
            </a:pPr>
            <a:r>
              <a:rPr lang="en-US" sz="3200" b="1">
                <a:solidFill>
                  <a:srgbClr val="002060"/>
                </a:solidFill>
                <a:latin typeface="Roboto Black"/>
                <a:ea typeface="Roboto Black"/>
                <a:cs typeface="Roboto Black"/>
                <a:sym typeface="Roboto Black"/>
              </a:rPr>
              <a:t>Chuẩn bị cho giờ học sau</a:t>
            </a:r>
            <a:endParaRPr sz="3200" b="1" i="0" u="none" strike="noStrike" cap="none">
              <a:solidFill>
                <a:srgbClr val="002060"/>
              </a:solidFill>
              <a:latin typeface="Roboto Black"/>
              <a:ea typeface="Roboto Black"/>
              <a:cs typeface="Roboto Black"/>
              <a:sym typeface="Roboto Black"/>
            </a:endParaRPr>
          </a:p>
        </p:txBody>
      </p:sp>
      <p:sp>
        <p:nvSpPr>
          <p:cNvPr id="453" name="Google Shape;453;p11"/>
          <p:cNvSpPr/>
          <p:nvPr/>
        </p:nvSpPr>
        <p:spPr>
          <a:xfrm>
            <a:off x="1464068" y="1623193"/>
            <a:ext cx="8991600" cy="4080757"/>
          </a:xfrm>
          <a:prstGeom prst="roundRect">
            <a:avLst>
              <a:gd name="adj" fmla="val 9417"/>
            </a:avLst>
          </a:prstGeom>
          <a:noFill/>
          <a:ln w="28575" cap="flat" cmpd="sng">
            <a:solidFill>
              <a:srgbClr val="72BD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2060"/>
              </a:solidFill>
              <a:latin typeface="Roboto"/>
              <a:ea typeface="Roboto"/>
              <a:cs typeface="Roboto"/>
              <a:sym typeface="Roboto"/>
            </a:endParaRPr>
          </a:p>
        </p:txBody>
      </p:sp>
      <p:sp>
        <p:nvSpPr>
          <p:cNvPr id="454" name="Google Shape;454;p11"/>
          <p:cNvSpPr txBox="1"/>
          <p:nvPr/>
        </p:nvSpPr>
        <p:spPr>
          <a:xfrm>
            <a:off x="1828800" y="1944244"/>
            <a:ext cx="6858000"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Chuẩn bị dụng cụ và vật liệu cho buổi học sau:</a:t>
            </a:r>
            <a:endParaRPr/>
          </a:p>
        </p:txBody>
      </p:sp>
      <p:sp>
        <p:nvSpPr>
          <p:cNvPr id="455" name="Google Shape;455;p11"/>
          <p:cNvSpPr txBox="1"/>
          <p:nvPr/>
        </p:nvSpPr>
        <p:spPr>
          <a:xfrm>
            <a:off x="1799048" y="2541288"/>
            <a:ext cx="6917503"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Giấy A4, giấy màu, kéo, keo dán, bút màu, bút chì</a:t>
            </a:r>
            <a:endParaRPr sz="2400" b="0" i="0" u="none" strike="noStrike" cap="none">
              <a:solidFill>
                <a:srgbClr val="002060"/>
              </a:solidFill>
              <a:latin typeface="Roboto"/>
              <a:ea typeface="Roboto"/>
              <a:cs typeface="Roboto"/>
              <a:sym typeface="Roboto"/>
            </a:endParaRPr>
          </a:p>
        </p:txBody>
      </p:sp>
      <p:pic>
        <p:nvPicPr>
          <p:cNvPr id="456" name="Google Shape;456;p11"/>
          <p:cNvPicPr preferRelativeResize="0"/>
          <p:nvPr/>
        </p:nvPicPr>
        <p:blipFill rotWithShape="1">
          <a:blip r:embed="rId3">
            <a:alphaModFix/>
          </a:blip>
          <a:srcRect/>
          <a:stretch/>
        </p:blipFill>
        <p:spPr>
          <a:xfrm>
            <a:off x="7788972" y="3753598"/>
            <a:ext cx="1054699" cy="646232"/>
          </a:xfrm>
          <a:prstGeom prst="rect">
            <a:avLst/>
          </a:prstGeom>
          <a:noFill/>
          <a:ln>
            <a:noFill/>
          </a:ln>
          <a:effectLst>
            <a:outerShdw blurRad="63500" sx="102000" sy="102000" algn="ctr" rotWithShape="0">
              <a:srgbClr val="000000">
                <a:alpha val="40000"/>
              </a:srgbClr>
            </a:outerShdw>
          </a:effectLst>
        </p:spPr>
      </p:pic>
      <p:pic>
        <p:nvPicPr>
          <p:cNvPr id="457" name="Google Shape;457;p11"/>
          <p:cNvPicPr preferRelativeResize="0"/>
          <p:nvPr/>
        </p:nvPicPr>
        <p:blipFill rotWithShape="1">
          <a:blip r:embed="rId4">
            <a:alphaModFix/>
          </a:blip>
          <a:srcRect/>
          <a:stretch/>
        </p:blipFill>
        <p:spPr>
          <a:xfrm rot="10800000">
            <a:off x="7402340" y="4705786"/>
            <a:ext cx="1827964" cy="301520"/>
          </a:xfrm>
          <a:prstGeom prst="rect">
            <a:avLst/>
          </a:prstGeom>
          <a:noFill/>
          <a:ln>
            <a:noFill/>
          </a:ln>
          <a:effectLst>
            <a:outerShdw blurRad="63500" sx="102000" sy="102000" algn="ctr" rotWithShape="0">
              <a:srgbClr val="000000">
                <a:alpha val="40000"/>
              </a:srgbClr>
            </a:outerShdw>
          </a:effectLst>
        </p:spPr>
      </p:pic>
      <p:pic>
        <p:nvPicPr>
          <p:cNvPr id="458" name="Google Shape;458;p11"/>
          <p:cNvPicPr preferRelativeResize="0"/>
          <p:nvPr/>
        </p:nvPicPr>
        <p:blipFill rotWithShape="1">
          <a:blip r:embed="rId5">
            <a:alphaModFix/>
          </a:blip>
          <a:srcRect/>
          <a:stretch/>
        </p:blipFill>
        <p:spPr>
          <a:xfrm>
            <a:off x="3783109" y="3506301"/>
            <a:ext cx="1534400" cy="1534400"/>
          </a:xfrm>
          <a:prstGeom prst="rect">
            <a:avLst/>
          </a:prstGeom>
          <a:noFill/>
          <a:ln>
            <a:noFill/>
          </a:ln>
        </p:spPr>
      </p:pic>
      <p:sp>
        <p:nvSpPr>
          <p:cNvPr id="459" name="Google Shape;459;p11"/>
          <p:cNvSpPr/>
          <p:nvPr/>
        </p:nvSpPr>
        <p:spPr>
          <a:xfrm>
            <a:off x="1912949" y="3643106"/>
            <a:ext cx="810491" cy="110294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60" name="Google Shape;460;p11"/>
          <p:cNvSpPr/>
          <p:nvPr/>
        </p:nvSpPr>
        <p:spPr>
          <a:xfrm rot="1565122">
            <a:off x="2166435" y="3799772"/>
            <a:ext cx="810491" cy="110294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61" name="Google Shape;461;p11"/>
          <p:cNvPicPr preferRelativeResize="0"/>
          <p:nvPr/>
        </p:nvPicPr>
        <p:blipFill rotWithShape="1">
          <a:blip r:embed="rId6">
            <a:alphaModFix/>
          </a:blip>
          <a:srcRect l="16228" r="13090"/>
          <a:stretch/>
        </p:blipFill>
        <p:spPr>
          <a:xfrm>
            <a:off x="9143590" y="3140514"/>
            <a:ext cx="1091108" cy="1412294"/>
          </a:xfrm>
          <a:prstGeom prst="rect">
            <a:avLst/>
          </a:prstGeom>
          <a:noFill/>
          <a:ln>
            <a:noFill/>
          </a:ln>
          <a:effectLst>
            <a:outerShdw blurRad="63500" sx="102000" sy="102000" algn="ctr" rotWithShape="0">
              <a:srgbClr val="000000">
                <a:alpha val="40000"/>
              </a:srgbClr>
            </a:outerShdw>
          </a:effectLst>
        </p:spPr>
      </p:pic>
      <p:pic>
        <p:nvPicPr>
          <p:cNvPr id="462" name="Google Shape;462;p11"/>
          <p:cNvPicPr preferRelativeResize="0"/>
          <p:nvPr/>
        </p:nvPicPr>
        <p:blipFill rotWithShape="1">
          <a:blip r:embed="rId7">
            <a:alphaModFix/>
          </a:blip>
          <a:srcRect/>
          <a:stretch/>
        </p:blipFill>
        <p:spPr>
          <a:xfrm>
            <a:off x="5555285" y="3507411"/>
            <a:ext cx="1643786" cy="1394827"/>
          </a:xfrm>
          <a:prstGeom prst="rect">
            <a:avLst/>
          </a:prstGeom>
          <a:noFill/>
          <a:ln>
            <a:noFill/>
          </a:ln>
          <a:effectLst>
            <a:outerShdw blurRad="63500" sx="102000" sy="102000" algn="ctr" rotWithShape="0">
              <a:srgbClr val="000000">
                <a:alpha val="40000"/>
              </a:srgbClr>
            </a:outerShdw>
          </a:effectLst>
        </p:spPr>
      </p:pic>
      <p:pic>
        <p:nvPicPr>
          <p:cNvPr id="463" name="Google Shape;463;p11"/>
          <p:cNvPicPr preferRelativeResize="0"/>
          <p:nvPr/>
        </p:nvPicPr>
        <p:blipFill rotWithShape="1">
          <a:blip r:embed="rId8">
            <a:alphaModFix/>
          </a:blip>
          <a:srcRect/>
          <a:stretch/>
        </p:blipFill>
        <p:spPr>
          <a:xfrm>
            <a:off x="10045066" y="-34304"/>
            <a:ext cx="2246550" cy="15503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52"/>
                                        </p:tgtEl>
                                        <p:attrNameLst>
                                          <p:attrName>style.visibility</p:attrName>
                                        </p:attrNameLst>
                                      </p:cBhvr>
                                      <p:to>
                                        <p:strVal val="visible"/>
                                      </p:to>
                                    </p:set>
                                    <p:anim calcmode="lin" valueType="num">
                                      <p:cBhvr additive="base">
                                        <p:cTn id="7" dur="500"/>
                                        <p:tgtEl>
                                          <p:spTgt spid="452"/>
                                        </p:tgtEl>
                                        <p:attrNameLst>
                                          <p:attrName>ppt_y</p:attrName>
                                        </p:attrNameLst>
                                      </p:cBhvr>
                                      <p:tavLst>
                                        <p:tav tm="0">
                                          <p:val>
                                            <p:strVal val="#ppt_y-1"/>
                                          </p:val>
                                        </p:tav>
                                        <p:tav tm="100000">
                                          <p:val>
                                            <p:strVal val="#ppt_y"/>
                                          </p:val>
                                        </p:tav>
                                      </p:tavLst>
                                    </p:anim>
                                  </p:childTnLst>
                                </p:cTn>
                              </p:par>
                              <p:par>
                                <p:cTn id="8" presetID="23" presetClass="entr" presetSubtype="16" fill="hold" nodeType="withEffect">
                                  <p:stCondLst>
                                    <p:cond delay="0"/>
                                  </p:stCondLst>
                                  <p:childTnLst>
                                    <p:set>
                                      <p:cBhvr>
                                        <p:cTn id="9" dur="1" fill="hold">
                                          <p:stCondLst>
                                            <p:cond delay="0"/>
                                          </p:stCondLst>
                                        </p:cTn>
                                        <p:tgtEl>
                                          <p:spTgt spid="454"/>
                                        </p:tgtEl>
                                        <p:attrNameLst>
                                          <p:attrName>style.visibility</p:attrName>
                                        </p:attrNameLst>
                                      </p:cBhvr>
                                      <p:to>
                                        <p:strVal val="visible"/>
                                      </p:to>
                                    </p:set>
                                    <p:anim calcmode="lin" valueType="num">
                                      <p:cBhvr additive="base">
                                        <p:cTn id="10" dur="500"/>
                                        <p:tgtEl>
                                          <p:spTgt spid="454"/>
                                        </p:tgtEl>
                                        <p:attrNameLst>
                                          <p:attrName>ppt_w</p:attrName>
                                        </p:attrNameLst>
                                      </p:cBhvr>
                                      <p:tavLst>
                                        <p:tav tm="0">
                                          <p:val>
                                            <p:strVal val="0"/>
                                          </p:val>
                                        </p:tav>
                                        <p:tav tm="100000">
                                          <p:val>
                                            <p:strVal val="#ppt_w"/>
                                          </p:val>
                                        </p:tav>
                                      </p:tavLst>
                                    </p:anim>
                                    <p:anim calcmode="lin" valueType="num">
                                      <p:cBhvr additive="base">
                                        <p:cTn id="11" dur="500"/>
                                        <p:tgtEl>
                                          <p:spTgt spid="454"/>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453"/>
                                        </p:tgtEl>
                                        <p:attrNameLst>
                                          <p:attrName>style.visibility</p:attrName>
                                        </p:attrNameLst>
                                      </p:cBhvr>
                                      <p:to>
                                        <p:strVal val="visible"/>
                                      </p:to>
                                    </p:set>
                                    <p:anim calcmode="lin" valueType="num">
                                      <p:cBhvr additive="base">
                                        <p:cTn id="14" dur="500"/>
                                        <p:tgtEl>
                                          <p:spTgt spid="453"/>
                                        </p:tgtEl>
                                        <p:attrNameLst>
                                          <p:attrName>ppt_w</p:attrName>
                                        </p:attrNameLst>
                                      </p:cBhvr>
                                      <p:tavLst>
                                        <p:tav tm="0">
                                          <p:val>
                                            <p:strVal val="0"/>
                                          </p:val>
                                        </p:tav>
                                        <p:tav tm="100000">
                                          <p:val>
                                            <p:strVal val="#ppt_w"/>
                                          </p:val>
                                        </p:tav>
                                      </p:tavLst>
                                    </p:anim>
                                    <p:anim calcmode="lin" valueType="num">
                                      <p:cBhvr additive="base">
                                        <p:cTn id="15" dur="500"/>
                                        <p:tgtEl>
                                          <p:spTgt spid="453"/>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455"/>
                                        </p:tgtEl>
                                        <p:attrNameLst>
                                          <p:attrName>style.visibility</p:attrName>
                                        </p:attrNameLst>
                                      </p:cBhvr>
                                      <p:to>
                                        <p:strVal val="visible"/>
                                      </p:to>
                                    </p:set>
                                    <p:anim calcmode="lin" valueType="num">
                                      <p:cBhvr additive="base">
                                        <p:cTn id="18" dur="500"/>
                                        <p:tgtEl>
                                          <p:spTgt spid="455"/>
                                        </p:tgtEl>
                                        <p:attrNameLst>
                                          <p:attrName>ppt_w</p:attrName>
                                        </p:attrNameLst>
                                      </p:cBhvr>
                                      <p:tavLst>
                                        <p:tav tm="0">
                                          <p:val>
                                            <p:strVal val="0"/>
                                          </p:val>
                                        </p:tav>
                                        <p:tav tm="100000">
                                          <p:val>
                                            <p:strVal val="#ppt_w"/>
                                          </p:val>
                                        </p:tav>
                                      </p:tavLst>
                                    </p:anim>
                                    <p:anim calcmode="lin" valueType="num">
                                      <p:cBhvr additive="base">
                                        <p:cTn id="19" dur="500"/>
                                        <p:tgtEl>
                                          <p:spTgt spid="45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2"/>
          <p:cNvSpPr/>
          <p:nvPr/>
        </p:nvSpPr>
        <p:spPr>
          <a:xfrm>
            <a:off x="2034761" y="1358261"/>
            <a:ext cx="8973879" cy="4029740"/>
          </a:xfrm>
          <a:prstGeom prst="ellipse">
            <a:avLst/>
          </a:prstGeom>
          <a:solidFill>
            <a:srgbClr val="A5B2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0" name="Google Shape;470;p12"/>
          <p:cNvSpPr txBox="1"/>
          <p:nvPr/>
        </p:nvSpPr>
        <p:spPr>
          <a:xfrm>
            <a:off x="3806254" y="2957633"/>
            <a:ext cx="58561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800"/>
              <a:buFont typeface="Roboto Black"/>
              <a:buNone/>
            </a:pPr>
            <a:r>
              <a:rPr lang="en-US" sz="4800" b="1" i="0" u="none" strike="noStrike" cap="none">
                <a:solidFill>
                  <a:srgbClr val="002060"/>
                </a:solidFill>
                <a:latin typeface="Roboto Black"/>
                <a:ea typeface="Roboto Black"/>
                <a:cs typeface="Roboto Black"/>
                <a:sym typeface="Roboto Black"/>
              </a:rPr>
              <a:t>TẠM BIỆT CÁC EM</a:t>
            </a:r>
            <a:endParaRPr sz="4800" b="1" i="0" u="none" strike="noStrike" cap="none">
              <a:solidFill>
                <a:srgbClr val="002060"/>
              </a:solidFill>
              <a:latin typeface="Roboto Black"/>
              <a:ea typeface="Roboto Black"/>
              <a:cs typeface="Roboto Black"/>
              <a:sym typeface="Roboto Black"/>
            </a:endParaRPr>
          </a:p>
        </p:txBody>
      </p:sp>
      <p:pic>
        <p:nvPicPr>
          <p:cNvPr id="471" name="Google Shape;471;p12"/>
          <p:cNvPicPr preferRelativeResize="0"/>
          <p:nvPr/>
        </p:nvPicPr>
        <p:blipFill rotWithShape="1">
          <a:blip r:embed="rId3">
            <a:alphaModFix/>
          </a:blip>
          <a:srcRect/>
          <a:stretch/>
        </p:blipFill>
        <p:spPr>
          <a:xfrm flipH="1">
            <a:off x="1792552" y="2700015"/>
            <a:ext cx="1588399" cy="26025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70"/>
                                        </p:tgtEl>
                                        <p:attrNameLst>
                                          <p:attrName>style.visibility</p:attrName>
                                        </p:attrNameLst>
                                      </p:cBhvr>
                                      <p:to>
                                        <p:strVal val="visible"/>
                                      </p:to>
                                    </p:set>
                                    <p:anim calcmode="lin" valueType="num">
                                      <p:cBhvr additive="base">
                                        <p:cTn id="7" dur="500"/>
                                        <p:tgtEl>
                                          <p:spTgt spid="470"/>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471"/>
                                        </p:tgtEl>
                                        <p:attrNameLst>
                                          <p:attrName>style.visibility</p:attrName>
                                        </p:attrNameLst>
                                      </p:cBhvr>
                                      <p:to>
                                        <p:strVal val="visible"/>
                                      </p:to>
                                    </p:set>
                                    <p:animEffect transition="in" filter="fade">
                                      <p:cBhvr>
                                        <p:cTn id="10"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3"/>
          <p:cNvSpPr txBox="1"/>
          <p:nvPr/>
        </p:nvSpPr>
        <p:spPr>
          <a:xfrm>
            <a:off x="4750987" y="931435"/>
            <a:ext cx="183581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4000"/>
              <a:buFont typeface="Roboto Black"/>
              <a:buNone/>
            </a:pPr>
            <a:r>
              <a:rPr lang="en-US" sz="4000" b="1" i="0" u="none" strike="noStrike" cap="none">
                <a:solidFill>
                  <a:srgbClr val="7030A0"/>
                </a:solidFill>
                <a:latin typeface="Roboto Black"/>
                <a:ea typeface="Roboto Black"/>
                <a:cs typeface="Roboto Black"/>
                <a:sym typeface="Roboto Black"/>
              </a:rPr>
              <a:t>BÀI 3</a:t>
            </a:r>
            <a:endParaRPr sz="4000" b="1" i="0" u="none" strike="noStrike" cap="none">
              <a:solidFill>
                <a:srgbClr val="7030A0"/>
              </a:solidFill>
              <a:latin typeface="Roboto Black"/>
              <a:ea typeface="Roboto Black"/>
              <a:cs typeface="Roboto Black"/>
              <a:sym typeface="Roboto Black"/>
            </a:endParaRPr>
          </a:p>
        </p:txBody>
      </p:sp>
      <p:sp>
        <p:nvSpPr>
          <p:cNvPr id="478" name="Google Shape;478;p13"/>
          <p:cNvSpPr txBox="1"/>
          <p:nvPr/>
        </p:nvSpPr>
        <p:spPr>
          <a:xfrm>
            <a:off x="11179241" y="6073528"/>
            <a:ext cx="10580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2400"/>
              <a:buFont typeface="Roboto Black"/>
              <a:buNone/>
            </a:pPr>
            <a:r>
              <a:rPr lang="en-US" sz="2400" b="0" i="0" u="none" strike="noStrike" cap="none">
                <a:solidFill>
                  <a:srgbClr val="7030A0"/>
                </a:solidFill>
                <a:latin typeface="Roboto Black"/>
                <a:ea typeface="Roboto Black"/>
                <a:cs typeface="Roboto Black"/>
                <a:sym typeface="Roboto Black"/>
              </a:rPr>
              <a:t>Tiết 2</a:t>
            </a:r>
            <a:endParaRPr sz="2400" b="0" i="0" u="none" strike="noStrike" cap="none">
              <a:solidFill>
                <a:srgbClr val="7030A0"/>
              </a:solidFill>
              <a:latin typeface="Roboto Black"/>
              <a:ea typeface="Roboto Black"/>
              <a:cs typeface="Roboto Black"/>
              <a:sym typeface="Roboto Black"/>
            </a:endParaRPr>
          </a:p>
        </p:txBody>
      </p:sp>
      <p:pic>
        <p:nvPicPr>
          <p:cNvPr id="479" name="Google Shape;479;p13"/>
          <p:cNvPicPr preferRelativeResize="0"/>
          <p:nvPr/>
        </p:nvPicPr>
        <p:blipFill rotWithShape="1">
          <a:blip r:embed="rId3">
            <a:alphaModFix/>
          </a:blip>
          <a:srcRect/>
          <a:stretch/>
        </p:blipFill>
        <p:spPr>
          <a:xfrm>
            <a:off x="78121" y="-61076"/>
            <a:ext cx="2246550" cy="1550366"/>
          </a:xfrm>
          <a:prstGeom prst="rect">
            <a:avLst/>
          </a:prstGeom>
          <a:noFill/>
          <a:ln>
            <a:noFill/>
          </a:ln>
        </p:spPr>
      </p:pic>
      <p:sp>
        <p:nvSpPr>
          <p:cNvPr id="480" name="Google Shape;480;p13"/>
          <p:cNvSpPr txBox="1"/>
          <p:nvPr/>
        </p:nvSpPr>
        <p:spPr>
          <a:xfrm>
            <a:off x="5354270" y="1559468"/>
            <a:ext cx="4754362" cy="27084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2060"/>
              </a:buClr>
              <a:buSzPts val="6000"/>
              <a:buFont typeface="Roboto Black"/>
              <a:buNone/>
            </a:pPr>
            <a:r>
              <a:rPr lang="en-US" sz="6000" b="1" i="0" u="none" strike="noStrike" cap="none">
                <a:solidFill>
                  <a:srgbClr val="002060"/>
                </a:solidFill>
                <a:latin typeface="Roboto Black"/>
                <a:ea typeface="Roboto Black"/>
                <a:cs typeface="Roboto Black"/>
                <a:sym typeface="Roboto Black"/>
              </a:rPr>
              <a:t>BỘ CHỮ SỐ </a:t>
            </a:r>
            <a:endParaRPr/>
          </a:p>
          <a:p>
            <a:pPr marL="0" marR="0" lvl="0" indent="0" algn="ctr" rtl="0">
              <a:lnSpc>
                <a:spcPct val="150000"/>
              </a:lnSpc>
              <a:spcBef>
                <a:spcPts val="0"/>
              </a:spcBef>
              <a:spcAft>
                <a:spcPts val="0"/>
              </a:spcAft>
              <a:buClr>
                <a:srgbClr val="002060"/>
              </a:buClr>
              <a:buSzPts val="6000"/>
              <a:buFont typeface="Roboto Black"/>
              <a:buNone/>
            </a:pPr>
            <a:r>
              <a:rPr lang="en-US" sz="6000" b="1" i="0" u="none" strike="noStrike" cap="none">
                <a:solidFill>
                  <a:srgbClr val="002060"/>
                </a:solidFill>
                <a:latin typeface="Roboto Black"/>
                <a:ea typeface="Roboto Black"/>
                <a:cs typeface="Roboto Black"/>
                <a:sym typeface="Roboto Black"/>
              </a:rPr>
              <a:t>BÍ ẨN</a:t>
            </a:r>
            <a:endParaRPr/>
          </a:p>
        </p:txBody>
      </p:sp>
      <p:pic>
        <p:nvPicPr>
          <p:cNvPr id="481" name="Google Shape;481;p13"/>
          <p:cNvPicPr preferRelativeResize="0"/>
          <p:nvPr/>
        </p:nvPicPr>
        <p:blipFill rotWithShape="1">
          <a:blip r:embed="rId4">
            <a:alphaModFix/>
          </a:blip>
          <a:srcRect/>
          <a:stretch/>
        </p:blipFill>
        <p:spPr>
          <a:xfrm>
            <a:off x="6130636" y="4791010"/>
            <a:ext cx="4183812" cy="1795415"/>
          </a:xfrm>
          <a:prstGeom prst="rect">
            <a:avLst/>
          </a:prstGeom>
          <a:noFill/>
          <a:ln>
            <a:noFill/>
          </a:ln>
          <a:effectLst>
            <a:outerShdw blurRad="63500" sx="102000" sy="102000" algn="ctr" rotWithShape="0">
              <a:srgbClr val="000000">
                <a:alpha val="40000"/>
              </a:srgbClr>
            </a:outerShdw>
          </a:effectLst>
        </p:spPr>
      </p:pic>
      <p:pic>
        <p:nvPicPr>
          <p:cNvPr id="482" name="Google Shape;482;p13"/>
          <p:cNvPicPr preferRelativeResize="0"/>
          <p:nvPr/>
        </p:nvPicPr>
        <p:blipFill rotWithShape="1">
          <a:blip r:embed="rId5">
            <a:alphaModFix/>
          </a:blip>
          <a:srcRect/>
          <a:stretch/>
        </p:blipFill>
        <p:spPr>
          <a:xfrm>
            <a:off x="0" y="1520347"/>
            <a:ext cx="5117867" cy="5337653"/>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77"/>
                                        </p:tgtEl>
                                        <p:attrNameLst>
                                          <p:attrName>style.visibility</p:attrName>
                                        </p:attrNameLst>
                                      </p:cBhvr>
                                      <p:to>
                                        <p:strVal val="visible"/>
                                      </p:to>
                                    </p:set>
                                    <p:anim calcmode="lin" valueType="num">
                                      <p:cBhvr additive="base">
                                        <p:cTn id="7" dur="500"/>
                                        <p:tgtEl>
                                          <p:spTgt spid="477"/>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480"/>
                                        </p:tgtEl>
                                        <p:attrNameLst>
                                          <p:attrName>style.visibility</p:attrName>
                                        </p:attrNameLst>
                                      </p:cBhvr>
                                      <p:to>
                                        <p:strVal val="visible"/>
                                      </p:to>
                                    </p:set>
                                    <p:animEffect transition="in" filter="fade">
                                      <p:cBhvr>
                                        <p:cTn id="10" dur="500"/>
                                        <p:tgtEl>
                                          <p:spTgt spid="480"/>
                                        </p:tgtEl>
                                      </p:cBhvr>
                                    </p:animEffect>
                                  </p:childTnLst>
                                </p:cTn>
                              </p:par>
                              <p:par>
                                <p:cTn id="11" presetID="23" presetClass="entr" presetSubtype="16" fill="hold" nodeType="withEffect">
                                  <p:stCondLst>
                                    <p:cond delay="0"/>
                                  </p:stCondLst>
                                  <p:childTnLst>
                                    <p:set>
                                      <p:cBhvr>
                                        <p:cTn id="12" dur="1" fill="hold">
                                          <p:stCondLst>
                                            <p:cond delay="0"/>
                                          </p:stCondLst>
                                        </p:cTn>
                                        <p:tgtEl>
                                          <p:spTgt spid="482"/>
                                        </p:tgtEl>
                                        <p:attrNameLst>
                                          <p:attrName>style.visibility</p:attrName>
                                        </p:attrNameLst>
                                      </p:cBhvr>
                                      <p:to>
                                        <p:strVal val="visible"/>
                                      </p:to>
                                    </p:set>
                                    <p:anim calcmode="lin" valueType="num">
                                      <p:cBhvr additive="base">
                                        <p:cTn id="13" dur="500"/>
                                        <p:tgtEl>
                                          <p:spTgt spid="482"/>
                                        </p:tgtEl>
                                        <p:attrNameLst>
                                          <p:attrName>ppt_w</p:attrName>
                                        </p:attrNameLst>
                                      </p:cBhvr>
                                      <p:tavLst>
                                        <p:tav tm="0">
                                          <p:val>
                                            <p:strVal val="0"/>
                                          </p:val>
                                        </p:tav>
                                        <p:tav tm="100000">
                                          <p:val>
                                            <p:strVal val="#ppt_w"/>
                                          </p:val>
                                        </p:tav>
                                      </p:tavLst>
                                    </p:anim>
                                    <p:anim calcmode="lin" valueType="num">
                                      <p:cBhvr additive="base">
                                        <p:cTn id="14" dur="500"/>
                                        <p:tgtEl>
                                          <p:spTgt spid="482"/>
                                        </p:tgtEl>
                                        <p:attrNameLst>
                                          <p:attrName>ppt_h</p:attrName>
                                        </p:attrNameLst>
                                      </p:cBhvr>
                                      <p:tavLst>
                                        <p:tav tm="0">
                                          <p:val>
                                            <p:str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81"/>
                                        </p:tgtEl>
                                        <p:attrNameLst>
                                          <p:attrName>style.visibility</p:attrName>
                                        </p:attrNameLst>
                                      </p:cBhvr>
                                      <p:to>
                                        <p:strVal val="visible"/>
                                      </p:to>
                                    </p:set>
                                    <p:anim calcmode="lin" valueType="num">
                                      <p:cBhvr additive="base">
                                        <p:cTn id="17" dur="500"/>
                                        <p:tgtEl>
                                          <p:spTgt spid="481"/>
                                        </p:tgtEl>
                                        <p:attrNameLst>
                                          <p:attrName>ppt_w</p:attrName>
                                        </p:attrNameLst>
                                      </p:cBhvr>
                                      <p:tavLst>
                                        <p:tav tm="0">
                                          <p:val>
                                            <p:strVal val="0"/>
                                          </p:val>
                                        </p:tav>
                                        <p:tav tm="100000">
                                          <p:val>
                                            <p:strVal val="#ppt_w"/>
                                          </p:val>
                                        </p:tav>
                                      </p:tavLst>
                                    </p:anim>
                                    <p:anim calcmode="lin" valueType="num">
                                      <p:cBhvr additive="base">
                                        <p:cTn id="18" dur="500"/>
                                        <p:tgtEl>
                                          <p:spTgt spid="48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4"/>
          <p:cNvSpPr txBox="1"/>
          <p:nvPr/>
        </p:nvSpPr>
        <p:spPr>
          <a:xfrm>
            <a:off x="968693" y="1751804"/>
            <a:ext cx="94193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Thảo luận và chia sẻ ý tưởng làm “Bộ chữ số bí ẩn”</a:t>
            </a:r>
            <a:endParaRPr/>
          </a:p>
        </p:txBody>
      </p:sp>
      <p:sp>
        <p:nvSpPr>
          <p:cNvPr id="489" name="Google Shape;489;p14"/>
          <p:cNvSpPr txBox="1"/>
          <p:nvPr/>
        </p:nvSpPr>
        <p:spPr>
          <a:xfrm>
            <a:off x="2537779" y="334139"/>
            <a:ext cx="677283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ĐỀ XUẤT Ý TƯỞNG VÀ CÁCH LÀM “BỘ CHỮ SỐ BÍ ẨN”</a:t>
            </a:r>
            <a:endParaRPr/>
          </a:p>
        </p:txBody>
      </p:sp>
      <p:sp>
        <p:nvSpPr>
          <p:cNvPr id="490" name="Google Shape;490;p14"/>
          <p:cNvSpPr txBox="1"/>
          <p:nvPr/>
        </p:nvSpPr>
        <p:spPr>
          <a:xfrm>
            <a:off x="5123545" y="5972314"/>
            <a:ext cx="160130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Gợi ý</a:t>
            </a:r>
            <a:endParaRPr sz="3200" b="1" i="0" u="none" strike="noStrike" cap="none">
              <a:solidFill>
                <a:srgbClr val="FF0000"/>
              </a:solidFill>
              <a:latin typeface="Roboto"/>
              <a:ea typeface="Roboto"/>
              <a:cs typeface="Roboto"/>
              <a:sym typeface="Roboto"/>
            </a:endParaRPr>
          </a:p>
        </p:txBody>
      </p:sp>
      <p:pic>
        <p:nvPicPr>
          <p:cNvPr id="491" name="Google Shape;491;p14"/>
          <p:cNvPicPr preferRelativeResize="0"/>
          <p:nvPr/>
        </p:nvPicPr>
        <p:blipFill rotWithShape="1">
          <a:blip r:embed="rId3">
            <a:alphaModFix/>
          </a:blip>
          <a:srcRect/>
          <a:stretch/>
        </p:blipFill>
        <p:spPr>
          <a:xfrm>
            <a:off x="35103" y="845"/>
            <a:ext cx="2246550" cy="1550366"/>
          </a:xfrm>
          <a:prstGeom prst="rect">
            <a:avLst/>
          </a:prstGeom>
          <a:noFill/>
          <a:ln>
            <a:noFill/>
          </a:ln>
        </p:spPr>
      </p:pic>
      <p:pic>
        <p:nvPicPr>
          <p:cNvPr id="492" name="Google Shape;492;p14"/>
          <p:cNvPicPr preferRelativeResize="0"/>
          <p:nvPr/>
        </p:nvPicPr>
        <p:blipFill rotWithShape="1">
          <a:blip r:embed="rId4">
            <a:alphaModFix/>
          </a:blip>
          <a:srcRect/>
          <a:stretch/>
        </p:blipFill>
        <p:spPr>
          <a:xfrm>
            <a:off x="1494538" y="3195184"/>
            <a:ext cx="4183812" cy="1795415"/>
          </a:xfrm>
          <a:prstGeom prst="rect">
            <a:avLst/>
          </a:prstGeom>
          <a:noFill/>
          <a:ln>
            <a:noFill/>
          </a:ln>
          <a:effectLst>
            <a:outerShdw blurRad="63500" sx="102000" sy="102000" algn="ctr" rotWithShape="0">
              <a:srgbClr val="000000">
                <a:alpha val="40000"/>
              </a:srgbClr>
            </a:outerShdw>
          </a:effectLst>
        </p:spPr>
      </p:pic>
      <p:pic>
        <p:nvPicPr>
          <p:cNvPr id="493" name="Google Shape;493;p14"/>
          <p:cNvPicPr preferRelativeResize="0"/>
          <p:nvPr/>
        </p:nvPicPr>
        <p:blipFill rotWithShape="1">
          <a:blip r:embed="rId5">
            <a:alphaModFix/>
          </a:blip>
          <a:srcRect/>
          <a:stretch/>
        </p:blipFill>
        <p:spPr>
          <a:xfrm>
            <a:off x="6132569" y="2122808"/>
            <a:ext cx="4545889" cy="4741112"/>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9"/>
                                        </p:tgtEl>
                                        <p:attrNameLst>
                                          <p:attrName>style.visibility</p:attrName>
                                        </p:attrNameLst>
                                      </p:cBhvr>
                                      <p:to>
                                        <p:strVal val="visible"/>
                                      </p:to>
                                    </p:set>
                                    <p:animEffect transition="in" filter="fade">
                                      <p:cBhvr>
                                        <p:cTn id="7" dur="500"/>
                                        <p:tgtEl>
                                          <p:spTgt spid="489"/>
                                        </p:tgtEl>
                                      </p:cBhvr>
                                    </p:animEffect>
                                  </p:childTnLst>
                                </p:cTn>
                              </p:par>
                              <p:par>
                                <p:cTn id="8" presetID="10" presetClass="entr" presetSubtype="0" fill="hold" nodeType="withEffect">
                                  <p:stCondLst>
                                    <p:cond delay="0"/>
                                  </p:stCondLst>
                                  <p:childTnLst>
                                    <p:set>
                                      <p:cBhvr>
                                        <p:cTn id="9" dur="1" fill="hold">
                                          <p:stCondLst>
                                            <p:cond delay="0"/>
                                          </p:stCondLst>
                                        </p:cTn>
                                        <p:tgtEl>
                                          <p:spTgt spid="488"/>
                                        </p:tgtEl>
                                        <p:attrNameLst>
                                          <p:attrName>style.visibility</p:attrName>
                                        </p:attrNameLst>
                                      </p:cBhvr>
                                      <p:to>
                                        <p:strVal val="visible"/>
                                      </p:to>
                                    </p:set>
                                    <p:animEffect transition="in" filter="fade">
                                      <p:cBhvr>
                                        <p:cTn id="10" dur="500"/>
                                        <p:tgtEl>
                                          <p:spTgt spid="488"/>
                                        </p:tgtEl>
                                      </p:cBhvr>
                                    </p:animEffect>
                                  </p:childTnLst>
                                </p:cTn>
                              </p:par>
                              <p:par>
                                <p:cTn id="11" presetID="10" presetClass="entr" presetSubtype="0" fill="hold" nodeType="withEffect">
                                  <p:stCondLst>
                                    <p:cond delay="0"/>
                                  </p:stCondLst>
                                  <p:childTnLst>
                                    <p:set>
                                      <p:cBhvr>
                                        <p:cTn id="12" dur="1" fill="hold">
                                          <p:stCondLst>
                                            <p:cond delay="0"/>
                                          </p:stCondLst>
                                        </p:cTn>
                                        <p:tgtEl>
                                          <p:spTgt spid="490"/>
                                        </p:tgtEl>
                                        <p:attrNameLst>
                                          <p:attrName>style.visibility</p:attrName>
                                        </p:attrNameLst>
                                      </p:cBhvr>
                                      <p:to>
                                        <p:strVal val="visible"/>
                                      </p:to>
                                    </p:set>
                                    <p:animEffect transition="in" filter="fade">
                                      <p:cBhvr>
                                        <p:cTn id="13" dur="500"/>
                                        <p:tgtEl>
                                          <p:spTgt spid="490"/>
                                        </p:tgtEl>
                                      </p:cBhvr>
                                    </p:animEffect>
                                  </p:childTnLst>
                                </p:cTn>
                              </p:par>
                              <p:par>
                                <p:cTn id="14" presetID="23" presetClass="entr" presetSubtype="16" fill="hold" nodeType="withEffect">
                                  <p:stCondLst>
                                    <p:cond delay="0"/>
                                  </p:stCondLst>
                                  <p:childTnLst>
                                    <p:set>
                                      <p:cBhvr>
                                        <p:cTn id="15" dur="1" fill="hold">
                                          <p:stCondLst>
                                            <p:cond delay="0"/>
                                          </p:stCondLst>
                                        </p:cTn>
                                        <p:tgtEl>
                                          <p:spTgt spid="493"/>
                                        </p:tgtEl>
                                        <p:attrNameLst>
                                          <p:attrName>style.visibility</p:attrName>
                                        </p:attrNameLst>
                                      </p:cBhvr>
                                      <p:to>
                                        <p:strVal val="visible"/>
                                      </p:to>
                                    </p:set>
                                    <p:anim calcmode="lin" valueType="num">
                                      <p:cBhvr additive="base">
                                        <p:cTn id="16" dur="500"/>
                                        <p:tgtEl>
                                          <p:spTgt spid="493"/>
                                        </p:tgtEl>
                                        <p:attrNameLst>
                                          <p:attrName>ppt_w</p:attrName>
                                        </p:attrNameLst>
                                      </p:cBhvr>
                                      <p:tavLst>
                                        <p:tav tm="0">
                                          <p:val>
                                            <p:strVal val="0"/>
                                          </p:val>
                                        </p:tav>
                                        <p:tav tm="100000">
                                          <p:val>
                                            <p:strVal val="#ppt_w"/>
                                          </p:val>
                                        </p:tav>
                                      </p:tavLst>
                                    </p:anim>
                                    <p:anim calcmode="lin" valueType="num">
                                      <p:cBhvr additive="base">
                                        <p:cTn id="17" dur="500"/>
                                        <p:tgtEl>
                                          <p:spTgt spid="493"/>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492"/>
                                        </p:tgtEl>
                                        <p:attrNameLst>
                                          <p:attrName>style.visibility</p:attrName>
                                        </p:attrNameLst>
                                      </p:cBhvr>
                                      <p:to>
                                        <p:strVal val="visible"/>
                                      </p:to>
                                    </p:set>
                                    <p:anim calcmode="lin" valueType="num">
                                      <p:cBhvr additive="base">
                                        <p:cTn id="20" dur="500"/>
                                        <p:tgtEl>
                                          <p:spTgt spid="492"/>
                                        </p:tgtEl>
                                        <p:attrNameLst>
                                          <p:attrName>ppt_w</p:attrName>
                                        </p:attrNameLst>
                                      </p:cBhvr>
                                      <p:tavLst>
                                        <p:tav tm="0">
                                          <p:val>
                                            <p:strVal val="0"/>
                                          </p:val>
                                        </p:tav>
                                        <p:tav tm="100000">
                                          <p:val>
                                            <p:strVal val="#ppt_w"/>
                                          </p:val>
                                        </p:tav>
                                      </p:tavLst>
                                    </p:anim>
                                    <p:anim calcmode="lin" valueType="num">
                                      <p:cBhvr additive="base">
                                        <p:cTn id="21" dur="500"/>
                                        <p:tgtEl>
                                          <p:spTgt spid="49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5"/>
          <p:cNvSpPr txBox="1"/>
          <p:nvPr/>
        </p:nvSpPr>
        <p:spPr>
          <a:xfrm>
            <a:off x="3296180" y="716023"/>
            <a:ext cx="547846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TIÊU CHÍ SẢN PHẨM</a:t>
            </a:r>
            <a:endParaRPr/>
          </a:p>
        </p:txBody>
      </p:sp>
      <p:sp>
        <p:nvSpPr>
          <p:cNvPr id="500" name="Google Shape;500;p15"/>
          <p:cNvSpPr/>
          <p:nvPr/>
        </p:nvSpPr>
        <p:spPr>
          <a:xfrm>
            <a:off x="1270385" y="2088932"/>
            <a:ext cx="9530052" cy="3971882"/>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1" name="Google Shape;501;p15"/>
          <p:cNvSpPr txBox="1"/>
          <p:nvPr/>
        </p:nvSpPr>
        <p:spPr>
          <a:xfrm>
            <a:off x="1680765" y="2780786"/>
            <a:ext cx="505323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Sử dụng để lập các số có 6 chữ số;</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nhận biết giá trị theo vị trí của từng</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chữ số trong mỗi số.</a:t>
            </a:r>
            <a:endParaRPr sz="2400" b="0" i="0" u="none" strike="noStrike" cap="none">
              <a:solidFill>
                <a:srgbClr val="002060"/>
              </a:solidFill>
              <a:latin typeface="Roboto"/>
              <a:ea typeface="Roboto"/>
              <a:cs typeface="Roboto"/>
              <a:sym typeface="Roboto"/>
            </a:endParaRPr>
          </a:p>
        </p:txBody>
      </p:sp>
      <p:sp>
        <p:nvSpPr>
          <p:cNvPr id="502" name="Google Shape;502;p15"/>
          <p:cNvSpPr txBox="1"/>
          <p:nvPr/>
        </p:nvSpPr>
        <p:spPr>
          <a:xfrm>
            <a:off x="1680765" y="4249976"/>
            <a:ext cx="512765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Dễ sử dụng, đảm bảo tính thẩm mĩ</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và chắc chắn.</a:t>
            </a:r>
            <a:endParaRPr sz="2400" b="0" i="0" u="none" strike="noStrike" cap="none">
              <a:solidFill>
                <a:srgbClr val="002060"/>
              </a:solidFill>
              <a:latin typeface="Roboto"/>
              <a:ea typeface="Roboto"/>
              <a:cs typeface="Roboto"/>
              <a:sym typeface="Roboto"/>
            </a:endParaRPr>
          </a:p>
        </p:txBody>
      </p:sp>
      <p:pic>
        <p:nvPicPr>
          <p:cNvPr id="503" name="Google Shape;503;p15"/>
          <p:cNvPicPr preferRelativeResize="0"/>
          <p:nvPr/>
        </p:nvPicPr>
        <p:blipFill rotWithShape="1">
          <a:blip r:embed="rId3">
            <a:alphaModFix/>
          </a:blip>
          <a:srcRect/>
          <a:stretch/>
        </p:blipFill>
        <p:spPr>
          <a:xfrm>
            <a:off x="35103" y="845"/>
            <a:ext cx="2246550" cy="1550366"/>
          </a:xfrm>
          <a:prstGeom prst="rect">
            <a:avLst/>
          </a:prstGeom>
          <a:noFill/>
          <a:ln>
            <a:noFill/>
          </a:ln>
        </p:spPr>
      </p:pic>
      <p:pic>
        <p:nvPicPr>
          <p:cNvPr id="504" name="Google Shape;504;p15"/>
          <p:cNvPicPr preferRelativeResize="0"/>
          <p:nvPr/>
        </p:nvPicPr>
        <p:blipFill rotWithShape="1">
          <a:blip r:embed="rId4">
            <a:alphaModFix/>
          </a:blip>
          <a:srcRect/>
          <a:stretch/>
        </p:blipFill>
        <p:spPr>
          <a:xfrm rot="-3233248">
            <a:off x="6825481" y="3177166"/>
            <a:ext cx="4183812" cy="1795415"/>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fade">
                                      <p:cBhvr>
                                        <p:cTn id="7" dur="500"/>
                                        <p:tgtEl>
                                          <p:spTgt spid="499"/>
                                        </p:tgtEl>
                                      </p:cBhvr>
                                    </p:animEffect>
                                  </p:childTnLst>
                                </p:cTn>
                              </p:par>
                              <p:par>
                                <p:cTn id="8" presetID="10" presetClass="entr" presetSubtype="0" fill="hold" nodeType="withEffect">
                                  <p:stCondLst>
                                    <p:cond delay="0"/>
                                  </p:stCondLst>
                                  <p:childTnLst>
                                    <p:set>
                                      <p:cBhvr>
                                        <p:cTn id="9" dur="1" fill="hold">
                                          <p:stCondLst>
                                            <p:cond delay="0"/>
                                          </p:stCondLst>
                                        </p:cTn>
                                        <p:tgtEl>
                                          <p:spTgt spid="500"/>
                                        </p:tgtEl>
                                        <p:attrNameLst>
                                          <p:attrName>style.visibility</p:attrName>
                                        </p:attrNameLst>
                                      </p:cBhvr>
                                      <p:to>
                                        <p:strVal val="visible"/>
                                      </p:to>
                                    </p:set>
                                    <p:animEffect transition="in" filter="fade">
                                      <p:cBhvr>
                                        <p:cTn id="10" dur="500"/>
                                        <p:tgtEl>
                                          <p:spTgt spid="500"/>
                                        </p:tgtEl>
                                      </p:cBhvr>
                                    </p:animEffect>
                                  </p:childTnLst>
                                </p:cTn>
                              </p:par>
                              <p:par>
                                <p:cTn id="11" presetID="23" presetClass="entr" presetSubtype="16" fill="hold" nodeType="withEffect">
                                  <p:stCondLst>
                                    <p:cond delay="0"/>
                                  </p:stCondLst>
                                  <p:childTnLst>
                                    <p:set>
                                      <p:cBhvr>
                                        <p:cTn id="12" dur="1" fill="hold">
                                          <p:stCondLst>
                                            <p:cond delay="0"/>
                                          </p:stCondLst>
                                        </p:cTn>
                                        <p:tgtEl>
                                          <p:spTgt spid="504"/>
                                        </p:tgtEl>
                                        <p:attrNameLst>
                                          <p:attrName>style.visibility</p:attrName>
                                        </p:attrNameLst>
                                      </p:cBhvr>
                                      <p:to>
                                        <p:strVal val="visible"/>
                                      </p:to>
                                    </p:set>
                                    <p:anim calcmode="lin" valueType="num">
                                      <p:cBhvr additive="base">
                                        <p:cTn id="13" dur="500"/>
                                        <p:tgtEl>
                                          <p:spTgt spid="504"/>
                                        </p:tgtEl>
                                        <p:attrNameLst>
                                          <p:attrName>ppt_w</p:attrName>
                                        </p:attrNameLst>
                                      </p:cBhvr>
                                      <p:tavLst>
                                        <p:tav tm="0">
                                          <p:val>
                                            <p:strVal val="0"/>
                                          </p:val>
                                        </p:tav>
                                        <p:tav tm="100000">
                                          <p:val>
                                            <p:strVal val="#ppt_w"/>
                                          </p:val>
                                        </p:tav>
                                      </p:tavLst>
                                    </p:anim>
                                    <p:anim calcmode="lin" valueType="num">
                                      <p:cBhvr additive="base">
                                        <p:cTn id="14" dur="500"/>
                                        <p:tgtEl>
                                          <p:spTgt spid="504"/>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01"/>
                                        </p:tgtEl>
                                        <p:attrNameLst>
                                          <p:attrName>style.visibility</p:attrName>
                                        </p:attrNameLst>
                                      </p:cBhvr>
                                      <p:to>
                                        <p:strVal val="visible"/>
                                      </p:to>
                                    </p:set>
                                    <p:animEffect transition="in" filter="fade">
                                      <p:cBhvr>
                                        <p:cTn id="19" dur="500"/>
                                        <p:tgtEl>
                                          <p:spTgt spid="50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02"/>
                                        </p:tgtEl>
                                        <p:attrNameLst>
                                          <p:attrName>style.visibility</p:attrName>
                                        </p:attrNameLst>
                                      </p:cBhvr>
                                      <p:to>
                                        <p:strVal val="visible"/>
                                      </p:to>
                                    </p:set>
                                    <p:animEffect transition="in" filter="fade">
                                      <p:cBhvr>
                                        <p:cTn id="24" dur="5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6"/>
          <p:cNvSpPr/>
          <p:nvPr/>
        </p:nvSpPr>
        <p:spPr>
          <a:xfrm>
            <a:off x="6344499" y="2439318"/>
            <a:ext cx="3153062" cy="2189095"/>
          </a:xfrm>
          <a:custGeom>
            <a:avLst/>
            <a:gdLst/>
            <a:ahLst/>
            <a:cxnLst/>
            <a:rect l="l" t="t" r="r" b="b"/>
            <a:pathLst>
              <a:path w="3153062" h="2189095" extrusionOk="0">
                <a:moveTo>
                  <a:pt x="1508989" y="0"/>
                </a:moveTo>
                <a:cubicBezTo>
                  <a:pt x="1700280" y="0"/>
                  <a:pt x="1868935" y="71075"/>
                  <a:pt x="1968526" y="179178"/>
                </a:cubicBezTo>
                <a:lnTo>
                  <a:pt x="1998139" y="219187"/>
                </a:lnTo>
                <a:lnTo>
                  <a:pt x="2004477" y="216664"/>
                </a:lnTo>
                <a:cubicBezTo>
                  <a:pt x="2070778" y="196099"/>
                  <a:pt x="2143673" y="184727"/>
                  <a:pt x="2220189" y="184727"/>
                </a:cubicBezTo>
                <a:cubicBezTo>
                  <a:pt x="2526255" y="184727"/>
                  <a:pt x="2774371" y="366678"/>
                  <a:pt x="2774371" y="591127"/>
                </a:cubicBezTo>
                <a:cubicBezTo>
                  <a:pt x="2774371" y="647239"/>
                  <a:pt x="2758864" y="700696"/>
                  <a:pt x="2730821" y="749317"/>
                </a:cubicBezTo>
                <a:lnTo>
                  <a:pt x="2705353" y="783725"/>
                </a:lnTo>
                <a:lnTo>
                  <a:pt x="2710567" y="784111"/>
                </a:lnTo>
                <a:cubicBezTo>
                  <a:pt x="2963098" y="822006"/>
                  <a:pt x="3153062" y="985861"/>
                  <a:pt x="3153062" y="1182254"/>
                </a:cubicBezTo>
                <a:cubicBezTo>
                  <a:pt x="3153062" y="1378647"/>
                  <a:pt x="2963098" y="1542502"/>
                  <a:pt x="2710567" y="1580398"/>
                </a:cubicBezTo>
                <a:lnTo>
                  <a:pt x="2679548" y="1582691"/>
                </a:lnTo>
                <a:lnTo>
                  <a:pt x="2678705" y="1586171"/>
                </a:lnTo>
                <a:cubicBezTo>
                  <a:pt x="2636640" y="1669048"/>
                  <a:pt x="2538164" y="1727200"/>
                  <a:pt x="2423389" y="1727200"/>
                </a:cubicBezTo>
                <a:cubicBezTo>
                  <a:pt x="2385131" y="1727200"/>
                  <a:pt x="2348684" y="1720739"/>
                  <a:pt x="2315533" y="1709054"/>
                </a:cubicBezTo>
                <a:lnTo>
                  <a:pt x="2277974" y="1692065"/>
                </a:lnTo>
                <a:lnTo>
                  <a:pt x="2249103" y="1750884"/>
                </a:lnTo>
                <a:lnTo>
                  <a:pt x="2233967" y="1767676"/>
                </a:lnTo>
                <a:lnTo>
                  <a:pt x="2251684" y="1802150"/>
                </a:lnTo>
                <a:cubicBezTo>
                  <a:pt x="2312688" y="1901583"/>
                  <a:pt x="2430236" y="2008682"/>
                  <a:pt x="2654218" y="2130214"/>
                </a:cubicBezTo>
                <a:cubicBezTo>
                  <a:pt x="2634965" y="2274056"/>
                  <a:pt x="2188684" y="2117795"/>
                  <a:pt x="2023312" y="2048235"/>
                </a:cubicBezTo>
                <a:cubicBezTo>
                  <a:pt x="1899284" y="1996065"/>
                  <a:pt x="1747224" y="1914409"/>
                  <a:pt x="1687069" y="1816158"/>
                </a:cubicBezTo>
                <a:lnTo>
                  <a:pt x="1684837" y="1811008"/>
                </a:lnTo>
                <a:lnTo>
                  <a:pt x="1669897" y="1814873"/>
                </a:lnTo>
                <a:cubicBezTo>
                  <a:pt x="1651859" y="1817949"/>
                  <a:pt x="1633183" y="1819564"/>
                  <a:pt x="1614053" y="1819564"/>
                </a:cubicBezTo>
                <a:cubicBezTo>
                  <a:pt x="1556666" y="1819564"/>
                  <a:pt x="1503353" y="1805026"/>
                  <a:pt x="1459129" y="1780128"/>
                </a:cubicBezTo>
                <a:lnTo>
                  <a:pt x="1444243" y="1769893"/>
                </a:lnTo>
                <a:lnTo>
                  <a:pt x="1361070" y="1816139"/>
                </a:lnTo>
                <a:cubicBezTo>
                  <a:pt x="1286636" y="1847776"/>
                  <a:pt x="1201336" y="1865747"/>
                  <a:pt x="1110672" y="1865747"/>
                </a:cubicBezTo>
                <a:cubicBezTo>
                  <a:pt x="893078" y="1865747"/>
                  <a:pt x="706384" y="1762236"/>
                  <a:pt x="626636" y="1614715"/>
                </a:cubicBezTo>
                <a:lnTo>
                  <a:pt x="624889" y="1610312"/>
                </a:lnTo>
                <a:lnTo>
                  <a:pt x="566882" y="1616362"/>
                </a:lnTo>
                <a:cubicBezTo>
                  <a:pt x="253802" y="1616362"/>
                  <a:pt x="0" y="1353773"/>
                  <a:pt x="0" y="1029853"/>
                </a:cubicBezTo>
                <a:cubicBezTo>
                  <a:pt x="0" y="867893"/>
                  <a:pt x="63450" y="721266"/>
                  <a:pt x="166036" y="615129"/>
                </a:cubicBezTo>
                <a:lnTo>
                  <a:pt x="248640" y="544614"/>
                </a:lnTo>
                <a:lnTo>
                  <a:pt x="243607" y="508000"/>
                </a:lnTo>
                <a:cubicBezTo>
                  <a:pt x="243607" y="283551"/>
                  <a:pt x="491723" y="101600"/>
                  <a:pt x="797789" y="101600"/>
                </a:cubicBezTo>
                <a:cubicBezTo>
                  <a:pt x="883870" y="101600"/>
                  <a:pt x="965367" y="115993"/>
                  <a:pt x="1038050" y="141675"/>
                </a:cubicBezTo>
                <a:lnTo>
                  <a:pt x="1074406" y="156999"/>
                </a:lnTo>
                <a:lnTo>
                  <a:pt x="1117124" y="119032"/>
                </a:lnTo>
                <a:cubicBezTo>
                  <a:pt x="1217411" y="45488"/>
                  <a:pt x="1355956" y="0"/>
                  <a:pt x="150898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1" name="Google Shape;511;p16"/>
          <p:cNvSpPr txBox="1"/>
          <p:nvPr/>
        </p:nvSpPr>
        <p:spPr>
          <a:xfrm>
            <a:off x="1014768" y="1753031"/>
            <a:ext cx="94193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Lựa chọn ý tưởng và đề xuất cách làm sản phẩm “Bộ chữ số bí ẩn”</a:t>
            </a:r>
            <a:endParaRPr sz="3200" b="0" i="0" u="none" strike="noStrike" cap="none">
              <a:solidFill>
                <a:srgbClr val="002060"/>
              </a:solidFill>
              <a:latin typeface="Roboto"/>
              <a:ea typeface="Roboto"/>
              <a:cs typeface="Roboto"/>
              <a:sym typeface="Roboto"/>
            </a:endParaRPr>
          </a:p>
        </p:txBody>
      </p:sp>
      <p:sp>
        <p:nvSpPr>
          <p:cNvPr id="512" name="Google Shape;512;p16"/>
          <p:cNvSpPr txBox="1"/>
          <p:nvPr/>
        </p:nvSpPr>
        <p:spPr>
          <a:xfrm>
            <a:off x="2654737" y="327139"/>
            <a:ext cx="677283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ĐỀ XUẤT Ý TƯỞNG VÀ CÁCH LÀM “BỘ CHỮ SỐ BÍ ẨN”</a:t>
            </a:r>
            <a:endParaRPr/>
          </a:p>
        </p:txBody>
      </p:sp>
      <p:sp>
        <p:nvSpPr>
          <p:cNvPr id="513" name="Google Shape;513;p16"/>
          <p:cNvSpPr txBox="1"/>
          <p:nvPr/>
        </p:nvSpPr>
        <p:spPr>
          <a:xfrm>
            <a:off x="6544783" y="3118368"/>
            <a:ext cx="275249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Đây là bản thiết kế của nhóm tớ!</a:t>
            </a:r>
            <a:endParaRPr sz="3200" b="0" i="0" u="none" strike="noStrike" cap="none">
              <a:solidFill>
                <a:srgbClr val="002060"/>
              </a:solidFill>
              <a:latin typeface="Roboto"/>
              <a:ea typeface="Roboto"/>
              <a:cs typeface="Roboto"/>
              <a:sym typeface="Roboto"/>
            </a:endParaRPr>
          </a:p>
        </p:txBody>
      </p:sp>
      <p:pic>
        <p:nvPicPr>
          <p:cNvPr id="514" name="Google Shape;514;p16"/>
          <p:cNvPicPr preferRelativeResize="0"/>
          <p:nvPr/>
        </p:nvPicPr>
        <p:blipFill rotWithShape="1">
          <a:blip r:embed="rId3">
            <a:alphaModFix/>
          </a:blip>
          <a:srcRect/>
          <a:stretch/>
        </p:blipFill>
        <p:spPr>
          <a:xfrm>
            <a:off x="35103" y="845"/>
            <a:ext cx="2246550" cy="1550366"/>
          </a:xfrm>
          <a:prstGeom prst="rect">
            <a:avLst/>
          </a:prstGeom>
          <a:noFill/>
          <a:ln>
            <a:noFill/>
          </a:ln>
        </p:spPr>
      </p:pic>
      <p:pic>
        <p:nvPicPr>
          <p:cNvPr id="515" name="Google Shape;515;p16"/>
          <p:cNvPicPr preferRelativeResize="0"/>
          <p:nvPr/>
        </p:nvPicPr>
        <p:blipFill rotWithShape="1">
          <a:blip r:embed="rId4">
            <a:alphaModFix/>
          </a:blip>
          <a:srcRect/>
          <a:stretch/>
        </p:blipFill>
        <p:spPr>
          <a:xfrm>
            <a:off x="8373262" y="3493212"/>
            <a:ext cx="2924174" cy="2657475"/>
          </a:xfrm>
          <a:prstGeom prst="rect">
            <a:avLst/>
          </a:prstGeom>
          <a:noFill/>
          <a:ln>
            <a:noFill/>
          </a:ln>
        </p:spPr>
      </p:pic>
      <p:pic>
        <p:nvPicPr>
          <p:cNvPr id="516" name="Google Shape;516;p16" descr="A picture containing measuring stick, indoor&#10;&#10;Description automatically generated"/>
          <p:cNvPicPr preferRelativeResize="0"/>
          <p:nvPr/>
        </p:nvPicPr>
        <p:blipFill rotWithShape="1">
          <a:blip r:embed="rId5">
            <a:alphaModFix/>
          </a:blip>
          <a:srcRect/>
          <a:stretch/>
        </p:blipFill>
        <p:spPr>
          <a:xfrm>
            <a:off x="1662490" y="2454384"/>
            <a:ext cx="2924174" cy="38885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1"/>
                                        </p:tgtEl>
                                        <p:attrNameLst>
                                          <p:attrName>style.visibility</p:attrName>
                                        </p:attrNameLst>
                                      </p:cBhvr>
                                      <p:to>
                                        <p:strVal val="visible"/>
                                      </p:to>
                                    </p:set>
                                    <p:animEffect transition="in" filter="fade">
                                      <p:cBhvr>
                                        <p:cTn id="7" dur="500"/>
                                        <p:tgtEl>
                                          <p:spTgt spid="511"/>
                                        </p:tgtEl>
                                      </p:cBhvr>
                                    </p:animEffect>
                                  </p:childTnLst>
                                </p:cTn>
                              </p:par>
                              <p:par>
                                <p:cTn id="8" presetID="10" presetClass="entr" presetSubtype="0" fill="hold" nodeType="withEffect">
                                  <p:stCondLst>
                                    <p:cond delay="0"/>
                                  </p:stCondLst>
                                  <p:childTnLst>
                                    <p:set>
                                      <p:cBhvr>
                                        <p:cTn id="9" dur="1" fill="hold">
                                          <p:stCondLst>
                                            <p:cond delay="0"/>
                                          </p:stCondLst>
                                        </p:cTn>
                                        <p:tgtEl>
                                          <p:spTgt spid="512"/>
                                        </p:tgtEl>
                                        <p:attrNameLst>
                                          <p:attrName>style.visibility</p:attrName>
                                        </p:attrNameLst>
                                      </p:cBhvr>
                                      <p:to>
                                        <p:strVal val="visible"/>
                                      </p:to>
                                    </p:set>
                                    <p:animEffect transition="in" filter="fade">
                                      <p:cBhvr>
                                        <p:cTn id="10" dur="500"/>
                                        <p:tgtEl>
                                          <p:spTgt spid="512"/>
                                        </p:tgtEl>
                                      </p:cBhvr>
                                    </p:animEffect>
                                  </p:childTnLst>
                                </p:cTn>
                              </p:par>
                              <p:par>
                                <p:cTn id="11" presetID="10" presetClass="entr" presetSubtype="0" fill="hold" nodeType="withEffect">
                                  <p:stCondLst>
                                    <p:cond delay="0"/>
                                  </p:stCondLst>
                                  <p:childTnLst>
                                    <p:set>
                                      <p:cBhvr>
                                        <p:cTn id="12" dur="1" fill="hold">
                                          <p:stCondLst>
                                            <p:cond delay="0"/>
                                          </p:stCondLst>
                                        </p:cTn>
                                        <p:tgtEl>
                                          <p:spTgt spid="513"/>
                                        </p:tgtEl>
                                        <p:attrNameLst>
                                          <p:attrName>style.visibility</p:attrName>
                                        </p:attrNameLst>
                                      </p:cBhvr>
                                      <p:to>
                                        <p:strVal val="visible"/>
                                      </p:to>
                                    </p:set>
                                    <p:animEffect transition="in" filter="fade">
                                      <p:cBhvr>
                                        <p:cTn id="13" dur="5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17"/>
          <p:cNvSpPr/>
          <p:nvPr/>
        </p:nvSpPr>
        <p:spPr>
          <a:xfrm>
            <a:off x="862445" y="1573619"/>
            <a:ext cx="10280476" cy="5047897"/>
          </a:xfrm>
          <a:prstGeom prst="roundRect">
            <a:avLst>
              <a:gd name="adj" fmla="val 16667"/>
            </a:avLst>
          </a:prstGeom>
          <a:solidFill>
            <a:srgbClr val="F2F2F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3" name="Google Shape;523;p17"/>
          <p:cNvSpPr txBox="1"/>
          <p:nvPr/>
        </p:nvSpPr>
        <p:spPr>
          <a:xfrm>
            <a:off x="895345" y="1969124"/>
            <a:ext cx="433323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2800"/>
              <a:buFont typeface="Pangolin"/>
              <a:buNone/>
            </a:pPr>
            <a:r>
              <a:rPr lang="en-US" sz="2800" b="1" i="0" u="none" strike="noStrike" cap="none">
                <a:solidFill>
                  <a:srgbClr val="00B050"/>
                </a:solidFill>
                <a:latin typeface="Pangolin"/>
                <a:ea typeface="Pangolin"/>
                <a:cs typeface="Pangolin"/>
                <a:sym typeface="Pangolin"/>
              </a:rPr>
              <a:t>Cùng vẽ ý tưởng của nhóm</a:t>
            </a:r>
            <a:endParaRPr/>
          </a:p>
        </p:txBody>
      </p:sp>
      <p:sp>
        <p:nvSpPr>
          <p:cNvPr id="524" name="Google Shape;524;p17"/>
          <p:cNvSpPr txBox="1"/>
          <p:nvPr/>
        </p:nvSpPr>
        <p:spPr>
          <a:xfrm>
            <a:off x="3700301" y="508695"/>
            <a:ext cx="407095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Pangolin"/>
              <a:buNone/>
            </a:pPr>
            <a:r>
              <a:rPr lang="en-US" sz="3200" b="1" i="0" u="none" strike="noStrike" cap="none">
                <a:solidFill>
                  <a:srgbClr val="002060"/>
                </a:solidFill>
                <a:latin typeface="Pangolin"/>
                <a:ea typeface="Pangolin"/>
                <a:cs typeface="Pangolin"/>
                <a:sym typeface="Pangolin"/>
              </a:rPr>
              <a:t>PHIẾU HỌC TẬP SỐ 4</a:t>
            </a:r>
            <a:endParaRPr sz="3200" b="1" i="0" u="none" strike="noStrike" cap="none">
              <a:solidFill>
                <a:srgbClr val="002060"/>
              </a:solidFill>
              <a:latin typeface="Pangolin"/>
              <a:ea typeface="Pangolin"/>
              <a:cs typeface="Pangolin"/>
              <a:sym typeface="Pangolin"/>
            </a:endParaRPr>
          </a:p>
        </p:txBody>
      </p:sp>
      <p:sp>
        <p:nvSpPr>
          <p:cNvPr id="525" name="Google Shape;525;p17"/>
          <p:cNvSpPr txBox="1"/>
          <p:nvPr/>
        </p:nvSpPr>
        <p:spPr>
          <a:xfrm>
            <a:off x="6002683" y="1795418"/>
            <a:ext cx="488505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1. Vật liệu sử dụng:</a:t>
            </a:r>
            <a:endParaRPr sz="2400" b="0" i="0" u="none" strike="noStrike" cap="none">
              <a:solidFill>
                <a:srgbClr val="002060"/>
              </a:solidFill>
              <a:latin typeface="Roboto"/>
              <a:ea typeface="Roboto"/>
              <a:cs typeface="Roboto"/>
              <a:sym typeface="Roboto"/>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2. Sản phẩm gồm những bộ phận chính nào?</a:t>
            </a:r>
            <a:endParaRPr sz="2400" b="0" i="0" u="none" strike="noStrike" cap="none">
              <a:solidFill>
                <a:srgbClr val="002060"/>
              </a:solidFill>
              <a:latin typeface="Roboto"/>
              <a:ea typeface="Roboto"/>
              <a:cs typeface="Roboto"/>
              <a:sym typeface="Roboto"/>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3. Cách làm sản phẩm:</a:t>
            </a:r>
            <a:endParaRPr sz="2400" b="0" i="0" u="none" strike="noStrike" cap="none">
              <a:solidFill>
                <a:srgbClr val="002060"/>
              </a:solidFill>
              <a:latin typeface="Roboto"/>
              <a:ea typeface="Roboto"/>
              <a:cs typeface="Roboto"/>
              <a:sym typeface="Roboto"/>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4. Công dụng của sản phẩm:</a:t>
            </a:r>
            <a:endParaRPr sz="2400" b="0" i="0" u="none" strike="noStrike" cap="none">
              <a:solidFill>
                <a:srgbClr val="002060"/>
              </a:solidFill>
              <a:latin typeface="Roboto"/>
              <a:ea typeface="Roboto"/>
              <a:cs typeface="Roboto"/>
              <a:sym typeface="Roboto"/>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p:txBody>
      </p:sp>
      <p:pic>
        <p:nvPicPr>
          <p:cNvPr id="526" name="Google Shape;526;p17"/>
          <p:cNvPicPr preferRelativeResize="0"/>
          <p:nvPr/>
        </p:nvPicPr>
        <p:blipFill rotWithShape="1">
          <a:blip r:embed="rId3">
            <a:alphaModFix/>
          </a:blip>
          <a:srcRect/>
          <a:stretch/>
        </p:blipFill>
        <p:spPr>
          <a:xfrm>
            <a:off x="35103" y="845"/>
            <a:ext cx="2246550" cy="15503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p:nvPr/>
        </p:nvSpPr>
        <p:spPr>
          <a:xfrm>
            <a:off x="1799048" y="1698310"/>
            <a:ext cx="4189228"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Lựa chọn dụng cụ và vật liệu</a:t>
            </a:r>
            <a:endParaRPr sz="2400" b="0" i="0" u="none" strike="noStrike" cap="none">
              <a:solidFill>
                <a:srgbClr val="002060"/>
              </a:solidFill>
              <a:latin typeface="Roboto"/>
              <a:ea typeface="Roboto"/>
              <a:cs typeface="Roboto"/>
              <a:sym typeface="Roboto"/>
            </a:endParaRPr>
          </a:p>
        </p:txBody>
      </p:sp>
      <p:pic>
        <p:nvPicPr>
          <p:cNvPr id="533" name="Google Shape;533;p18"/>
          <p:cNvPicPr preferRelativeResize="0"/>
          <p:nvPr/>
        </p:nvPicPr>
        <p:blipFill rotWithShape="1">
          <a:blip r:embed="rId3">
            <a:alphaModFix/>
          </a:blip>
          <a:srcRect/>
          <a:stretch/>
        </p:blipFill>
        <p:spPr>
          <a:xfrm>
            <a:off x="1938223" y="3628817"/>
            <a:ext cx="1329413" cy="1227729"/>
          </a:xfrm>
          <a:prstGeom prst="rect">
            <a:avLst/>
          </a:prstGeom>
          <a:noFill/>
          <a:ln>
            <a:noFill/>
          </a:ln>
          <a:effectLst>
            <a:outerShdw blurRad="63500" sx="102000" sy="102000" algn="ctr" rotWithShape="0">
              <a:srgbClr val="000000">
                <a:alpha val="40000"/>
              </a:srgbClr>
            </a:outerShdw>
          </a:effectLst>
        </p:spPr>
      </p:pic>
      <p:sp>
        <p:nvSpPr>
          <p:cNvPr id="534" name="Google Shape;534;p18"/>
          <p:cNvSpPr txBox="1"/>
          <p:nvPr/>
        </p:nvSpPr>
        <p:spPr>
          <a:xfrm>
            <a:off x="1828800" y="2541288"/>
            <a:ext cx="7687340"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Giấy A4, dập ghim, giấy màu, bút màu, keo dán, kéo</a:t>
            </a:r>
            <a:endParaRPr sz="2400" b="0" i="0" u="none" strike="noStrike" cap="none">
              <a:solidFill>
                <a:srgbClr val="002060"/>
              </a:solidFill>
              <a:latin typeface="Roboto"/>
              <a:ea typeface="Roboto"/>
              <a:cs typeface="Roboto"/>
              <a:sym typeface="Roboto"/>
            </a:endParaRPr>
          </a:p>
        </p:txBody>
      </p:sp>
      <p:pic>
        <p:nvPicPr>
          <p:cNvPr id="535" name="Google Shape;535;p18"/>
          <p:cNvPicPr preferRelativeResize="0"/>
          <p:nvPr/>
        </p:nvPicPr>
        <p:blipFill rotWithShape="1">
          <a:blip r:embed="rId4">
            <a:alphaModFix/>
          </a:blip>
          <a:srcRect/>
          <a:stretch/>
        </p:blipFill>
        <p:spPr>
          <a:xfrm>
            <a:off x="7926101" y="3558592"/>
            <a:ext cx="1054699" cy="646232"/>
          </a:xfrm>
          <a:prstGeom prst="rect">
            <a:avLst/>
          </a:prstGeom>
          <a:noFill/>
          <a:ln>
            <a:noFill/>
          </a:ln>
          <a:effectLst>
            <a:outerShdw blurRad="63500" sx="102000" sy="102000" algn="ctr" rotWithShape="0">
              <a:srgbClr val="000000">
                <a:alpha val="40000"/>
              </a:srgbClr>
            </a:outerShdw>
          </a:effectLst>
        </p:spPr>
      </p:pic>
      <p:pic>
        <p:nvPicPr>
          <p:cNvPr id="536" name="Google Shape;536;p18"/>
          <p:cNvPicPr preferRelativeResize="0"/>
          <p:nvPr/>
        </p:nvPicPr>
        <p:blipFill rotWithShape="1">
          <a:blip r:embed="rId5">
            <a:alphaModFix/>
          </a:blip>
          <a:srcRect/>
          <a:stretch/>
        </p:blipFill>
        <p:spPr>
          <a:xfrm>
            <a:off x="3783109" y="3506301"/>
            <a:ext cx="1534400" cy="1534400"/>
          </a:xfrm>
          <a:prstGeom prst="rect">
            <a:avLst/>
          </a:prstGeom>
          <a:noFill/>
          <a:ln>
            <a:noFill/>
          </a:ln>
        </p:spPr>
      </p:pic>
      <p:pic>
        <p:nvPicPr>
          <p:cNvPr id="537" name="Google Shape;537;p18"/>
          <p:cNvPicPr preferRelativeResize="0"/>
          <p:nvPr/>
        </p:nvPicPr>
        <p:blipFill rotWithShape="1">
          <a:blip r:embed="rId6">
            <a:alphaModFix/>
          </a:blip>
          <a:srcRect l="16228" r="13090"/>
          <a:stretch/>
        </p:blipFill>
        <p:spPr>
          <a:xfrm>
            <a:off x="9143590" y="3140514"/>
            <a:ext cx="1091108" cy="1412294"/>
          </a:xfrm>
          <a:prstGeom prst="rect">
            <a:avLst/>
          </a:prstGeom>
          <a:noFill/>
          <a:ln>
            <a:noFill/>
          </a:ln>
          <a:effectLst>
            <a:outerShdw blurRad="63500" sx="102000" sy="102000" algn="ctr" rotWithShape="0">
              <a:srgbClr val="000000">
                <a:alpha val="40000"/>
              </a:srgbClr>
            </a:outerShdw>
          </a:effectLst>
        </p:spPr>
      </p:pic>
      <p:pic>
        <p:nvPicPr>
          <p:cNvPr id="538" name="Google Shape;538;p18"/>
          <p:cNvPicPr preferRelativeResize="0"/>
          <p:nvPr/>
        </p:nvPicPr>
        <p:blipFill rotWithShape="1">
          <a:blip r:embed="rId7">
            <a:alphaModFix/>
          </a:blip>
          <a:srcRect/>
          <a:stretch/>
        </p:blipFill>
        <p:spPr>
          <a:xfrm>
            <a:off x="5555285" y="3507411"/>
            <a:ext cx="1643786" cy="1394827"/>
          </a:xfrm>
          <a:prstGeom prst="rect">
            <a:avLst/>
          </a:prstGeom>
          <a:noFill/>
          <a:ln>
            <a:noFill/>
          </a:ln>
          <a:effectLst>
            <a:outerShdw blurRad="63500" sx="102000" sy="102000" algn="ctr" rotWithShape="0">
              <a:srgbClr val="000000">
                <a:alpha val="40000"/>
              </a:srgbClr>
            </a:outerShdw>
          </a:effectLst>
        </p:spPr>
      </p:pic>
      <p:sp>
        <p:nvSpPr>
          <p:cNvPr id="539" name="Google Shape;539;p18"/>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pic>
        <p:nvPicPr>
          <p:cNvPr id="540" name="Google Shape;540;p18"/>
          <p:cNvPicPr preferRelativeResize="0"/>
          <p:nvPr/>
        </p:nvPicPr>
        <p:blipFill rotWithShape="1">
          <a:blip r:embed="rId8">
            <a:alphaModFix/>
          </a:blip>
          <a:srcRect/>
          <a:stretch/>
        </p:blipFill>
        <p:spPr>
          <a:xfrm>
            <a:off x="35103" y="845"/>
            <a:ext cx="2246550" cy="1550366"/>
          </a:xfrm>
          <a:prstGeom prst="rect">
            <a:avLst/>
          </a:prstGeom>
          <a:noFill/>
          <a:ln>
            <a:noFill/>
          </a:ln>
        </p:spPr>
      </p:pic>
      <p:pic>
        <p:nvPicPr>
          <p:cNvPr id="541" name="Google Shape;541;p18"/>
          <p:cNvPicPr preferRelativeResize="0"/>
          <p:nvPr/>
        </p:nvPicPr>
        <p:blipFill rotWithShape="1">
          <a:blip r:embed="rId9">
            <a:alphaModFix/>
          </a:blip>
          <a:srcRect/>
          <a:stretch/>
        </p:blipFill>
        <p:spPr>
          <a:xfrm>
            <a:off x="7780650" y="4273501"/>
            <a:ext cx="1200150" cy="590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ppt_w</p:attrName>
                                        </p:attrNameLst>
                                      </p:cBhvr>
                                      <p:tavLst>
                                        <p:tav tm="0">
                                          <p:val>
                                            <p:strVal val="0"/>
                                          </p:val>
                                        </p:tav>
                                        <p:tav tm="100000">
                                          <p:val>
                                            <p:strVal val="#ppt_w"/>
                                          </p:val>
                                        </p:tav>
                                      </p:tavLst>
                                    </p:anim>
                                    <p:anim calcmode="lin" valueType="num">
                                      <p:cBhvr additive="base">
                                        <p:cTn id="8" dur="500"/>
                                        <p:tgtEl>
                                          <p:spTgt spid="53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34"/>
                                        </p:tgtEl>
                                        <p:attrNameLst>
                                          <p:attrName>style.visibility</p:attrName>
                                        </p:attrNameLst>
                                      </p:cBhvr>
                                      <p:to>
                                        <p:strVal val="visible"/>
                                      </p:to>
                                    </p:set>
                                    <p:anim calcmode="lin" valueType="num">
                                      <p:cBhvr additive="base">
                                        <p:cTn id="11" dur="500"/>
                                        <p:tgtEl>
                                          <p:spTgt spid="534"/>
                                        </p:tgtEl>
                                        <p:attrNameLst>
                                          <p:attrName>ppt_w</p:attrName>
                                        </p:attrNameLst>
                                      </p:cBhvr>
                                      <p:tavLst>
                                        <p:tav tm="0">
                                          <p:val>
                                            <p:strVal val="0"/>
                                          </p:val>
                                        </p:tav>
                                        <p:tav tm="100000">
                                          <p:val>
                                            <p:strVal val="#ppt_w"/>
                                          </p:val>
                                        </p:tav>
                                      </p:tavLst>
                                    </p:anim>
                                    <p:anim calcmode="lin" valueType="num">
                                      <p:cBhvr additive="base">
                                        <p:cTn id="12" dur="500"/>
                                        <p:tgtEl>
                                          <p:spTgt spid="534"/>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539"/>
                                        </p:tgtEl>
                                        <p:attrNameLst>
                                          <p:attrName>style.visibility</p:attrName>
                                        </p:attrNameLst>
                                      </p:cBhvr>
                                      <p:to>
                                        <p:strVal val="visible"/>
                                      </p:to>
                                    </p:set>
                                    <p:animEffect transition="in" filter="fade">
                                      <p:cBhvr>
                                        <p:cTn id="15" dur="5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19"/>
          <p:cNvSpPr txBox="1"/>
          <p:nvPr/>
        </p:nvSpPr>
        <p:spPr>
          <a:xfrm>
            <a:off x="1634696" y="1182849"/>
            <a:ext cx="94193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Làm “Bộ chữ số bí ẩn” theo cách của em hoặc nhóm em</a:t>
            </a:r>
            <a:endParaRPr sz="3200" b="0" i="0" u="none" strike="noStrike" cap="none">
              <a:solidFill>
                <a:srgbClr val="002060"/>
              </a:solidFill>
              <a:latin typeface="Roboto"/>
              <a:ea typeface="Roboto"/>
              <a:cs typeface="Roboto"/>
              <a:sym typeface="Roboto"/>
            </a:endParaRPr>
          </a:p>
        </p:txBody>
      </p:sp>
      <p:pic>
        <p:nvPicPr>
          <p:cNvPr id="548" name="Google Shape;548;p19"/>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549" name="Google Shape;549;p19"/>
          <p:cNvSpPr txBox="1"/>
          <p:nvPr/>
        </p:nvSpPr>
        <p:spPr>
          <a:xfrm>
            <a:off x="3203447" y="442156"/>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pic>
        <p:nvPicPr>
          <p:cNvPr id="550" name="Google Shape;550;p19"/>
          <p:cNvPicPr preferRelativeResize="0"/>
          <p:nvPr/>
        </p:nvPicPr>
        <p:blipFill rotWithShape="1">
          <a:blip r:embed="rId4">
            <a:alphaModFix/>
          </a:blip>
          <a:srcRect/>
          <a:stretch/>
        </p:blipFill>
        <p:spPr>
          <a:xfrm>
            <a:off x="335591" y="2586127"/>
            <a:ext cx="3438968" cy="1475777"/>
          </a:xfrm>
          <a:prstGeom prst="rect">
            <a:avLst/>
          </a:prstGeom>
          <a:noFill/>
          <a:ln>
            <a:noFill/>
          </a:ln>
          <a:effectLst>
            <a:outerShdw blurRad="63500" sx="102000" sy="102000" algn="ctr" rotWithShape="0">
              <a:srgbClr val="000000">
                <a:alpha val="40000"/>
              </a:srgbClr>
            </a:outerShdw>
          </a:effectLst>
        </p:spPr>
      </p:pic>
      <p:pic>
        <p:nvPicPr>
          <p:cNvPr id="551" name="Google Shape;551;p19"/>
          <p:cNvPicPr preferRelativeResize="0"/>
          <p:nvPr/>
        </p:nvPicPr>
        <p:blipFill rotWithShape="1">
          <a:blip r:embed="rId5">
            <a:alphaModFix/>
          </a:blip>
          <a:srcRect/>
          <a:stretch/>
        </p:blipFill>
        <p:spPr>
          <a:xfrm>
            <a:off x="4137700" y="1702105"/>
            <a:ext cx="4545889" cy="4741112"/>
          </a:xfrm>
          <a:prstGeom prst="rect">
            <a:avLst/>
          </a:prstGeom>
          <a:noFill/>
          <a:ln>
            <a:noFill/>
          </a:ln>
          <a:effectLst>
            <a:outerShdw blurRad="63500" sx="102000" sy="102000" algn="ctr" rotWithShape="0">
              <a:srgbClr val="000000">
                <a:alpha val="40000"/>
              </a:srgbClr>
            </a:outerShdw>
          </a:effectLst>
        </p:spPr>
      </p:pic>
      <p:pic>
        <p:nvPicPr>
          <p:cNvPr id="552" name="Google Shape;552;p19"/>
          <p:cNvPicPr preferRelativeResize="0"/>
          <p:nvPr/>
        </p:nvPicPr>
        <p:blipFill rotWithShape="1">
          <a:blip r:embed="rId6">
            <a:alphaModFix/>
          </a:blip>
          <a:srcRect l="9489" t="10928" r="55771" b="4156"/>
          <a:stretch/>
        </p:blipFill>
        <p:spPr>
          <a:xfrm>
            <a:off x="967564" y="5118334"/>
            <a:ext cx="2360428" cy="1151907"/>
          </a:xfrm>
          <a:prstGeom prst="roundRect">
            <a:avLst>
              <a:gd name="adj" fmla="val 16667"/>
            </a:avLst>
          </a:prstGeom>
          <a:noFill/>
          <a:ln>
            <a:noFill/>
          </a:ln>
          <a:effectLst>
            <a:outerShdw blurRad="63500" sx="102000" sy="102000" algn="ctr" rotWithShape="0">
              <a:srgbClr val="000000">
                <a:alpha val="40000"/>
              </a:srgbClr>
            </a:outerShdw>
          </a:effectLst>
        </p:spPr>
      </p:pic>
      <p:pic>
        <p:nvPicPr>
          <p:cNvPr id="553" name="Google Shape;553;p19" descr="A picture containing measuring stick, indoor&#10;&#10;Description automatically generated"/>
          <p:cNvPicPr preferRelativeResize="0"/>
          <p:nvPr/>
        </p:nvPicPr>
        <p:blipFill rotWithShape="1">
          <a:blip r:embed="rId7">
            <a:alphaModFix/>
          </a:blip>
          <a:srcRect/>
          <a:stretch/>
        </p:blipFill>
        <p:spPr>
          <a:xfrm>
            <a:off x="8874003" y="1979327"/>
            <a:ext cx="2602231" cy="34604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7"/>
                                        </p:tgtEl>
                                        <p:attrNameLst>
                                          <p:attrName>style.visibility</p:attrName>
                                        </p:attrNameLst>
                                      </p:cBhvr>
                                      <p:to>
                                        <p:strVal val="visible"/>
                                      </p:to>
                                    </p:set>
                                    <p:animEffect transition="in" filter="fade">
                                      <p:cBhvr>
                                        <p:cTn id="7" dur="500"/>
                                        <p:tgtEl>
                                          <p:spTgt spid="547"/>
                                        </p:tgtEl>
                                      </p:cBhvr>
                                    </p:animEffect>
                                  </p:childTnLst>
                                </p:cTn>
                              </p:par>
                              <p:par>
                                <p:cTn id="8" presetID="10" presetClass="entr" presetSubtype="0" fill="hold" nodeType="withEffect">
                                  <p:stCondLst>
                                    <p:cond delay="0"/>
                                  </p:stCondLst>
                                  <p:childTnLst>
                                    <p:set>
                                      <p:cBhvr>
                                        <p:cTn id="9" dur="1" fill="hold">
                                          <p:stCondLst>
                                            <p:cond delay="0"/>
                                          </p:stCondLst>
                                        </p:cTn>
                                        <p:tgtEl>
                                          <p:spTgt spid="549"/>
                                        </p:tgtEl>
                                        <p:attrNameLst>
                                          <p:attrName>style.visibility</p:attrName>
                                        </p:attrNameLst>
                                      </p:cBhvr>
                                      <p:to>
                                        <p:strVal val="visible"/>
                                      </p:to>
                                    </p:set>
                                    <p:animEffect transition="in" filter="fade">
                                      <p:cBhvr>
                                        <p:cTn id="10" dur="500"/>
                                        <p:tgtEl>
                                          <p:spTgt spid="5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51"/>
                                        </p:tgtEl>
                                        <p:attrNameLst>
                                          <p:attrName>style.visibility</p:attrName>
                                        </p:attrNameLst>
                                      </p:cBhvr>
                                      <p:to>
                                        <p:strVal val="visible"/>
                                      </p:to>
                                    </p:set>
                                    <p:animEffect transition="in" filter="fade">
                                      <p:cBhvr>
                                        <p:cTn id="15" dur="500"/>
                                        <p:tgtEl>
                                          <p:spTgt spid="551"/>
                                        </p:tgtEl>
                                      </p:cBhvr>
                                    </p:animEffect>
                                  </p:childTnLst>
                                </p:cTn>
                              </p:par>
                              <p:par>
                                <p:cTn id="16" presetID="10" presetClass="entr" presetSubtype="0" fill="hold" nodeType="withEffect">
                                  <p:stCondLst>
                                    <p:cond delay="0"/>
                                  </p:stCondLst>
                                  <p:childTnLst>
                                    <p:set>
                                      <p:cBhvr>
                                        <p:cTn id="17" dur="1" fill="hold">
                                          <p:stCondLst>
                                            <p:cond delay="0"/>
                                          </p:stCondLst>
                                        </p:cTn>
                                        <p:tgtEl>
                                          <p:spTgt spid="550"/>
                                        </p:tgtEl>
                                        <p:attrNameLst>
                                          <p:attrName>style.visibility</p:attrName>
                                        </p:attrNameLst>
                                      </p:cBhvr>
                                      <p:to>
                                        <p:strVal val="visible"/>
                                      </p:to>
                                    </p:set>
                                    <p:animEffect transition="in" filter="fade">
                                      <p:cBhvr>
                                        <p:cTn id="18" dur="500"/>
                                        <p:tgtEl>
                                          <p:spTgt spid="550"/>
                                        </p:tgtEl>
                                      </p:cBhvr>
                                    </p:animEffect>
                                  </p:childTnLst>
                                </p:cTn>
                              </p:par>
                              <p:par>
                                <p:cTn id="19" presetID="10" presetClass="entr" presetSubtype="0" fill="hold" nodeType="withEffect">
                                  <p:stCondLst>
                                    <p:cond delay="0"/>
                                  </p:stCondLst>
                                  <p:childTnLst>
                                    <p:set>
                                      <p:cBhvr>
                                        <p:cTn id="20" dur="1" fill="hold">
                                          <p:stCondLst>
                                            <p:cond delay="0"/>
                                          </p:stCondLst>
                                        </p:cTn>
                                        <p:tgtEl>
                                          <p:spTgt spid="552"/>
                                        </p:tgtEl>
                                        <p:attrNameLst>
                                          <p:attrName>style.visibility</p:attrName>
                                        </p:attrNameLst>
                                      </p:cBhvr>
                                      <p:to>
                                        <p:strVal val="visible"/>
                                      </p:to>
                                    </p:set>
                                    <p:animEffect transition="in" filter="fade">
                                      <p:cBhvr>
                                        <p:cTn id="21" dur="500"/>
                                        <p:tgtEl>
                                          <p:spTgt spid="552"/>
                                        </p:tgtEl>
                                      </p:cBhvr>
                                    </p:animEffect>
                                  </p:childTnLst>
                                </p:cTn>
                              </p:par>
                              <p:par>
                                <p:cTn id="22" presetID="10" presetClass="entr" presetSubtype="0" fill="hold" nodeType="withEffect">
                                  <p:stCondLst>
                                    <p:cond delay="0"/>
                                  </p:stCondLst>
                                  <p:childTnLst>
                                    <p:set>
                                      <p:cBhvr>
                                        <p:cTn id="23" dur="1" fill="hold">
                                          <p:stCondLst>
                                            <p:cond delay="0"/>
                                          </p:stCondLst>
                                        </p:cTn>
                                        <p:tgtEl>
                                          <p:spTgt spid="553"/>
                                        </p:tgtEl>
                                        <p:attrNameLst>
                                          <p:attrName>style.visibility</p:attrName>
                                        </p:attrNameLst>
                                      </p:cBhvr>
                                      <p:to>
                                        <p:strVal val="visible"/>
                                      </p:to>
                                    </p:set>
                                    <p:animEffect transition="in" filter="fade">
                                      <p:cBhvr>
                                        <p:cTn id="24" dur="500"/>
                                        <p:tgtEl>
                                          <p:spTgt spid="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
          <p:cNvSpPr/>
          <p:nvPr/>
        </p:nvSpPr>
        <p:spPr>
          <a:xfrm>
            <a:off x="107718" y="2732910"/>
            <a:ext cx="2379191" cy="1631373"/>
          </a:xfrm>
          <a:prstGeom prst="roundRect">
            <a:avLst>
              <a:gd name="adj" fmla="val 16667"/>
            </a:avLst>
          </a:prstGeom>
          <a:solidFill>
            <a:srgbClr val="AED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7" name="Google Shape;257;p2"/>
          <p:cNvSpPr/>
          <p:nvPr/>
        </p:nvSpPr>
        <p:spPr>
          <a:xfrm>
            <a:off x="2625744" y="2726510"/>
            <a:ext cx="2379191" cy="1631373"/>
          </a:xfrm>
          <a:prstGeom prst="roundRect">
            <a:avLst>
              <a:gd name="adj" fmla="val 16667"/>
            </a:avLst>
          </a:prstGeom>
          <a:solidFill>
            <a:srgbClr val="AED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8" name="Google Shape;258;p2"/>
          <p:cNvSpPr txBox="1"/>
          <p:nvPr/>
        </p:nvSpPr>
        <p:spPr>
          <a:xfrm>
            <a:off x="1940375" y="405483"/>
            <a:ext cx="763792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TRÒ CHƠI “TÌM NHANH – VIẾT ĐÚNG”</a:t>
            </a:r>
            <a:endParaRPr sz="3200" b="1" i="0" u="none" strike="noStrike" cap="none">
              <a:solidFill>
                <a:srgbClr val="002060"/>
              </a:solidFill>
              <a:latin typeface="Roboto"/>
              <a:ea typeface="Roboto"/>
              <a:cs typeface="Roboto"/>
              <a:sym typeface="Roboto"/>
            </a:endParaRPr>
          </a:p>
        </p:txBody>
      </p:sp>
      <p:pic>
        <p:nvPicPr>
          <p:cNvPr id="259" name="Google Shape;259;p2"/>
          <p:cNvPicPr preferRelativeResize="0"/>
          <p:nvPr/>
        </p:nvPicPr>
        <p:blipFill rotWithShape="1">
          <a:blip r:embed="rId3">
            <a:alphaModFix/>
          </a:blip>
          <a:srcRect/>
          <a:stretch/>
        </p:blipFill>
        <p:spPr>
          <a:xfrm>
            <a:off x="5308048" y="1981376"/>
            <a:ext cx="5881038" cy="3889488"/>
          </a:xfrm>
          <a:prstGeom prst="roundRect">
            <a:avLst>
              <a:gd name="adj" fmla="val 15273"/>
            </a:avLst>
          </a:prstGeom>
          <a:noFill/>
          <a:ln>
            <a:noFill/>
          </a:ln>
          <a:effectLst>
            <a:outerShdw blurRad="63500" sx="102000" sy="102000" algn="ctr" rotWithShape="0">
              <a:srgbClr val="000000">
                <a:alpha val="40000"/>
              </a:srgbClr>
            </a:outerShdw>
          </a:effectLst>
        </p:spPr>
      </p:pic>
      <p:sp>
        <p:nvSpPr>
          <p:cNvPr id="260" name="Google Shape;260;p2"/>
          <p:cNvSpPr txBox="1"/>
          <p:nvPr/>
        </p:nvSpPr>
        <p:spPr>
          <a:xfrm>
            <a:off x="388874" y="1751556"/>
            <a:ext cx="181687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Cách chơi:</a:t>
            </a:r>
            <a:endParaRPr sz="2400" b="0" i="0" u="none" strike="noStrike" cap="none">
              <a:solidFill>
                <a:srgbClr val="002060"/>
              </a:solidFill>
              <a:latin typeface="Roboto"/>
              <a:ea typeface="Roboto"/>
              <a:cs typeface="Roboto"/>
              <a:sym typeface="Roboto"/>
            </a:endParaRPr>
          </a:p>
        </p:txBody>
      </p:sp>
      <p:pic>
        <p:nvPicPr>
          <p:cNvPr id="261" name="Google Shape;261;p2"/>
          <p:cNvPicPr preferRelativeResize="0"/>
          <p:nvPr/>
        </p:nvPicPr>
        <p:blipFill rotWithShape="1">
          <a:blip r:embed="rId4">
            <a:alphaModFix/>
          </a:blip>
          <a:srcRect/>
          <a:stretch/>
        </p:blipFill>
        <p:spPr>
          <a:xfrm>
            <a:off x="10045066" y="-34304"/>
            <a:ext cx="2246550" cy="1550366"/>
          </a:xfrm>
          <a:prstGeom prst="rect">
            <a:avLst/>
          </a:prstGeom>
          <a:noFill/>
          <a:ln>
            <a:noFill/>
          </a:ln>
        </p:spPr>
      </p:pic>
      <p:grpSp>
        <p:nvGrpSpPr>
          <p:cNvPr id="262" name="Google Shape;262;p2"/>
          <p:cNvGrpSpPr/>
          <p:nvPr/>
        </p:nvGrpSpPr>
        <p:grpSpPr>
          <a:xfrm>
            <a:off x="6952593" y="867102"/>
            <a:ext cx="3499945" cy="2528948"/>
            <a:chOff x="5911274" y="2469145"/>
            <a:chExt cx="2905999" cy="2399759"/>
          </a:xfrm>
        </p:grpSpPr>
        <p:sp>
          <p:nvSpPr>
            <p:cNvPr id="263" name="Google Shape;263;p2"/>
            <p:cNvSpPr/>
            <p:nvPr/>
          </p:nvSpPr>
          <p:spPr>
            <a:xfrm>
              <a:off x="5911274" y="2469145"/>
              <a:ext cx="2905999" cy="1951775"/>
            </a:xfrm>
            <a:custGeom>
              <a:avLst/>
              <a:gdLst/>
              <a:ahLst/>
              <a:cxnLst/>
              <a:rect l="l" t="t" r="r" b="b"/>
              <a:pathLst>
                <a:path w="2905999" h="1951775" extrusionOk="0">
                  <a:moveTo>
                    <a:pt x="1868073" y="0"/>
                  </a:moveTo>
                  <a:cubicBezTo>
                    <a:pt x="2144016" y="0"/>
                    <a:pt x="2380772" y="129878"/>
                    <a:pt x="2481904" y="314978"/>
                  </a:cubicBezTo>
                  <a:lnTo>
                    <a:pt x="2517454" y="403636"/>
                  </a:lnTo>
                  <a:lnTo>
                    <a:pt x="2528753" y="406258"/>
                  </a:lnTo>
                  <a:cubicBezTo>
                    <a:pt x="2750445" y="476366"/>
                    <a:pt x="2905999" y="640493"/>
                    <a:pt x="2905999" y="831785"/>
                  </a:cubicBezTo>
                  <a:cubicBezTo>
                    <a:pt x="2905999" y="895549"/>
                    <a:pt x="2888715" y="956295"/>
                    <a:pt x="2857459" y="1011546"/>
                  </a:cubicBezTo>
                  <a:lnTo>
                    <a:pt x="2810714" y="1075937"/>
                  </a:lnTo>
                  <a:lnTo>
                    <a:pt x="2815025" y="1088622"/>
                  </a:lnTo>
                  <a:cubicBezTo>
                    <a:pt x="2824345" y="1130225"/>
                    <a:pt x="2829239" y="1173300"/>
                    <a:pt x="2829239" y="1217420"/>
                  </a:cubicBezTo>
                  <a:cubicBezTo>
                    <a:pt x="2829239" y="1570376"/>
                    <a:pt x="2516001" y="1856504"/>
                    <a:pt x="2129603" y="1856504"/>
                  </a:cubicBezTo>
                  <a:cubicBezTo>
                    <a:pt x="2081303" y="1856504"/>
                    <a:pt x="2034147" y="1852034"/>
                    <a:pt x="1988602" y="1843520"/>
                  </a:cubicBezTo>
                  <a:lnTo>
                    <a:pt x="1884016" y="1813865"/>
                  </a:lnTo>
                  <a:lnTo>
                    <a:pt x="1841998" y="1872659"/>
                  </a:lnTo>
                  <a:cubicBezTo>
                    <a:pt x="1790183" y="1921541"/>
                    <a:pt x="1718601" y="1951775"/>
                    <a:pt x="1639534" y="1951775"/>
                  </a:cubicBezTo>
                  <a:cubicBezTo>
                    <a:pt x="1520934" y="1951775"/>
                    <a:pt x="1419175" y="1883748"/>
                    <a:pt x="1375708" y="1786798"/>
                  </a:cubicBezTo>
                  <a:lnTo>
                    <a:pt x="1370682" y="1771521"/>
                  </a:lnTo>
                  <a:lnTo>
                    <a:pt x="1362267" y="1774548"/>
                  </a:lnTo>
                  <a:cubicBezTo>
                    <a:pt x="1278908" y="1797918"/>
                    <a:pt x="1187259" y="1810840"/>
                    <a:pt x="1091056" y="1810840"/>
                  </a:cubicBezTo>
                  <a:cubicBezTo>
                    <a:pt x="802448" y="1810840"/>
                    <a:pt x="554823" y="1694536"/>
                    <a:pt x="449049" y="1528782"/>
                  </a:cubicBezTo>
                  <a:lnTo>
                    <a:pt x="429748" y="1487571"/>
                  </a:lnTo>
                  <a:lnTo>
                    <a:pt x="390870" y="1483874"/>
                  </a:lnTo>
                  <a:cubicBezTo>
                    <a:pt x="167801" y="1440811"/>
                    <a:pt x="0" y="1254611"/>
                    <a:pt x="0" y="1031437"/>
                  </a:cubicBezTo>
                  <a:cubicBezTo>
                    <a:pt x="0" y="872027"/>
                    <a:pt x="85613" y="731481"/>
                    <a:pt x="215828" y="648489"/>
                  </a:cubicBezTo>
                  <a:lnTo>
                    <a:pt x="238636" y="636810"/>
                  </a:lnTo>
                  <a:lnTo>
                    <a:pt x="237308" y="632774"/>
                  </a:lnTo>
                  <a:cubicBezTo>
                    <a:pt x="233494" y="615190"/>
                    <a:pt x="231491" y="596984"/>
                    <a:pt x="231491" y="578336"/>
                  </a:cubicBezTo>
                  <a:cubicBezTo>
                    <a:pt x="231491" y="429153"/>
                    <a:pt x="359684" y="308216"/>
                    <a:pt x="517818" y="308216"/>
                  </a:cubicBezTo>
                  <a:cubicBezTo>
                    <a:pt x="557351" y="308216"/>
                    <a:pt x="595013" y="315774"/>
                    <a:pt x="629269" y="329443"/>
                  </a:cubicBezTo>
                  <a:lnTo>
                    <a:pt x="633054" y="331381"/>
                  </a:lnTo>
                  <a:lnTo>
                    <a:pt x="687723" y="269664"/>
                  </a:lnTo>
                  <a:cubicBezTo>
                    <a:pt x="803733" y="159427"/>
                    <a:pt x="975039" y="89694"/>
                    <a:pt x="1166131" y="89694"/>
                  </a:cubicBezTo>
                  <a:cubicBezTo>
                    <a:pt x="1253487" y="89694"/>
                    <a:pt x="1336709" y="104267"/>
                    <a:pt x="1412403" y="130620"/>
                  </a:cubicBezTo>
                  <a:lnTo>
                    <a:pt x="1422167" y="134982"/>
                  </a:lnTo>
                  <a:lnTo>
                    <a:pt x="1495604" y="88077"/>
                  </a:lnTo>
                  <a:cubicBezTo>
                    <a:pt x="1601927" y="32470"/>
                    <a:pt x="1730102" y="0"/>
                    <a:pt x="1868073" y="0"/>
                  </a:cubicBezTo>
                  <a:close/>
                </a:path>
              </a:pathLst>
            </a:custGeom>
            <a:solidFill>
              <a:srgbClr val="AED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4" name="Google Shape;264;p2"/>
            <p:cNvSpPr/>
            <p:nvPr/>
          </p:nvSpPr>
          <p:spPr>
            <a:xfrm rot="8177897">
              <a:off x="7860012" y="3888607"/>
              <a:ext cx="672599" cy="868218"/>
            </a:xfrm>
            <a:custGeom>
              <a:avLst/>
              <a:gdLst/>
              <a:ahLst/>
              <a:cxnLst/>
              <a:rect l="l" t="t" r="r" b="b"/>
              <a:pathLst>
                <a:path w="672599" h="868218" extrusionOk="0">
                  <a:moveTo>
                    <a:pt x="0" y="868218"/>
                  </a:moveTo>
                  <a:cubicBezTo>
                    <a:pt x="589277" y="698450"/>
                    <a:pt x="206279" y="289406"/>
                    <a:pt x="309419" y="0"/>
                  </a:cubicBezTo>
                  <a:cubicBezTo>
                    <a:pt x="412558" y="289406"/>
                    <a:pt x="816643" y="598123"/>
                    <a:pt x="618837" y="868218"/>
                  </a:cubicBezTo>
                  <a:lnTo>
                    <a:pt x="0" y="868218"/>
                  </a:lnTo>
                  <a:close/>
                </a:path>
              </a:pathLst>
            </a:custGeom>
            <a:solidFill>
              <a:srgbClr val="AED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65" name="Google Shape;265;p2"/>
          <p:cNvSpPr txBox="1"/>
          <p:nvPr/>
        </p:nvSpPr>
        <p:spPr>
          <a:xfrm>
            <a:off x="7408719" y="993380"/>
            <a:ext cx="2879092"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gồm </a:t>
            </a:r>
            <a:endParaRPr/>
          </a:p>
          <a:p>
            <a:pPr marL="0" marR="0" lvl="0" indent="0" algn="ctr" rtl="0">
              <a:lnSpc>
                <a:spcPct val="100000"/>
              </a:lnSpc>
              <a:spcBef>
                <a:spcPts val="0"/>
              </a:spcBef>
              <a:spcAft>
                <a:spcPts val="0"/>
              </a:spcAft>
              <a:buClr>
                <a:srgbClr val="FF0000"/>
              </a:buClr>
              <a:buSzPts val="2800"/>
              <a:buFont typeface="Roboto"/>
              <a:buNone/>
            </a:pPr>
            <a:r>
              <a:rPr lang="en-US" sz="2800" b="0" i="0" u="none" strike="noStrike" cap="none">
                <a:solidFill>
                  <a:srgbClr val="FF0000"/>
                </a:solidFill>
                <a:latin typeface="Roboto"/>
                <a:ea typeface="Roboto"/>
                <a:cs typeface="Roboto"/>
                <a:sym typeface="Roboto"/>
              </a:rPr>
              <a:t>2</a:t>
            </a:r>
            <a:r>
              <a:rPr lang="en-US" sz="2400" b="0" i="0" u="none" strike="noStrike" cap="none">
                <a:solidFill>
                  <a:srgbClr val="002060"/>
                </a:solidFill>
                <a:latin typeface="Roboto"/>
                <a:ea typeface="Roboto"/>
                <a:cs typeface="Roboto"/>
                <a:sym typeface="Roboto"/>
              </a:rPr>
              <a:t> trăm nghìn, </a:t>
            </a:r>
            <a:endParaRPr/>
          </a:p>
          <a:p>
            <a:pPr marL="0" marR="0" lvl="0" indent="0" algn="ctr" rtl="0">
              <a:lnSpc>
                <a:spcPct val="100000"/>
              </a:lnSpc>
              <a:spcBef>
                <a:spcPts val="0"/>
              </a:spcBef>
              <a:spcAft>
                <a:spcPts val="0"/>
              </a:spcAft>
              <a:buClr>
                <a:srgbClr val="FF0000"/>
              </a:buClr>
              <a:buSzPts val="2800"/>
              <a:buFont typeface="Roboto"/>
              <a:buNone/>
            </a:pPr>
            <a:r>
              <a:rPr lang="en-US" sz="2800" b="0" i="0" u="none" strike="noStrike" cap="none">
                <a:solidFill>
                  <a:srgbClr val="FF0000"/>
                </a:solidFill>
                <a:latin typeface="Roboto"/>
                <a:ea typeface="Roboto"/>
                <a:cs typeface="Roboto"/>
                <a:sym typeface="Roboto"/>
              </a:rPr>
              <a:t>5</a:t>
            </a:r>
            <a:r>
              <a:rPr lang="en-US" sz="2400" b="0" i="0" u="none" strike="noStrike" cap="none">
                <a:solidFill>
                  <a:srgbClr val="002060"/>
                </a:solidFill>
                <a:latin typeface="Roboto"/>
                <a:ea typeface="Roboto"/>
                <a:cs typeface="Roboto"/>
                <a:sym typeface="Roboto"/>
              </a:rPr>
              <a:t> chục nghìn, </a:t>
            </a:r>
            <a:endParaRPr/>
          </a:p>
          <a:p>
            <a:pPr marL="0" marR="0" lvl="0" indent="0" algn="ctr" rtl="0">
              <a:lnSpc>
                <a:spcPct val="100000"/>
              </a:lnSpc>
              <a:spcBef>
                <a:spcPts val="0"/>
              </a:spcBef>
              <a:spcAft>
                <a:spcPts val="0"/>
              </a:spcAft>
              <a:buClr>
                <a:srgbClr val="FF0000"/>
              </a:buClr>
              <a:buSzPts val="2800"/>
              <a:buFont typeface="Roboto"/>
              <a:buNone/>
            </a:pPr>
            <a:r>
              <a:rPr lang="en-US" sz="2800" b="0" i="0" u="none" strike="noStrike" cap="none">
                <a:solidFill>
                  <a:srgbClr val="FF0000"/>
                </a:solidFill>
                <a:latin typeface="Roboto"/>
                <a:ea typeface="Roboto"/>
                <a:cs typeface="Roboto"/>
                <a:sym typeface="Roboto"/>
              </a:rPr>
              <a:t>4</a:t>
            </a:r>
            <a:r>
              <a:rPr lang="en-US" sz="2400" b="0" i="0" u="none" strike="noStrike" cap="none">
                <a:solidFill>
                  <a:srgbClr val="002060"/>
                </a:solidFill>
                <a:latin typeface="Roboto"/>
                <a:ea typeface="Roboto"/>
                <a:cs typeface="Roboto"/>
                <a:sym typeface="Roboto"/>
              </a:rPr>
              <a:t> nghìn và </a:t>
            </a:r>
            <a:r>
              <a:rPr lang="en-US" sz="2800" b="0" i="0" u="none" strike="noStrike" cap="none">
                <a:solidFill>
                  <a:srgbClr val="FF0000"/>
                </a:solidFill>
                <a:latin typeface="Roboto"/>
                <a:ea typeface="Roboto"/>
                <a:cs typeface="Roboto"/>
                <a:sym typeface="Roboto"/>
              </a:rPr>
              <a:t>7</a:t>
            </a:r>
            <a:r>
              <a:rPr lang="en-US" sz="2400" b="0" i="0" u="none" strike="noStrike" cap="none">
                <a:solidFill>
                  <a:srgbClr val="002060"/>
                </a:solidFill>
                <a:latin typeface="Roboto"/>
                <a:ea typeface="Roboto"/>
                <a:cs typeface="Roboto"/>
                <a:sym typeface="Roboto"/>
              </a:rPr>
              <a:t> chục</a:t>
            </a:r>
            <a:endParaRPr sz="2400" b="0" i="0" u="none" strike="noStrike" cap="none">
              <a:solidFill>
                <a:srgbClr val="002060"/>
              </a:solidFill>
              <a:latin typeface="Roboto"/>
              <a:ea typeface="Roboto"/>
              <a:cs typeface="Roboto"/>
              <a:sym typeface="Roboto"/>
            </a:endParaRPr>
          </a:p>
        </p:txBody>
      </p:sp>
      <p:sp>
        <p:nvSpPr>
          <p:cNvPr id="266" name="Google Shape;266;p2"/>
          <p:cNvSpPr txBox="1"/>
          <p:nvPr/>
        </p:nvSpPr>
        <p:spPr>
          <a:xfrm>
            <a:off x="-39531" y="2974519"/>
            <a:ext cx="2601142"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Quản trò nêu các số có 6 chữ số</a:t>
            </a:r>
            <a:endParaRPr sz="2400" b="0" i="0" u="none" strike="noStrike" cap="none">
              <a:solidFill>
                <a:srgbClr val="002060"/>
              </a:solidFill>
              <a:latin typeface="Roboto"/>
              <a:ea typeface="Roboto"/>
              <a:cs typeface="Roboto"/>
              <a:sym typeface="Roboto"/>
            </a:endParaRPr>
          </a:p>
        </p:txBody>
      </p:sp>
      <p:sp>
        <p:nvSpPr>
          <p:cNvPr id="267" name="Google Shape;267;p2"/>
          <p:cNvSpPr txBox="1"/>
          <p:nvPr/>
        </p:nvSpPr>
        <p:spPr>
          <a:xfrm>
            <a:off x="2502688" y="2942033"/>
            <a:ext cx="2566381"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Người chơi viết nhanh số đó vào bảng con</a:t>
            </a:r>
            <a:endParaRPr sz="2400" b="0" i="0" u="none" strike="noStrike" cap="none">
              <a:solidFill>
                <a:srgbClr val="00206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500"/>
                                        <p:tgtEl>
                                          <p:spTgt spid="258"/>
                                        </p:tgtEl>
                                      </p:cBhvr>
                                    </p:animEffect>
                                  </p:childTnLst>
                                </p:cTn>
                              </p:par>
                              <p:par>
                                <p:cTn id="8" presetID="10" presetClass="entr" presetSubtype="0" fill="hold" nodeType="withEffect">
                                  <p:stCondLst>
                                    <p:cond delay="0"/>
                                  </p:stCondLst>
                                  <p:childTnLst>
                                    <p:set>
                                      <p:cBhvr>
                                        <p:cTn id="9" dur="1" fill="hold">
                                          <p:stCondLst>
                                            <p:cond delay="0"/>
                                          </p:stCondLst>
                                        </p:cTn>
                                        <p:tgtEl>
                                          <p:spTgt spid="259"/>
                                        </p:tgtEl>
                                        <p:attrNameLst>
                                          <p:attrName>style.visibility</p:attrName>
                                        </p:attrNameLst>
                                      </p:cBhvr>
                                      <p:to>
                                        <p:strVal val="visible"/>
                                      </p:to>
                                    </p:set>
                                    <p:animEffect transition="in" filter="fade">
                                      <p:cBhvr>
                                        <p:cTn id="10" dur="500"/>
                                        <p:tgtEl>
                                          <p:spTgt spid="259"/>
                                        </p:tgtEl>
                                      </p:cBhvr>
                                    </p:animEffect>
                                  </p:childTnLst>
                                </p:cTn>
                              </p:par>
                              <p:par>
                                <p:cTn id="11" presetID="10" presetClass="entr" presetSubtype="0" fill="hold" nodeType="withEffect">
                                  <p:stCondLst>
                                    <p:cond delay="0"/>
                                  </p:stCondLst>
                                  <p:childTnLst>
                                    <p:set>
                                      <p:cBhvr>
                                        <p:cTn id="12" dur="1" fill="hold">
                                          <p:stCondLst>
                                            <p:cond delay="0"/>
                                          </p:stCondLst>
                                        </p:cTn>
                                        <p:tgtEl>
                                          <p:spTgt spid="265"/>
                                        </p:tgtEl>
                                        <p:attrNameLst>
                                          <p:attrName>style.visibility</p:attrName>
                                        </p:attrNameLst>
                                      </p:cBhvr>
                                      <p:to>
                                        <p:strVal val="visible"/>
                                      </p:to>
                                    </p:set>
                                    <p:animEffect transition="in" filter="fade">
                                      <p:cBhvr>
                                        <p:cTn id="13" dur="500"/>
                                        <p:tgtEl>
                                          <p:spTgt spid="265"/>
                                        </p:tgtEl>
                                      </p:cBhvr>
                                    </p:animEffect>
                                  </p:childTnLst>
                                </p:cTn>
                              </p:par>
                              <p:par>
                                <p:cTn id="14" presetID="10" presetClass="entr" presetSubtype="0" fill="hold" nodeType="withEffect">
                                  <p:stCondLst>
                                    <p:cond delay="0"/>
                                  </p:stCondLst>
                                  <p:childTnLst>
                                    <p:set>
                                      <p:cBhvr>
                                        <p:cTn id="15" dur="1" fill="hold">
                                          <p:stCondLst>
                                            <p:cond delay="0"/>
                                          </p:stCondLst>
                                        </p:cTn>
                                        <p:tgtEl>
                                          <p:spTgt spid="260"/>
                                        </p:tgtEl>
                                        <p:attrNameLst>
                                          <p:attrName>style.visibility</p:attrName>
                                        </p:attrNameLst>
                                      </p:cBhvr>
                                      <p:to>
                                        <p:strVal val="visible"/>
                                      </p:to>
                                    </p:set>
                                    <p:animEffect transition="in" filter="fade">
                                      <p:cBhvr>
                                        <p:cTn id="16" dur="1000"/>
                                        <p:tgtEl>
                                          <p:spTgt spid="260"/>
                                        </p:tgtEl>
                                      </p:cBhvr>
                                    </p:animEffect>
                                  </p:childTnLst>
                                </p:cTn>
                              </p:par>
                              <p:par>
                                <p:cTn id="17" presetID="10" presetClass="entr" presetSubtype="0" fill="hold" nodeType="withEffect">
                                  <p:stCondLst>
                                    <p:cond delay="0"/>
                                  </p:stCondLst>
                                  <p:childTnLst>
                                    <p:set>
                                      <p:cBhvr>
                                        <p:cTn id="18" dur="1" fill="hold">
                                          <p:stCondLst>
                                            <p:cond delay="0"/>
                                          </p:stCondLst>
                                        </p:cTn>
                                        <p:tgtEl>
                                          <p:spTgt spid="266"/>
                                        </p:tgtEl>
                                        <p:attrNameLst>
                                          <p:attrName>style.visibility</p:attrName>
                                        </p:attrNameLst>
                                      </p:cBhvr>
                                      <p:to>
                                        <p:strVal val="visible"/>
                                      </p:to>
                                    </p:set>
                                    <p:animEffect transition="in" filter="fade">
                                      <p:cBhvr>
                                        <p:cTn id="19" dur="1000"/>
                                        <p:tgtEl>
                                          <p:spTgt spid="266"/>
                                        </p:tgtEl>
                                      </p:cBhvr>
                                    </p:animEffect>
                                  </p:childTnLst>
                                </p:cTn>
                              </p:par>
                              <p:par>
                                <p:cTn id="20" presetID="10" presetClass="entr" presetSubtype="0" fill="hold" nodeType="withEffect">
                                  <p:stCondLst>
                                    <p:cond delay="0"/>
                                  </p:stCondLst>
                                  <p:childTnLst>
                                    <p:set>
                                      <p:cBhvr>
                                        <p:cTn id="21" dur="1" fill="hold">
                                          <p:stCondLst>
                                            <p:cond delay="0"/>
                                          </p:stCondLst>
                                        </p:cTn>
                                        <p:tgtEl>
                                          <p:spTgt spid="267"/>
                                        </p:tgtEl>
                                        <p:attrNameLst>
                                          <p:attrName>style.visibility</p:attrName>
                                        </p:attrNameLst>
                                      </p:cBhvr>
                                      <p:to>
                                        <p:strVal val="visible"/>
                                      </p:to>
                                    </p:set>
                                    <p:animEffect transition="in" filter="fade">
                                      <p:cBhvr>
                                        <p:cTn id="22"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0"/>
          <p:cNvSpPr txBox="1"/>
          <p:nvPr/>
        </p:nvSpPr>
        <p:spPr>
          <a:xfrm>
            <a:off x="1647708" y="1636437"/>
            <a:ext cx="1004777"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 Gợi ý</a:t>
            </a:r>
            <a:endParaRPr sz="2400" b="0" i="0" u="none" strike="noStrike" cap="none">
              <a:solidFill>
                <a:srgbClr val="FF0000"/>
              </a:solidFill>
              <a:latin typeface="Roboto"/>
              <a:ea typeface="Roboto"/>
              <a:cs typeface="Roboto"/>
              <a:sym typeface="Roboto"/>
            </a:endParaRPr>
          </a:p>
        </p:txBody>
      </p:sp>
      <p:sp>
        <p:nvSpPr>
          <p:cNvPr id="560" name="Google Shape;560;p20"/>
          <p:cNvSpPr txBox="1"/>
          <p:nvPr/>
        </p:nvSpPr>
        <p:spPr>
          <a:xfrm>
            <a:off x="4784439" y="1794908"/>
            <a:ext cx="5954444"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 Tạo 6 băng giấy ghi các chữ số từ 0 đến 9</a:t>
            </a:r>
            <a:endParaRPr sz="2400" b="0" i="0" u="none" strike="noStrike" cap="none">
              <a:solidFill>
                <a:srgbClr val="002060"/>
              </a:solidFill>
              <a:latin typeface="Roboto"/>
              <a:ea typeface="Roboto"/>
              <a:cs typeface="Roboto"/>
              <a:sym typeface="Roboto"/>
            </a:endParaRPr>
          </a:p>
        </p:txBody>
      </p:sp>
      <p:sp>
        <p:nvSpPr>
          <p:cNvPr id="561" name="Google Shape;561;p20"/>
          <p:cNvSpPr/>
          <p:nvPr/>
        </p:nvSpPr>
        <p:spPr>
          <a:xfrm>
            <a:off x="3676006" y="1468442"/>
            <a:ext cx="1031210" cy="1074654"/>
          </a:xfrm>
          <a:custGeom>
            <a:avLst/>
            <a:gdLst/>
            <a:ahLst/>
            <a:cxnLst/>
            <a:rect l="l" t="t" r="r" b="b"/>
            <a:pathLst>
              <a:path w="1031210" h="1074654" extrusionOk="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Roboto Black"/>
              <a:buNone/>
            </a:pPr>
            <a:r>
              <a:rPr lang="en-US" sz="4000" b="0" i="0" u="none" strike="noStrike" cap="none">
                <a:solidFill>
                  <a:schemeClr val="lt1"/>
                </a:solidFill>
                <a:latin typeface="Roboto Black"/>
                <a:ea typeface="Roboto Black"/>
                <a:cs typeface="Roboto Black"/>
                <a:sym typeface="Roboto Black"/>
              </a:rPr>
              <a:t>1</a:t>
            </a:r>
            <a:endParaRPr/>
          </a:p>
        </p:txBody>
      </p:sp>
      <p:pic>
        <p:nvPicPr>
          <p:cNvPr id="562" name="Google Shape;562;p20"/>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563" name="Google Shape;563;p20"/>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pic>
        <p:nvPicPr>
          <p:cNvPr id="564" name="Google Shape;564;p20"/>
          <p:cNvPicPr preferRelativeResize="0"/>
          <p:nvPr/>
        </p:nvPicPr>
        <p:blipFill rotWithShape="1">
          <a:blip r:embed="rId4">
            <a:alphaModFix/>
          </a:blip>
          <a:srcRect/>
          <a:stretch/>
        </p:blipFill>
        <p:spPr>
          <a:xfrm>
            <a:off x="851596" y="2628322"/>
            <a:ext cx="10058400" cy="40798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59"/>
                                        </p:tgtEl>
                                        <p:attrNameLst>
                                          <p:attrName>style.visibility</p:attrName>
                                        </p:attrNameLst>
                                      </p:cBhvr>
                                      <p:to>
                                        <p:strVal val="visible"/>
                                      </p:to>
                                    </p:set>
                                    <p:anim calcmode="lin" valueType="num">
                                      <p:cBhvr additive="base">
                                        <p:cTn id="7" dur="500"/>
                                        <p:tgtEl>
                                          <p:spTgt spid="559"/>
                                        </p:tgtEl>
                                        <p:attrNameLst>
                                          <p:attrName>ppt_w</p:attrName>
                                        </p:attrNameLst>
                                      </p:cBhvr>
                                      <p:tavLst>
                                        <p:tav tm="0">
                                          <p:val>
                                            <p:strVal val="0"/>
                                          </p:val>
                                        </p:tav>
                                        <p:tav tm="100000">
                                          <p:val>
                                            <p:strVal val="#ppt_w"/>
                                          </p:val>
                                        </p:tav>
                                      </p:tavLst>
                                    </p:anim>
                                    <p:anim calcmode="lin" valueType="num">
                                      <p:cBhvr additive="base">
                                        <p:cTn id="8" dur="500"/>
                                        <p:tgtEl>
                                          <p:spTgt spid="55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60"/>
                                        </p:tgtEl>
                                        <p:attrNameLst>
                                          <p:attrName>style.visibility</p:attrName>
                                        </p:attrNameLst>
                                      </p:cBhvr>
                                      <p:to>
                                        <p:strVal val="visible"/>
                                      </p:to>
                                    </p:set>
                                    <p:anim calcmode="lin" valueType="num">
                                      <p:cBhvr additive="base">
                                        <p:cTn id="11" dur="500"/>
                                        <p:tgtEl>
                                          <p:spTgt spid="560"/>
                                        </p:tgtEl>
                                        <p:attrNameLst>
                                          <p:attrName>ppt_w</p:attrName>
                                        </p:attrNameLst>
                                      </p:cBhvr>
                                      <p:tavLst>
                                        <p:tav tm="0">
                                          <p:val>
                                            <p:strVal val="0"/>
                                          </p:val>
                                        </p:tav>
                                        <p:tav tm="100000">
                                          <p:val>
                                            <p:strVal val="#ppt_w"/>
                                          </p:val>
                                        </p:tav>
                                      </p:tavLst>
                                    </p:anim>
                                    <p:anim calcmode="lin" valueType="num">
                                      <p:cBhvr additive="base">
                                        <p:cTn id="12" dur="500"/>
                                        <p:tgtEl>
                                          <p:spTgt spid="560"/>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563"/>
                                        </p:tgtEl>
                                        <p:attrNameLst>
                                          <p:attrName>style.visibility</p:attrName>
                                        </p:attrNameLst>
                                      </p:cBhvr>
                                      <p:to>
                                        <p:strVal val="visible"/>
                                      </p:to>
                                    </p:set>
                                    <p:animEffect transition="in" filter="fade">
                                      <p:cBhvr>
                                        <p:cTn id="15" dur="500"/>
                                        <p:tgtEl>
                                          <p:spTgt spid="563"/>
                                        </p:tgtEl>
                                      </p:cBhvr>
                                    </p:animEffect>
                                  </p:childTnLst>
                                </p:cTn>
                              </p:par>
                              <p:par>
                                <p:cTn id="16" presetID="10" presetClass="entr" presetSubtype="0" fill="hold" nodeType="withEffect">
                                  <p:stCondLst>
                                    <p:cond delay="0"/>
                                  </p:stCondLst>
                                  <p:childTnLst>
                                    <p:set>
                                      <p:cBhvr>
                                        <p:cTn id="17" dur="1" fill="hold">
                                          <p:stCondLst>
                                            <p:cond delay="0"/>
                                          </p:stCondLst>
                                        </p:cTn>
                                        <p:tgtEl>
                                          <p:spTgt spid="564"/>
                                        </p:tgtEl>
                                        <p:attrNameLst>
                                          <p:attrName>style.visibility</p:attrName>
                                        </p:attrNameLst>
                                      </p:cBhvr>
                                      <p:to>
                                        <p:strVal val="visible"/>
                                      </p:to>
                                    </p:set>
                                    <p:animEffect transition="in" filter="fade">
                                      <p:cBhvr>
                                        <p:cTn id="18" dur="2000"/>
                                        <p:tgtEl>
                                          <p:spTgt spid="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21"/>
          <p:cNvSpPr txBox="1"/>
          <p:nvPr/>
        </p:nvSpPr>
        <p:spPr>
          <a:xfrm>
            <a:off x="3955100" y="2283711"/>
            <a:ext cx="6613662"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 Tạo băng giấy có 6 ô thể hiện các hàng của số</a:t>
            </a:r>
            <a:endParaRPr sz="2400" b="0" i="0" u="none" strike="noStrike" cap="none">
              <a:solidFill>
                <a:srgbClr val="002060"/>
              </a:solidFill>
              <a:latin typeface="Roboto"/>
              <a:ea typeface="Roboto"/>
              <a:cs typeface="Roboto"/>
              <a:sym typeface="Roboto"/>
            </a:endParaRPr>
          </a:p>
        </p:txBody>
      </p:sp>
      <p:pic>
        <p:nvPicPr>
          <p:cNvPr id="571" name="Google Shape;571;p21"/>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572" name="Google Shape;572;p21"/>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sp>
        <p:nvSpPr>
          <p:cNvPr id="573" name="Google Shape;573;p21"/>
          <p:cNvSpPr/>
          <p:nvPr/>
        </p:nvSpPr>
        <p:spPr>
          <a:xfrm>
            <a:off x="2727586" y="1931050"/>
            <a:ext cx="1031210" cy="1074654"/>
          </a:xfrm>
          <a:custGeom>
            <a:avLst/>
            <a:gdLst/>
            <a:ahLst/>
            <a:cxnLst/>
            <a:rect l="l" t="t" r="r" b="b"/>
            <a:pathLst>
              <a:path w="1031210" h="1074654" extrusionOk="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Roboto Black"/>
              <a:buNone/>
            </a:pPr>
            <a:r>
              <a:rPr lang="en-US" sz="4000" b="0" i="0" u="none" strike="noStrike" cap="none">
                <a:solidFill>
                  <a:schemeClr val="lt1"/>
                </a:solidFill>
                <a:latin typeface="Roboto Black"/>
                <a:ea typeface="Roboto Black"/>
                <a:cs typeface="Roboto Black"/>
                <a:sym typeface="Roboto Black"/>
              </a:rPr>
              <a:t>2</a:t>
            </a:r>
            <a:endParaRPr/>
          </a:p>
        </p:txBody>
      </p:sp>
      <p:pic>
        <p:nvPicPr>
          <p:cNvPr id="574" name="Google Shape;574;p21"/>
          <p:cNvPicPr preferRelativeResize="0"/>
          <p:nvPr/>
        </p:nvPicPr>
        <p:blipFill rotWithShape="1">
          <a:blip r:embed="rId4">
            <a:alphaModFix/>
          </a:blip>
          <a:srcRect l="7067" t="9652" r="5922" b="14580"/>
          <a:stretch/>
        </p:blipFill>
        <p:spPr>
          <a:xfrm>
            <a:off x="3338623" y="3340631"/>
            <a:ext cx="6687880" cy="2625074"/>
          </a:xfrm>
          <a:prstGeom prst="roundRect">
            <a:avLst>
              <a:gd name="adj" fmla="val 16667"/>
            </a:avLst>
          </a:prstGeom>
          <a:noFill/>
          <a:ln>
            <a:noFill/>
          </a:ln>
          <a:effectLst>
            <a:outerShdw blurRad="107950" dist="12700" dir="5400000" algn="ctr">
              <a:srgbClr val="0000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70"/>
                                        </p:tgtEl>
                                        <p:attrNameLst>
                                          <p:attrName>style.visibility</p:attrName>
                                        </p:attrNameLst>
                                      </p:cBhvr>
                                      <p:to>
                                        <p:strVal val="visible"/>
                                      </p:to>
                                    </p:set>
                                    <p:anim calcmode="lin" valueType="num">
                                      <p:cBhvr additive="base">
                                        <p:cTn id="7" dur="500"/>
                                        <p:tgtEl>
                                          <p:spTgt spid="570"/>
                                        </p:tgtEl>
                                        <p:attrNameLst>
                                          <p:attrName>ppt_w</p:attrName>
                                        </p:attrNameLst>
                                      </p:cBhvr>
                                      <p:tavLst>
                                        <p:tav tm="0">
                                          <p:val>
                                            <p:strVal val="0"/>
                                          </p:val>
                                        </p:tav>
                                        <p:tav tm="100000">
                                          <p:val>
                                            <p:strVal val="#ppt_w"/>
                                          </p:val>
                                        </p:tav>
                                      </p:tavLst>
                                    </p:anim>
                                    <p:anim calcmode="lin" valueType="num">
                                      <p:cBhvr additive="base">
                                        <p:cTn id="8" dur="500"/>
                                        <p:tgtEl>
                                          <p:spTgt spid="57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572"/>
                                        </p:tgtEl>
                                        <p:attrNameLst>
                                          <p:attrName>style.visibility</p:attrName>
                                        </p:attrNameLst>
                                      </p:cBhvr>
                                      <p:to>
                                        <p:strVal val="visible"/>
                                      </p:to>
                                    </p:set>
                                    <p:animEffect transition="in" filter="fade">
                                      <p:cBhvr>
                                        <p:cTn id="11" dur="500"/>
                                        <p:tgtEl>
                                          <p:spTgt spid="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2"/>
          <p:cNvSpPr txBox="1"/>
          <p:nvPr/>
        </p:nvSpPr>
        <p:spPr>
          <a:xfrm>
            <a:off x="555000" y="3900023"/>
            <a:ext cx="4749210"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 Tạo hình, trang trí tấm bìa làm đế</a:t>
            </a:r>
            <a:endParaRPr sz="2400" b="0" i="0" u="none" strike="noStrike" cap="none">
              <a:solidFill>
                <a:srgbClr val="002060"/>
              </a:solidFill>
              <a:latin typeface="Roboto"/>
              <a:ea typeface="Roboto"/>
              <a:cs typeface="Roboto"/>
              <a:sym typeface="Roboto"/>
            </a:endParaRPr>
          </a:p>
        </p:txBody>
      </p:sp>
      <p:pic>
        <p:nvPicPr>
          <p:cNvPr id="581" name="Google Shape;581;p22"/>
          <p:cNvPicPr preferRelativeResize="0"/>
          <p:nvPr/>
        </p:nvPicPr>
        <p:blipFill rotWithShape="1">
          <a:blip r:embed="rId3">
            <a:alphaModFix/>
          </a:blip>
          <a:srcRect l="6555" t="8873" r="8144" b="13310"/>
          <a:stretch/>
        </p:blipFill>
        <p:spPr>
          <a:xfrm>
            <a:off x="5304210" y="1958178"/>
            <a:ext cx="5424744" cy="358138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582" name="Google Shape;582;p22"/>
          <p:cNvPicPr preferRelativeResize="0"/>
          <p:nvPr/>
        </p:nvPicPr>
        <p:blipFill rotWithShape="1">
          <a:blip r:embed="rId4">
            <a:alphaModFix/>
          </a:blip>
          <a:srcRect/>
          <a:stretch/>
        </p:blipFill>
        <p:spPr>
          <a:xfrm>
            <a:off x="35103" y="845"/>
            <a:ext cx="2246550" cy="1550366"/>
          </a:xfrm>
          <a:prstGeom prst="rect">
            <a:avLst/>
          </a:prstGeom>
          <a:noFill/>
          <a:ln>
            <a:noFill/>
          </a:ln>
        </p:spPr>
      </p:pic>
      <p:sp>
        <p:nvSpPr>
          <p:cNvPr id="583" name="Google Shape;583;p22"/>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sp>
        <p:nvSpPr>
          <p:cNvPr id="584" name="Google Shape;584;p22"/>
          <p:cNvSpPr/>
          <p:nvPr/>
        </p:nvSpPr>
        <p:spPr>
          <a:xfrm>
            <a:off x="1898395" y="2101334"/>
            <a:ext cx="1031210" cy="1074654"/>
          </a:xfrm>
          <a:custGeom>
            <a:avLst/>
            <a:gdLst/>
            <a:ahLst/>
            <a:cxnLst/>
            <a:rect l="l" t="t" r="r" b="b"/>
            <a:pathLst>
              <a:path w="1031210" h="1074654" extrusionOk="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Roboto Black"/>
              <a:buNone/>
            </a:pPr>
            <a:r>
              <a:rPr lang="en-US" sz="4000" b="0" i="0" u="none" strike="noStrike" cap="none">
                <a:solidFill>
                  <a:schemeClr val="lt1"/>
                </a:solidFill>
                <a:latin typeface="Roboto Black"/>
                <a:ea typeface="Roboto Black"/>
                <a:cs typeface="Roboto Black"/>
                <a:sym typeface="Roboto Black"/>
              </a:rPr>
              <a:t>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80"/>
                                        </p:tgtEl>
                                        <p:attrNameLst>
                                          <p:attrName>style.visibility</p:attrName>
                                        </p:attrNameLst>
                                      </p:cBhvr>
                                      <p:to>
                                        <p:strVal val="visible"/>
                                      </p:to>
                                    </p:set>
                                    <p:anim calcmode="lin" valueType="num">
                                      <p:cBhvr additive="base">
                                        <p:cTn id="7" dur="500"/>
                                        <p:tgtEl>
                                          <p:spTgt spid="580"/>
                                        </p:tgtEl>
                                        <p:attrNameLst>
                                          <p:attrName>ppt_w</p:attrName>
                                        </p:attrNameLst>
                                      </p:cBhvr>
                                      <p:tavLst>
                                        <p:tav tm="0">
                                          <p:val>
                                            <p:strVal val="0"/>
                                          </p:val>
                                        </p:tav>
                                        <p:tav tm="100000">
                                          <p:val>
                                            <p:strVal val="#ppt_w"/>
                                          </p:val>
                                        </p:tav>
                                      </p:tavLst>
                                    </p:anim>
                                    <p:anim calcmode="lin" valueType="num">
                                      <p:cBhvr additive="base">
                                        <p:cTn id="8" dur="500"/>
                                        <p:tgtEl>
                                          <p:spTgt spid="58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583"/>
                                        </p:tgtEl>
                                        <p:attrNameLst>
                                          <p:attrName>style.visibility</p:attrName>
                                        </p:attrNameLst>
                                      </p:cBhvr>
                                      <p:to>
                                        <p:strVal val="visible"/>
                                      </p:to>
                                    </p:set>
                                    <p:animEffect transition="in" filter="fade">
                                      <p:cBhvr>
                                        <p:cTn id="11" dur="500"/>
                                        <p:tgtEl>
                                          <p:spTgt spid="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23"/>
          <p:cNvSpPr txBox="1"/>
          <p:nvPr/>
        </p:nvSpPr>
        <p:spPr>
          <a:xfrm>
            <a:off x="275863" y="3491589"/>
            <a:ext cx="4838398" cy="1107996"/>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 Gắn băng giấy có 6 ô (ở bước 2) và luồn các băng giấy (ở bước 1) lên tấm bìa và hoàn thiện sản phẩm</a:t>
            </a:r>
            <a:endParaRPr sz="2400" b="0" i="0" u="none" strike="noStrike" cap="none">
              <a:solidFill>
                <a:srgbClr val="002060"/>
              </a:solidFill>
              <a:latin typeface="Roboto"/>
              <a:ea typeface="Roboto"/>
              <a:cs typeface="Roboto"/>
              <a:sym typeface="Roboto"/>
            </a:endParaRPr>
          </a:p>
        </p:txBody>
      </p:sp>
      <p:pic>
        <p:nvPicPr>
          <p:cNvPr id="591" name="Google Shape;591;p23"/>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592" name="Google Shape;592;p23"/>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sp>
        <p:nvSpPr>
          <p:cNvPr id="593" name="Google Shape;593;p23"/>
          <p:cNvSpPr/>
          <p:nvPr/>
        </p:nvSpPr>
        <p:spPr>
          <a:xfrm>
            <a:off x="1962042" y="1832160"/>
            <a:ext cx="1031210" cy="1074654"/>
          </a:xfrm>
          <a:custGeom>
            <a:avLst/>
            <a:gdLst/>
            <a:ahLst/>
            <a:cxnLst/>
            <a:rect l="l" t="t" r="r" b="b"/>
            <a:pathLst>
              <a:path w="1031210" h="1074654" extrusionOk="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Roboto Black"/>
              <a:buNone/>
            </a:pPr>
            <a:r>
              <a:rPr lang="en-US" sz="4000" b="0" i="0" u="none" strike="noStrike" cap="none">
                <a:solidFill>
                  <a:schemeClr val="lt1"/>
                </a:solidFill>
                <a:latin typeface="Roboto Black"/>
                <a:ea typeface="Roboto Black"/>
                <a:cs typeface="Roboto Black"/>
                <a:sym typeface="Roboto Black"/>
              </a:rPr>
              <a:t>4</a:t>
            </a:r>
            <a:endParaRPr/>
          </a:p>
        </p:txBody>
      </p:sp>
      <p:pic>
        <p:nvPicPr>
          <p:cNvPr id="594" name="Google Shape;594;p23"/>
          <p:cNvPicPr preferRelativeResize="0"/>
          <p:nvPr/>
        </p:nvPicPr>
        <p:blipFill rotWithShape="1">
          <a:blip r:embed="rId4">
            <a:alphaModFix/>
          </a:blip>
          <a:srcRect/>
          <a:stretch/>
        </p:blipFill>
        <p:spPr>
          <a:xfrm>
            <a:off x="4982542" y="1068415"/>
            <a:ext cx="5940029" cy="5454482"/>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90"/>
                                        </p:tgtEl>
                                        <p:attrNameLst>
                                          <p:attrName>style.visibility</p:attrName>
                                        </p:attrNameLst>
                                      </p:cBhvr>
                                      <p:to>
                                        <p:strVal val="visible"/>
                                      </p:to>
                                    </p:set>
                                    <p:anim calcmode="lin" valueType="num">
                                      <p:cBhvr additive="base">
                                        <p:cTn id="7" dur="500"/>
                                        <p:tgtEl>
                                          <p:spTgt spid="590"/>
                                        </p:tgtEl>
                                        <p:attrNameLst>
                                          <p:attrName>ppt_w</p:attrName>
                                        </p:attrNameLst>
                                      </p:cBhvr>
                                      <p:tavLst>
                                        <p:tav tm="0">
                                          <p:val>
                                            <p:strVal val="0"/>
                                          </p:val>
                                        </p:tav>
                                        <p:tav tm="100000">
                                          <p:val>
                                            <p:strVal val="#ppt_w"/>
                                          </p:val>
                                        </p:tav>
                                      </p:tavLst>
                                    </p:anim>
                                    <p:anim calcmode="lin" valueType="num">
                                      <p:cBhvr additive="base">
                                        <p:cTn id="8" dur="500"/>
                                        <p:tgtEl>
                                          <p:spTgt spid="59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592"/>
                                        </p:tgtEl>
                                        <p:attrNameLst>
                                          <p:attrName>style.visibility</p:attrName>
                                        </p:attrNameLst>
                                      </p:cBhvr>
                                      <p:to>
                                        <p:strVal val="visible"/>
                                      </p:to>
                                    </p:set>
                                    <p:animEffect transition="in" filter="fade">
                                      <p:cBhvr>
                                        <p:cTn id="11" dur="500"/>
                                        <p:tgtEl>
                                          <p:spTgt spid="592"/>
                                        </p:tgtEl>
                                      </p:cBhvr>
                                    </p:animEffect>
                                  </p:childTnLst>
                                </p:cTn>
                              </p:par>
                              <p:par>
                                <p:cTn id="12" presetID="10" presetClass="entr" presetSubtype="0" fill="hold" nodeType="withEffect">
                                  <p:stCondLst>
                                    <p:cond delay="0"/>
                                  </p:stCondLst>
                                  <p:childTnLst>
                                    <p:set>
                                      <p:cBhvr>
                                        <p:cTn id="13" dur="1" fill="hold">
                                          <p:stCondLst>
                                            <p:cond delay="0"/>
                                          </p:stCondLst>
                                        </p:cTn>
                                        <p:tgtEl>
                                          <p:spTgt spid="594"/>
                                        </p:tgtEl>
                                        <p:attrNameLst>
                                          <p:attrName>style.visibility</p:attrName>
                                        </p:attrNameLst>
                                      </p:cBhvr>
                                      <p:to>
                                        <p:strVal val="visible"/>
                                      </p:to>
                                    </p:set>
                                    <p:animEffect transition="in" filter="fade">
                                      <p:cBhvr>
                                        <p:cTn id="14" dur="500"/>
                                        <p:tgtEl>
                                          <p:spTgt spid="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4"/>
          <p:cNvSpPr txBox="1"/>
          <p:nvPr/>
        </p:nvSpPr>
        <p:spPr>
          <a:xfrm>
            <a:off x="1939062" y="1135022"/>
            <a:ext cx="937995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0" i="0" u="none" strike="noStrike" cap="none">
                <a:solidFill>
                  <a:srgbClr val="002060"/>
                </a:solidFill>
                <a:latin typeface="Roboto"/>
                <a:ea typeface="Roboto"/>
                <a:cs typeface="Roboto"/>
                <a:sym typeface="Roboto"/>
              </a:rPr>
              <a:t>Kiểm tra và điều chỉnh sản phẩm theo các tiêu chí</a:t>
            </a:r>
            <a:endParaRPr/>
          </a:p>
        </p:txBody>
      </p:sp>
      <p:sp>
        <p:nvSpPr>
          <p:cNvPr id="601" name="Google Shape;601;p24"/>
          <p:cNvSpPr/>
          <p:nvPr/>
        </p:nvSpPr>
        <p:spPr>
          <a:xfrm>
            <a:off x="1374584" y="1941780"/>
            <a:ext cx="9530052" cy="3971882"/>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02" name="Google Shape;602;p24"/>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603" name="Google Shape;603;p24"/>
          <p:cNvSpPr txBox="1"/>
          <p:nvPr/>
        </p:nvSpPr>
        <p:spPr>
          <a:xfrm>
            <a:off x="5627620" y="2685093"/>
            <a:ext cx="505323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Sử dụng để lập các số có 6 chữ số;</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nhận biết giá trị theo vị trí của từng</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chữ số trong mỗi số</a:t>
            </a:r>
            <a:endParaRPr sz="2400" b="0" i="0" u="none" strike="noStrike" cap="none">
              <a:solidFill>
                <a:srgbClr val="002060"/>
              </a:solidFill>
              <a:latin typeface="Roboto"/>
              <a:ea typeface="Roboto"/>
              <a:cs typeface="Roboto"/>
              <a:sym typeface="Roboto"/>
            </a:endParaRPr>
          </a:p>
        </p:txBody>
      </p:sp>
      <p:sp>
        <p:nvSpPr>
          <p:cNvPr id="604" name="Google Shape;604;p24"/>
          <p:cNvSpPr txBox="1"/>
          <p:nvPr/>
        </p:nvSpPr>
        <p:spPr>
          <a:xfrm>
            <a:off x="5627620" y="4154283"/>
            <a:ext cx="512765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Dễ sử dụng, đảm bảo tính thẩm mĩ</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và chắc chắn</a:t>
            </a:r>
            <a:endParaRPr sz="2400" b="0" i="0" u="none" strike="noStrike" cap="none">
              <a:solidFill>
                <a:srgbClr val="002060"/>
              </a:solidFill>
              <a:latin typeface="Roboto"/>
              <a:ea typeface="Roboto"/>
              <a:cs typeface="Roboto"/>
              <a:sym typeface="Roboto"/>
            </a:endParaRPr>
          </a:p>
        </p:txBody>
      </p:sp>
      <p:pic>
        <p:nvPicPr>
          <p:cNvPr id="605" name="Google Shape;605;p24"/>
          <p:cNvPicPr preferRelativeResize="0"/>
          <p:nvPr/>
        </p:nvPicPr>
        <p:blipFill rotWithShape="1">
          <a:blip r:embed="rId4">
            <a:alphaModFix/>
          </a:blip>
          <a:srcRect/>
          <a:stretch/>
        </p:blipFill>
        <p:spPr>
          <a:xfrm>
            <a:off x="1626393" y="2216149"/>
            <a:ext cx="3635736" cy="3338545"/>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0"/>
                                        </p:tgtEl>
                                        <p:attrNameLst>
                                          <p:attrName>style.visibility</p:attrName>
                                        </p:attrNameLst>
                                      </p:cBhvr>
                                      <p:to>
                                        <p:strVal val="visible"/>
                                      </p:to>
                                    </p:set>
                                    <p:animEffect transition="in" filter="fade">
                                      <p:cBhvr>
                                        <p:cTn id="7" dur="500"/>
                                        <p:tgtEl>
                                          <p:spTgt spid="600"/>
                                        </p:tgtEl>
                                      </p:cBhvr>
                                    </p:animEffect>
                                  </p:childTnLst>
                                </p:cTn>
                              </p:par>
                              <p:par>
                                <p:cTn id="8" presetID="10" presetClass="entr" presetSubtype="0" fill="hold" nodeType="withEffect">
                                  <p:stCondLst>
                                    <p:cond delay="0"/>
                                  </p:stCondLst>
                                  <p:childTnLst>
                                    <p:set>
                                      <p:cBhvr>
                                        <p:cTn id="9" dur="1" fill="hold">
                                          <p:stCondLst>
                                            <p:cond delay="0"/>
                                          </p:stCondLst>
                                        </p:cTn>
                                        <p:tgtEl>
                                          <p:spTgt spid="601"/>
                                        </p:tgtEl>
                                        <p:attrNameLst>
                                          <p:attrName>style.visibility</p:attrName>
                                        </p:attrNameLst>
                                      </p:cBhvr>
                                      <p:to>
                                        <p:strVal val="visible"/>
                                      </p:to>
                                    </p:set>
                                    <p:animEffect transition="in" filter="fade">
                                      <p:cBhvr>
                                        <p:cTn id="10" dur="500"/>
                                        <p:tgtEl>
                                          <p:spTgt spid="601"/>
                                        </p:tgtEl>
                                      </p:cBhvr>
                                    </p:animEffect>
                                  </p:childTnLst>
                                </p:cTn>
                              </p:par>
                              <p:par>
                                <p:cTn id="11" presetID="10" presetClass="entr" presetSubtype="0" fill="hold" nodeType="withEffect">
                                  <p:stCondLst>
                                    <p:cond delay="0"/>
                                  </p:stCondLst>
                                  <p:childTnLst>
                                    <p:set>
                                      <p:cBhvr>
                                        <p:cTn id="12" dur="1" fill="hold">
                                          <p:stCondLst>
                                            <p:cond delay="0"/>
                                          </p:stCondLst>
                                        </p:cTn>
                                        <p:tgtEl>
                                          <p:spTgt spid="603"/>
                                        </p:tgtEl>
                                        <p:attrNameLst>
                                          <p:attrName>style.visibility</p:attrName>
                                        </p:attrNameLst>
                                      </p:cBhvr>
                                      <p:to>
                                        <p:strVal val="visible"/>
                                      </p:to>
                                    </p:set>
                                    <p:animEffect transition="in" filter="fade">
                                      <p:cBhvr>
                                        <p:cTn id="13" dur="500"/>
                                        <p:tgtEl>
                                          <p:spTgt spid="603"/>
                                        </p:tgtEl>
                                      </p:cBhvr>
                                    </p:animEffect>
                                  </p:childTnLst>
                                </p:cTn>
                              </p:par>
                              <p:par>
                                <p:cTn id="14" presetID="10" presetClass="entr" presetSubtype="0" fill="hold" nodeType="withEffect">
                                  <p:stCondLst>
                                    <p:cond delay="0"/>
                                  </p:stCondLst>
                                  <p:childTnLst>
                                    <p:set>
                                      <p:cBhvr>
                                        <p:cTn id="15" dur="1" fill="hold">
                                          <p:stCondLst>
                                            <p:cond delay="0"/>
                                          </p:stCondLst>
                                        </p:cTn>
                                        <p:tgtEl>
                                          <p:spTgt spid="604"/>
                                        </p:tgtEl>
                                        <p:attrNameLst>
                                          <p:attrName>style.visibility</p:attrName>
                                        </p:attrNameLst>
                                      </p:cBhvr>
                                      <p:to>
                                        <p:strVal val="visible"/>
                                      </p:to>
                                    </p:set>
                                    <p:animEffect transition="in" filter="fade">
                                      <p:cBhvr>
                                        <p:cTn id="16" dur="500"/>
                                        <p:tgtEl>
                                          <p:spTgt spid="604"/>
                                        </p:tgtEl>
                                      </p:cBhvr>
                                    </p:animEffect>
                                  </p:childTnLst>
                                </p:cTn>
                              </p:par>
                              <p:par>
                                <p:cTn id="17" presetID="10" presetClass="entr" presetSubtype="0" fill="hold" nodeType="withEffect">
                                  <p:stCondLst>
                                    <p:cond delay="0"/>
                                  </p:stCondLst>
                                  <p:childTnLst>
                                    <p:set>
                                      <p:cBhvr>
                                        <p:cTn id="18" dur="1" fill="hold">
                                          <p:stCondLst>
                                            <p:cond delay="0"/>
                                          </p:stCondLst>
                                        </p:cTn>
                                        <p:tgtEl>
                                          <p:spTgt spid="605"/>
                                        </p:tgtEl>
                                        <p:attrNameLst>
                                          <p:attrName>style.visibility</p:attrName>
                                        </p:attrNameLst>
                                      </p:cBhvr>
                                      <p:to>
                                        <p:strVal val="visible"/>
                                      </p:to>
                                    </p:set>
                                    <p:animEffect transition="in" filter="fade">
                                      <p:cBhvr>
                                        <p:cTn id="19" dur="500"/>
                                        <p:tgtEl>
                                          <p:spTgt spid="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25"/>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612" name="Google Shape;612;p25"/>
          <p:cNvSpPr txBox="1"/>
          <p:nvPr/>
        </p:nvSpPr>
        <p:spPr>
          <a:xfrm>
            <a:off x="2100665" y="483640"/>
            <a:ext cx="861995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TRƯNG BÀY VÀ THUYẾT TRÌNH SẢN PHẨM</a:t>
            </a:r>
            <a:endParaRPr sz="3200" b="1" i="0" u="none" strike="noStrike" cap="none">
              <a:solidFill>
                <a:srgbClr val="002060"/>
              </a:solidFill>
              <a:latin typeface="Roboto"/>
              <a:ea typeface="Roboto"/>
              <a:cs typeface="Roboto"/>
              <a:sym typeface="Roboto"/>
            </a:endParaRPr>
          </a:p>
        </p:txBody>
      </p:sp>
      <p:pic>
        <p:nvPicPr>
          <p:cNvPr id="613" name="Google Shape;613;p25"/>
          <p:cNvPicPr preferRelativeResize="0"/>
          <p:nvPr/>
        </p:nvPicPr>
        <p:blipFill rotWithShape="1">
          <a:blip r:embed="rId4">
            <a:alphaModFix/>
          </a:blip>
          <a:srcRect/>
          <a:stretch/>
        </p:blipFill>
        <p:spPr>
          <a:xfrm>
            <a:off x="7746582" y="4462368"/>
            <a:ext cx="2298615" cy="986413"/>
          </a:xfrm>
          <a:prstGeom prst="rect">
            <a:avLst/>
          </a:prstGeom>
          <a:noFill/>
          <a:ln>
            <a:noFill/>
          </a:ln>
          <a:effectLst>
            <a:outerShdw blurRad="63500" sx="102000" sy="102000" algn="ctr" rotWithShape="0">
              <a:srgbClr val="000000">
                <a:alpha val="40000"/>
              </a:srgbClr>
            </a:outerShdw>
          </a:effectLst>
        </p:spPr>
      </p:pic>
      <p:pic>
        <p:nvPicPr>
          <p:cNvPr id="614" name="Google Shape;614;p25"/>
          <p:cNvPicPr preferRelativeResize="0"/>
          <p:nvPr/>
        </p:nvPicPr>
        <p:blipFill rotWithShape="1">
          <a:blip r:embed="rId5">
            <a:alphaModFix/>
          </a:blip>
          <a:srcRect/>
          <a:stretch/>
        </p:blipFill>
        <p:spPr>
          <a:xfrm>
            <a:off x="1158378" y="2469211"/>
            <a:ext cx="3128928" cy="3263300"/>
          </a:xfrm>
          <a:prstGeom prst="rect">
            <a:avLst/>
          </a:prstGeom>
          <a:noFill/>
          <a:ln>
            <a:noFill/>
          </a:ln>
          <a:effectLst>
            <a:outerShdw blurRad="63500" sx="102000" sy="102000" algn="ctr" rotWithShape="0">
              <a:srgbClr val="000000">
                <a:alpha val="40000"/>
              </a:srgbClr>
            </a:outerShdw>
          </a:effectLst>
        </p:spPr>
      </p:pic>
      <p:pic>
        <p:nvPicPr>
          <p:cNvPr id="615" name="Google Shape;615;p25"/>
          <p:cNvPicPr preferRelativeResize="0"/>
          <p:nvPr/>
        </p:nvPicPr>
        <p:blipFill rotWithShape="1">
          <a:blip r:embed="rId6">
            <a:alphaModFix/>
          </a:blip>
          <a:srcRect l="9489" t="10928" r="55771" b="4156"/>
          <a:stretch/>
        </p:blipFill>
        <p:spPr>
          <a:xfrm>
            <a:off x="7824871" y="1982444"/>
            <a:ext cx="3208751" cy="1565895"/>
          </a:xfrm>
          <a:prstGeom prst="roundRect">
            <a:avLst>
              <a:gd name="adj" fmla="val 16667"/>
            </a:avLst>
          </a:prstGeom>
          <a:noFill/>
          <a:ln>
            <a:noFill/>
          </a:ln>
          <a:effectLst>
            <a:outerShdw blurRad="63500" sx="102000" sy="102000" algn="ctr" rotWithShape="0">
              <a:srgbClr val="000000">
                <a:alpha val="40000"/>
              </a:srgbClr>
            </a:outerShdw>
          </a:effectLst>
        </p:spPr>
      </p:pic>
      <p:pic>
        <p:nvPicPr>
          <p:cNvPr id="616" name="Google Shape;616;p25" descr="A picture containing measuring stick, indoor&#10;&#10;Description automatically generated"/>
          <p:cNvPicPr preferRelativeResize="0"/>
          <p:nvPr/>
        </p:nvPicPr>
        <p:blipFill rotWithShape="1">
          <a:blip r:embed="rId7">
            <a:alphaModFix/>
          </a:blip>
          <a:srcRect/>
          <a:stretch/>
        </p:blipFill>
        <p:spPr>
          <a:xfrm>
            <a:off x="4676684" y="1698793"/>
            <a:ext cx="2602231" cy="34604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2"/>
                                        </p:tgtEl>
                                        <p:attrNameLst>
                                          <p:attrName>style.visibility</p:attrName>
                                        </p:attrNameLst>
                                      </p:cBhvr>
                                      <p:to>
                                        <p:strVal val="visible"/>
                                      </p:to>
                                    </p:set>
                                    <p:animEffect transition="in" filter="fade">
                                      <p:cBhvr>
                                        <p:cTn id="7" dur="500"/>
                                        <p:tgtEl>
                                          <p:spTgt spid="6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
                                        </p:tgtEl>
                                        <p:attrNameLst>
                                          <p:attrName>style.visibility</p:attrName>
                                        </p:attrNameLst>
                                      </p:cBhvr>
                                      <p:to>
                                        <p:strVal val="visible"/>
                                      </p:to>
                                    </p:set>
                                    <p:animEffect transition="in" filter="fade">
                                      <p:cBhvr>
                                        <p:cTn id="12" dur="500"/>
                                        <p:tgtEl>
                                          <p:spTgt spid="614"/>
                                        </p:tgtEl>
                                      </p:cBhvr>
                                    </p:animEffect>
                                  </p:childTnLst>
                                </p:cTn>
                              </p:par>
                              <p:par>
                                <p:cTn id="13" presetID="10" presetClass="entr" presetSubtype="0" fill="hold" nodeType="withEffect">
                                  <p:stCondLst>
                                    <p:cond delay="0"/>
                                  </p:stCondLst>
                                  <p:childTnLst>
                                    <p:set>
                                      <p:cBhvr>
                                        <p:cTn id="14" dur="1" fill="hold">
                                          <p:stCondLst>
                                            <p:cond delay="0"/>
                                          </p:stCondLst>
                                        </p:cTn>
                                        <p:tgtEl>
                                          <p:spTgt spid="613"/>
                                        </p:tgtEl>
                                        <p:attrNameLst>
                                          <p:attrName>style.visibility</p:attrName>
                                        </p:attrNameLst>
                                      </p:cBhvr>
                                      <p:to>
                                        <p:strVal val="visible"/>
                                      </p:to>
                                    </p:set>
                                    <p:animEffect transition="in" filter="fade">
                                      <p:cBhvr>
                                        <p:cTn id="15" dur="500"/>
                                        <p:tgtEl>
                                          <p:spTgt spid="613"/>
                                        </p:tgtEl>
                                      </p:cBhvr>
                                    </p:animEffect>
                                  </p:childTnLst>
                                </p:cTn>
                              </p:par>
                              <p:par>
                                <p:cTn id="16" presetID="10" presetClass="entr" presetSubtype="0" fill="hold" nodeType="withEffect">
                                  <p:stCondLst>
                                    <p:cond delay="0"/>
                                  </p:stCondLst>
                                  <p:childTnLst>
                                    <p:set>
                                      <p:cBhvr>
                                        <p:cTn id="17" dur="1" fill="hold">
                                          <p:stCondLst>
                                            <p:cond delay="0"/>
                                          </p:stCondLst>
                                        </p:cTn>
                                        <p:tgtEl>
                                          <p:spTgt spid="615"/>
                                        </p:tgtEl>
                                        <p:attrNameLst>
                                          <p:attrName>style.visibility</p:attrName>
                                        </p:attrNameLst>
                                      </p:cBhvr>
                                      <p:to>
                                        <p:strVal val="visible"/>
                                      </p:to>
                                    </p:set>
                                    <p:animEffect transition="in" filter="fade">
                                      <p:cBhvr>
                                        <p:cTn id="18" dur="500"/>
                                        <p:tgtEl>
                                          <p:spTgt spid="615"/>
                                        </p:tgtEl>
                                      </p:cBhvr>
                                    </p:animEffect>
                                  </p:childTnLst>
                                </p:cTn>
                              </p:par>
                              <p:par>
                                <p:cTn id="19" presetID="10" presetClass="entr" presetSubtype="0" fill="hold" nodeType="withEffect">
                                  <p:stCondLst>
                                    <p:cond delay="0"/>
                                  </p:stCondLst>
                                  <p:childTnLst>
                                    <p:set>
                                      <p:cBhvr>
                                        <p:cTn id="20" dur="1" fill="hold">
                                          <p:stCondLst>
                                            <p:cond delay="0"/>
                                          </p:stCondLst>
                                        </p:cTn>
                                        <p:tgtEl>
                                          <p:spTgt spid="616"/>
                                        </p:tgtEl>
                                        <p:attrNameLst>
                                          <p:attrName>style.visibility</p:attrName>
                                        </p:attrNameLst>
                                      </p:cBhvr>
                                      <p:to>
                                        <p:strVal val="visible"/>
                                      </p:to>
                                    </p:set>
                                    <p:animEffect transition="in" filter="fade">
                                      <p:cBhvr>
                                        <p:cTn id="21" dur="500"/>
                                        <p:tgtEl>
                                          <p:spTgt spid="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Google Shape;622;p26"/>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623" name="Google Shape;623;p26"/>
          <p:cNvSpPr txBox="1"/>
          <p:nvPr/>
        </p:nvSpPr>
        <p:spPr>
          <a:xfrm>
            <a:off x="3269956" y="418149"/>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SỬ DỤNG “BỘ CHỮ SỐ BÍ ẨN”</a:t>
            </a:r>
            <a:endParaRPr sz="3200" b="1" i="0" u="none" strike="noStrike" cap="none">
              <a:solidFill>
                <a:srgbClr val="002060"/>
              </a:solidFill>
              <a:latin typeface="Roboto"/>
              <a:ea typeface="Roboto"/>
              <a:cs typeface="Roboto"/>
              <a:sym typeface="Roboto"/>
            </a:endParaRPr>
          </a:p>
        </p:txBody>
      </p:sp>
      <p:sp>
        <p:nvSpPr>
          <p:cNvPr id="624" name="Google Shape;624;p26"/>
          <p:cNvSpPr txBox="1"/>
          <p:nvPr/>
        </p:nvSpPr>
        <p:spPr>
          <a:xfrm>
            <a:off x="2107353" y="1814554"/>
            <a:ext cx="7738395"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Lập nhanh các số theo yêu cầu và đọc số vừa lập được</a:t>
            </a:r>
            <a:endParaRPr sz="2400" b="0" i="0" u="none" strike="noStrike" cap="none">
              <a:solidFill>
                <a:srgbClr val="002060"/>
              </a:solidFill>
              <a:latin typeface="Roboto"/>
              <a:ea typeface="Roboto"/>
              <a:cs typeface="Roboto"/>
              <a:sym typeface="Roboto"/>
            </a:endParaRPr>
          </a:p>
        </p:txBody>
      </p:sp>
      <p:grpSp>
        <p:nvGrpSpPr>
          <p:cNvPr id="625" name="Google Shape;625;p26"/>
          <p:cNvGrpSpPr/>
          <p:nvPr/>
        </p:nvGrpSpPr>
        <p:grpSpPr>
          <a:xfrm>
            <a:off x="279249" y="2232141"/>
            <a:ext cx="3612845" cy="3529909"/>
            <a:chOff x="587303" y="2171877"/>
            <a:chExt cx="3795340" cy="3686664"/>
          </a:xfrm>
        </p:grpSpPr>
        <p:sp>
          <p:nvSpPr>
            <p:cNvPr id="626" name="Google Shape;626;p26"/>
            <p:cNvSpPr/>
            <p:nvPr/>
          </p:nvSpPr>
          <p:spPr>
            <a:xfrm>
              <a:off x="680484" y="3069947"/>
              <a:ext cx="3561907" cy="26610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27" name="Google Shape;627;p26"/>
            <p:cNvPicPr preferRelativeResize="0"/>
            <p:nvPr/>
          </p:nvPicPr>
          <p:blipFill rotWithShape="1">
            <a:blip r:embed="rId4">
              <a:alphaModFix/>
            </a:blip>
            <a:srcRect/>
            <a:stretch/>
          </p:blipFill>
          <p:spPr>
            <a:xfrm>
              <a:off x="587303" y="2171877"/>
              <a:ext cx="3795340" cy="3686664"/>
            </a:xfrm>
            <a:prstGeom prst="rect">
              <a:avLst/>
            </a:prstGeom>
            <a:noFill/>
            <a:ln>
              <a:noFill/>
            </a:ln>
          </p:spPr>
        </p:pic>
      </p:grpSp>
      <p:sp>
        <p:nvSpPr>
          <p:cNvPr id="628" name="Google Shape;628;p26"/>
          <p:cNvSpPr txBox="1"/>
          <p:nvPr/>
        </p:nvSpPr>
        <p:spPr>
          <a:xfrm>
            <a:off x="987424" y="3458404"/>
            <a:ext cx="1980950"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Số lớn nhất có 6 chữ số</a:t>
            </a:r>
            <a:endParaRPr sz="2400" b="0" i="0" u="none" strike="noStrike" cap="none">
              <a:solidFill>
                <a:srgbClr val="002060"/>
              </a:solidFill>
              <a:latin typeface="Roboto"/>
              <a:ea typeface="Roboto"/>
              <a:cs typeface="Roboto"/>
              <a:sym typeface="Roboto"/>
            </a:endParaRPr>
          </a:p>
        </p:txBody>
      </p:sp>
      <p:grpSp>
        <p:nvGrpSpPr>
          <p:cNvPr id="629" name="Google Shape;629;p26"/>
          <p:cNvGrpSpPr/>
          <p:nvPr/>
        </p:nvGrpSpPr>
        <p:grpSpPr>
          <a:xfrm>
            <a:off x="4330512" y="2232141"/>
            <a:ext cx="3612845" cy="3529909"/>
            <a:chOff x="587303" y="2171877"/>
            <a:chExt cx="3795340" cy="3686664"/>
          </a:xfrm>
        </p:grpSpPr>
        <p:sp>
          <p:nvSpPr>
            <p:cNvPr id="630" name="Google Shape;630;p26"/>
            <p:cNvSpPr/>
            <p:nvPr/>
          </p:nvSpPr>
          <p:spPr>
            <a:xfrm>
              <a:off x="680484" y="3069947"/>
              <a:ext cx="3561907" cy="26610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31" name="Google Shape;631;p26"/>
            <p:cNvPicPr preferRelativeResize="0"/>
            <p:nvPr/>
          </p:nvPicPr>
          <p:blipFill rotWithShape="1">
            <a:blip r:embed="rId4">
              <a:alphaModFix/>
            </a:blip>
            <a:srcRect/>
            <a:stretch/>
          </p:blipFill>
          <p:spPr>
            <a:xfrm>
              <a:off x="587303" y="2171877"/>
              <a:ext cx="3795340" cy="3686664"/>
            </a:xfrm>
            <a:prstGeom prst="rect">
              <a:avLst/>
            </a:prstGeom>
            <a:noFill/>
            <a:ln>
              <a:noFill/>
            </a:ln>
          </p:spPr>
        </p:pic>
      </p:grpSp>
      <p:grpSp>
        <p:nvGrpSpPr>
          <p:cNvPr id="632" name="Google Shape;632;p26"/>
          <p:cNvGrpSpPr/>
          <p:nvPr/>
        </p:nvGrpSpPr>
        <p:grpSpPr>
          <a:xfrm>
            <a:off x="8381774" y="2232141"/>
            <a:ext cx="3612845" cy="3529909"/>
            <a:chOff x="587303" y="2171877"/>
            <a:chExt cx="3795340" cy="3686664"/>
          </a:xfrm>
        </p:grpSpPr>
        <p:sp>
          <p:nvSpPr>
            <p:cNvPr id="633" name="Google Shape;633;p26"/>
            <p:cNvSpPr/>
            <p:nvPr/>
          </p:nvSpPr>
          <p:spPr>
            <a:xfrm>
              <a:off x="680484" y="3069947"/>
              <a:ext cx="3561907" cy="26610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34" name="Google Shape;634;p26"/>
            <p:cNvPicPr preferRelativeResize="0"/>
            <p:nvPr/>
          </p:nvPicPr>
          <p:blipFill rotWithShape="1">
            <a:blip r:embed="rId4">
              <a:alphaModFix/>
            </a:blip>
            <a:srcRect/>
            <a:stretch/>
          </p:blipFill>
          <p:spPr>
            <a:xfrm>
              <a:off x="587303" y="2171877"/>
              <a:ext cx="3795340" cy="3686664"/>
            </a:xfrm>
            <a:prstGeom prst="rect">
              <a:avLst/>
            </a:prstGeom>
            <a:noFill/>
            <a:ln>
              <a:noFill/>
            </a:ln>
          </p:spPr>
        </p:pic>
      </p:grpSp>
      <p:sp>
        <p:nvSpPr>
          <p:cNvPr id="635" name="Google Shape;635;p26"/>
          <p:cNvSpPr txBox="1"/>
          <p:nvPr/>
        </p:nvSpPr>
        <p:spPr>
          <a:xfrm>
            <a:off x="8700367" y="3395887"/>
            <a:ext cx="2761265"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Số liền trước số nhỏ nhất có 6 chữ số </a:t>
            </a:r>
            <a:endParaRPr sz="2400" b="0" i="0" u="none" strike="noStrike" cap="none">
              <a:solidFill>
                <a:srgbClr val="002060"/>
              </a:solidFill>
              <a:latin typeface="Roboto"/>
              <a:ea typeface="Roboto"/>
              <a:cs typeface="Roboto"/>
              <a:sym typeface="Roboto"/>
            </a:endParaRPr>
          </a:p>
        </p:txBody>
      </p:sp>
      <p:sp>
        <p:nvSpPr>
          <p:cNvPr id="636" name="Google Shape;636;p26"/>
          <p:cNvSpPr txBox="1"/>
          <p:nvPr/>
        </p:nvSpPr>
        <p:spPr>
          <a:xfrm>
            <a:off x="4756301" y="3395887"/>
            <a:ext cx="2761265" cy="110799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Số gồm 3 trăm nghìn, 4 chục nghìn, 6 nghìn và 3 đơn vị</a:t>
            </a:r>
            <a:endParaRPr sz="2400" b="0" i="0" u="none" strike="noStrike" cap="none">
              <a:solidFill>
                <a:srgbClr val="002060"/>
              </a:solidFill>
              <a:latin typeface="Roboto"/>
              <a:ea typeface="Roboto"/>
              <a:cs typeface="Roboto"/>
              <a:sym typeface="Roboto"/>
            </a:endParaRPr>
          </a:p>
        </p:txBody>
      </p:sp>
      <p:grpSp>
        <p:nvGrpSpPr>
          <p:cNvPr id="637" name="Google Shape;637;p26"/>
          <p:cNvGrpSpPr/>
          <p:nvPr/>
        </p:nvGrpSpPr>
        <p:grpSpPr>
          <a:xfrm>
            <a:off x="840210" y="4318295"/>
            <a:ext cx="2248806" cy="1119406"/>
            <a:chOff x="840210" y="4318295"/>
            <a:chExt cx="2248806" cy="1119406"/>
          </a:xfrm>
        </p:grpSpPr>
        <p:pic>
          <p:nvPicPr>
            <p:cNvPr id="638" name="Google Shape;638;p26"/>
            <p:cNvPicPr preferRelativeResize="0"/>
            <p:nvPr/>
          </p:nvPicPr>
          <p:blipFill rotWithShape="1">
            <a:blip r:embed="rId5">
              <a:alphaModFix/>
            </a:blip>
            <a:srcRect/>
            <a:stretch/>
          </p:blipFill>
          <p:spPr>
            <a:xfrm>
              <a:off x="840210" y="4318295"/>
              <a:ext cx="2248806" cy="1119406"/>
            </a:xfrm>
            <a:prstGeom prst="roundRect">
              <a:avLst>
                <a:gd name="adj" fmla="val 16667"/>
              </a:avLst>
            </a:prstGeom>
            <a:noFill/>
            <a:ln>
              <a:noFill/>
            </a:ln>
          </p:spPr>
        </p:pic>
        <p:sp>
          <p:nvSpPr>
            <p:cNvPr id="639" name="Google Shape;639;p26"/>
            <p:cNvSpPr txBox="1"/>
            <p:nvPr/>
          </p:nvSpPr>
          <p:spPr>
            <a:xfrm>
              <a:off x="840210" y="4984796"/>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0" name="Google Shape;640;p26"/>
            <p:cNvSpPr txBox="1"/>
            <p:nvPr/>
          </p:nvSpPr>
          <p:spPr>
            <a:xfrm>
              <a:off x="1220769" y="4963530"/>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1" name="Google Shape;641;p26"/>
            <p:cNvSpPr txBox="1"/>
            <p:nvPr/>
          </p:nvSpPr>
          <p:spPr>
            <a:xfrm>
              <a:off x="1601328" y="4944881"/>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2" name="Google Shape;642;p26"/>
            <p:cNvSpPr txBox="1"/>
            <p:nvPr/>
          </p:nvSpPr>
          <p:spPr>
            <a:xfrm>
              <a:off x="1943239" y="4923615"/>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3" name="Google Shape;643;p26"/>
            <p:cNvSpPr txBox="1"/>
            <p:nvPr/>
          </p:nvSpPr>
          <p:spPr>
            <a:xfrm>
              <a:off x="2315195" y="4912886"/>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4" name="Google Shape;644;p26"/>
            <p:cNvSpPr txBox="1"/>
            <p:nvPr/>
          </p:nvSpPr>
          <p:spPr>
            <a:xfrm>
              <a:off x="2631956" y="4910445"/>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grpSp>
      <p:grpSp>
        <p:nvGrpSpPr>
          <p:cNvPr id="645" name="Google Shape;645;p26"/>
          <p:cNvGrpSpPr/>
          <p:nvPr/>
        </p:nvGrpSpPr>
        <p:grpSpPr>
          <a:xfrm>
            <a:off x="5012530" y="4535781"/>
            <a:ext cx="2248806" cy="981479"/>
            <a:chOff x="840210" y="4354676"/>
            <a:chExt cx="2248806" cy="1119406"/>
          </a:xfrm>
        </p:grpSpPr>
        <p:pic>
          <p:nvPicPr>
            <p:cNvPr id="646" name="Google Shape;646;p26"/>
            <p:cNvPicPr preferRelativeResize="0"/>
            <p:nvPr/>
          </p:nvPicPr>
          <p:blipFill rotWithShape="1">
            <a:blip r:embed="rId5">
              <a:alphaModFix/>
            </a:blip>
            <a:srcRect/>
            <a:stretch/>
          </p:blipFill>
          <p:spPr>
            <a:xfrm>
              <a:off x="840210" y="4354676"/>
              <a:ext cx="2248806" cy="1119406"/>
            </a:xfrm>
            <a:prstGeom prst="roundRect">
              <a:avLst>
                <a:gd name="adj" fmla="val 16667"/>
              </a:avLst>
            </a:prstGeom>
            <a:noFill/>
            <a:ln>
              <a:noFill/>
            </a:ln>
          </p:spPr>
        </p:pic>
        <p:sp>
          <p:nvSpPr>
            <p:cNvPr id="647" name="Google Shape;647;p26"/>
            <p:cNvSpPr txBox="1"/>
            <p:nvPr/>
          </p:nvSpPr>
          <p:spPr>
            <a:xfrm>
              <a:off x="840210" y="4960541"/>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3</a:t>
              </a:r>
              <a:endParaRPr sz="2400" b="0" i="0" u="none" strike="noStrike" cap="none">
                <a:solidFill>
                  <a:srgbClr val="002060"/>
                </a:solidFill>
                <a:latin typeface="Roboto"/>
                <a:ea typeface="Roboto"/>
                <a:cs typeface="Roboto"/>
                <a:sym typeface="Roboto"/>
              </a:endParaRPr>
            </a:p>
          </p:txBody>
        </p:sp>
        <p:sp>
          <p:nvSpPr>
            <p:cNvPr id="648" name="Google Shape;648;p26"/>
            <p:cNvSpPr txBox="1"/>
            <p:nvPr/>
          </p:nvSpPr>
          <p:spPr>
            <a:xfrm>
              <a:off x="1220769" y="4963530"/>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4</a:t>
              </a:r>
              <a:endParaRPr sz="2400" b="0" i="0" u="none" strike="noStrike" cap="none">
                <a:solidFill>
                  <a:srgbClr val="002060"/>
                </a:solidFill>
                <a:latin typeface="Roboto"/>
                <a:ea typeface="Roboto"/>
                <a:cs typeface="Roboto"/>
                <a:sym typeface="Roboto"/>
              </a:endParaRPr>
            </a:p>
          </p:txBody>
        </p:sp>
        <p:sp>
          <p:nvSpPr>
            <p:cNvPr id="649" name="Google Shape;649;p26"/>
            <p:cNvSpPr txBox="1"/>
            <p:nvPr/>
          </p:nvSpPr>
          <p:spPr>
            <a:xfrm>
              <a:off x="1601328" y="4944882"/>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6</a:t>
              </a:r>
              <a:endParaRPr sz="2400" b="0" i="0" u="none" strike="noStrike" cap="none">
                <a:solidFill>
                  <a:srgbClr val="002060"/>
                </a:solidFill>
                <a:latin typeface="Roboto"/>
                <a:ea typeface="Roboto"/>
                <a:cs typeface="Roboto"/>
                <a:sym typeface="Roboto"/>
              </a:endParaRPr>
            </a:p>
          </p:txBody>
        </p:sp>
        <p:sp>
          <p:nvSpPr>
            <p:cNvPr id="650" name="Google Shape;650;p26"/>
            <p:cNvSpPr txBox="1"/>
            <p:nvPr/>
          </p:nvSpPr>
          <p:spPr>
            <a:xfrm>
              <a:off x="1943239" y="4923615"/>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0</a:t>
              </a:r>
              <a:endParaRPr sz="2400" b="0" i="0" u="none" strike="noStrike" cap="none">
                <a:solidFill>
                  <a:srgbClr val="002060"/>
                </a:solidFill>
                <a:latin typeface="Roboto"/>
                <a:ea typeface="Roboto"/>
                <a:cs typeface="Roboto"/>
                <a:sym typeface="Roboto"/>
              </a:endParaRPr>
            </a:p>
          </p:txBody>
        </p:sp>
        <p:sp>
          <p:nvSpPr>
            <p:cNvPr id="651" name="Google Shape;651;p26"/>
            <p:cNvSpPr txBox="1"/>
            <p:nvPr/>
          </p:nvSpPr>
          <p:spPr>
            <a:xfrm>
              <a:off x="2315195" y="4912886"/>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0</a:t>
              </a:r>
              <a:endParaRPr sz="2400" b="0" i="0" u="none" strike="noStrike" cap="none">
                <a:solidFill>
                  <a:srgbClr val="002060"/>
                </a:solidFill>
                <a:latin typeface="Roboto"/>
                <a:ea typeface="Roboto"/>
                <a:cs typeface="Roboto"/>
                <a:sym typeface="Roboto"/>
              </a:endParaRPr>
            </a:p>
          </p:txBody>
        </p:sp>
        <p:sp>
          <p:nvSpPr>
            <p:cNvPr id="652" name="Google Shape;652;p26"/>
            <p:cNvSpPr txBox="1"/>
            <p:nvPr/>
          </p:nvSpPr>
          <p:spPr>
            <a:xfrm>
              <a:off x="2631956" y="4910446"/>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3</a:t>
              </a:r>
              <a:endParaRPr sz="2400" b="0" i="0" u="none" strike="noStrike" cap="none">
                <a:solidFill>
                  <a:srgbClr val="002060"/>
                </a:solidFill>
                <a:latin typeface="Roboto"/>
                <a:ea typeface="Roboto"/>
                <a:cs typeface="Roboto"/>
                <a:sym typeface="Roboto"/>
              </a:endParaRPr>
            </a:p>
          </p:txBody>
        </p:sp>
      </p:grpSp>
      <p:grpSp>
        <p:nvGrpSpPr>
          <p:cNvPr id="653" name="Google Shape;653;p26"/>
          <p:cNvGrpSpPr/>
          <p:nvPr/>
        </p:nvGrpSpPr>
        <p:grpSpPr>
          <a:xfrm>
            <a:off x="9063793" y="4239037"/>
            <a:ext cx="2248806" cy="1119406"/>
            <a:chOff x="840210" y="4318295"/>
            <a:chExt cx="2248806" cy="1119406"/>
          </a:xfrm>
        </p:grpSpPr>
        <p:pic>
          <p:nvPicPr>
            <p:cNvPr id="654" name="Google Shape;654;p26"/>
            <p:cNvPicPr preferRelativeResize="0"/>
            <p:nvPr/>
          </p:nvPicPr>
          <p:blipFill rotWithShape="1">
            <a:blip r:embed="rId5">
              <a:alphaModFix/>
            </a:blip>
            <a:srcRect/>
            <a:stretch/>
          </p:blipFill>
          <p:spPr>
            <a:xfrm>
              <a:off x="840210" y="4318295"/>
              <a:ext cx="2248806" cy="1119406"/>
            </a:xfrm>
            <a:prstGeom prst="roundRect">
              <a:avLst>
                <a:gd name="adj" fmla="val 16667"/>
              </a:avLst>
            </a:prstGeom>
            <a:noFill/>
            <a:ln>
              <a:noFill/>
            </a:ln>
          </p:spPr>
        </p:pic>
        <p:sp>
          <p:nvSpPr>
            <p:cNvPr id="655" name="Google Shape;655;p26"/>
            <p:cNvSpPr txBox="1"/>
            <p:nvPr/>
          </p:nvSpPr>
          <p:spPr>
            <a:xfrm>
              <a:off x="840210" y="4984796"/>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0</a:t>
              </a:r>
              <a:endParaRPr sz="2400" b="0" i="0" u="none" strike="noStrike" cap="none">
                <a:solidFill>
                  <a:srgbClr val="002060"/>
                </a:solidFill>
                <a:latin typeface="Roboto"/>
                <a:ea typeface="Roboto"/>
                <a:cs typeface="Roboto"/>
                <a:sym typeface="Roboto"/>
              </a:endParaRPr>
            </a:p>
          </p:txBody>
        </p:sp>
        <p:sp>
          <p:nvSpPr>
            <p:cNvPr id="656" name="Google Shape;656;p26"/>
            <p:cNvSpPr txBox="1"/>
            <p:nvPr/>
          </p:nvSpPr>
          <p:spPr>
            <a:xfrm>
              <a:off x="1220769" y="4963530"/>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57" name="Google Shape;657;p26"/>
            <p:cNvSpPr txBox="1"/>
            <p:nvPr/>
          </p:nvSpPr>
          <p:spPr>
            <a:xfrm>
              <a:off x="1601328" y="4944881"/>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58" name="Google Shape;658;p26"/>
            <p:cNvSpPr txBox="1"/>
            <p:nvPr/>
          </p:nvSpPr>
          <p:spPr>
            <a:xfrm>
              <a:off x="1943239" y="4923615"/>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59" name="Google Shape;659;p26"/>
            <p:cNvSpPr txBox="1"/>
            <p:nvPr/>
          </p:nvSpPr>
          <p:spPr>
            <a:xfrm>
              <a:off x="2315195" y="4912886"/>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60" name="Google Shape;660;p26"/>
            <p:cNvSpPr txBox="1"/>
            <p:nvPr/>
          </p:nvSpPr>
          <p:spPr>
            <a:xfrm>
              <a:off x="2631956" y="4910445"/>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500"/>
                                        <p:tgtEl>
                                          <p:spTgt spid="623"/>
                                        </p:tgtEl>
                                      </p:cBhvr>
                                    </p:animEffect>
                                  </p:childTnLst>
                                </p:cTn>
                              </p:par>
                              <p:par>
                                <p:cTn id="8" presetID="23" presetClass="entr" presetSubtype="16" fill="hold" nodeType="withEffect">
                                  <p:stCondLst>
                                    <p:cond delay="0"/>
                                  </p:stCondLst>
                                  <p:childTnLst>
                                    <p:set>
                                      <p:cBhvr>
                                        <p:cTn id="9" dur="1" fill="hold">
                                          <p:stCondLst>
                                            <p:cond delay="0"/>
                                          </p:stCondLst>
                                        </p:cTn>
                                        <p:tgtEl>
                                          <p:spTgt spid="624"/>
                                        </p:tgtEl>
                                        <p:attrNameLst>
                                          <p:attrName>style.visibility</p:attrName>
                                        </p:attrNameLst>
                                      </p:cBhvr>
                                      <p:to>
                                        <p:strVal val="visible"/>
                                      </p:to>
                                    </p:set>
                                    <p:anim calcmode="lin" valueType="num">
                                      <p:cBhvr additive="base">
                                        <p:cTn id="10" dur="500"/>
                                        <p:tgtEl>
                                          <p:spTgt spid="624"/>
                                        </p:tgtEl>
                                        <p:attrNameLst>
                                          <p:attrName>ppt_w</p:attrName>
                                        </p:attrNameLst>
                                      </p:cBhvr>
                                      <p:tavLst>
                                        <p:tav tm="0">
                                          <p:val>
                                            <p:strVal val="0"/>
                                          </p:val>
                                        </p:tav>
                                        <p:tav tm="100000">
                                          <p:val>
                                            <p:strVal val="#ppt_w"/>
                                          </p:val>
                                        </p:tav>
                                      </p:tavLst>
                                    </p:anim>
                                    <p:anim calcmode="lin" valueType="num">
                                      <p:cBhvr additive="base">
                                        <p:cTn id="11" dur="500"/>
                                        <p:tgtEl>
                                          <p:spTgt spid="624"/>
                                        </p:tgtEl>
                                        <p:attrNameLst>
                                          <p:attrName>ppt_h</p:attrName>
                                        </p:attrNameLst>
                                      </p:cBhvr>
                                      <p:tavLst>
                                        <p:tav tm="0">
                                          <p:val>
                                            <p:str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25"/>
                                        </p:tgtEl>
                                        <p:attrNameLst>
                                          <p:attrName>style.visibility</p:attrName>
                                        </p:attrNameLst>
                                      </p:cBhvr>
                                      <p:to>
                                        <p:strVal val="visible"/>
                                      </p:to>
                                    </p:set>
                                    <p:animEffect transition="in" filter="fade">
                                      <p:cBhvr>
                                        <p:cTn id="16" dur="1000"/>
                                        <p:tgtEl>
                                          <p:spTgt spid="625"/>
                                        </p:tgtEl>
                                      </p:cBhvr>
                                    </p:animEffect>
                                  </p:childTnLst>
                                </p:cTn>
                              </p:par>
                              <p:par>
                                <p:cTn id="17" presetID="23" presetClass="entr" presetSubtype="16" fill="hold" nodeType="withEffect">
                                  <p:stCondLst>
                                    <p:cond delay="0"/>
                                  </p:stCondLst>
                                  <p:childTnLst>
                                    <p:set>
                                      <p:cBhvr>
                                        <p:cTn id="18" dur="1" fill="hold">
                                          <p:stCondLst>
                                            <p:cond delay="0"/>
                                          </p:stCondLst>
                                        </p:cTn>
                                        <p:tgtEl>
                                          <p:spTgt spid="628"/>
                                        </p:tgtEl>
                                        <p:attrNameLst>
                                          <p:attrName>style.visibility</p:attrName>
                                        </p:attrNameLst>
                                      </p:cBhvr>
                                      <p:to>
                                        <p:strVal val="visible"/>
                                      </p:to>
                                    </p:set>
                                    <p:anim calcmode="lin" valueType="num">
                                      <p:cBhvr additive="base">
                                        <p:cTn id="19" dur="500"/>
                                        <p:tgtEl>
                                          <p:spTgt spid="628"/>
                                        </p:tgtEl>
                                        <p:attrNameLst>
                                          <p:attrName>ppt_w</p:attrName>
                                        </p:attrNameLst>
                                      </p:cBhvr>
                                      <p:tavLst>
                                        <p:tav tm="0">
                                          <p:val>
                                            <p:strVal val="0"/>
                                          </p:val>
                                        </p:tav>
                                        <p:tav tm="100000">
                                          <p:val>
                                            <p:strVal val="#ppt_w"/>
                                          </p:val>
                                        </p:tav>
                                      </p:tavLst>
                                    </p:anim>
                                    <p:anim calcmode="lin" valueType="num">
                                      <p:cBhvr additive="base">
                                        <p:cTn id="20" dur="500"/>
                                        <p:tgtEl>
                                          <p:spTgt spid="628"/>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37"/>
                                        </p:tgtEl>
                                        <p:attrNameLst>
                                          <p:attrName>style.visibility</p:attrName>
                                        </p:attrNameLst>
                                      </p:cBhvr>
                                      <p:to>
                                        <p:strVal val="visible"/>
                                      </p:to>
                                    </p:set>
                                    <p:animEffect transition="in" filter="fade">
                                      <p:cBhvr>
                                        <p:cTn id="25" dur="1000"/>
                                        <p:tgtEl>
                                          <p:spTgt spid="6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29"/>
                                        </p:tgtEl>
                                        <p:attrNameLst>
                                          <p:attrName>style.visibility</p:attrName>
                                        </p:attrNameLst>
                                      </p:cBhvr>
                                      <p:to>
                                        <p:strVal val="visible"/>
                                      </p:to>
                                    </p:set>
                                    <p:animEffect transition="in" filter="fade">
                                      <p:cBhvr>
                                        <p:cTn id="30" dur="1000"/>
                                        <p:tgtEl>
                                          <p:spTgt spid="629"/>
                                        </p:tgtEl>
                                      </p:cBhvr>
                                    </p:animEffect>
                                  </p:childTnLst>
                                </p:cTn>
                              </p:par>
                              <p:par>
                                <p:cTn id="31" presetID="23" presetClass="entr" presetSubtype="16" fill="hold" nodeType="withEffect">
                                  <p:stCondLst>
                                    <p:cond delay="0"/>
                                  </p:stCondLst>
                                  <p:childTnLst>
                                    <p:set>
                                      <p:cBhvr>
                                        <p:cTn id="32" dur="1" fill="hold">
                                          <p:stCondLst>
                                            <p:cond delay="0"/>
                                          </p:stCondLst>
                                        </p:cTn>
                                        <p:tgtEl>
                                          <p:spTgt spid="636"/>
                                        </p:tgtEl>
                                        <p:attrNameLst>
                                          <p:attrName>style.visibility</p:attrName>
                                        </p:attrNameLst>
                                      </p:cBhvr>
                                      <p:to>
                                        <p:strVal val="visible"/>
                                      </p:to>
                                    </p:set>
                                    <p:anim calcmode="lin" valueType="num">
                                      <p:cBhvr additive="base">
                                        <p:cTn id="33" dur="500"/>
                                        <p:tgtEl>
                                          <p:spTgt spid="636"/>
                                        </p:tgtEl>
                                        <p:attrNameLst>
                                          <p:attrName>ppt_w</p:attrName>
                                        </p:attrNameLst>
                                      </p:cBhvr>
                                      <p:tavLst>
                                        <p:tav tm="0">
                                          <p:val>
                                            <p:strVal val="0"/>
                                          </p:val>
                                        </p:tav>
                                        <p:tav tm="100000">
                                          <p:val>
                                            <p:strVal val="#ppt_w"/>
                                          </p:val>
                                        </p:tav>
                                      </p:tavLst>
                                    </p:anim>
                                    <p:anim calcmode="lin" valueType="num">
                                      <p:cBhvr additive="base">
                                        <p:cTn id="34" dur="500"/>
                                        <p:tgtEl>
                                          <p:spTgt spid="636"/>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45"/>
                                        </p:tgtEl>
                                        <p:attrNameLst>
                                          <p:attrName>style.visibility</p:attrName>
                                        </p:attrNameLst>
                                      </p:cBhvr>
                                      <p:to>
                                        <p:strVal val="visible"/>
                                      </p:to>
                                    </p:set>
                                    <p:animEffect transition="in" filter="fade">
                                      <p:cBhvr>
                                        <p:cTn id="39" dur="1000"/>
                                        <p:tgtEl>
                                          <p:spTgt spid="64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32"/>
                                        </p:tgtEl>
                                        <p:attrNameLst>
                                          <p:attrName>style.visibility</p:attrName>
                                        </p:attrNameLst>
                                      </p:cBhvr>
                                      <p:to>
                                        <p:strVal val="visible"/>
                                      </p:to>
                                    </p:set>
                                    <p:animEffect transition="in" filter="fade">
                                      <p:cBhvr>
                                        <p:cTn id="44" dur="1000"/>
                                        <p:tgtEl>
                                          <p:spTgt spid="632"/>
                                        </p:tgtEl>
                                      </p:cBhvr>
                                    </p:animEffect>
                                  </p:childTnLst>
                                </p:cTn>
                              </p:par>
                              <p:par>
                                <p:cTn id="45" presetID="23" presetClass="entr" presetSubtype="16" fill="hold" nodeType="withEffect">
                                  <p:stCondLst>
                                    <p:cond delay="0"/>
                                  </p:stCondLst>
                                  <p:childTnLst>
                                    <p:set>
                                      <p:cBhvr>
                                        <p:cTn id="46" dur="1" fill="hold">
                                          <p:stCondLst>
                                            <p:cond delay="0"/>
                                          </p:stCondLst>
                                        </p:cTn>
                                        <p:tgtEl>
                                          <p:spTgt spid="635"/>
                                        </p:tgtEl>
                                        <p:attrNameLst>
                                          <p:attrName>style.visibility</p:attrName>
                                        </p:attrNameLst>
                                      </p:cBhvr>
                                      <p:to>
                                        <p:strVal val="visible"/>
                                      </p:to>
                                    </p:set>
                                    <p:anim calcmode="lin" valueType="num">
                                      <p:cBhvr additive="base">
                                        <p:cTn id="47" dur="500"/>
                                        <p:tgtEl>
                                          <p:spTgt spid="635"/>
                                        </p:tgtEl>
                                        <p:attrNameLst>
                                          <p:attrName>ppt_w</p:attrName>
                                        </p:attrNameLst>
                                      </p:cBhvr>
                                      <p:tavLst>
                                        <p:tav tm="0">
                                          <p:val>
                                            <p:strVal val="0"/>
                                          </p:val>
                                        </p:tav>
                                        <p:tav tm="100000">
                                          <p:val>
                                            <p:strVal val="#ppt_w"/>
                                          </p:val>
                                        </p:tav>
                                      </p:tavLst>
                                    </p:anim>
                                    <p:anim calcmode="lin" valueType="num">
                                      <p:cBhvr additive="base">
                                        <p:cTn id="48" dur="500"/>
                                        <p:tgtEl>
                                          <p:spTgt spid="635"/>
                                        </p:tgtEl>
                                        <p:attrNameLst>
                                          <p:attrName>ppt_h</p:attrName>
                                        </p:attrNameLst>
                                      </p:cBhvr>
                                      <p:tavLst>
                                        <p:tav tm="0">
                                          <p:val>
                                            <p:str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53"/>
                                        </p:tgtEl>
                                        <p:attrNameLst>
                                          <p:attrName>style.visibility</p:attrName>
                                        </p:attrNameLst>
                                      </p:cBhvr>
                                      <p:to>
                                        <p:strVal val="visible"/>
                                      </p:to>
                                    </p:set>
                                    <p:animEffect transition="in" filter="fade">
                                      <p:cBhvr>
                                        <p:cTn id="53" dur="1000"/>
                                        <p:tgtEl>
                                          <p:spTgt spid="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Google Shape;666;p27"/>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667" name="Google Shape;667;p27"/>
          <p:cNvSpPr txBox="1"/>
          <p:nvPr/>
        </p:nvSpPr>
        <p:spPr>
          <a:xfrm>
            <a:off x="3269956" y="418149"/>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SỬ DỤNG “BỘ CHỮ SỐ BÍ ẨN”</a:t>
            </a:r>
            <a:endParaRPr sz="3200" b="1" i="0" u="none" strike="noStrike" cap="none">
              <a:solidFill>
                <a:srgbClr val="002060"/>
              </a:solidFill>
              <a:latin typeface="Roboto"/>
              <a:ea typeface="Roboto"/>
              <a:cs typeface="Roboto"/>
              <a:sym typeface="Roboto"/>
            </a:endParaRPr>
          </a:p>
        </p:txBody>
      </p:sp>
      <p:sp>
        <p:nvSpPr>
          <p:cNvPr id="668" name="Google Shape;668;p27"/>
          <p:cNvSpPr txBox="1"/>
          <p:nvPr/>
        </p:nvSpPr>
        <p:spPr>
          <a:xfrm>
            <a:off x="2628610" y="1310675"/>
            <a:ext cx="7463833"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Xác định và nêu giá trị của chữ số 5 trong mỗi số sau</a:t>
            </a:r>
            <a:endParaRPr sz="2400" b="0" i="0" u="none" strike="noStrike" cap="none">
              <a:solidFill>
                <a:srgbClr val="002060"/>
              </a:solidFill>
              <a:latin typeface="Roboto"/>
              <a:ea typeface="Roboto"/>
              <a:cs typeface="Roboto"/>
              <a:sym typeface="Roboto"/>
            </a:endParaRPr>
          </a:p>
        </p:txBody>
      </p:sp>
      <p:sp>
        <p:nvSpPr>
          <p:cNvPr id="669" name="Google Shape;669;p27"/>
          <p:cNvSpPr/>
          <p:nvPr/>
        </p:nvSpPr>
        <p:spPr>
          <a:xfrm>
            <a:off x="2574826" y="1987758"/>
            <a:ext cx="7535881" cy="1536003"/>
          </a:xfrm>
          <a:prstGeom prst="rect">
            <a:avLst/>
          </a:prstGeom>
          <a:solidFill>
            <a:schemeClr val="lt1"/>
          </a:solidFill>
          <a:ln w="28575"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0" name="Google Shape;670;p27"/>
          <p:cNvSpPr txBox="1"/>
          <p:nvPr/>
        </p:nvSpPr>
        <p:spPr>
          <a:xfrm>
            <a:off x="2833467" y="2305705"/>
            <a:ext cx="1749166" cy="49244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3200" b="1" i="0" u="none" strike="noStrike" cap="none">
                <a:solidFill>
                  <a:srgbClr val="002060"/>
                </a:solidFill>
                <a:latin typeface="Roboto"/>
                <a:ea typeface="Roboto"/>
                <a:cs typeface="Roboto"/>
                <a:sym typeface="Roboto"/>
              </a:rPr>
              <a:t>524 237</a:t>
            </a:r>
            <a:endParaRPr sz="3200" b="1" i="0" u="none" strike="noStrike" cap="none">
              <a:solidFill>
                <a:srgbClr val="002060"/>
              </a:solidFill>
              <a:latin typeface="Roboto"/>
              <a:ea typeface="Roboto"/>
              <a:cs typeface="Roboto"/>
              <a:sym typeface="Roboto"/>
            </a:endParaRPr>
          </a:p>
        </p:txBody>
      </p:sp>
      <p:sp>
        <p:nvSpPr>
          <p:cNvPr id="671" name="Google Shape;671;p27"/>
          <p:cNvSpPr/>
          <p:nvPr/>
        </p:nvSpPr>
        <p:spPr>
          <a:xfrm>
            <a:off x="2556562" y="3608007"/>
            <a:ext cx="7535881" cy="1536003"/>
          </a:xfrm>
          <a:prstGeom prst="rect">
            <a:avLst/>
          </a:prstGeom>
          <a:solidFill>
            <a:schemeClr val="lt1"/>
          </a:solidFill>
          <a:ln w="28575"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2" name="Google Shape;672;p27"/>
          <p:cNvSpPr/>
          <p:nvPr/>
        </p:nvSpPr>
        <p:spPr>
          <a:xfrm>
            <a:off x="2522519" y="5237712"/>
            <a:ext cx="7535881" cy="1536003"/>
          </a:xfrm>
          <a:prstGeom prst="rect">
            <a:avLst/>
          </a:prstGeom>
          <a:solidFill>
            <a:schemeClr val="lt1"/>
          </a:solidFill>
          <a:ln w="28575"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3" name="Google Shape;673;p27"/>
          <p:cNvSpPr txBox="1"/>
          <p:nvPr/>
        </p:nvSpPr>
        <p:spPr>
          <a:xfrm>
            <a:off x="4978640" y="2357173"/>
            <a:ext cx="4782048"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Chữ số 5 thuộc hàng trăm nghìn nên có giá trị là 500 000</a:t>
            </a:r>
            <a:endParaRPr sz="2400" b="0" i="0" u="none" strike="noStrike" cap="none">
              <a:solidFill>
                <a:srgbClr val="002060"/>
              </a:solidFill>
              <a:latin typeface="Roboto"/>
              <a:ea typeface="Roboto"/>
              <a:cs typeface="Roboto"/>
              <a:sym typeface="Roboto"/>
            </a:endParaRPr>
          </a:p>
        </p:txBody>
      </p:sp>
      <p:sp>
        <p:nvSpPr>
          <p:cNvPr id="674" name="Google Shape;674;p27"/>
          <p:cNvSpPr txBox="1"/>
          <p:nvPr/>
        </p:nvSpPr>
        <p:spPr>
          <a:xfrm>
            <a:off x="4915788" y="5636381"/>
            <a:ext cx="4844900"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Chữ số năm thuộc hàng chục nghìn nên có giá trị là 50 000</a:t>
            </a:r>
            <a:endParaRPr sz="2400" b="0" i="0" u="none" strike="noStrike" cap="none">
              <a:solidFill>
                <a:srgbClr val="002060"/>
              </a:solidFill>
              <a:latin typeface="Roboto"/>
              <a:ea typeface="Roboto"/>
              <a:cs typeface="Roboto"/>
              <a:sym typeface="Roboto"/>
            </a:endParaRPr>
          </a:p>
        </p:txBody>
      </p:sp>
      <p:sp>
        <p:nvSpPr>
          <p:cNvPr id="675" name="Google Shape;675;p27"/>
          <p:cNvSpPr txBox="1"/>
          <p:nvPr/>
        </p:nvSpPr>
        <p:spPr>
          <a:xfrm>
            <a:off x="4915788" y="4006675"/>
            <a:ext cx="4844899"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Chữ số 5 thuộc hàng trăm nên có giá trị là 500</a:t>
            </a:r>
            <a:endParaRPr sz="2400" b="0" i="0" u="none" strike="noStrike" cap="none">
              <a:solidFill>
                <a:srgbClr val="002060"/>
              </a:solidFill>
              <a:latin typeface="Roboto"/>
              <a:ea typeface="Roboto"/>
              <a:cs typeface="Roboto"/>
              <a:sym typeface="Roboto"/>
            </a:endParaRPr>
          </a:p>
        </p:txBody>
      </p:sp>
      <p:sp>
        <p:nvSpPr>
          <p:cNvPr id="676" name="Google Shape;676;p27"/>
          <p:cNvSpPr txBox="1"/>
          <p:nvPr/>
        </p:nvSpPr>
        <p:spPr>
          <a:xfrm>
            <a:off x="2732344" y="4129786"/>
            <a:ext cx="1682312" cy="49244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3200" b="1" i="0" u="none" strike="noStrike" cap="none">
                <a:solidFill>
                  <a:srgbClr val="002060"/>
                </a:solidFill>
                <a:latin typeface="Roboto"/>
                <a:ea typeface="Roboto"/>
                <a:cs typeface="Roboto"/>
                <a:sym typeface="Roboto"/>
              </a:rPr>
              <a:t>17 502</a:t>
            </a:r>
            <a:endParaRPr sz="3200" b="1" i="0" u="none" strike="noStrike" cap="none">
              <a:solidFill>
                <a:srgbClr val="002060"/>
              </a:solidFill>
              <a:latin typeface="Roboto"/>
              <a:ea typeface="Roboto"/>
              <a:cs typeface="Roboto"/>
              <a:sym typeface="Roboto"/>
            </a:endParaRPr>
          </a:p>
        </p:txBody>
      </p:sp>
      <p:sp>
        <p:nvSpPr>
          <p:cNvPr id="677" name="Google Shape;677;p27"/>
          <p:cNvSpPr txBox="1"/>
          <p:nvPr/>
        </p:nvSpPr>
        <p:spPr>
          <a:xfrm>
            <a:off x="2732344" y="5665789"/>
            <a:ext cx="2014527" cy="49244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3200" b="1" i="0" u="none" strike="noStrike" cap="none">
                <a:solidFill>
                  <a:srgbClr val="002060"/>
                </a:solidFill>
                <a:latin typeface="Roboto"/>
                <a:ea typeface="Roboto"/>
                <a:cs typeface="Roboto"/>
                <a:sym typeface="Roboto"/>
              </a:rPr>
              <a:t>154 398</a:t>
            </a:r>
            <a:endParaRPr sz="3200" b="1" i="0" u="none" strike="noStrike" cap="none">
              <a:solidFill>
                <a:srgbClr val="00206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7"/>
                                        </p:tgtEl>
                                        <p:attrNameLst>
                                          <p:attrName>style.visibility</p:attrName>
                                        </p:attrNameLst>
                                      </p:cBhvr>
                                      <p:to>
                                        <p:strVal val="visible"/>
                                      </p:to>
                                    </p:set>
                                    <p:animEffect transition="in" filter="fade">
                                      <p:cBhvr>
                                        <p:cTn id="7" dur="500"/>
                                        <p:tgtEl>
                                          <p:spTgt spid="667"/>
                                        </p:tgtEl>
                                      </p:cBhvr>
                                    </p:animEffect>
                                  </p:childTnLst>
                                </p:cTn>
                              </p:par>
                              <p:par>
                                <p:cTn id="8" presetID="23" presetClass="entr" presetSubtype="16"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 calcmode="lin" valueType="num">
                                      <p:cBhvr additive="base">
                                        <p:cTn id="10" dur="500"/>
                                        <p:tgtEl>
                                          <p:spTgt spid="668"/>
                                        </p:tgtEl>
                                        <p:attrNameLst>
                                          <p:attrName>ppt_w</p:attrName>
                                        </p:attrNameLst>
                                      </p:cBhvr>
                                      <p:tavLst>
                                        <p:tav tm="0">
                                          <p:val>
                                            <p:strVal val="0"/>
                                          </p:val>
                                        </p:tav>
                                        <p:tav tm="100000">
                                          <p:val>
                                            <p:strVal val="#ppt_w"/>
                                          </p:val>
                                        </p:tav>
                                      </p:tavLst>
                                    </p:anim>
                                    <p:anim calcmode="lin" valueType="num">
                                      <p:cBhvr additive="base">
                                        <p:cTn id="11" dur="500"/>
                                        <p:tgtEl>
                                          <p:spTgt spid="668"/>
                                        </p:tgtEl>
                                        <p:attrNameLst>
                                          <p:attrName>ppt_h</p:attrName>
                                        </p:attrNameLst>
                                      </p:cBhvr>
                                      <p:tavLst>
                                        <p:tav tm="0">
                                          <p:val>
                                            <p:str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69"/>
                                        </p:tgtEl>
                                        <p:attrNameLst>
                                          <p:attrName>style.visibility</p:attrName>
                                        </p:attrNameLst>
                                      </p:cBhvr>
                                      <p:to>
                                        <p:strVal val="visible"/>
                                      </p:to>
                                    </p:set>
                                    <p:animEffect transition="in" filter="fade">
                                      <p:cBhvr>
                                        <p:cTn id="16" dur="1000"/>
                                        <p:tgtEl>
                                          <p:spTgt spid="669"/>
                                        </p:tgtEl>
                                      </p:cBhvr>
                                    </p:animEffect>
                                  </p:childTnLst>
                                </p:cTn>
                              </p:par>
                              <p:par>
                                <p:cTn id="17" presetID="10" presetClass="entr" presetSubtype="0" fill="hold" nodeType="withEffect">
                                  <p:stCondLst>
                                    <p:cond delay="0"/>
                                  </p:stCondLst>
                                  <p:childTnLst>
                                    <p:set>
                                      <p:cBhvr>
                                        <p:cTn id="18" dur="1" fill="hold">
                                          <p:stCondLst>
                                            <p:cond delay="0"/>
                                          </p:stCondLst>
                                        </p:cTn>
                                        <p:tgtEl>
                                          <p:spTgt spid="670"/>
                                        </p:tgtEl>
                                        <p:attrNameLst>
                                          <p:attrName>style.visibility</p:attrName>
                                        </p:attrNameLst>
                                      </p:cBhvr>
                                      <p:to>
                                        <p:strVal val="visible"/>
                                      </p:to>
                                    </p:set>
                                    <p:animEffect transition="in" filter="fade">
                                      <p:cBhvr>
                                        <p:cTn id="19" dur="1000"/>
                                        <p:tgtEl>
                                          <p:spTgt spid="67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73"/>
                                        </p:tgtEl>
                                        <p:attrNameLst>
                                          <p:attrName>style.visibility</p:attrName>
                                        </p:attrNameLst>
                                      </p:cBhvr>
                                      <p:to>
                                        <p:strVal val="visible"/>
                                      </p:to>
                                    </p:set>
                                    <p:animEffect transition="in" filter="fade">
                                      <p:cBhvr>
                                        <p:cTn id="24" dur="1000"/>
                                        <p:tgtEl>
                                          <p:spTgt spid="6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71"/>
                                        </p:tgtEl>
                                        <p:attrNameLst>
                                          <p:attrName>style.visibility</p:attrName>
                                        </p:attrNameLst>
                                      </p:cBhvr>
                                      <p:to>
                                        <p:strVal val="visible"/>
                                      </p:to>
                                    </p:set>
                                    <p:animEffect transition="in" filter="fade">
                                      <p:cBhvr>
                                        <p:cTn id="29" dur="1000"/>
                                        <p:tgtEl>
                                          <p:spTgt spid="671"/>
                                        </p:tgtEl>
                                      </p:cBhvr>
                                    </p:animEffect>
                                  </p:childTnLst>
                                </p:cTn>
                              </p:par>
                              <p:par>
                                <p:cTn id="30" presetID="10" presetClass="entr" presetSubtype="0" fill="hold" nodeType="withEffect">
                                  <p:stCondLst>
                                    <p:cond delay="0"/>
                                  </p:stCondLst>
                                  <p:childTnLst>
                                    <p:set>
                                      <p:cBhvr>
                                        <p:cTn id="31" dur="1" fill="hold">
                                          <p:stCondLst>
                                            <p:cond delay="0"/>
                                          </p:stCondLst>
                                        </p:cTn>
                                        <p:tgtEl>
                                          <p:spTgt spid="676"/>
                                        </p:tgtEl>
                                        <p:attrNameLst>
                                          <p:attrName>style.visibility</p:attrName>
                                        </p:attrNameLst>
                                      </p:cBhvr>
                                      <p:to>
                                        <p:strVal val="visible"/>
                                      </p:to>
                                    </p:set>
                                    <p:animEffect transition="in" filter="fade">
                                      <p:cBhvr>
                                        <p:cTn id="32" dur="1000"/>
                                        <p:tgtEl>
                                          <p:spTgt spid="6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75"/>
                                        </p:tgtEl>
                                        <p:attrNameLst>
                                          <p:attrName>style.visibility</p:attrName>
                                        </p:attrNameLst>
                                      </p:cBhvr>
                                      <p:to>
                                        <p:strVal val="visible"/>
                                      </p:to>
                                    </p:set>
                                    <p:animEffect transition="in" filter="fade">
                                      <p:cBhvr>
                                        <p:cTn id="37" dur="1000"/>
                                        <p:tgtEl>
                                          <p:spTgt spid="6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72"/>
                                        </p:tgtEl>
                                        <p:attrNameLst>
                                          <p:attrName>style.visibility</p:attrName>
                                        </p:attrNameLst>
                                      </p:cBhvr>
                                      <p:to>
                                        <p:strVal val="visible"/>
                                      </p:to>
                                    </p:set>
                                    <p:animEffect transition="in" filter="fade">
                                      <p:cBhvr>
                                        <p:cTn id="42" dur="1000"/>
                                        <p:tgtEl>
                                          <p:spTgt spid="672"/>
                                        </p:tgtEl>
                                      </p:cBhvr>
                                    </p:animEffect>
                                  </p:childTnLst>
                                </p:cTn>
                              </p:par>
                              <p:par>
                                <p:cTn id="43" presetID="10" presetClass="entr" presetSubtype="0" fill="hold" nodeType="withEffect">
                                  <p:stCondLst>
                                    <p:cond delay="0"/>
                                  </p:stCondLst>
                                  <p:childTnLst>
                                    <p:set>
                                      <p:cBhvr>
                                        <p:cTn id="44" dur="1" fill="hold">
                                          <p:stCondLst>
                                            <p:cond delay="0"/>
                                          </p:stCondLst>
                                        </p:cTn>
                                        <p:tgtEl>
                                          <p:spTgt spid="677"/>
                                        </p:tgtEl>
                                        <p:attrNameLst>
                                          <p:attrName>style.visibility</p:attrName>
                                        </p:attrNameLst>
                                      </p:cBhvr>
                                      <p:to>
                                        <p:strVal val="visible"/>
                                      </p:to>
                                    </p:set>
                                    <p:animEffect transition="in" filter="fade">
                                      <p:cBhvr>
                                        <p:cTn id="45" dur="1000"/>
                                        <p:tgtEl>
                                          <p:spTgt spid="67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74"/>
                                        </p:tgtEl>
                                        <p:attrNameLst>
                                          <p:attrName>style.visibility</p:attrName>
                                        </p:attrNameLst>
                                      </p:cBhvr>
                                      <p:to>
                                        <p:strVal val="visible"/>
                                      </p:to>
                                    </p:set>
                                    <p:animEffect transition="in" filter="fade">
                                      <p:cBhvr>
                                        <p:cTn id="50" dur="1000"/>
                                        <p:tgtEl>
                                          <p:spTgt spid="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28"/>
          <p:cNvSpPr txBox="1"/>
          <p:nvPr/>
        </p:nvSpPr>
        <p:spPr>
          <a:xfrm>
            <a:off x="3644929" y="624225"/>
            <a:ext cx="465659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ĐÁNH GIÁ SẢN PHẨM</a:t>
            </a:r>
            <a:endParaRPr sz="3200" b="1" i="0" u="none" strike="noStrike" cap="none">
              <a:solidFill>
                <a:srgbClr val="002060"/>
              </a:solidFill>
              <a:latin typeface="Roboto"/>
              <a:ea typeface="Roboto"/>
              <a:cs typeface="Roboto"/>
              <a:sym typeface="Roboto"/>
            </a:endParaRPr>
          </a:p>
        </p:txBody>
      </p:sp>
      <p:pic>
        <p:nvPicPr>
          <p:cNvPr id="684" name="Google Shape;684;p28"/>
          <p:cNvPicPr preferRelativeResize="0"/>
          <p:nvPr/>
        </p:nvPicPr>
        <p:blipFill rotWithShape="1">
          <a:blip r:embed="rId3">
            <a:alphaModFix/>
          </a:blip>
          <a:srcRect/>
          <a:stretch/>
        </p:blipFill>
        <p:spPr>
          <a:xfrm>
            <a:off x="1931278" y="1555927"/>
            <a:ext cx="8372475" cy="4343400"/>
          </a:xfrm>
          <a:prstGeom prst="rect">
            <a:avLst/>
          </a:prstGeom>
          <a:noFill/>
          <a:ln>
            <a:noFill/>
          </a:ln>
          <a:effectLst>
            <a:outerShdw blurRad="63500" sx="102000" sy="102000" algn="ctr" rotWithShape="0">
              <a:srgbClr val="000000">
                <a:alpha val="40000"/>
              </a:srgbClr>
            </a:outerShdw>
          </a:effectLst>
        </p:spPr>
      </p:pic>
      <p:sp>
        <p:nvSpPr>
          <p:cNvPr id="685" name="Google Shape;685;p28"/>
          <p:cNvSpPr txBox="1"/>
          <p:nvPr/>
        </p:nvSpPr>
        <p:spPr>
          <a:xfrm>
            <a:off x="6679784" y="1657458"/>
            <a:ext cx="2545723" cy="73866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 Thực hiện đánh giá bằng hình dán</a:t>
            </a:r>
            <a:endParaRPr sz="2800" b="1" i="0" u="none" strike="noStrike" cap="none">
              <a:solidFill>
                <a:srgbClr val="FF0000"/>
              </a:solidFill>
              <a:latin typeface="Roboto"/>
              <a:ea typeface="Roboto"/>
              <a:cs typeface="Roboto"/>
              <a:sym typeface="Roboto"/>
            </a:endParaRPr>
          </a:p>
        </p:txBody>
      </p:sp>
      <p:pic>
        <p:nvPicPr>
          <p:cNvPr id="686" name="Google Shape;686;p28"/>
          <p:cNvPicPr preferRelativeResize="0"/>
          <p:nvPr/>
        </p:nvPicPr>
        <p:blipFill rotWithShape="1">
          <a:blip r:embed="rId4">
            <a:alphaModFix/>
          </a:blip>
          <a:srcRect l="6826" t="7035" r="5653" b="3542"/>
          <a:stretch/>
        </p:blipFill>
        <p:spPr>
          <a:xfrm>
            <a:off x="6393109" y="3641615"/>
            <a:ext cx="788527" cy="788527"/>
          </a:xfrm>
          <a:prstGeom prst="ellipse">
            <a:avLst/>
          </a:prstGeom>
          <a:noFill/>
          <a:ln>
            <a:noFill/>
          </a:ln>
        </p:spPr>
      </p:pic>
      <p:pic>
        <p:nvPicPr>
          <p:cNvPr id="687" name="Google Shape;687;p28"/>
          <p:cNvPicPr preferRelativeResize="0"/>
          <p:nvPr/>
        </p:nvPicPr>
        <p:blipFill rotWithShape="1">
          <a:blip r:embed="rId5">
            <a:alphaModFix/>
          </a:blip>
          <a:srcRect l="9571" t="6413" r="10419" b="6659"/>
          <a:stretch/>
        </p:blipFill>
        <p:spPr>
          <a:xfrm>
            <a:off x="7661742" y="4545863"/>
            <a:ext cx="848933" cy="848933"/>
          </a:xfrm>
          <a:prstGeom prst="ellipse">
            <a:avLst/>
          </a:prstGeom>
          <a:noFill/>
          <a:ln>
            <a:noFill/>
          </a:ln>
        </p:spPr>
      </p:pic>
      <p:sp>
        <p:nvSpPr>
          <p:cNvPr id="688" name="Google Shape;688;p28"/>
          <p:cNvSpPr txBox="1"/>
          <p:nvPr/>
        </p:nvSpPr>
        <p:spPr>
          <a:xfrm>
            <a:off x="2724397" y="3561547"/>
            <a:ext cx="341059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2060"/>
                </a:solidFill>
                <a:latin typeface="Roboto"/>
                <a:ea typeface="Roboto"/>
                <a:cs typeface="Roboto"/>
                <a:sym typeface="Roboto"/>
              </a:rPr>
              <a:t>Sử dụng để lập các số có 6 chữ số; nhận biết giá trị theo vị trí của từng chữ số trong mỗi số</a:t>
            </a:r>
            <a:endParaRPr sz="1800" b="0" i="0" u="none" strike="noStrike" cap="none">
              <a:solidFill>
                <a:srgbClr val="002060"/>
              </a:solidFill>
              <a:latin typeface="Roboto"/>
              <a:ea typeface="Roboto"/>
              <a:cs typeface="Roboto"/>
              <a:sym typeface="Roboto"/>
            </a:endParaRPr>
          </a:p>
        </p:txBody>
      </p:sp>
      <p:sp>
        <p:nvSpPr>
          <p:cNvPr id="689" name="Google Shape;689;p28"/>
          <p:cNvSpPr txBox="1"/>
          <p:nvPr/>
        </p:nvSpPr>
        <p:spPr>
          <a:xfrm>
            <a:off x="2724397" y="4656132"/>
            <a:ext cx="321920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2060"/>
                </a:solidFill>
                <a:latin typeface="Roboto"/>
                <a:ea typeface="Roboto"/>
                <a:cs typeface="Roboto"/>
                <a:sym typeface="Roboto"/>
              </a:rPr>
              <a:t>Dễ sử dụng, đảm bảo tính thẩm mĩ và chắc chắn</a:t>
            </a:r>
            <a:endParaRPr sz="1800" b="0" i="0" u="none" strike="noStrike" cap="none">
              <a:solidFill>
                <a:srgbClr val="002060"/>
              </a:solidFill>
              <a:latin typeface="Roboto"/>
              <a:ea typeface="Roboto"/>
              <a:cs typeface="Roboto"/>
              <a:sym typeface="Roboto"/>
            </a:endParaRPr>
          </a:p>
        </p:txBody>
      </p:sp>
      <p:pic>
        <p:nvPicPr>
          <p:cNvPr id="690" name="Google Shape;690;p28"/>
          <p:cNvPicPr preferRelativeResize="0"/>
          <p:nvPr/>
        </p:nvPicPr>
        <p:blipFill rotWithShape="1">
          <a:blip r:embed="rId6">
            <a:alphaModFix/>
          </a:blip>
          <a:srcRect/>
          <a:stretch/>
        </p:blipFill>
        <p:spPr>
          <a:xfrm>
            <a:off x="35103" y="845"/>
            <a:ext cx="2246550" cy="15503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3"/>
                                        </p:tgtEl>
                                        <p:attrNameLst>
                                          <p:attrName>style.visibility</p:attrName>
                                        </p:attrNameLst>
                                      </p:cBhvr>
                                      <p:to>
                                        <p:strVal val="visible"/>
                                      </p:to>
                                    </p:set>
                                    <p:animEffect transition="in" filter="fade">
                                      <p:cBhvr>
                                        <p:cTn id="7" dur="500"/>
                                        <p:tgtEl>
                                          <p:spTgt spid="683"/>
                                        </p:tgtEl>
                                      </p:cBhvr>
                                    </p:animEffect>
                                  </p:childTnLst>
                                </p:cTn>
                              </p:par>
                              <p:par>
                                <p:cTn id="8" presetID="23" presetClass="entr" presetSubtype="16" fill="hold" nodeType="withEffect">
                                  <p:stCondLst>
                                    <p:cond delay="0"/>
                                  </p:stCondLst>
                                  <p:childTnLst>
                                    <p:set>
                                      <p:cBhvr>
                                        <p:cTn id="9" dur="1" fill="hold">
                                          <p:stCondLst>
                                            <p:cond delay="0"/>
                                          </p:stCondLst>
                                        </p:cTn>
                                        <p:tgtEl>
                                          <p:spTgt spid="685"/>
                                        </p:tgtEl>
                                        <p:attrNameLst>
                                          <p:attrName>style.visibility</p:attrName>
                                        </p:attrNameLst>
                                      </p:cBhvr>
                                      <p:to>
                                        <p:strVal val="visible"/>
                                      </p:to>
                                    </p:set>
                                    <p:anim calcmode="lin" valueType="num">
                                      <p:cBhvr additive="base">
                                        <p:cTn id="10" dur="500"/>
                                        <p:tgtEl>
                                          <p:spTgt spid="685"/>
                                        </p:tgtEl>
                                        <p:attrNameLst>
                                          <p:attrName>ppt_w</p:attrName>
                                        </p:attrNameLst>
                                      </p:cBhvr>
                                      <p:tavLst>
                                        <p:tav tm="0">
                                          <p:val>
                                            <p:strVal val="0"/>
                                          </p:val>
                                        </p:tav>
                                        <p:tav tm="100000">
                                          <p:val>
                                            <p:strVal val="#ppt_w"/>
                                          </p:val>
                                        </p:tav>
                                      </p:tavLst>
                                    </p:anim>
                                    <p:anim calcmode="lin" valueType="num">
                                      <p:cBhvr additive="base">
                                        <p:cTn id="11" dur="500"/>
                                        <p:tgtEl>
                                          <p:spTgt spid="685"/>
                                        </p:tgtEl>
                                        <p:attrNameLst>
                                          <p:attrName>ppt_h</p:attrName>
                                        </p:attrNameLst>
                                      </p:cBhvr>
                                      <p:tavLst>
                                        <p:tav tm="0">
                                          <p:val>
                                            <p:strVal val="0"/>
                                          </p:val>
                                        </p:tav>
                                        <p:tav tm="100000">
                                          <p:val>
                                            <p:strVal val="#ppt_h"/>
                                          </p:val>
                                        </p:tav>
                                      </p:tavLst>
                                    </p:anim>
                                  </p:childTnLst>
                                </p:cTn>
                              </p:par>
                              <p:par>
                                <p:cTn id="12" presetID="10" presetClass="entr" presetSubtype="0" fill="hold" nodeType="withEffect">
                                  <p:stCondLst>
                                    <p:cond delay="0"/>
                                  </p:stCondLst>
                                  <p:childTnLst>
                                    <p:set>
                                      <p:cBhvr>
                                        <p:cTn id="13" dur="1" fill="hold">
                                          <p:stCondLst>
                                            <p:cond delay="0"/>
                                          </p:stCondLst>
                                        </p:cTn>
                                        <p:tgtEl>
                                          <p:spTgt spid="686"/>
                                        </p:tgtEl>
                                        <p:attrNameLst>
                                          <p:attrName>style.visibility</p:attrName>
                                        </p:attrNameLst>
                                      </p:cBhvr>
                                      <p:to>
                                        <p:strVal val="visible"/>
                                      </p:to>
                                    </p:set>
                                    <p:animEffect transition="in" filter="fade">
                                      <p:cBhvr>
                                        <p:cTn id="14" dur="2000"/>
                                        <p:tgtEl>
                                          <p:spTgt spid="686"/>
                                        </p:tgtEl>
                                      </p:cBhvr>
                                    </p:animEffect>
                                  </p:childTnLst>
                                </p:cTn>
                              </p:par>
                              <p:par>
                                <p:cTn id="15" presetID="10" presetClass="entr" presetSubtype="0" fill="hold" nodeType="withEffect">
                                  <p:stCondLst>
                                    <p:cond delay="0"/>
                                  </p:stCondLst>
                                  <p:childTnLst>
                                    <p:set>
                                      <p:cBhvr>
                                        <p:cTn id="16" dur="1" fill="hold">
                                          <p:stCondLst>
                                            <p:cond delay="0"/>
                                          </p:stCondLst>
                                        </p:cTn>
                                        <p:tgtEl>
                                          <p:spTgt spid="687"/>
                                        </p:tgtEl>
                                        <p:attrNameLst>
                                          <p:attrName>style.visibility</p:attrName>
                                        </p:attrNameLst>
                                      </p:cBhvr>
                                      <p:to>
                                        <p:strVal val="visible"/>
                                      </p:to>
                                    </p:set>
                                    <p:animEffect transition="in" filter="fade">
                                      <p:cBhvr>
                                        <p:cTn id="17" dur="2000"/>
                                        <p:tgtEl>
                                          <p:spTgt spid="687"/>
                                        </p:tgtEl>
                                      </p:cBhvr>
                                    </p:animEffect>
                                  </p:childTnLst>
                                </p:cTn>
                              </p:par>
                              <p:par>
                                <p:cTn id="18" presetID="10" presetClass="entr" presetSubtype="0" fill="hold" nodeType="withEffect">
                                  <p:stCondLst>
                                    <p:cond delay="0"/>
                                  </p:stCondLst>
                                  <p:childTnLst>
                                    <p:set>
                                      <p:cBhvr>
                                        <p:cTn id="19" dur="1" fill="hold">
                                          <p:stCondLst>
                                            <p:cond delay="0"/>
                                          </p:stCondLst>
                                        </p:cTn>
                                        <p:tgtEl>
                                          <p:spTgt spid="688"/>
                                        </p:tgtEl>
                                        <p:attrNameLst>
                                          <p:attrName>style.visibility</p:attrName>
                                        </p:attrNameLst>
                                      </p:cBhvr>
                                      <p:to>
                                        <p:strVal val="visible"/>
                                      </p:to>
                                    </p:set>
                                    <p:animEffect transition="in" filter="fade">
                                      <p:cBhvr>
                                        <p:cTn id="20" dur="500"/>
                                        <p:tgtEl>
                                          <p:spTgt spid="688"/>
                                        </p:tgtEl>
                                      </p:cBhvr>
                                    </p:animEffect>
                                  </p:childTnLst>
                                </p:cTn>
                              </p:par>
                              <p:par>
                                <p:cTn id="21" presetID="10" presetClass="entr" presetSubtype="0" fill="hold" nodeType="withEffect">
                                  <p:stCondLst>
                                    <p:cond delay="0"/>
                                  </p:stCondLst>
                                  <p:childTnLst>
                                    <p:set>
                                      <p:cBhvr>
                                        <p:cTn id="22" dur="1" fill="hold">
                                          <p:stCondLst>
                                            <p:cond delay="0"/>
                                          </p:stCondLst>
                                        </p:cTn>
                                        <p:tgtEl>
                                          <p:spTgt spid="689"/>
                                        </p:tgtEl>
                                        <p:attrNameLst>
                                          <p:attrName>style.visibility</p:attrName>
                                        </p:attrNameLst>
                                      </p:cBhvr>
                                      <p:to>
                                        <p:strVal val="visible"/>
                                      </p:to>
                                    </p:set>
                                    <p:animEffect transition="in" filter="fade">
                                      <p:cBhvr>
                                        <p:cTn id="23" dur="500"/>
                                        <p:tgtEl>
                                          <p:spTgt spid="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9"/>
          <p:cNvSpPr/>
          <p:nvPr/>
        </p:nvSpPr>
        <p:spPr>
          <a:xfrm rot="10800000">
            <a:off x="1449651" y="1416789"/>
            <a:ext cx="9201819" cy="4952839"/>
          </a:xfrm>
          <a:prstGeom prst="roundRect">
            <a:avLst>
              <a:gd name="adj" fmla="val 16667"/>
            </a:avLst>
          </a:prstGeom>
          <a:noFill/>
          <a:ln w="28575" cap="flat" cmpd="sng">
            <a:solidFill>
              <a:srgbClr val="95624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7" name="Google Shape;697;p29"/>
          <p:cNvSpPr txBox="1"/>
          <p:nvPr/>
        </p:nvSpPr>
        <p:spPr>
          <a:xfrm>
            <a:off x="3923212" y="3563689"/>
            <a:ext cx="58561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800"/>
              <a:buFont typeface="Roboto Black"/>
              <a:buNone/>
            </a:pPr>
            <a:r>
              <a:rPr lang="en-US" sz="4800" b="1" i="0" u="none" strike="noStrike" cap="none">
                <a:solidFill>
                  <a:srgbClr val="002060"/>
                </a:solidFill>
                <a:latin typeface="Roboto Black"/>
                <a:ea typeface="Roboto Black"/>
                <a:cs typeface="Roboto Black"/>
                <a:sym typeface="Roboto Black"/>
              </a:rPr>
              <a:t>TẠM BIỆT CÁC EM</a:t>
            </a:r>
            <a:endParaRPr sz="4800" b="1" i="0" u="none" strike="noStrike" cap="none">
              <a:solidFill>
                <a:srgbClr val="002060"/>
              </a:solidFill>
              <a:latin typeface="Roboto Black"/>
              <a:ea typeface="Roboto Black"/>
              <a:cs typeface="Roboto Black"/>
              <a:sym typeface="Roboto Black"/>
            </a:endParaRPr>
          </a:p>
        </p:txBody>
      </p:sp>
      <p:pic>
        <p:nvPicPr>
          <p:cNvPr id="698" name="Google Shape;698;p29"/>
          <p:cNvPicPr preferRelativeResize="0"/>
          <p:nvPr/>
        </p:nvPicPr>
        <p:blipFill rotWithShape="1">
          <a:blip r:embed="rId3">
            <a:alphaModFix/>
          </a:blip>
          <a:srcRect/>
          <a:stretch/>
        </p:blipFill>
        <p:spPr>
          <a:xfrm flipH="1">
            <a:off x="1792552" y="2700015"/>
            <a:ext cx="1588399" cy="2602531"/>
          </a:xfrm>
          <a:prstGeom prst="rect">
            <a:avLst/>
          </a:prstGeom>
          <a:noFill/>
          <a:ln>
            <a:noFill/>
          </a:ln>
        </p:spPr>
      </p:pic>
      <p:pic>
        <p:nvPicPr>
          <p:cNvPr id="699" name="Google Shape;699;p29"/>
          <p:cNvPicPr preferRelativeResize="0"/>
          <p:nvPr/>
        </p:nvPicPr>
        <p:blipFill rotWithShape="1">
          <a:blip r:embed="rId4">
            <a:alphaModFix/>
          </a:blip>
          <a:srcRect/>
          <a:stretch/>
        </p:blipFill>
        <p:spPr>
          <a:xfrm>
            <a:off x="3380951" y="1451587"/>
            <a:ext cx="2246550" cy="15503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97"/>
                                        </p:tgtEl>
                                        <p:attrNameLst>
                                          <p:attrName>style.visibility</p:attrName>
                                        </p:attrNameLst>
                                      </p:cBhvr>
                                      <p:to>
                                        <p:strVal val="visible"/>
                                      </p:to>
                                    </p:set>
                                    <p:anim calcmode="lin" valueType="num">
                                      <p:cBhvr additive="base">
                                        <p:cTn id="7" dur="500"/>
                                        <p:tgtEl>
                                          <p:spTgt spid="697"/>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698"/>
                                        </p:tgtEl>
                                        <p:attrNameLst>
                                          <p:attrName>style.visibility</p:attrName>
                                        </p:attrNameLst>
                                      </p:cBhvr>
                                      <p:to>
                                        <p:strVal val="visible"/>
                                      </p:to>
                                    </p:set>
                                    <p:animEffect transition="in" filter="fade">
                                      <p:cBhvr>
                                        <p:cTn id="10" dur="500"/>
                                        <p:tgtEl>
                                          <p:spTgt spid="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Rectangle 1"/>
          <p:cNvSpPr/>
          <p:nvPr/>
        </p:nvSpPr>
        <p:spPr>
          <a:xfrm>
            <a:off x="3747361" y="945870"/>
            <a:ext cx="4017353" cy="34860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Google Shape;273;p3"/>
          <p:cNvSpPr/>
          <p:nvPr/>
        </p:nvSpPr>
        <p:spPr>
          <a:xfrm rot="-8050465">
            <a:off x="8957222" y="2220458"/>
            <a:ext cx="2631484" cy="3159388"/>
          </a:xfrm>
          <a:custGeom>
            <a:avLst/>
            <a:gdLst/>
            <a:ahLst/>
            <a:cxnLst/>
            <a:rect l="l" t="t" r="r" b="b"/>
            <a:pathLst>
              <a:path w="2039952" h="2659195" extrusionOk="0">
                <a:moveTo>
                  <a:pt x="1236798" y="2439794"/>
                </a:moveTo>
                <a:cubicBezTo>
                  <a:pt x="1197349" y="2480397"/>
                  <a:pt x="1148522" y="2506282"/>
                  <a:pt x="1097262" y="2517306"/>
                </a:cubicBezTo>
                <a:lnTo>
                  <a:pt x="1074188" y="2520004"/>
                </a:lnTo>
                <a:lnTo>
                  <a:pt x="1037869" y="2565617"/>
                </a:lnTo>
                <a:cubicBezTo>
                  <a:pt x="920674" y="2686238"/>
                  <a:pt x="729783" y="2690860"/>
                  <a:pt x="611503" y="2575940"/>
                </a:cubicBezTo>
                <a:cubicBezTo>
                  <a:pt x="581932" y="2547210"/>
                  <a:pt x="559700" y="2513729"/>
                  <a:pt x="544816" y="2477783"/>
                </a:cubicBezTo>
                <a:lnTo>
                  <a:pt x="537760" y="2454499"/>
                </a:lnTo>
                <a:lnTo>
                  <a:pt x="493226" y="2478977"/>
                </a:lnTo>
                <a:cubicBezTo>
                  <a:pt x="395493" y="2520806"/>
                  <a:pt x="278771" y="2503379"/>
                  <a:pt x="198638" y="2425523"/>
                </a:cubicBezTo>
                <a:cubicBezTo>
                  <a:pt x="118506" y="2347667"/>
                  <a:pt x="97722" y="2231496"/>
                  <a:pt x="136718" y="2132597"/>
                </a:cubicBezTo>
                <a:lnTo>
                  <a:pt x="147460" y="2111647"/>
                </a:lnTo>
                <a:lnTo>
                  <a:pt x="91367" y="2038555"/>
                </a:lnTo>
                <a:cubicBezTo>
                  <a:pt x="-45240" y="1804896"/>
                  <a:pt x="-31366" y="1441036"/>
                  <a:pt x="151258" y="1108317"/>
                </a:cubicBezTo>
                <a:cubicBezTo>
                  <a:pt x="273007" y="886505"/>
                  <a:pt x="446704" y="720531"/>
                  <a:pt x="629114" y="631499"/>
                </a:cubicBezTo>
                <a:lnTo>
                  <a:pt x="704284" y="603116"/>
                </a:lnTo>
                <a:lnTo>
                  <a:pt x="702716" y="593060"/>
                </a:lnTo>
                <a:cubicBezTo>
                  <a:pt x="705438" y="525741"/>
                  <a:pt x="733802" y="456644"/>
                  <a:pt x="787161" y="401725"/>
                </a:cubicBezTo>
                <a:cubicBezTo>
                  <a:pt x="893878" y="291887"/>
                  <a:pt x="1060166" y="280355"/>
                  <a:pt x="1158573" y="375967"/>
                </a:cubicBezTo>
                <a:cubicBezTo>
                  <a:pt x="1183175" y="399870"/>
                  <a:pt x="1201206" y="428207"/>
                  <a:pt x="1212745" y="458983"/>
                </a:cubicBezTo>
                <a:lnTo>
                  <a:pt x="1221567" y="515557"/>
                </a:lnTo>
                <a:lnTo>
                  <a:pt x="1222346" y="514596"/>
                </a:lnTo>
                <a:cubicBezTo>
                  <a:pt x="1329064" y="404758"/>
                  <a:pt x="1495351" y="393226"/>
                  <a:pt x="1593759" y="488838"/>
                </a:cubicBezTo>
                <a:lnTo>
                  <a:pt x="1616533" y="523738"/>
                </a:lnTo>
                <a:lnTo>
                  <a:pt x="1620542" y="514539"/>
                </a:lnTo>
                <a:cubicBezTo>
                  <a:pt x="1661302" y="409947"/>
                  <a:pt x="1690940" y="271894"/>
                  <a:pt x="1676086" y="0"/>
                </a:cubicBezTo>
                <a:cubicBezTo>
                  <a:pt x="1920292" y="459911"/>
                  <a:pt x="1827903" y="537763"/>
                  <a:pt x="1840699" y="735010"/>
                </a:cubicBezTo>
                <a:lnTo>
                  <a:pt x="1844097" y="768350"/>
                </a:lnTo>
                <a:lnTo>
                  <a:pt x="1885357" y="785607"/>
                </a:lnTo>
                <a:cubicBezTo>
                  <a:pt x="1907308" y="798151"/>
                  <a:pt x="1928054" y="813636"/>
                  <a:pt x="1947025" y="832069"/>
                </a:cubicBezTo>
                <a:cubicBezTo>
                  <a:pt x="2068446" y="950040"/>
                  <a:pt x="2071243" y="1144105"/>
                  <a:pt x="1953272" y="1265525"/>
                </a:cubicBezTo>
                <a:lnTo>
                  <a:pt x="1906472" y="1304891"/>
                </a:lnTo>
                <a:lnTo>
                  <a:pt x="1904020" y="1361574"/>
                </a:lnTo>
                <a:cubicBezTo>
                  <a:pt x="1875563" y="1567782"/>
                  <a:pt x="1768785" y="1787108"/>
                  <a:pt x="1590433" y="1970676"/>
                </a:cubicBezTo>
                <a:cubicBezTo>
                  <a:pt x="1545845" y="2016568"/>
                  <a:pt x="1498894" y="2058053"/>
                  <a:pt x="1450340" y="2095003"/>
                </a:cubicBezTo>
                <a:lnTo>
                  <a:pt x="1303480" y="2190276"/>
                </a:lnTo>
                <a:lnTo>
                  <a:pt x="1314823" y="2246117"/>
                </a:lnTo>
                <a:cubicBezTo>
                  <a:pt x="1315363" y="2315608"/>
                  <a:pt x="1289397" y="2385658"/>
                  <a:pt x="1236798" y="2439794"/>
                </a:cubicBezTo>
                <a:close/>
              </a:path>
            </a:pathLst>
          </a:custGeom>
          <a:noFill/>
          <a:ln w="12700" cap="flat" cmpd="sng">
            <a:solidFill>
              <a:srgbClr val="0070C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4" name="Google Shape;274;p3"/>
          <p:cNvSpPr txBox="1"/>
          <p:nvPr/>
        </p:nvSpPr>
        <p:spPr>
          <a:xfrm>
            <a:off x="1757200" y="185794"/>
            <a:ext cx="398032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NHIỆM VỤ</a:t>
            </a:r>
            <a:endParaRPr sz="3200" b="1" i="0" u="none" strike="noStrike" cap="none">
              <a:solidFill>
                <a:srgbClr val="002060"/>
              </a:solidFill>
              <a:latin typeface="Roboto"/>
              <a:ea typeface="Roboto"/>
              <a:cs typeface="Roboto"/>
              <a:sym typeface="Roboto"/>
            </a:endParaRPr>
          </a:p>
        </p:txBody>
      </p:sp>
      <p:sp>
        <p:nvSpPr>
          <p:cNvPr id="275" name="Google Shape;275;p3"/>
          <p:cNvSpPr txBox="1"/>
          <p:nvPr/>
        </p:nvSpPr>
        <p:spPr>
          <a:xfrm>
            <a:off x="8915338" y="2848334"/>
            <a:ext cx="3075712"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Mình sẽ làm</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“Bộ chữ số bí ẩn”</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để lập nhanh các số</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có nhiều chữ số</a:t>
            </a:r>
            <a:endParaRPr sz="2400" b="0" i="0" u="none" strike="noStrike" cap="none">
              <a:solidFill>
                <a:srgbClr val="002060"/>
              </a:solidFill>
              <a:latin typeface="Roboto"/>
              <a:ea typeface="Roboto"/>
              <a:cs typeface="Roboto"/>
              <a:sym typeface="Roboto"/>
            </a:endParaRPr>
          </a:p>
        </p:txBody>
      </p:sp>
      <p:sp>
        <p:nvSpPr>
          <p:cNvPr id="276" name="Google Shape;276;p3"/>
          <p:cNvSpPr txBox="1"/>
          <p:nvPr/>
        </p:nvSpPr>
        <p:spPr>
          <a:xfrm>
            <a:off x="-39926" y="2467355"/>
            <a:ext cx="3465095"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Có cách nào để lập</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nhanh các số mà</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không cần viết </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bảng không nhỉ?</a:t>
            </a:r>
            <a:endParaRPr sz="2400" b="0" i="0" u="none" strike="noStrike" cap="none">
              <a:solidFill>
                <a:srgbClr val="002060"/>
              </a:solidFill>
              <a:latin typeface="Roboto"/>
              <a:ea typeface="Roboto"/>
              <a:cs typeface="Roboto"/>
              <a:sym typeface="Roboto"/>
            </a:endParaRPr>
          </a:p>
        </p:txBody>
      </p:sp>
      <p:pic>
        <p:nvPicPr>
          <p:cNvPr id="277" name="Google Shape;277;p3"/>
          <p:cNvPicPr preferRelativeResize="0"/>
          <p:nvPr/>
        </p:nvPicPr>
        <p:blipFill rotWithShape="1">
          <a:blip r:embed="rId3">
            <a:alphaModFix/>
          </a:blip>
          <a:srcRect/>
          <a:stretch/>
        </p:blipFill>
        <p:spPr>
          <a:xfrm>
            <a:off x="10045066" y="-34304"/>
            <a:ext cx="2246550" cy="1550366"/>
          </a:xfrm>
          <a:prstGeom prst="rect">
            <a:avLst/>
          </a:prstGeom>
          <a:noFill/>
          <a:ln>
            <a:noFill/>
          </a:ln>
        </p:spPr>
      </p:pic>
      <p:sp>
        <p:nvSpPr>
          <p:cNvPr id="278" name="Google Shape;278;p3"/>
          <p:cNvSpPr/>
          <p:nvPr/>
        </p:nvSpPr>
        <p:spPr>
          <a:xfrm rot="8118226">
            <a:off x="471803" y="1608979"/>
            <a:ext cx="2768952" cy="3356176"/>
          </a:xfrm>
          <a:custGeom>
            <a:avLst/>
            <a:gdLst/>
            <a:ahLst/>
            <a:cxnLst/>
            <a:rect l="l" t="t" r="r" b="b"/>
            <a:pathLst>
              <a:path w="2768952" h="3356176" extrusionOk="0">
                <a:moveTo>
                  <a:pt x="707071" y="2522776"/>
                </a:moveTo>
                <a:cubicBezTo>
                  <a:pt x="486346" y="2304379"/>
                  <a:pt x="353486" y="2038974"/>
                  <a:pt x="317114" y="1786423"/>
                </a:cubicBezTo>
                <a:lnTo>
                  <a:pt x="316687" y="1777674"/>
                </a:lnTo>
                <a:lnTo>
                  <a:pt x="249734" y="1755907"/>
                </a:lnTo>
                <a:cubicBezTo>
                  <a:pt x="203736" y="1736092"/>
                  <a:pt x="160183" y="1707210"/>
                  <a:pt x="121925" y="1669355"/>
                </a:cubicBezTo>
                <a:cubicBezTo>
                  <a:pt x="-31107" y="1517937"/>
                  <a:pt x="-41488" y="1280300"/>
                  <a:pt x="98739" y="1138578"/>
                </a:cubicBezTo>
                <a:cubicBezTo>
                  <a:pt x="177617" y="1058859"/>
                  <a:pt x="287347" y="1026468"/>
                  <a:pt x="395499" y="1040336"/>
                </a:cubicBezTo>
                <a:lnTo>
                  <a:pt x="400240" y="1041639"/>
                </a:lnTo>
                <a:lnTo>
                  <a:pt x="416207" y="936572"/>
                </a:lnTo>
                <a:cubicBezTo>
                  <a:pt x="432562" y="891998"/>
                  <a:pt x="458205" y="850572"/>
                  <a:pt x="493262" y="815142"/>
                </a:cubicBezTo>
                <a:cubicBezTo>
                  <a:pt x="563376" y="744281"/>
                  <a:pt x="657867" y="710815"/>
                  <a:pt x="753957" y="713993"/>
                </a:cubicBezTo>
                <a:lnTo>
                  <a:pt x="775513" y="716759"/>
                </a:lnTo>
                <a:lnTo>
                  <a:pt x="788682" y="707650"/>
                </a:lnTo>
                <a:lnTo>
                  <a:pt x="777853" y="675503"/>
                </a:lnTo>
                <a:cubicBezTo>
                  <a:pt x="749775" y="556461"/>
                  <a:pt x="778586" y="430418"/>
                  <a:pt x="866228" y="341842"/>
                </a:cubicBezTo>
                <a:cubicBezTo>
                  <a:pt x="1006455" y="200119"/>
                  <a:pt x="1244189" y="207980"/>
                  <a:pt x="1397221" y="359398"/>
                </a:cubicBezTo>
                <a:cubicBezTo>
                  <a:pt x="1454608" y="416180"/>
                  <a:pt x="1491935" y="485086"/>
                  <a:pt x="1508782" y="556512"/>
                </a:cubicBezTo>
                <a:lnTo>
                  <a:pt x="1510437" y="568406"/>
                </a:lnTo>
                <a:lnTo>
                  <a:pt x="1677060" y="600325"/>
                </a:lnTo>
                <a:cubicBezTo>
                  <a:pt x="1734263" y="616641"/>
                  <a:pt x="1791275" y="636958"/>
                  <a:pt x="1847621" y="661231"/>
                </a:cubicBezTo>
                <a:lnTo>
                  <a:pt x="1847761" y="661301"/>
                </a:lnTo>
                <a:lnTo>
                  <a:pt x="1848741" y="658880"/>
                </a:lnTo>
                <a:cubicBezTo>
                  <a:pt x="1914053" y="514539"/>
                  <a:pt x="1991878" y="407841"/>
                  <a:pt x="1969596" y="0"/>
                </a:cubicBezTo>
                <a:cubicBezTo>
                  <a:pt x="2248690" y="525612"/>
                  <a:pt x="2088147" y="552210"/>
                  <a:pt x="2147422" y="828316"/>
                </a:cubicBezTo>
                <a:lnTo>
                  <a:pt x="2136043" y="828316"/>
                </a:lnTo>
                <a:lnTo>
                  <a:pt x="2173935" y="853956"/>
                </a:lnTo>
                <a:cubicBezTo>
                  <a:pt x="2225727" y="893863"/>
                  <a:pt x="2275907" y="937633"/>
                  <a:pt x="2324001" y="985219"/>
                </a:cubicBezTo>
                <a:cubicBezTo>
                  <a:pt x="2836998" y="1492806"/>
                  <a:pt x="2918347" y="2242370"/>
                  <a:pt x="2505700" y="2659417"/>
                </a:cubicBezTo>
                <a:cubicBezTo>
                  <a:pt x="2479909" y="2685482"/>
                  <a:pt x="2452799" y="2709631"/>
                  <a:pt x="2424511" y="2731879"/>
                </a:cubicBezTo>
                <a:lnTo>
                  <a:pt x="2419214" y="2735543"/>
                </a:lnTo>
                <a:lnTo>
                  <a:pt x="2427429" y="2749772"/>
                </a:lnTo>
                <a:cubicBezTo>
                  <a:pt x="2472666" y="2847413"/>
                  <a:pt x="2461063" y="2959729"/>
                  <a:pt x="2388923" y="3032639"/>
                </a:cubicBezTo>
                <a:cubicBezTo>
                  <a:pt x="2364877" y="3056941"/>
                  <a:pt x="2336380" y="3074566"/>
                  <a:pt x="2305438" y="3085625"/>
                </a:cubicBezTo>
                <a:lnTo>
                  <a:pt x="2211847" y="3098595"/>
                </a:lnTo>
                <a:lnTo>
                  <a:pt x="2206581" y="3120946"/>
                </a:lnTo>
                <a:cubicBezTo>
                  <a:pt x="2187844" y="3164281"/>
                  <a:pt x="2161085" y="3204640"/>
                  <a:pt x="2126225" y="3239872"/>
                </a:cubicBezTo>
                <a:cubicBezTo>
                  <a:pt x="1966865" y="3400931"/>
                  <a:pt x="1698557" y="3393841"/>
                  <a:pt x="1526943" y="3224036"/>
                </a:cubicBezTo>
                <a:cubicBezTo>
                  <a:pt x="1441135" y="3139133"/>
                  <a:pt x="1395748" y="3029628"/>
                  <a:pt x="1391733" y="2921216"/>
                </a:cubicBezTo>
                <a:lnTo>
                  <a:pt x="1393415" y="2892688"/>
                </a:lnTo>
                <a:lnTo>
                  <a:pt x="1256159" y="2861694"/>
                </a:lnTo>
                <a:cubicBezTo>
                  <a:pt x="1064074" y="2800670"/>
                  <a:pt x="872614" y="2686573"/>
                  <a:pt x="707071" y="2522776"/>
                </a:cubicBezTo>
                <a:close/>
              </a:path>
            </a:pathLst>
          </a:custGeom>
          <a:noFill/>
          <a:ln w="12700" cap="flat" cmpd="sng">
            <a:solidFill>
              <a:srgbClr val="0070C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79" name="Google Shape;279;p3"/>
          <p:cNvPicPr preferRelativeResize="0"/>
          <p:nvPr/>
        </p:nvPicPr>
        <p:blipFill rotWithShape="1">
          <a:blip r:embed="rId4">
            <a:alphaModFix/>
          </a:blip>
          <a:srcRect/>
          <a:stretch/>
        </p:blipFill>
        <p:spPr>
          <a:xfrm>
            <a:off x="7353238" y="4229318"/>
            <a:ext cx="1562100" cy="2371725"/>
          </a:xfrm>
          <a:prstGeom prst="rect">
            <a:avLst/>
          </a:prstGeom>
          <a:noFill/>
          <a:ln>
            <a:noFill/>
          </a:ln>
        </p:spPr>
      </p:pic>
      <p:pic>
        <p:nvPicPr>
          <p:cNvPr id="280" name="Google Shape;280;p3"/>
          <p:cNvPicPr preferRelativeResize="0"/>
          <p:nvPr/>
        </p:nvPicPr>
        <p:blipFill rotWithShape="1">
          <a:blip r:embed="rId5">
            <a:alphaModFix/>
          </a:blip>
          <a:srcRect/>
          <a:stretch/>
        </p:blipFill>
        <p:spPr>
          <a:xfrm>
            <a:off x="2566182" y="4212315"/>
            <a:ext cx="1457325" cy="2219325"/>
          </a:xfrm>
          <a:prstGeom prst="rect">
            <a:avLst/>
          </a:prstGeom>
          <a:noFill/>
          <a:ln>
            <a:noFill/>
          </a:ln>
        </p:spPr>
      </p:pic>
      <p:sp>
        <p:nvSpPr>
          <p:cNvPr id="10" name="Google Shape;499;p15"/>
          <p:cNvSpPr txBox="1"/>
          <p:nvPr/>
        </p:nvSpPr>
        <p:spPr>
          <a:xfrm>
            <a:off x="3929902" y="1050335"/>
            <a:ext cx="365227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2400" b="1" i="0" u="none" strike="noStrike" cap="none">
                <a:solidFill>
                  <a:srgbClr val="002060"/>
                </a:solidFill>
                <a:latin typeface="Roboto"/>
                <a:ea typeface="Roboto"/>
                <a:cs typeface="Roboto"/>
                <a:sym typeface="Roboto"/>
              </a:rPr>
              <a:t>Sản phẩm đảm bảo các yêu cầu sau:</a:t>
            </a:r>
            <a:endParaRPr sz="2400"/>
          </a:p>
        </p:txBody>
      </p:sp>
      <p:sp>
        <p:nvSpPr>
          <p:cNvPr id="11" name="Google Shape;501;p15"/>
          <p:cNvSpPr txBox="1"/>
          <p:nvPr/>
        </p:nvSpPr>
        <p:spPr>
          <a:xfrm>
            <a:off x="3808753" y="1931312"/>
            <a:ext cx="3955961"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Sử dụng để lập các số có 6 chữ số; nhận biết giá trị theo vị trí của từng chữ số trong mỗi số.</a:t>
            </a:r>
            <a:endParaRPr sz="2400" b="0" i="0" u="none" strike="noStrike" cap="none">
              <a:solidFill>
                <a:srgbClr val="002060"/>
              </a:solidFill>
              <a:latin typeface="Roboto"/>
              <a:ea typeface="Roboto"/>
              <a:cs typeface="Roboto"/>
              <a:sym typeface="Roboto"/>
            </a:endParaRPr>
          </a:p>
        </p:txBody>
      </p:sp>
      <p:sp>
        <p:nvSpPr>
          <p:cNvPr id="12" name="Google Shape;502;p15"/>
          <p:cNvSpPr txBox="1"/>
          <p:nvPr/>
        </p:nvSpPr>
        <p:spPr>
          <a:xfrm>
            <a:off x="3747361" y="3600975"/>
            <a:ext cx="4001636"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Dễ sử dụng, đảm bảo tính thẩm mĩ và chắc chắn.</a:t>
            </a:r>
            <a:endParaRPr sz="2400" b="0" i="0" u="none" strike="noStrike" cap="none">
              <a:solidFill>
                <a:srgbClr val="00206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par>
                                <p:cTn id="8" presetID="10" presetClass="entr" presetSubtype="0" fill="hold" nodeType="withEffect">
                                  <p:stCondLst>
                                    <p:cond delay="0"/>
                                  </p:stCondLst>
                                  <p:childTnLst>
                                    <p:set>
                                      <p:cBhvr>
                                        <p:cTn id="9" dur="1" fill="hold">
                                          <p:stCondLst>
                                            <p:cond delay="0"/>
                                          </p:stCondLst>
                                        </p:cTn>
                                        <p:tgtEl>
                                          <p:spTgt spid="276"/>
                                        </p:tgtEl>
                                        <p:attrNameLst>
                                          <p:attrName>style.visibility</p:attrName>
                                        </p:attrNameLst>
                                      </p:cBhvr>
                                      <p:to>
                                        <p:strVal val="visible"/>
                                      </p:to>
                                    </p:set>
                                    <p:animEffect transition="in" filter="fade">
                                      <p:cBhvr>
                                        <p:cTn id="10" dur="500"/>
                                        <p:tgtEl>
                                          <p:spTgt spid="276"/>
                                        </p:tgtEl>
                                      </p:cBhvr>
                                    </p:animEffect>
                                  </p:childTnLst>
                                </p:cTn>
                              </p:par>
                              <p:par>
                                <p:cTn id="11" presetID="10" presetClass="entr" presetSubtype="0" fill="hold" nodeType="withEffect">
                                  <p:stCondLst>
                                    <p:cond delay="0"/>
                                  </p:stCondLst>
                                  <p:childTnLst>
                                    <p:set>
                                      <p:cBhvr>
                                        <p:cTn id="12" dur="1" fill="hold">
                                          <p:stCondLst>
                                            <p:cond delay="0"/>
                                          </p:stCondLst>
                                        </p:cTn>
                                        <p:tgtEl>
                                          <p:spTgt spid="280"/>
                                        </p:tgtEl>
                                        <p:attrNameLst>
                                          <p:attrName>style.visibility</p:attrName>
                                        </p:attrNameLst>
                                      </p:cBhvr>
                                      <p:to>
                                        <p:strVal val="visible"/>
                                      </p:to>
                                    </p:set>
                                    <p:animEffect transition="in" filter="fade">
                                      <p:cBhvr>
                                        <p:cTn id="13" dur="500"/>
                                        <p:tgtEl>
                                          <p:spTgt spid="28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75"/>
                                        </p:tgtEl>
                                        <p:attrNameLst>
                                          <p:attrName>style.visibility</p:attrName>
                                        </p:attrNameLst>
                                      </p:cBhvr>
                                      <p:to>
                                        <p:strVal val="visible"/>
                                      </p:to>
                                    </p:set>
                                    <p:animEffect transition="in" filter="fade">
                                      <p:cBhvr>
                                        <p:cTn id="18" dur="500"/>
                                        <p:tgtEl>
                                          <p:spTgt spid="275"/>
                                        </p:tgtEl>
                                      </p:cBhvr>
                                    </p:animEffect>
                                  </p:childTnLst>
                                </p:cTn>
                              </p:par>
                              <p:par>
                                <p:cTn id="19" presetID="10" presetClass="entr" presetSubtype="0" fill="hold" nodeType="withEffect">
                                  <p:stCondLst>
                                    <p:cond delay="0"/>
                                  </p:stCondLst>
                                  <p:childTnLst>
                                    <p:set>
                                      <p:cBhvr>
                                        <p:cTn id="20" dur="1" fill="hold">
                                          <p:stCondLst>
                                            <p:cond delay="0"/>
                                          </p:stCondLst>
                                        </p:cTn>
                                        <p:tgtEl>
                                          <p:spTgt spid="279"/>
                                        </p:tgtEl>
                                        <p:attrNameLst>
                                          <p:attrName>style.visibility</p:attrName>
                                        </p:attrNameLst>
                                      </p:cBhvr>
                                      <p:to>
                                        <p:strVal val="visible"/>
                                      </p:to>
                                    </p:set>
                                    <p:animEffect transition="in" filter="fade">
                                      <p:cBhvr>
                                        <p:cTn id="21" dur="500"/>
                                        <p:tgtEl>
                                          <p:spTgt spid="279"/>
                                        </p:tgtEl>
                                      </p:cBhvr>
                                    </p:animEffect>
                                  </p:childTnLst>
                                </p:cTn>
                              </p:par>
                              <p:par>
                                <p:cTn id="22" presetID="10" presetClass="entr" presetSubtype="0" fill="hold" nodeType="withEffect">
                                  <p:stCondLst>
                                    <p:cond delay="0"/>
                                  </p:stCondLst>
                                  <p:childTnLst>
                                    <p:set>
                                      <p:cBhvr>
                                        <p:cTn id="23" dur="1" fill="hold">
                                          <p:stCondLst>
                                            <p:cond delay="0"/>
                                          </p:stCondLst>
                                        </p:cTn>
                                        <p:tgtEl>
                                          <p:spTgt spid="273"/>
                                        </p:tgtEl>
                                        <p:attrNameLst>
                                          <p:attrName>style.visibility</p:attrName>
                                        </p:attrNameLst>
                                      </p:cBhvr>
                                      <p:to>
                                        <p:strVal val="visible"/>
                                      </p:to>
                                    </p:set>
                                    <p:animEffect transition="in" filter="fade">
                                      <p:cBhvr>
                                        <p:cTn id="24" dur="500"/>
                                        <p:tgtEl>
                                          <p:spTgt spid="2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4"/>
                                        </p:tgtEl>
                                        <p:attrNameLst>
                                          <p:attrName>style.visibility</p:attrName>
                                        </p:attrNameLst>
                                      </p:cBhvr>
                                      <p:to>
                                        <p:strVal val="visible"/>
                                      </p:to>
                                    </p:set>
                                    <p:animEffect transition="in" filter="fade">
                                      <p:cBhvr>
                                        <p:cTn id="38" dur="500"/>
                                        <p:tgtEl>
                                          <p:spTgt spid="27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
          <p:cNvSpPr txBox="1"/>
          <p:nvPr/>
        </p:nvSpPr>
        <p:spPr>
          <a:xfrm>
            <a:off x="3723840" y="2931537"/>
            <a:ext cx="513441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3200"/>
              <a:buFont typeface="Pangolin"/>
              <a:buNone/>
            </a:pPr>
            <a:r>
              <a:rPr lang="en-US" sz="4000" b="1" i="0" u="none" strike="noStrike" cap="none">
                <a:solidFill>
                  <a:srgbClr val="00B050"/>
                </a:solidFill>
                <a:latin typeface="Pangolin"/>
                <a:ea typeface="Pangolin"/>
                <a:cs typeface="Pangolin"/>
                <a:sym typeface="Pangolin"/>
              </a:rPr>
              <a:t>PHIẾU HỌC TẬP SỐ 1</a:t>
            </a:r>
            <a:endParaRPr sz="4000" b="1" i="0" u="none" strike="noStrike" cap="none">
              <a:solidFill>
                <a:srgbClr val="00B050"/>
              </a:solidFill>
              <a:latin typeface="Pangolin"/>
              <a:ea typeface="Pangolin"/>
              <a:cs typeface="Pangolin"/>
              <a:sym typeface="Pangolin"/>
            </a:endParaRPr>
          </a:p>
        </p:txBody>
      </p:sp>
      <p:pic>
        <p:nvPicPr>
          <p:cNvPr id="337" name="Google Shape;337;p5"/>
          <p:cNvPicPr preferRelativeResize="0"/>
          <p:nvPr/>
        </p:nvPicPr>
        <p:blipFill rotWithShape="1">
          <a:blip r:embed="rId3">
            <a:alphaModFix/>
          </a:blip>
          <a:srcRect/>
          <a:stretch/>
        </p:blipFill>
        <p:spPr>
          <a:xfrm>
            <a:off x="10045066" y="-34304"/>
            <a:ext cx="2246550" cy="15503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4"/>
          <p:cNvPicPr preferRelativeResize="0"/>
          <p:nvPr/>
        </p:nvPicPr>
        <p:blipFill rotWithShape="1">
          <a:blip r:embed="rId3">
            <a:alphaModFix/>
          </a:blip>
          <a:srcRect/>
          <a:stretch/>
        </p:blipFill>
        <p:spPr>
          <a:xfrm>
            <a:off x="584629" y="1599564"/>
            <a:ext cx="10899156" cy="4306657"/>
          </a:xfrm>
          <a:prstGeom prst="rect">
            <a:avLst/>
          </a:prstGeom>
          <a:noFill/>
          <a:ln>
            <a:noFill/>
          </a:ln>
        </p:spPr>
      </p:pic>
      <p:sp>
        <p:nvSpPr>
          <p:cNvPr id="287" name="Google Shape;287;p4"/>
          <p:cNvSpPr txBox="1"/>
          <p:nvPr/>
        </p:nvSpPr>
        <p:spPr>
          <a:xfrm>
            <a:off x="2524388" y="324651"/>
            <a:ext cx="677283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HOÀN THÀNH BẢNG SAU</a:t>
            </a:r>
            <a:endParaRPr sz="3200" b="1" i="0" u="none" strike="noStrike" cap="none">
              <a:solidFill>
                <a:srgbClr val="002060"/>
              </a:solidFill>
              <a:latin typeface="Roboto"/>
              <a:ea typeface="Roboto"/>
              <a:cs typeface="Roboto"/>
              <a:sym typeface="Roboto"/>
            </a:endParaRPr>
          </a:p>
        </p:txBody>
      </p:sp>
      <p:pic>
        <p:nvPicPr>
          <p:cNvPr id="288" name="Google Shape;288;p4"/>
          <p:cNvPicPr preferRelativeResize="0"/>
          <p:nvPr/>
        </p:nvPicPr>
        <p:blipFill rotWithShape="1">
          <a:blip r:embed="rId4">
            <a:alphaModFix/>
          </a:blip>
          <a:srcRect/>
          <a:stretch/>
        </p:blipFill>
        <p:spPr>
          <a:xfrm>
            <a:off x="10045066" y="-34304"/>
            <a:ext cx="2246550" cy="1550366"/>
          </a:xfrm>
          <a:prstGeom prst="rect">
            <a:avLst/>
          </a:prstGeom>
          <a:noFill/>
          <a:ln>
            <a:noFill/>
          </a:ln>
        </p:spPr>
      </p:pic>
      <p:sp>
        <p:nvSpPr>
          <p:cNvPr id="289" name="Google Shape;289;p4"/>
          <p:cNvSpPr txBox="1"/>
          <p:nvPr/>
        </p:nvSpPr>
        <p:spPr>
          <a:xfrm>
            <a:off x="5397943" y="2912415"/>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1</a:t>
            </a:r>
            <a:endParaRPr sz="2400" b="0" i="0" u="none" strike="noStrike" cap="none">
              <a:solidFill>
                <a:srgbClr val="FF0000"/>
              </a:solidFill>
              <a:latin typeface="Roboto"/>
              <a:ea typeface="Roboto"/>
              <a:cs typeface="Roboto"/>
              <a:sym typeface="Roboto"/>
            </a:endParaRPr>
          </a:p>
        </p:txBody>
      </p:sp>
      <p:sp>
        <p:nvSpPr>
          <p:cNvPr id="290" name="Google Shape;290;p4"/>
          <p:cNvSpPr/>
          <p:nvPr/>
        </p:nvSpPr>
        <p:spPr>
          <a:xfrm>
            <a:off x="1870362" y="2815936"/>
            <a:ext cx="3304309" cy="6546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000"/>
              <a:buFont typeface="Roboto"/>
              <a:buNone/>
            </a:pPr>
            <a:r>
              <a:rPr lang="en-US" sz="2000" b="0" i="0" u="none" strike="noStrike" cap="none">
                <a:solidFill>
                  <a:srgbClr val="00B050"/>
                </a:solidFill>
                <a:latin typeface="Roboto"/>
                <a:ea typeface="Roboto"/>
                <a:cs typeface="Roboto"/>
                <a:sym typeface="Roboto"/>
              </a:rPr>
              <a:t>Một trăm hai mươi lăm nghìn bốn trăm ba mươi hai</a:t>
            </a:r>
            <a:endParaRPr/>
          </a:p>
        </p:txBody>
      </p:sp>
      <p:sp>
        <p:nvSpPr>
          <p:cNvPr id="291" name="Google Shape;291;p4"/>
          <p:cNvSpPr txBox="1"/>
          <p:nvPr/>
        </p:nvSpPr>
        <p:spPr>
          <a:xfrm>
            <a:off x="6437681" y="2912415"/>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2</a:t>
            </a:r>
            <a:endParaRPr sz="2400" b="0" i="0" u="none" strike="noStrike" cap="none">
              <a:solidFill>
                <a:srgbClr val="FF0000"/>
              </a:solidFill>
              <a:latin typeface="Roboto"/>
              <a:ea typeface="Roboto"/>
              <a:cs typeface="Roboto"/>
              <a:sym typeface="Roboto"/>
            </a:endParaRPr>
          </a:p>
        </p:txBody>
      </p:sp>
      <p:sp>
        <p:nvSpPr>
          <p:cNvPr id="292" name="Google Shape;292;p4"/>
          <p:cNvSpPr txBox="1"/>
          <p:nvPr/>
        </p:nvSpPr>
        <p:spPr>
          <a:xfrm>
            <a:off x="7477419" y="2912415"/>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5</a:t>
            </a:r>
            <a:endParaRPr sz="2400" b="0" i="0" u="none" strike="noStrike" cap="none">
              <a:solidFill>
                <a:srgbClr val="FF0000"/>
              </a:solidFill>
              <a:latin typeface="Roboto"/>
              <a:ea typeface="Roboto"/>
              <a:cs typeface="Roboto"/>
              <a:sym typeface="Roboto"/>
            </a:endParaRPr>
          </a:p>
        </p:txBody>
      </p:sp>
      <p:sp>
        <p:nvSpPr>
          <p:cNvPr id="293" name="Google Shape;293;p4"/>
          <p:cNvSpPr txBox="1"/>
          <p:nvPr/>
        </p:nvSpPr>
        <p:spPr>
          <a:xfrm>
            <a:off x="8517157" y="2912415"/>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4</a:t>
            </a:r>
            <a:endParaRPr sz="2400" b="0" i="0" u="none" strike="noStrike" cap="none">
              <a:solidFill>
                <a:srgbClr val="FF0000"/>
              </a:solidFill>
              <a:latin typeface="Roboto"/>
              <a:ea typeface="Roboto"/>
              <a:cs typeface="Roboto"/>
              <a:sym typeface="Roboto"/>
            </a:endParaRPr>
          </a:p>
        </p:txBody>
      </p:sp>
      <p:sp>
        <p:nvSpPr>
          <p:cNvPr id="294" name="Google Shape;294;p4"/>
          <p:cNvSpPr txBox="1"/>
          <p:nvPr/>
        </p:nvSpPr>
        <p:spPr>
          <a:xfrm>
            <a:off x="9556895" y="2912415"/>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3</a:t>
            </a:r>
            <a:endParaRPr sz="2400" b="0" i="0" u="none" strike="noStrike" cap="none">
              <a:solidFill>
                <a:srgbClr val="FF0000"/>
              </a:solidFill>
              <a:latin typeface="Roboto"/>
              <a:ea typeface="Roboto"/>
              <a:cs typeface="Roboto"/>
              <a:sym typeface="Roboto"/>
            </a:endParaRPr>
          </a:p>
        </p:txBody>
      </p:sp>
      <p:sp>
        <p:nvSpPr>
          <p:cNvPr id="295" name="Google Shape;295;p4"/>
          <p:cNvSpPr txBox="1"/>
          <p:nvPr/>
        </p:nvSpPr>
        <p:spPr>
          <a:xfrm>
            <a:off x="10596635" y="2912415"/>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2</a:t>
            </a:r>
            <a:endParaRPr sz="2400" b="0" i="0" u="none" strike="noStrike" cap="none">
              <a:solidFill>
                <a:srgbClr val="FF0000"/>
              </a:solidFill>
              <a:latin typeface="Roboto"/>
              <a:ea typeface="Roboto"/>
              <a:cs typeface="Roboto"/>
              <a:sym typeface="Roboto"/>
            </a:endParaRPr>
          </a:p>
        </p:txBody>
      </p:sp>
      <p:sp>
        <p:nvSpPr>
          <p:cNvPr id="296" name="Google Shape;296;p4"/>
          <p:cNvSpPr txBox="1"/>
          <p:nvPr/>
        </p:nvSpPr>
        <p:spPr>
          <a:xfrm>
            <a:off x="6437681" y="3639778"/>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3</a:t>
            </a:r>
            <a:endParaRPr sz="2400" b="0" i="0" u="none" strike="noStrike" cap="none">
              <a:solidFill>
                <a:srgbClr val="FF0000"/>
              </a:solidFill>
              <a:latin typeface="Roboto"/>
              <a:ea typeface="Roboto"/>
              <a:cs typeface="Roboto"/>
              <a:sym typeface="Roboto"/>
            </a:endParaRPr>
          </a:p>
        </p:txBody>
      </p:sp>
      <p:sp>
        <p:nvSpPr>
          <p:cNvPr id="297" name="Google Shape;297;p4"/>
          <p:cNvSpPr txBox="1"/>
          <p:nvPr/>
        </p:nvSpPr>
        <p:spPr>
          <a:xfrm>
            <a:off x="7477419" y="3639778"/>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5</a:t>
            </a:r>
            <a:endParaRPr sz="2400" b="0" i="0" u="none" strike="noStrike" cap="none">
              <a:solidFill>
                <a:srgbClr val="FF0000"/>
              </a:solidFill>
              <a:latin typeface="Roboto"/>
              <a:ea typeface="Roboto"/>
              <a:cs typeface="Roboto"/>
              <a:sym typeface="Roboto"/>
            </a:endParaRPr>
          </a:p>
        </p:txBody>
      </p:sp>
      <p:sp>
        <p:nvSpPr>
          <p:cNvPr id="298" name="Google Shape;298;p4"/>
          <p:cNvSpPr txBox="1"/>
          <p:nvPr/>
        </p:nvSpPr>
        <p:spPr>
          <a:xfrm>
            <a:off x="8517157" y="3639778"/>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4</a:t>
            </a:r>
            <a:endParaRPr sz="2400" b="0" i="0" u="none" strike="noStrike" cap="none">
              <a:solidFill>
                <a:srgbClr val="FF0000"/>
              </a:solidFill>
              <a:latin typeface="Roboto"/>
              <a:ea typeface="Roboto"/>
              <a:cs typeface="Roboto"/>
              <a:sym typeface="Roboto"/>
            </a:endParaRPr>
          </a:p>
        </p:txBody>
      </p:sp>
      <p:sp>
        <p:nvSpPr>
          <p:cNvPr id="299" name="Google Shape;299;p4"/>
          <p:cNvSpPr txBox="1"/>
          <p:nvPr/>
        </p:nvSpPr>
        <p:spPr>
          <a:xfrm>
            <a:off x="9556895" y="3639778"/>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0</a:t>
            </a:r>
            <a:endParaRPr sz="2400" b="0" i="0" u="none" strike="noStrike" cap="none">
              <a:solidFill>
                <a:srgbClr val="FF0000"/>
              </a:solidFill>
              <a:latin typeface="Roboto"/>
              <a:ea typeface="Roboto"/>
              <a:cs typeface="Roboto"/>
              <a:sym typeface="Roboto"/>
            </a:endParaRPr>
          </a:p>
        </p:txBody>
      </p:sp>
      <p:sp>
        <p:nvSpPr>
          <p:cNvPr id="300" name="Google Shape;300;p4"/>
          <p:cNvSpPr txBox="1"/>
          <p:nvPr/>
        </p:nvSpPr>
        <p:spPr>
          <a:xfrm>
            <a:off x="10596635" y="3639778"/>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0</a:t>
            </a:r>
            <a:endParaRPr sz="2400" b="0" i="0" u="none" strike="noStrike" cap="none">
              <a:solidFill>
                <a:srgbClr val="FF0000"/>
              </a:solidFill>
              <a:latin typeface="Roboto"/>
              <a:ea typeface="Roboto"/>
              <a:cs typeface="Roboto"/>
              <a:sym typeface="Roboto"/>
            </a:endParaRPr>
          </a:p>
        </p:txBody>
      </p:sp>
      <p:sp>
        <p:nvSpPr>
          <p:cNvPr id="301" name="Google Shape;301;p4"/>
          <p:cNvSpPr txBox="1"/>
          <p:nvPr/>
        </p:nvSpPr>
        <p:spPr>
          <a:xfrm>
            <a:off x="6437681" y="5104896"/>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2</a:t>
            </a:r>
            <a:endParaRPr sz="2400" b="0" i="0" u="none" strike="noStrike" cap="none">
              <a:solidFill>
                <a:srgbClr val="FF0000"/>
              </a:solidFill>
              <a:latin typeface="Roboto"/>
              <a:ea typeface="Roboto"/>
              <a:cs typeface="Roboto"/>
              <a:sym typeface="Roboto"/>
            </a:endParaRPr>
          </a:p>
        </p:txBody>
      </p:sp>
      <p:sp>
        <p:nvSpPr>
          <p:cNvPr id="302" name="Google Shape;302;p4"/>
          <p:cNvSpPr txBox="1"/>
          <p:nvPr/>
        </p:nvSpPr>
        <p:spPr>
          <a:xfrm>
            <a:off x="7477419" y="5104896"/>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4</a:t>
            </a:r>
            <a:endParaRPr sz="2400" b="0" i="0" u="none" strike="noStrike" cap="none">
              <a:solidFill>
                <a:srgbClr val="FF0000"/>
              </a:solidFill>
              <a:latin typeface="Roboto"/>
              <a:ea typeface="Roboto"/>
              <a:cs typeface="Roboto"/>
              <a:sym typeface="Roboto"/>
            </a:endParaRPr>
          </a:p>
        </p:txBody>
      </p:sp>
      <p:sp>
        <p:nvSpPr>
          <p:cNvPr id="303" name="Google Shape;303;p4"/>
          <p:cNvSpPr txBox="1"/>
          <p:nvPr/>
        </p:nvSpPr>
        <p:spPr>
          <a:xfrm>
            <a:off x="8517157" y="5104896"/>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0</a:t>
            </a:r>
            <a:endParaRPr sz="2400" b="0" i="0" u="none" strike="noStrike" cap="none">
              <a:solidFill>
                <a:srgbClr val="FF0000"/>
              </a:solidFill>
              <a:latin typeface="Roboto"/>
              <a:ea typeface="Roboto"/>
              <a:cs typeface="Roboto"/>
              <a:sym typeface="Roboto"/>
            </a:endParaRPr>
          </a:p>
        </p:txBody>
      </p:sp>
      <p:sp>
        <p:nvSpPr>
          <p:cNvPr id="304" name="Google Shape;304;p4"/>
          <p:cNvSpPr txBox="1"/>
          <p:nvPr/>
        </p:nvSpPr>
        <p:spPr>
          <a:xfrm>
            <a:off x="9556895" y="5104896"/>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6</a:t>
            </a:r>
            <a:endParaRPr sz="2400" b="0" i="0" u="none" strike="noStrike" cap="none">
              <a:solidFill>
                <a:srgbClr val="FF0000"/>
              </a:solidFill>
              <a:latin typeface="Roboto"/>
              <a:ea typeface="Roboto"/>
              <a:cs typeface="Roboto"/>
              <a:sym typeface="Roboto"/>
            </a:endParaRPr>
          </a:p>
        </p:txBody>
      </p:sp>
      <p:sp>
        <p:nvSpPr>
          <p:cNvPr id="305" name="Google Shape;305;p4"/>
          <p:cNvSpPr txBox="1"/>
          <p:nvPr/>
        </p:nvSpPr>
        <p:spPr>
          <a:xfrm>
            <a:off x="10596635" y="5104896"/>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5</a:t>
            </a:r>
            <a:endParaRPr sz="2400" b="0" i="0" u="none" strike="noStrike" cap="none">
              <a:solidFill>
                <a:srgbClr val="FF0000"/>
              </a:solidFill>
              <a:latin typeface="Roboto"/>
              <a:ea typeface="Roboto"/>
              <a:cs typeface="Roboto"/>
              <a:sym typeface="Roboto"/>
            </a:endParaRPr>
          </a:p>
        </p:txBody>
      </p:sp>
      <p:sp>
        <p:nvSpPr>
          <p:cNvPr id="306" name="Google Shape;306;p4"/>
          <p:cNvSpPr txBox="1"/>
          <p:nvPr/>
        </p:nvSpPr>
        <p:spPr>
          <a:xfrm>
            <a:off x="875121" y="3622752"/>
            <a:ext cx="1213452"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35 400</a:t>
            </a:r>
            <a:endParaRPr sz="2400" b="0" i="0" u="none" strike="noStrike" cap="none">
              <a:solidFill>
                <a:srgbClr val="FF0000"/>
              </a:solidFill>
              <a:latin typeface="Roboto"/>
              <a:ea typeface="Roboto"/>
              <a:cs typeface="Roboto"/>
              <a:sym typeface="Roboto"/>
            </a:endParaRPr>
          </a:p>
        </p:txBody>
      </p:sp>
      <p:sp>
        <p:nvSpPr>
          <p:cNvPr id="307" name="Google Shape;307;p4"/>
          <p:cNvSpPr txBox="1"/>
          <p:nvPr/>
        </p:nvSpPr>
        <p:spPr>
          <a:xfrm>
            <a:off x="688083" y="4426387"/>
            <a:ext cx="1326478"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415 389</a:t>
            </a:r>
            <a:endParaRPr sz="2400" b="0" i="0" u="none" strike="noStrike" cap="none">
              <a:solidFill>
                <a:srgbClr val="FF0000"/>
              </a:solidFill>
              <a:latin typeface="Roboto"/>
              <a:ea typeface="Roboto"/>
              <a:cs typeface="Roboto"/>
              <a:sym typeface="Roboto"/>
            </a:endParaRPr>
          </a:p>
        </p:txBody>
      </p:sp>
      <p:sp>
        <p:nvSpPr>
          <p:cNvPr id="308" name="Google Shape;308;p4"/>
          <p:cNvSpPr/>
          <p:nvPr/>
        </p:nvSpPr>
        <p:spPr>
          <a:xfrm>
            <a:off x="1870362" y="4350548"/>
            <a:ext cx="3304309" cy="6546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000"/>
              <a:buFont typeface="Roboto"/>
              <a:buNone/>
            </a:pPr>
            <a:r>
              <a:rPr lang="en-US" sz="2000" b="0" i="0" u="none" strike="noStrike" cap="none">
                <a:solidFill>
                  <a:srgbClr val="00B050"/>
                </a:solidFill>
                <a:latin typeface="Roboto"/>
                <a:ea typeface="Roboto"/>
                <a:cs typeface="Roboto"/>
                <a:sym typeface="Roboto"/>
              </a:rPr>
              <a:t>Bốn trăm mười lăm nghìn ba trăm tám mươi chín</a:t>
            </a:r>
            <a:endParaRPr/>
          </a:p>
        </p:txBody>
      </p:sp>
      <p:sp>
        <p:nvSpPr>
          <p:cNvPr id="309" name="Google Shape;309;p4"/>
          <p:cNvSpPr/>
          <p:nvPr/>
        </p:nvSpPr>
        <p:spPr>
          <a:xfrm>
            <a:off x="1901535" y="5046599"/>
            <a:ext cx="3304309" cy="6546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000"/>
              <a:buFont typeface="Roboto"/>
              <a:buNone/>
            </a:pPr>
            <a:r>
              <a:rPr lang="en-US" sz="2000" b="0" i="0" u="none" strike="noStrike" cap="none">
                <a:solidFill>
                  <a:srgbClr val="00B050"/>
                </a:solidFill>
                <a:latin typeface="Roboto"/>
                <a:ea typeface="Roboto"/>
                <a:cs typeface="Roboto"/>
                <a:sym typeface="Roboto"/>
              </a:rPr>
              <a:t>Hai mươi tư nghìn không trăm sáu mươi lăm</a:t>
            </a:r>
            <a:endParaRPr/>
          </a:p>
        </p:txBody>
      </p:sp>
      <p:sp>
        <p:nvSpPr>
          <p:cNvPr id="310" name="Google Shape;310;p4"/>
          <p:cNvSpPr/>
          <p:nvPr/>
        </p:nvSpPr>
        <p:spPr>
          <a:xfrm>
            <a:off x="1974505" y="2888125"/>
            <a:ext cx="3096021" cy="547899"/>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1" name="Google Shape;311;p4"/>
          <p:cNvSpPr/>
          <p:nvPr/>
        </p:nvSpPr>
        <p:spPr>
          <a:xfrm>
            <a:off x="2005678" y="4400342"/>
            <a:ext cx="3096021" cy="602457"/>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2" name="Google Shape;312;p4"/>
          <p:cNvSpPr/>
          <p:nvPr/>
        </p:nvSpPr>
        <p:spPr>
          <a:xfrm>
            <a:off x="2005678" y="5054474"/>
            <a:ext cx="3096021" cy="654628"/>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3" name="Google Shape;313;p4"/>
          <p:cNvSpPr/>
          <p:nvPr/>
        </p:nvSpPr>
        <p:spPr>
          <a:xfrm>
            <a:off x="690368" y="3569848"/>
            <a:ext cx="1211167" cy="601524"/>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4" name="Google Shape;314;p4"/>
          <p:cNvSpPr/>
          <p:nvPr/>
        </p:nvSpPr>
        <p:spPr>
          <a:xfrm>
            <a:off x="787502" y="4485279"/>
            <a:ext cx="1114033" cy="468026"/>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5" name="Google Shape;315;p4"/>
          <p:cNvSpPr/>
          <p:nvPr/>
        </p:nvSpPr>
        <p:spPr>
          <a:xfrm>
            <a:off x="5340659" y="2963968"/>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6" name="Google Shape;316;p4"/>
          <p:cNvSpPr/>
          <p:nvPr/>
        </p:nvSpPr>
        <p:spPr>
          <a:xfrm>
            <a:off x="6336099" y="2963968"/>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7" name="Google Shape;317;p4"/>
          <p:cNvSpPr/>
          <p:nvPr/>
        </p:nvSpPr>
        <p:spPr>
          <a:xfrm>
            <a:off x="7424660" y="2963968"/>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8" name="Google Shape;318;p4"/>
          <p:cNvSpPr/>
          <p:nvPr/>
        </p:nvSpPr>
        <p:spPr>
          <a:xfrm>
            <a:off x="8380061" y="2963968"/>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9" name="Google Shape;319;p4"/>
          <p:cNvSpPr/>
          <p:nvPr/>
        </p:nvSpPr>
        <p:spPr>
          <a:xfrm>
            <a:off x="9417620" y="2963968"/>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0" name="Google Shape;320;p4"/>
          <p:cNvSpPr/>
          <p:nvPr/>
        </p:nvSpPr>
        <p:spPr>
          <a:xfrm>
            <a:off x="10450702" y="2963968"/>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1" name="Google Shape;321;p4"/>
          <p:cNvSpPr/>
          <p:nvPr/>
        </p:nvSpPr>
        <p:spPr>
          <a:xfrm>
            <a:off x="6336099" y="3654106"/>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2" name="Google Shape;322;p4"/>
          <p:cNvSpPr/>
          <p:nvPr/>
        </p:nvSpPr>
        <p:spPr>
          <a:xfrm>
            <a:off x="7424660" y="3654106"/>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3" name="Google Shape;323;p4"/>
          <p:cNvSpPr/>
          <p:nvPr/>
        </p:nvSpPr>
        <p:spPr>
          <a:xfrm>
            <a:off x="8380061" y="3654106"/>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4" name="Google Shape;324;p4"/>
          <p:cNvSpPr/>
          <p:nvPr/>
        </p:nvSpPr>
        <p:spPr>
          <a:xfrm>
            <a:off x="9417620" y="3654106"/>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5" name="Google Shape;325;p4"/>
          <p:cNvSpPr/>
          <p:nvPr/>
        </p:nvSpPr>
        <p:spPr>
          <a:xfrm>
            <a:off x="10450702" y="3654106"/>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6" name="Google Shape;326;p4"/>
          <p:cNvSpPr/>
          <p:nvPr/>
        </p:nvSpPr>
        <p:spPr>
          <a:xfrm>
            <a:off x="6305427" y="5092534"/>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7" name="Google Shape;327;p4"/>
          <p:cNvSpPr/>
          <p:nvPr/>
        </p:nvSpPr>
        <p:spPr>
          <a:xfrm>
            <a:off x="7393988" y="5092534"/>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8" name="Google Shape;328;p4"/>
          <p:cNvSpPr/>
          <p:nvPr/>
        </p:nvSpPr>
        <p:spPr>
          <a:xfrm>
            <a:off x="8349389" y="5092534"/>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9" name="Google Shape;329;p4"/>
          <p:cNvSpPr/>
          <p:nvPr/>
        </p:nvSpPr>
        <p:spPr>
          <a:xfrm>
            <a:off x="9386948" y="5092534"/>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30" name="Google Shape;330;p4"/>
          <p:cNvSpPr/>
          <p:nvPr/>
        </p:nvSpPr>
        <p:spPr>
          <a:xfrm>
            <a:off x="10420030" y="5092534"/>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500"/>
                                        <p:tgtEl>
                                          <p:spTgt spid="287"/>
                                        </p:tgtEl>
                                      </p:cBhvr>
                                    </p:animEffect>
                                  </p:childTnLst>
                                </p:cTn>
                              </p:par>
                              <p:par>
                                <p:cTn id="8" presetID="10" presetClass="entr" presetSubtype="0" fill="hold" nodeType="withEffect">
                                  <p:stCondLst>
                                    <p:cond delay="0"/>
                                  </p:stCondLst>
                                  <p:childTnLst>
                                    <p:set>
                                      <p:cBhvr>
                                        <p:cTn id="9" dur="1" fill="hold">
                                          <p:stCondLst>
                                            <p:cond delay="0"/>
                                          </p:stCondLst>
                                        </p:cTn>
                                        <p:tgtEl>
                                          <p:spTgt spid="289"/>
                                        </p:tgtEl>
                                        <p:attrNameLst>
                                          <p:attrName>style.visibility</p:attrName>
                                        </p:attrNameLst>
                                      </p:cBhvr>
                                      <p:to>
                                        <p:strVal val="visible"/>
                                      </p:to>
                                    </p:set>
                                    <p:animEffect transition="in" filter="fade">
                                      <p:cBhvr>
                                        <p:cTn id="10" dur="500"/>
                                        <p:tgtEl>
                                          <p:spTgt spid="289"/>
                                        </p:tgtEl>
                                      </p:cBhvr>
                                    </p:animEffect>
                                  </p:childTnLst>
                                </p:cTn>
                              </p:par>
                              <p:par>
                                <p:cTn id="11" presetID="10" presetClass="entr" presetSubtype="0" fill="hold" nodeType="withEffect">
                                  <p:stCondLst>
                                    <p:cond delay="0"/>
                                  </p:stCondLst>
                                  <p:childTnLst>
                                    <p:set>
                                      <p:cBhvr>
                                        <p:cTn id="12" dur="1" fill="hold">
                                          <p:stCondLst>
                                            <p:cond delay="0"/>
                                          </p:stCondLst>
                                        </p:cTn>
                                        <p:tgtEl>
                                          <p:spTgt spid="291"/>
                                        </p:tgtEl>
                                        <p:attrNameLst>
                                          <p:attrName>style.visibility</p:attrName>
                                        </p:attrNameLst>
                                      </p:cBhvr>
                                      <p:to>
                                        <p:strVal val="visible"/>
                                      </p:to>
                                    </p:set>
                                    <p:animEffect transition="in" filter="fade">
                                      <p:cBhvr>
                                        <p:cTn id="13" dur="500"/>
                                        <p:tgtEl>
                                          <p:spTgt spid="291"/>
                                        </p:tgtEl>
                                      </p:cBhvr>
                                    </p:animEffect>
                                  </p:childTnLst>
                                </p:cTn>
                              </p:par>
                              <p:par>
                                <p:cTn id="14" presetID="10" presetClass="entr" presetSubtype="0" fill="hold" nodeType="withEffect">
                                  <p:stCondLst>
                                    <p:cond delay="0"/>
                                  </p:stCondLst>
                                  <p:childTnLst>
                                    <p:set>
                                      <p:cBhvr>
                                        <p:cTn id="15" dur="1" fill="hold">
                                          <p:stCondLst>
                                            <p:cond delay="0"/>
                                          </p:stCondLst>
                                        </p:cTn>
                                        <p:tgtEl>
                                          <p:spTgt spid="292"/>
                                        </p:tgtEl>
                                        <p:attrNameLst>
                                          <p:attrName>style.visibility</p:attrName>
                                        </p:attrNameLst>
                                      </p:cBhvr>
                                      <p:to>
                                        <p:strVal val="visible"/>
                                      </p:to>
                                    </p:set>
                                    <p:animEffect transition="in" filter="fade">
                                      <p:cBhvr>
                                        <p:cTn id="16" dur="500"/>
                                        <p:tgtEl>
                                          <p:spTgt spid="292"/>
                                        </p:tgtEl>
                                      </p:cBhvr>
                                    </p:animEffect>
                                  </p:childTnLst>
                                </p:cTn>
                              </p:par>
                              <p:par>
                                <p:cTn id="17" presetID="10" presetClass="entr" presetSubtype="0" fill="hold" nodeType="withEffect">
                                  <p:stCondLst>
                                    <p:cond delay="0"/>
                                  </p:stCondLst>
                                  <p:childTnLst>
                                    <p:set>
                                      <p:cBhvr>
                                        <p:cTn id="18" dur="1" fill="hold">
                                          <p:stCondLst>
                                            <p:cond delay="0"/>
                                          </p:stCondLst>
                                        </p:cTn>
                                        <p:tgtEl>
                                          <p:spTgt spid="293"/>
                                        </p:tgtEl>
                                        <p:attrNameLst>
                                          <p:attrName>style.visibility</p:attrName>
                                        </p:attrNameLst>
                                      </p:cBhvr>
                                      <p:to>
                                        <p:strVal val="visible"/>
                                      </p:to>
                                    </p:set>
                                    <p:animEffect transition="in" filter="fade">
                                      <p:cBhvr>
                                        <p:cTn id="19" dur="500"/>
                                        <p:tgtEl>
                                          <p:spTgt spid="293"/>
                                        </p:tgtEl>
                                      </p:cBhvr>
                                    </p:animEffect>
                                  </p:childTnLst>
                                </p:cTn>
                              </p:par>
                              <p:par>
                                <p:cTn id="20" presetID="10" presetClass="entr" presetSubtype="0" fill="hold" nodeType="withEffect">
                                  <p:stCondLst>
                                    <p:cond delay="0"/>
                                  </p:stCondLst>
                                  <p:childTnLst>
                                    <p:set>
                                      <p:cBhvr>
                                        <p:cTn id="21" dur="1" fill="hold">
                                          <p:stCondLst>
                                            <p:cond delay="0"/>
                                          </p:stCondLst>
                                        </p:cTn>
                                        <p:tgtEl>
                                          <p:spTgt spid="294"/>
                                        </p:tgtEl>
                                        <p:attrNameLst>
                                          <p:attrName>style.visibility</p:attrName>
                                        </p:attrNameLst>
                                      </p:cBhvr>
                                      <p:to>
                                        <p:strVal val="visible"/>
                                      </p:to>
                                    </p:set>
                                    <p:animEffect transition="in" filter="fade">
                                      <p:cBhvr>
                                        <p:cTn id="22" dur="500"/>
                                        <p:tgtEl>
                                          <p:spTgt spid="294"/>
                                        </p:tgtEl>
                                      </p:cBhvr>
                                    </p:animEffect>
                                  </p:childTnLst>
                                </p:cTn>
                              </p:par>
                              <p:par>
                                <p:cTn id="23" presetID="10" presetClass="entr" presetSubtype="0" fill="hold" nodeType="withEffect">
                                  <p:stCondLst>
                                    <p:cond delay="0"/>
                                  </p:stCondLst>
                                  <p:childTnLst>
                                    <p:set>
                                      <p:cBhvr>
                                        <p:cTn id="24" dur="1" fill="hold">
                                          <p:stCondLst>
                                            <p:cond delay="0"/>
                                          </p:stCondLst>
                                        </p:cTn>
                                        <p:tgtEl>
                                          <p:spTgt spid="295"/>
                                        </p:tgtEl>
                                        <p:attrNameLst>
                                          <p:attrName>style.visibility</p:attrName>
                                        </p:attrNameLst>
                                      </p:cBhvr>
                                      <p:to>
                                        <p:strVal val="visible"/>
                                      </p:to>
                                    </p:set>
                                    <p:animEffect transition="in" filter="fade">
                                      <p:cBhvr>
                                        <p:cTn id="25" dur="500"/>
                                        <p:tgtEl>
                                          <p:spTgt spid="295"/>
                                        </p:tgtEl>
                                      </p:cBhvr>
                                    </p:animEffect>
                                  </p:childTnLst>
                                </p:cTn>
                              </p:par>
                              <p:par>
                                <p:cTn id="26" presetID="10" presetClass="entr" presetSubtype="0" fill="hold" nodeType="withEffect">
                                  <p:stCondLst>
                                    <p:cond delay="0"/>
                                  </p:stCondLst>
                                  <p:childTnLst>
                                    <p:set>
                                      <p:cBhvr>
                                        <p:cTn id="27" dur="1" fill="hold">
                                          <p:stCondLst>
                                            <p:cond delay="0"/>
                                          </p:stCondLst>
                                        </p:cTn>
                                        <p:tgtEl>
                                          <p:spTgt spid="296"/>
                                        </p:tgtEl>
                                        <p:attrNameLst>
                                          <p:attrName>style.visibility</p:attrName>
                                        </p:attrNameLst>
                                      </p:cBhvr>
                                      <p:to>
                                        <p:strVal val="visible"/>
                                      </p:to>
                                    </p:set>
                                    <p:animEffect transition="in" filter="fade">
                                      <p:cBhvr>
                                        <p:cTn id="28" dur="500"/>
                                        <p:tgtEl>
                                          <p:spTgt spid="296"/>
                                        </p:tgtEl>
                                      </p:cBhvr>
                                    </p:animEffect>
                                  </p:childTnLst>
                                </p:cTn>
                              </p:par>
                              <p:par>
                                <p:cTn id="29" presetID="10" presetClass="entr" presetSubtype="0" fill="hold" nodeType="withEffect">
                                  <p:stCondLst>
                                    <p:cond delay="0"/>
                                  </p:stCondLst>
                                  <p:childTnLst>
                                    <p:set>
                                      <p:cBhvr>
                                        <p:cTn id="30" dur="1" fill="hold">
                                          <p:stCondLst>
                                            <p:cond delay="0"/>
                                          </p:stCondLst>
                                        </p:cTn>
                                        <p:tgtEl>
                                          <p:spTgt spid="297"/>
                                        </p:tgtEl>
                                        <p:attrNameLst>
                                          <p:attrName>style.visibility</p:attrName>
                                        </p:attrNameLst>
                                      </p:cBhvr>
                                      <p:to>
                                        <p:strVal val="visible"/>
                                      </p:to>
                                    </p:set>
                                    <p:animEffect transition="in" filter="fade">
                                      <p:cBhvr>
                                        <p:cTn id="31" dur="500"/>
                                        <p:tgtEl>
                                          <p:spTgt spid="297"/>
                                        </p:tgtEl>
                                      </p:cBhvr>
                                    </p:animEffect>
                                  </p:childTnLst>
                                </p:cTn>
                              </p:par>
                              <p:par>
                                <p:cTn id="32" presetID="10" presetClass="entr" presetSubtype="0" fill="hold" nodeType="withEffect">
                                  <p:stCondLst>
                                    <p:cond delay="0"/>
                                  </p:stCondLst>
                                  <p:childTnLst>
                                    <p:set>
                                      <p:cBhvr>
                                        <p:cTn id="33" dur="1" fill="hold">
                                          <p:stCondLst>
                                            <p:cond delay="0"/>
                                          </p:stCondLst>
                                        </p:cTn>
                                        <p:tgtEl>
                                          <p:spTgt spid="298"/>
                                        </p:tgtEl>
                                        <p:attrNameLst>
                                          <p:attrName>style.visibility</p:attrName>
                                        </p:attrNameLst>
                                      </p:cBhvr>
                                      <p:to>
                                        <p:strVal val="visible"/>
                                      </p:to>
                                    </p:set>
                                    <p:animEffect transition="in" filter="fade">
                                      <p:cBhvr>
                                        <p:cTn id="34" dur="500"/>
                                        <p:tgtEl>
                                          <p:spTgt spid="298"/>
                                        </p:tgtEl>
                                      </p:cBhvr>
                                    </p:animEffect>
                                  </p:childTnLst>
                                </p:cTn>
                              </p:par>
                              <p:par>
                                <p:cTn id="35" presetID="10" presetClass="entr" presetSubtype="0" fill="hold" nodeType="withEffect">
                                  <p:stCondLst>
                                    <p:cond delay="0"/>
                                  </p:stCondLst>
                                  <p:childTnLst>
                                    <p:set>
                                      <p:cBhvr>
                                        <p:cTn id="36" dur="1" fill="hold">
                                          <p:stCondLst>
                                            <p:cond delay="0"/>
                                          </p:stCondLst>
                                        </p:cTn>
                                        <p:tgtEl>
                                          <p:spTgt spid="299"/>
                                        </p:tgtEl>
                                        <p:attrNameLst>
                                          <p:attrName>style.visibility</p:attrName>
                                        </p:attrNameLst>
                                      </p:cBhvr>
                                      <p:to>
                                        <p:strVal val="visible"/>
                                      </p:to>
                                    </p:set>
                                    <p:animEffect transition="in" filter="fade">
                                      <p:cBhvr>
                                        <p:cTn id="37" dur="500"/>
                                        <p:tgtEl>
                                          <p:spTgt spid="299"/>
                                        </p:tgtEl>
                                      </p:cBhvr>
                                    </p:animEffect>
                                  </p:childTnLst>
                                </p:cTn>
                              </p:par>
                              <p:par>
                                <p:cTn id="38" presetID="10" presetClass="entr" presetSubtype="0" fill="hold" nodeType="withEffect">
                                  <p:stCondLst>
                                    <p:cond delay="0"/>
                                  </p:stCondLst>
                                  <p:childTnLst>
                                    <p:set>
                                      <p:cBhvr>
                                        <p:cTn id="39" dur="1" fill="hold">
                                          <p:stCondLst>
                                            <p:cond delay="0"/>
                                          </p:stCondLst>
                                        </p:cTn>
                                        <p:tgtEl>
                                          <p:spTgt spid="300"/>
                                        </p:tgtEl>
                                        <p:attrNameLst>
                                          <p:attrName>style.visibility</p:attrName>
                                        </p:attrNameLst>
                                      </p:cBhvr>
                                      <p:to>
                                        <p:strVal val="visible"/>
                                      </p:to>
                                    </p:set>
                                    <p:animEffect transition="in" filter="fade">
                                      <p:cBhvr>
                                        <p:cTn id="40" dur="500"/>
                                        <p:tgtEl>
                                          <p:spTgt spid="300"/>
                                        </p:tgtEl>
                                      </p:cBhvr>
                                    </p:animEffect>
                                  </p:childTnLst>
                                </p:cTn>
                              </p:par>
                              <p:par>
                                <p:cTn id="41" presetID="10" presetClass="entr" presetSubtype="0" fill="hold" nodeType="withEffect">
                                  <p:stCondLst>
                                    <p:cond delay="0"/>
                                  </p:stCondLst>
                                  <p:childTnLst>
                                    <p:set>
                                      <p:cBhvr>
                                        <p:cTn id="42" dur="1" fill="hold">
                                          <p:stCondLst>
                                            <p:cond delay="0"/>
                                          </p:stCondLst>
                                        </p:cTn>
                                        <p:tgtEl>
                                          <p:spTgt spid="301"/>
                                        </p:tgtEl>
                                        <p:attrNameLst>
                                          <p:attrName>style.visibility</p:attrName>
                                        </p:attrNameLst>
                                      </p:cBhvr>
                                      <p:to>
                                        <p:strVal val="visible"/>
                                      </p:to>
                                    </p:set>
                                    <p:animEffect transition="in" filter="fade">
                                      <p:cBhvr>
                                        <p:cTn id="43" dur="500"/>
                                        <p:tgtEl>
                                          <p:spTgt spid="301"/>
                                        </p:tgtEl>
                                      </p:cBhvr>
                                    </p:animEffect>
                                  </p:childTnLst>
                                </p:cTn>
                              </p:par>
                              <p:par>
                                <p:cTn id="44" presetID="10" presetClass="entr" presetSubtype="0" fill="hold" nodeType="withEffect">
                                  <p:stCondLst>
                                    <p:cond delay="0"/>
                                  </p:stCondLst>
                                  <p:childTnLst>
                                    <p:set>
                                      <p:cBhvr>
                                        <p:cTn id="45" dur="1" fill="hold">
                                          <p:stCondLst>
                                            <p:cond delay="0"/>
                                          </p:stCondLst>
                                        </p:cTn>
                                        <p:tgtEl>
                                          <p:spTgt spid="302"/>
                                        </p:tgtEl>
                                        <p:attrNameLst>
                                          <p:attrName>style.visibility</p:attrName>
                                        </p:attrNameLst>
                                      </p:cBhvr>
                                      <p:to>
                                        <p:strVal val="visible"/>
                                      </p:to>
                                    </p:set>
                                    <p:animEffect transition="in" filter="fade">
                                      <p:cBhvr>
                                        <p:cTn id="46" dur="500"/>
                                        <p:tgtEl>
                                          <p:spTgt spid="302"/>
                                        </p:tgtEl>
                                      </p:cBhvr>
                                    </p:animEffect>
                                  </p:childTnLst>
                                </p:cTn>
                              </p:par>
                              <p:par>
                                <p:cTn id="47" presetID="10" presetClass="entr" presetSubtype="0" fill="hold" nodeType="withEffect">
                                  <p:stCondLst>
                                    <p:cond delay="0"/>
                                  </p:stCondLst>
                                  <p:childTnLst>
                                    <p:set>
                                      <p:cBhvr>
                                        <p:cTn id="48" dur="1" fill="hold">
                                          <p:stCondLst>
                                            <p:cond delay="0"/>
                                          </p:stCondLst>
                                        </p:cTn>
                                        <p:tgtEl>
                                          <p:spTgt spid="303"/>
                                        </p:tgtEl>
                                        <p:attrNameLst>
                                          <p:attrName>style.visibility</p:attrName>
                                        </p:attrNameLst>
                                      </p:cBhvr>
                                      <p:to>
                                        <p:strVal val="visible"/>
                                      </p:to>
                                    </p:set>
                                    <p:animEffect transition="in" filter="fade">
                                      <p:cBhvr>
                                        <p:cTn id="49" dur="500"/>
                                        <p:tgtEl>
                                          <p:spTgt spid="303"/>
                                        </p:tgtEl>
                                      </p:cBhvr>
                                    </p:animEffect>
                                  </p:childTnLst>
                                </p:cTn>
                              </p:par>
                              <p:par>
                                <p:cTn id="50" presetID="10" presetClass="entr" presetSubtype="0" fill="hold" nodeType="withEffect">
                                  <p:stCondLst>
                                    <p:cond delay="0"/>
                                  </p:stCondLst>
                                  <p:childTnLst>
                                    <p:set>
                                      <p:cBhvr>
                                        <p:cTn id="51" dur="1" fill="hold">
                                          <p:stCondLst>
                                            <p:cond delay="0"/>
                                          </p:stCondLst>
                                        </p:cTn>
                                        <p:tgtEl>
                                          <p:spTgt spid="304"/>
                                        </p:tgtEl>
                                        <p:attrNameLst>
                                          <p:attrName>style.visibility</p:attrName>
                                        </p:attrNameLst>
                                      </p:cBhvr>
                                      <p:to>
                                        <p:strVal val="visible"/>
                                      </p:to>
                                    </p:set>
                                    <p:animEffect transition="in" filter="fade">
                                      <p:cBhvr>
                                        <p:cTn id="52" dur="500"/>
                                        <p:tgtEl>
                                          <p:spTgt spid="304"/>
                                        </p:tgtEl>
                                      </p:cBhvr>
                                    </p:animEffect>
                                  </p:childTnLst>
                                </p:cTn>
                              </p:par>
                              <p:par>
                                <p:cTn id="53" presetID="10" presetClass="entr" presetSubtype="0" fill="hold" nodeType="withEffect">
                                  <p:stCondLst>
                                    <p:cond delay="0"/>
                                  </p:stCondLst>
                                  <p:childTnLst>
                                    <p:set>
                                      <p:cBhvr>
                                        <p:cTn id="54" dur="1" fill="hold">
                                          <p:stCondLst>
                                            <p:cond delay="0"/>
                                          </p:stCondLst>
                                        </p:cTn>
                                        <p:tgtEl>
                                          <p:spTgt spid="305"/>
                                        </p:tgtEl>
                                        <p:attrNameLst>
                                          <p:attrName>style.visibility</p:attrName>
                                        </p:attrNameLst>
                                      </p:cBhvr>
                                      <p:to>
                                        <p:strVal val="visible"/>
                                      </p:to>
                                    </p:set>
                                    <p:animEffect transition="in" filter="fade">
                                      <p:cBhvr>
                                        <p:cTn id="55" dur="500"/>
                                        <p:tgtEl>
                                          <p:spTgt spid="305"/>
                                        </p:tgtEl>
                                      </p:cBhvr>
                                    </p:animEffect>
                                  </p:childTnLst>
                                </p:cTn>
                              </p:par>
                              <p:par>
                                <p:cTn id="56" presetID="10" presetClass="entr" presetSubtype="0" fill="hold" nodeType="withEffect">
                                  <p:stCondLst>
                                    <p:cond delay="0"/>
                                  </p:stCondLst>
                                  <p:childTnLst>
                                    <p:set>
                                      <p:cBhvr>
                                        <p:cTn id="57" dur="1" fill="hold">
                                          <p:stCondLst>
                                            <p:cond delay="0"/>
                                          </p:stCondLst>
                                        </p:cTn>
                                        <p:tgtEl>
                                          <p:spTgt spid="306"/>
                                        </p:tgtEl>
                                        <p:attrNameLst>
                                          <p:attrName>style.visibility</p:attrName>
                                        </p:attrNameLst>
                                      </p:cBhvr>
                                      <p:to>
                                        <p:strVal val="visible"/>
                                      </p:to>
                                    </p:set>
                                    <p:animEffect transition="in" filter="fade">
                                      <p:cBhvr>
                                        <p:cTn id="58" dur="500"/>
                                        <p:tgtEl>
                                          <p:spTgt spid="306"/>
                                        </p:tgtEl>
                                      </p:cBhvr>
                                    </p:animEffect>
                                  </p:childTnLst>
                                </p:cTn>
                              </p:par>
                              <p:par>
                                <p:cTn id="59" presetID="10" presetClass="entr" presetSubtype="0" fill="hold" nodeType="withEffect">
                                  <p:stCondLst>
                                    <p:cond delay="0"/>
                                  </p:stCondLst>
                                  <p:childTnLst>
                                    <p:set>
                                      <p:cBhvr>
                                        <p:cTn id="60" dur="1" fill="hold">
                                          <p:stCondLst>
                                            <p:cond delay="0"/>
                                          </p:stCondLst>
                                        </p:cTn>
                                        <p:tgtEl>
                                          <p:spTgt spid="307"/>
                                        </p:tgtEl>
                                        <p:attrNameLst>
                                          <p:attrName>style.visibility</p:attrName>
                                        </p:attrNameLst>
                                      </p:cBhvr>
                                      <p:to>
                                        <p:strVal val="visible"/>
                                      </p:to>
                                    </p:set>
                                    <p:animEffect transition="in" filter="fade">
                                      <p:cBhvr>
                                        <p:cTn id="61" dur="500"/>
                                        <p:tgtEl>
                                          <p:spTgt spid="307"/>
                                        </p:tgtEl>
                                      </p:cBhvr>
                                    </p:animEffect>
                                  </p:childTnLst>
                                </p:cTn>
                              </p:par>
                              <p:par>
                                <p:cTn id="62" presetID="10" presetClass="entr" presetSubtype="0" fill="hold" nodeType="withEffect">
                                  <p:stCondLst>
                                    <p:cond delay="0"/>
                                  </p:stCondLst>
                                  <p:childTnLst>
                                    <p:set>
                                      <p:cBhvr>
                                        <p:cTn id="63" dur="1" fill="hold">
                                          <p:stCondLst>
                                            <p:cond delay="0"/>
                                          </p:stCondLst>
                                        </p:cTn>
                                        <p:tgtEl>
                                          <p:spTgt spid="289"/>
                                        </p:tgtEl>
                                        <p:attrNameLst>
                                          <p:attrName>style.visibility</p:attrName>
                                        </p:attrNameLst>
                                      </p:cBhvr>
                                      <p:to>
                                        <p:strVal val="visible"/>
                                      </p:to>
                                    </p:set>
                                    <p:animEffect transition="in" filter="fade">
                                      <p:cBhvr>
                                        <p:cTn id="64" dur="500"/>
                                        <p:tgtEl>
                                          <p:spTgt spid="289"/>
                                        </p:tgtEl>
                                      </p:cBhvr>
                                    </p:animEffect>
                                  </p:childTnLst>
                                </p:cTn>
                              </p:par>
                              <p:par>
                                <p:cTn id="65" presetID="10" presetClass="entr" presetSubtype="0" fill="hold" nodeType="withEffect">
                                  <p:stCondLst>
                                    <p:cond delay="0"/>
                                  </p:stCondLst>
                                  <p:childTnLst>
                                    <p:set>
                                      <p:cBhvr>
                                        <p:cTn id="66" dur="1" fill="hold">
                                          <p:stCondLst>
                                            <p:cond delay="0"/>
                                          </p:stCondLst>
                                        </p:cTn>
                                        <p:tgtEl>
                                          <p:spTgt spid="291"/>
                                        </p:tgtEl>
                                        <p:attrNameLst>
                                          <p:attrName>style.visibility</p:attrName>
                                        </p:attrNameLst>
                                      </p:cBhvr>
                                      <p:to>
                                        <p:strVal val="visible"/>
                                      </p:to>
                                    </p:set>
                                    <p:animEffect transition="in" filter="fade">
                                      <p:cBhvr>
                                        <p:cTn id="67" dur="500"/>
                                        <p:tgtEl>
                                          <p:spTgt spid="291"/>
                                        </p:tgtEl>
                                      </p:cBhvr>
                                    </p:animEffect>
                                  </p:childTnLst>
                                </p:cTn>
                              </p:par>
                              <p:par>
                                <p:cTn id="68" presetID="10" presetClass="entr" presetSubtype="0" fill="hold" nodeType="withEffect">
                                  <p:stCondLst>
                                    <p:cond delay="0"/>
                                  </p:stCondLst>
                                  <p:childTnLst>
                                    <p:set>
                                      <p:cBhvr>
                                        <p:cTn id="69" dur="1" fill="hold">
                                          <p:stCondLst>
                                            <p:cond delay="0"/>
                                          </p:stCondLst>
                                        </p:cTn>
                                        <p:tgtEl>
                                          <p:spTgt spid="292"/>
                                        </p:tgtEl>
                                        <p:attrNameLst>
                                          <p:attrName>style.visibility</p:attrName>
                                        </p:attrNameLst>
                                      </p:cBhvr>
                                      <p:to>
                                        <p:strVal val="visible"/>
                                      </p:to>
                                    </p:set>
                                    <p:animEffect transition="in" filter="fade">
                                      <p:cBhvr>
                                        <p:cTn id="70" dur="500"/>
                                        <p:tgtEl>
                                          <p:spTgt spid="292"/>
                                        </p:tgtEl>
                                      </p:cBhvr>
                                    </p:animEffect>
                                  </p:childTnLst>
                                </p:cTn>
                              </p:par>
                              <p:par>
                                <p:cTn id="71" presetID="10" presetClass="entr" presetSubtype="0" fill="hold" nodeType="withEffect">
                                  <p:stCondLst>
                                    <p:cond delay="0"/>
                                  </p:stCondLst>
                                  <p:childTnLst>
                                    <p:set>
                                      <p:cBhvr>
                                        <p:cTn id="72" dur="1" fill="hold">
                                          <p:stCondLst>
                                            <p:cond delay="0"/>
                                          </p:stCondLst>
                                        </p:cTn>
                                        <p:tgtEl>
                                          <p:spTgt spid="293"/>
                                        </p:tgtEl>
                                        <p:attrNameLst>
                                          <p:attrName>style.visibility</p:attrName>
                                        </p:attrNameLst>
                                      </p:cBhvr>
                                      <p:to>
                                        <p:strVal val="visible"/>
                                      </p:to>
                                    </p:set>
                                    <p:animEffect transition="in" filter="fade">
                                      <p:cBhvr>
                                        <p:cTn id="73" dur="500"/>
                                        <p:tgtEl>
                                          <p:spTgt spid="293"/>
                                        </p:tgtEl>
                                      </p:cBhvr>
                                    </p:animEffect>
                                  </p:childTnLst>
                                </p:cTn>
                              </p:par>
                              <p:par>
                                <p:cTn id="74" presetID="10" presetClass="entr" presetSubtype="0" fill="hold" nodeType="withEffect">
                                  <p:stCondLst>
                                    <p:cond delay="0"/>
                                  </p:stCondLst>
                                  <p:childTnLst>
                                    <p:set>
                                      <p:cBhvr>
                                        <p:cTn id="75" dur="1" fill="hold">
                                          <p:stCondLst>
                                            <p:cond delay="0"/>
                                          </p:stCondLst>
                                        </p:cTn>
                                        <p:tgtEl>
                                          <p:spTgt spid="294"/>
                                        </p:tgtEl>
                                        <p:attrNameLst>
                                          <p:attrName>style.visibility</p:attrName>
                                        </p:attrNameLst>
                                      </p:cBhvr>
                                      <p:to>
                                        <p:strVal val="visible"/>
                                      </p:to>
                                    </p:set>
                                    <p:animEffect transition="in" filter="fade">
                                      <p:cBhvr>
                                        <p:cTn id="76" dur="500"/>
                                        <p:tgtEl>
                                          <p:spTgt spid="294"/>
                                        </p:tgtEl>
                                      </p:cBhvr>
                                    </p:animEffect>
                                  </p:childTnLst>
                                </p:cTn>
                              </p:par>
                              <p:par>
                                <p:cTn id="77" presetID="10" presetClass="entr" presetSubtype="0" fill="hold" nodeType="withEffect">
                                  <p:stCondLst>
                                    <p:cond delay="0"/>
                                  </p:stCondLst>
                                  <p:childTnLst>
                                    <p:set>
                                      <p:cBhvr>
                                        <p:cTn id="78" dur="1" fill="hold">
                                          <p:stCondLst>
                                            <p:cond delay="0"/>
                                          </p:stCondLst>
                                        </p:cTn>
                                        <p:tgtEl>
                                          <p:spTgt spid="295"/>
                                        </p:tgtEl>
                                        <p:attrNameLst>
                                          <p:attrName>style.visibility</p:attrName>
                                        </p:attrNameLst>
                                      </p:cBhvr>
                                      <p:to>
                                        <p:strVal val="visible"/>
                                      </p:to>
                                    </p:set>
                                    <p:animEffect transition="in" filter="fade">
                                      <p:cBhvr>
                                        <p:cTn id="79" dur="500"/>
                                        <p:tgtEl>
                                          <p:spTgt spid="295"/>
                                        </p:tgtEl>
                                      </p:cBhvr>
                                    </p:animEffect>
                                  </p:childTnLst>
                                </p:cTn>
                              </p:par>
                              <p:par>
                                <p:cTn id="80" presetID="10" presetClass="entr" presetSubtype="0" fill="hold" nodeType="withEffect">
                                  <p:stCondLst>
                                    <p:cond delay="0"/>
                                  </p:stCondLst>
                                  <p:childTnLst>
                                    <p:set>
                                      <p:cBhvr>
                                        <p:cTn id="81" dur="1" fill="hold">
                                          <p:stCondLst>
                                            <p:cond delay="0"/>
                                          </p:stCondLst>
                                        </p:cTn>
                                        <p:tgtEl>
                                          <p:spTgt spid="296"/>
                                        </p:tgtEl>
                                        <p:attrNameLst>
                                          <p:attrName>style.visibility</p:attrName>
                                        </p:attrNameLst>
                                      </p:cBhvr>
                                      <p:to>
                                        <p:strVal val="visible"/>
                                      </p:to>
                                    </p:set>
                                    <p:animEffect transition="in" filter="fade">
                                      <p:cBhvr>
                                        <p:cTn id="82" dur="500"/>
                                        <p:tgtEl>
                                          <p:spTgt spid="296"/>
                                        </p:tgtEl>
                                      </p:cBhvr>
                                    </p:animEffect>
                                  </p:childTnLst>
                                </p:cTn>
                              </p:par>
                              <p:par>
                                <p:cTn id="83" presetID="10" presetClass="entr" presetSubtype="0" fill="hold" nodeType="withEffect">
                                  <p:stCondLst>
                                    <p:cond delay="0"/>
                                  </p:stCondLst>
                                  <p:childTnLst>
                                    <p:set>
                                      <p:cBhvr>
                                        <p:cTn id="84" dur="1" fill="hold">
                                          <p:stCondLst>
                                            <p:cond delay="0"/>
                                          </p:stCondLst>
                                        </p:cTn>
                                        <p:tgtEl>
                                          <p:spTgt spid="297"/>
                                        </p:tgtEl>
                                        <p:attrNameLst>
                                          <p:attrName>style.visibility</p:attrName>
                                        </p:attrNameLst>
                                      </p:cBhvr>
                                      <p:to>
                                        <p:strVal val="visible"/>
                                      </p:to>
                                    </p:set>
                                    <p:animEffect transition="in" filter="fade">
                                      <p:cBhvr>
                                        <p:cTn id="85" dur="500"/>
                                        <p:tgtEl>
                                          <p:spTgt spid="297"/>
                                        </p:tgtEl>
                                      </p:cBhvr>
                                    </p:animEffect>
                                  </p:childTnLst>
                                </p:cTn>
                              </p:par>
                              <p:par>
                                <p:cTn id="86" presetID="10" presetClass="entr" presetSubtype="0" fill="hold" nodeType="withEffect">
                                  <p:stCondLst>
                                    <p:cond delay="0"/>
                                  </p:stCondLst>
                                  <p:childTnLst>
                                    <p:set>
                                      <p:cBhvr>
                                        <p:cTn id="87" dur="1" fill="hold">
                                          <p:stCondLst>
                                            <p:cond delay="0"/>
                                          </p:stCondLst>
                                        </p:cTn>
                                        <p:tgtEl>
                                          <p:spTgt spid="298"/>
                                        </p:tgtEl>
                                        <p:attrNameLst>
                                          <p:attrName>style.visibility</p:attrName>
                                        </p:attrNameLst>
                                      </p:cBhvr>
                                      <p:to>
                                        <p:strVal val="visible"/>
                                      </p:to>
                                    </p:set>
                                    <p:animEffect transition="in" filter="fade">
                                      <p:cBhvr>
                                        <p:cTn id="88" dur="500"/>
                                        <p:tgtEl>
                                          <p:spTgt spid="298"/>
                                        </p:tgtEl>
                                      </p:cBhvr>
                                    </p:animEffect>
                                  </p:childTnLst>
                                </p:cTn>
                              </p:par>
                              <p:par>
                                <p:cTn id="89" presetID="10" presetClass="entr" presetSubtype="0" fill="hold" nodeType="withEffect">
                                  <p:stCondLst>
                                    <p:cond delay="0"/>
                                  </p:stCondLst>
                                  <p:childTnLst>
                                    <p:set>
                                      <p:cBhvr>
                                        <p:cTn id="90" dur="1" fill="hold">
                                          <p:stCondLst>
                                            <p:cond delay="0"/>
                                          </p:stCondLst>
                                        </p:cTn>
                                        <p:tgtEl>
                                          <p:spTgt spid="299"/>
                                        </p:tgtEl>
                                        <p:attrNameLst>
                                          <p:attrName>style.visibility</p:attrName>
                                        </p:attrNameLst>
                                      </p:cBhvr>
                                      <p:to>
                                        <p:strVal val="visible"/>
                                      </p:to>
                                    </p:set>
                                    <p:animEffect transition="in" filter="fade">
                                      <p:cBhvr>
                                        <p:cTn id="91" dur="500"/>
                                        <p:tgtEl>
                                          <p:spTgt spid="299"/>
                                        </p:tgtEl>
                                      </p:cBhvr>
                                    </p:animEffect>
                                  </p:childTnLst>
                                </p:cTn>
                              </p:par>
                              <p:par>
                                <p:cTn id="92" presetID="10" presetClass="entr" presetSubtype="0" fill="hold" nodeType="withEffect">
                                  <p:stCondLst>
                                    <p:cond delay="0"/>
                                  </p:stCondLst>
                                  <p:childTnLst>
                                    <p:set>
                                      <p:cBhvr>
                                        <p:cTn id="93" dur="1" fill="hold">
                                          <p:stCondLst>
                                            <p:cond delay="0"/>
                                          </p:stCondLst>
                                        </p:cTn>
                                        <p:tgtEl>
                                          <p:spTgt spid="300"/>
                                        </p:tgtEl>
                                        <p:attrNameLst>
                                          <p:attrName>style.visibility</p:attrName>
                                        </p:attrNameLst>
                                      </p:cBhvr>
                                      <p:to>
                                        <p:strVal val="visible"/>
                                      </p:to>
                                    </p:set>
                                    <p:animEffect transition="in" filter="fade">
                                      <p:cBhvr>
                                        <p:cTn id="94" dur="500"/>
                                        <p:tgtEl>
                                          <p:spTgt spid="300"/>
                                        </p:tgtEl>
                                      </p:cBhvr>
                                    </p:animEffect>
                                  </p:childTnLst>
                                </p:cTn>
                              </p:par>
                              <p:par>
                                <p:cTn id="95" presetID="10" presetClass="entr" presetSubtype="0" fill="hold" nodeType="withEffect">
                                  <p:stCondLst>
                                    <p:cond delay="0"/>
                                  </p:stCondLst>
                                  <p:childTnLst>
                                    <p:set>
                                      <p:cBhvr>
                                        <p:cTn id="96" dur="1" fill="hold">
                                          <p:stCondLst>
                                            <p:cond delay="0"/>
                                          </p:stCondLst>
                                        </p:cTn>
                                        <p:tgtEl>
                                          <p:spTgt spid="301"/>
                                        </p:tgtEl>
                                        <p:attrNameLst>
                                          <p:attrName>style.visibility</p:attrName>
                                        </p:attrNameLst>
                                      </p:cBhvr>
                                      <p:to>
                                        <p:strVal val="visible"/>
                                      </p:to>
                                    </p:set>
                                    <p:animEffect transition="in" filter="fade">
                                      <p:cBhvr>
                                        <p:cTn id="97" dur="500"/>
                                        <p:tgtEl>
                                          <p:spTgt spid="301"/>
                                        </p:tgtEl>
                                      </p:cBhvr>
                                    </p:animEffect>
                                  </p:childTnLst>
                                </p:cTn>
                              </p:par>
                              <p:par>
                                <p:cTn id="98" presetID="10" presetClass="entr" presetSubtype="0" fill="hold" nodeType="withEffect">
                                  <p:stCondLst>
                                    <p:cond delay="0"/>
                                  </p:stCondLst>
                                  <p:childTnLst>
                                    <p:set>
                                      <p:cBhvr>
                                        <p:cTn id="99" dur="1" fill="hold">
                                          <p:stCondLst>
                                            <p:cond delay="0"/>
                                          </p:stCondLst>
                                        </p:cTn>
                                        <p:tgtEl>
                                          <p:spTgt spid="302"/>
                                        </p:tgtEl>
                                        <p:attrNameLst>
                                          <p:attrName>style.visibility</p:attrName>
                                        </p:attrNameLst>
                                      </p:cBhvr>
                                      <p:to>
                                        <p:strVal val="visible"/>
                                      </p:to>
                                    </p:set>
                                    <p:animEffect transition="in" filter="fade">
                                      <p:cBhvr>
                                        <p:cTn id="100" dur="500"/>
                                        <p:tgtEl>
                                          <p:spTgt spid="302"/>
                                        </p:tgtEl>
                                      </p:cBhvr>
                                    </p:animEffect>
                                  </p:childTnLst>
                                </p:cTn>
                              </p:par>
                              <p:par>
                                <p:cTn id="101" presetID="10" presetClass="entr" presetSubtype="0" fill="hold" nodeType="withEffect">
                                  <p:stCondLst>
                                    <p:cond delay="0"/>
                                  </p:stCondLst>
                                  <p:childTnLst>
                                    <p:set>
                                      <p:cBhvr>
                                        <p:cTn id="102" dur="1" fill="hold">
                                          <p:stCondLst>
                                            <p:cond delay="0"/>
                                          </p:stCondLst>
                                        </p:cTn>
                                        <p:tgtEl>
                                          <p:spTgt spid="303"/>
                                        </p:tgtEl>
                                        <p:attrNameLst>
                                          <p:attrName>style.visibility</p:attrName>
                                        </p:attrNameLst>
                                      </p:cBhvr>
                                      <p:to>
                                        <p:strVal val="visible"/>
                                      </p:to>
                                    </p:set>
                                    <p:animEffect transition="in" filter="fade">
                                      <p:cBhvr>
                                        <p:cTn id="103" dur="500"/>
                                        <p:tgtEl>
                                          <p:spTgt spid="303"/>
                                        </p:tgtEl>
                                      </p:cBhvr>
                                    </p:animEffect>
                                  </p:childTnLst>
                                </p:cTn>
                              </p:par>
                              <p:par>
                                <p:cTn id="104" presetID="10" presetClass="entr" presetSubtype="0" fill="hold" nodeType="withEffect">
                                  <p:stCondLst>
                                    <p:cond delay="0"/>
                                  </p:stCondLst>
                                  <p:childTnLst>
                                    <p:set>
                                      <p:cBhvr>
                                        <p:cTn id="105" dur="1" fill="hold">
                                          <p:stCondLst>
                                            <p:cond delay="0"/>
                                          </p:stCondLst>
                                        </p:cTn>
                                        <p:tgtEl>
                                          <p:spTgt spid="304"/>
                                        </p:tgtEl>
                                        <p:attrNameLst>
                                          <p:attrName>style.visibility</p:attrName>
                                        </p:attrNameLst>
                                      </p:cBhvr>
                                      <p:to>
                                        <p:strVal val="visible"/>
                                      </p:to>
                                    </p:set>
                                    <p:animEffect transition="in" filter="fade">
                                      <p:cBhvr>
                                        <p:cTn id="106" dur="500"/>
                                        <p:tgtEl>
                                          <p:spTgt spid="304"/>
                                        </p:tgtEl>
                                      </p:cBhvr>
                                    </p:animEffect>
                                  </p:childTnLst>
                                </p:cTn>
                              </p:par>
                              <p:par>
                                <p:cTn id="107" presetID="10" presetClass="entr" presetSubtype="0" fill="hold" nodeType="withEffect">
                                  <p:stCondLst>
                                    <p:cond delay="0"/>
                                  </p:stCondLst>
                                  <p:childTnLst>
                                    <p:set>
                                      <p:cBhvr>
                                        <p:cTn id="108" dur="1" fill="hold">
                                          <p:stCondLst>
                                            <p:cond delay="0"/>
                                          </p:stCondLst>
                                        </p:cTn>
                                        <p:tgtEl>
                                          <p:spTgt spid="305"/>
                                        </p:tgtEl>
                                        <p:attrNameLst>
                                          <p:attrName>style.visibility</p:attrName>
                                        </p:attrNameLst>
                                      </p:cBhvr>
                                      <p:to>
                                        <p:strVal val="visible"/>
                                      </p:to>
                                    </p:set>
                                    <p:animEffect transition="in" filter="fade">
                                      <p:cBhvr>
                                        <p:cTn id="109" dur="500"/>
                                        <p:tgtEl>
                                          <p:spTgt spid="305"/>
                                        </p:tgtEl>
                                      </p:cBhvr>
                                    </p:animEffect>
                                  </p:childTnLst>
                                </p:cTn>
                              </p:par>
                              <p:par>
                                <p:cTn id="110" presetID="10" presetClass="entr" presetSubtype="0" fill="hold" nodeType="withEffect">
                                  <p:stCondLst>
                                    <p:cond delay="0"/>
                                  </p:stCondLst>
                                  <p:childTnLst>
                                    <p:set>
                                      <p:cBhvr>
                                        <p:cTn id="111" dur="1" fill="hold">
                                          <p:stCondLst>
                                            <p:cond delay="0"/>
                                          </p:stCondLst>
                                        </p:cTn>
                                        <p:tgtEl>
                                          <p:spTgt spid="306"/>
                                        </p:tgtEl>
                                        <p:attrNameLst>
                                          <p:attrName>style.visibility</p:attrName>
                                        </p:attrNameLst>
                                      </p:cBhvr>
                                      <p:to>
                                        <p:strVal val="visible"/>
                                      </p:to>
                                    </p:set>
                                    <p:animEffect transition="in" filter="fade">
                                      <p:cBhvr>
                                        <p:cTn id="112" dur="500"/>
                                        <p:tgtEl>
                                          <p:spTgt spid="306"/>
                                        </p:tgtEl>
                                      </p:cBhvr>
                                    </p:animEffect>
                                  </p:childTnLst>
                                </p:cTn>
                              </p:par>
                              <p:par>
                                <p:cTn id="113" presetID="10" presetClass="entr" presetSubtype="0" fill="hold" nodeType="withEffect">
                                  <p:stCondLst>
                                    <p:cond delay="0"/>
                                  </p:stCondLst>
                                  <p:childTnLst>
                                    <p:set>
                                      <p:cBhvr>
                                        <p:cTn id="114" dur="1" fill="hold">
                                          <p:stCondLst>
                                            <p:cond delay="0"/>
                                          </p:stCondLst>
                                        </p:cTn>
                                        <p:tgtEl>
                                          <p:spTgt spid="307"/>
                                        </p:tgtEl>
                                        <p:attrNameLst>
                                          <p:attrName>style.visibility</p:attrName>
                                        </p:attrNameLst>
                                      </p:cBhvr>
                                      <p:to>
                                        <p:strVal val="visible"/>
                                      </p:to>
                                    </p:set>
                                    <p:animEffect transition="in" filter="fade">
                                      <p:cBhvr>
                                        <p:cTn id="115" dur="500"/>
                                        <p:tgtEl>
                                          <p:spTgt spid="307"/>
                                        </p:tgtEl>
                                      </p:cBhvr>
                                    </p:animEffect>
                                  </p:childTnLst>
                                </p:cTn>
                              </p:par>
                              <p:par>
                                <p:cTn id="116" presetID="10" presetClass="entr" presetSubtype="0" fill="hold" nodeType="withEffect">
                                  <p:stCondLst>
                                    <p:cond delay="0"/>
                                  </p:stCondLst>
                                  <p:childTnLst>
                                    <p:set>
                                      <p:cBhvr>
                                        <p:cTn id="117" dur="1" fill="hold">
                                          <p:stCondLst>
                                            <p:cond delay="0"/>
                                          </p:stCondLst>
                                        </p:cTn>
                                        <p:tgtEl>
                                          <p:spTgt spid="290"/>
                                        </p:tgtEl>
                                        <p:attrNameLst>
                                          <p:attrName>style.visibility</p:attrName>
                                        </p:attrNameLst>
                                      </p:cBhvr>
                                      <p:to>
                                        <p:strVal val="visible"/>
                                      </p:to>
                                    </p:set>
                                    <p:animEffect transition="in" filter="fade">
                                      <p:cBhvr>
                                        <p:cTn id="118" dur="500"/>
                                        <p:tgtEl>
                                          <p:spTgt spid="290"/>
                                        </p:tgtEl>
                                      </p:cBhvr>
                                    </p:animEffect>
                                  </p:childTnLst>
                                </p:cTn>
                              </p:par>
                              <p:par>
                                <p:cTn id="119" presetID="10" presetClass="entr" presetSubtype="0" fill="hold" nodeType="withEffect">
                                  <p:stCondLst>
                                    <p:cond delay="0"/>
                                  </p:stCondLst>
                                  <p:childTnLst>
                                    <p:set>
                                      <p:cBhvr>
                                        <p:cTn id="120" dur="1" fill="hold">
                                          <p:stCondLst>
                                            <p:cond delay="0"/>
                                          </p:stCondLst>
                                        </p:cTn>
                                        <p:tgtEl>
                                          <p:spTgt spid="308"/>
                                        </p:tgtEl>
                                        <p:attrNameLst>
                                          <p:attrName>style.visibility</p:attrName>
                                        </p:attrNameLst>
                                      </p:cBhvr>
                                      <p:to>
                                        <p:strVal val="visible"/>
                                      </p:to>
                                    </p:set>
                                    <p:animEffect transition="in" filter="fade">
                                      <p:cBhvr>
                                        <p:cTn id="121" dur="500"/>
                                        <p:tgtEl>
                                          <p:spTgt spid="308"/>
                                        </p:tgtEl>
                                      </p:cBhvr>
                                    </p:animEffect>
                                  </p:childTnLst>
                                </p:cTn>
                              </p:par>
                              <p:par>
                                <p:cTn id="122" presetID="10" presetClass="entr" presetSubtype="0" fill="hold" nodeType="withEffect">
                                  <p:stCondLst>
                                    <p:cond delay="0"/>
                                  </p:stCondLst>
                                  <p:childTnLst>
                                    <p:set>
                                      <p:cBhvr>
                                        <p:cTn id="123" dur="1" fill="hold">
                                          <p:stCondLst>
                                            <p:cond delay="0"/>
                                          </p:stCondLst>
                                        </p:cTn>
                                        <p:tgtEl>
                                          <p:spTgt spid="309"/>
                                        </p:tgtEl>
                                        <p:attrNameLst>
                                          <p:attrName>style.visibility</p:attrName>
                                        </p:attrNameLst>
                                      </p:cBhvr>
                                      <p:to>
                                        <p:strVal val="visible"/>
                                      </p:to>
                                    </p:set>
                                    <p:animEffect transition="in" filter="fade">
                                      <p:cBhvr>
                                        <p:cTn id="124" dur="500"/>
                                        <p:tgtEl>
                                          <p:spTgt spid="309"/>
                                        </p:tgtEl>
                                      </p:cBhvr>
                                    </p:animEffect>
                                  </p:childTnLst>
                                </p:cTn>
                              </p:par>
                              <p:par>
                                <p:cTn id="125" presetID="10" presetClass="entr" presetSubtype="0" fill="hold" nodeType="withEffect">
                                  <p:stCondLst>
                                    <p:cond delay="0"/>
                                  </p:stCondLst>
                                  <p:childTnLst>
                                    <p:set>
                                      <p:cBhvr>
                                        <p:cTn id="126" dur="1" fill="hold">
                                          <p:stCondLst>
                                            <p:cond delay="0"/>
                                          </p:stCondLst>
                                        </p:cTn>
                                        <p:tgtEl>
                                          <p:spTgt spid="310"/>
                                        </p:tgtEl>
                                        <p:attrNameLst>
                                          <p:attrName>style.visibility</p:attrName>
                                        </p:attrNameLst>
                                      </p:cBhvr>
                                      <p:to>
                                        <p:strVal val="visible"/>
                                      </p:to>
                                    </p:set>
                                    <p:animEffect transition="in" filter="fade">
                                      <p:cBhvr>
                                        <p:cTn id="127" dur="500"/>
                                        <p:tgtEl>
                                          <p:spTgt spid="310"/>
                                        </p:tgtEl>
                                      </p:cBhvr>
                                    </p:animEffect>
                                  </p:childTnLst>
                                </p:cTn>
                              </p:par>
                              <p:par>
                                <p:cTn id="128" presetID="10" presetClass="entr" presetSubtype="0" fill="hold" nodeType="withEffect">
                                  <p:stCondLst>
                                    <p:cond delay="0"/>
                                  </p:stCondLst>
                                  <p:childTnLst>
                                    <p:set>
                                      <p:cBhvr>
                                        <p:cTn id="129" dur="1" fill="hold">
                                          <p:stCondLst>
                                            <p:cond delay="0"/>
                                          </p:stCondLst>
                                        </p:cTn>
                                        <p:tgtEl>
                                          <p:spTgt spid="311"/>
                                        </p:tgtEl>
                                        <p:attrNameLst>
                                          <p:attrName>style.visibility</p:attrName>
                                        </p:attrNameLst>
                                      </p:cBhvr>
                                      <p:to>
                                        <p:strVal val="visible"/>
                                      </p:to>
                                    </p:set>
                                    <p:animEffect transition="in" filter="fade">
                                      <p:cBhvr>
                                        <p:cTn id="130" dur="500"/>
                                        <p:tgtEl>
                                          <p:spTgt spid="311"/>
                                        </p:tgtEl>
                                      </p:cBhvr>
                                    </p:animEffect>
                                  </p:childTnLst>
                                </p:cTn>
                              </p:par>
                              <p:par>
                                <p:cTn id="131" presetID="10" presetClass="entr" presetSubtype="0" fill="hold" nodeType="withEffect">
                                  <p:stCondLst>
                                    <p:cond delay="0"/>
                                  </p:stCondLst>
                                  <p:childTnLst>
                                    <p:set>
                                      <p:cBhvr>
                                        <p:cTn id="132" dur="1" fill="hold">
                                          <p:stCondLst>
                                            <p:cond delay="0"/>
                                          </p:stCondLst>
                                        </p:cTn>
                                        <p:tgtEl>
                                          <p:spTgt spid="312"/>
                                        </p:tgtEl>
                                        <p:attrNameLst>
                                          <p:attrName>style.visibility</p:attrName>
                                        </p:attrNameLst>
                                      </p:cBhvr>
                                      <p:to>
                                        <p:strVal val="visible"/>
                                      </p:to>
                                    </p:set>
                                    <p:animEffect transition="in" filter="fade">
                                      <p:cBhvr>
                                        <p:cTn id="133" dur="500"/>
                                        <p:tgtEl>
                                          <p:spTgt spid="312"/>
                                        </p:tgtEl>
                                      </p:cBhvr>
                                    </p:animEffect>
                                  </p:childTnLst>
                                </p:cTn>
                              </p:par>
                              <p:par>
                                <p:cTn id="134" presetID="10" presetClass="entr" presetSubtype="0" fill="hold" nodeType="withEffect">
                                  <p:stCondLst>
                                    <p:cond delay="0"/>
                                  </p:stCondLst>
                                  <p:childTnLst>
                                    <p:set>
                                      <p:cBhvr>
                                        <p:cTn id="135" dur="1" fill="hold">
                                          <p:stCondLst>
                                            <p:cond delay="0"/>
                                          </p:stCondLst>
                                        </p:cTn>
                                        <p:tgtEl>
                                          <p:spTgt spid="313"/>
                                        </p:tgtEl>
                                        <p:attrNameLst>
                                          <p:attrName>style.visibility</p:attrName>
                                        </p:attrNameLst>
                                      </p:cBhvr>
                                      <p:to>
                                        <p:strVal val="visible"/>
                                      </p:to>
                                    </p:set>
                                    <p:animEffect transition="in" filter="fade">
                                      <p:cBhvr>
                                        <p:cTn id="136" dur="500"/>
                                        <p:tgtEl>
                                          <p:spTgt spid="313"/>
                                        </p:tgtEl>
                                      </p:cBhvr>
                                    </p:animEffect>
                                  </p:childTnLst>
                                </p:cTn>
                              </p:par>
                              <p:par>
                                <p:cTn id="137" presetID="10" presetClass="entr" presetSubtype="0" fill="hold" nodeType="withEffect">
                                  <p:stCondLst>
                                    <p:cond delay="0"/>
                                  </p:stCondLst>
                                  <p:childTnLst>
                                    <p:set>
                                      <p:cBhvr>
                                        <p:cTn id="138" dur="1" fill="hold">
                                          <p:stCondLst>
                                            <p:cond delay="0"/>
                                          </p:stCondLst>
                                        </p:cTn>
                                        <p:tgtEl>
                                          <p:spTgt spid="314"/>
                                        </p:tgtEl>
                                        <p:attrNameLst>
                                          <p:attrName>style.visibility</p:attrName>
                                        </p:attrNameLst>
                                      </p:cBhvr>
                                      <p:to>
                                        <p:strVal val="visible"/>
                                      </p:to>
                                    </p:set>
                                    <p:animEffect transition="in" filter="fade">
                                      <p:cBhvr>
                                        <p:cTn id="139" dur="500"/>
                                        <p:tgtEl>
                                          <p:spTgt spid="314"/>
                                        </p:tgtEl>
                                      </p:cBhvr>
                                    </p:animEffect>
                                  </p:childTnLst>
                                </p:cTn>
                              </p:par>
                              <p:par>
                                <p:cTn id="140" presetID="10" presetClass="entr" presetSubtype="0" fill="hold" nodeType="withEffect">
                                  <p:stCondLst>
                                    <p:cond delay="0"/>
                                  </p:stCondLst>
                                  <p:childTnLst>
                                    <p:set>
                                      <p:cBhvr>
                                        <p:cTn id="141" dur="1" fill="hold">
                                          <p:stCondLst>
                                            <p:cond delay="0"/>
                                          </p:stCondLst>
                                        </p:cTn>
                                        <p:tgtEl>
                                          <p:spTgt spid="315"/>
                                        </p:tgtEl>
                                        <p:attrNameLst>
                                          <p:attrName>style.visibility</p:attrName>
                                        </p:attrNameLst>
                                      </p:cBhvr>
                                      <p:to>
                                        <p:strVal val="visible"/>
                                      </p:to>
                                    </p:set>
                                    <p:animEffect transition="in" filter="fade">
                                      <p:cBhvr>
                                        <p:cTn id="142" dur="500"/>
                                        <p:tgtEl>
                                          <p:spTgt spid="315"/>
                                        </p:tgtEl>
                                      </p:cBhvr>
                                    </p:animEffect>
                                  </p:childTnLst>
                                </p:cTn>
                              </p:par>
                              <p:par>
                                <p:cTn id="143" presetID="10" presetClass="entr" presetSubtype="0" fill="hold" nodeType="withEffect">
                                  <p:stCondLst>
                                    <p:cond delay="0"/>
                                  </p:stCondLst>
                                  <p:childTnLst>
                                    <p:set>
                                      <p:cBhvr>
                                        <p:cTn id="144" dur="1" fill="hold">
                                          <p:stCondLst>
                                            <p:cond delay="0"/>
                                          </p:stCondLst>
                                        </p:cTn>
                                        <p:tgtEl>
                                          <p:spTgt spid="316"/>
                                        </p:tgtEl>
                                        <p:attrNameLst>
                                          <p:attrName>style.visibility</p:attrName>
                                        </p:attrNameLst>
                                      </p:cBhvr>
                                      <p:to>
                                        <p:strVal val="visible"/>
                                      </p:to>
                                    </p:set>
                                    <p:animEffect transition="in" filter="fade">
                                      <p:cBhvr>
                                        <p:cTn id="145" dur="500"/>
                                        <p:tgtEl>
                                          <p:spTgt spid="316"/>
                                        </p:tgtEl>
                                      </p:cBhvr>
                                    </p:animEffect>
                                  </p:childTnLst>
                                </p:cTn>
                              </p:par>
                              <p:par>
                                <p:cTn id="146" presetID="10" presetClass="entr" presetSubtype="0" fill="hold" nodeType="withEffect">
                                  <p:stCondLst>
                                    <p:cond delay="0"/>
                                  </p:stCondLst>
                                  <p:childTnLst>
                                    <p:set>
                                      <p:cBhvr>
                                        <p:cTn id="147" dur="1" fill="hold">
                                          <p:stCondLst>
                                            <p:cond delay="0"/>
                                          </p:stCondLst>
                                        </p:cTn>
                                        <p:tgtEl>
                                          <p:spTgt spid="317"/>
                                        </p:tgtEl>
                                        <p:attrNameLst>
                                          <p:attrName>style.visibility</p:attrName>
                                        </p:attrNameLst>
                                      </p:cBhvr>
                                      <p:to>
                                        <p:strVal val="visible"/>
                                      </p:to>
                                    </p:set>
                                    <p:animEffect transition="in" filter="fade">
                                      <p:cBhvr>
                                        <p:cTn id="148" dur="500"/>
                                        <p:tgtEl>
                                          <p:spTgt spid="317"/>
                                        </p:tgtEl>
                                      </p:cBhvr>
                                    </p:animEffect>
                                  </p:childTnLst>
                                </p:cTn>
                              </p:par>
                              <p:par>
                                <p:cTn id="149" presetID="10" presetClass="entr" presetSubtype="0" fill="hold" nodeType="withEffect">
                                  <p:stCondLst>
                                    <p:cond delay="0"/>
                                  </p:stCondLst>
                                  <p:childTnLst>
                                    <p:set>
                                      <p:cBhvr>
                                        <p:cTn id="150" dur="1" fill="hold">
                                          <p:stCondLst>
                                            <p:cond delay="0"/>
                                          </p:stCondLst>
                                        </p:cTn>
                                        <p:tgtEl>
                                          <p:spTgt spid="318"/>
                                        </p:tgtEl>
                                        <p:attrNameLst>
                                          <p:attrName>style.visibility</p:attrName>
                                        </p:attrNameLst>
                                      </p:cBhvr>
                                      <p:to>
                                        <p:strVal val="visible"/>
                                      </p:to>
                                    </p:set>
                                    <p:animEffect transition="in" filter="fade">
                                      <p:cBhvr>
                                        <p:cTn id="151" dur="500"/>
                                        <p:tgtEl>
                                          <p:spTgt spid="318"/>
                                        </p:tgtEl>
                                      </p:cBhvr>
                                    </p:animEffect>
                                  </p:childTnLst>
                                </p:cTn>
                              </p:par>
                              <p:par>
                                <p:cTn id="152" presetID="10" presetClass="entr" presetSubtype="0" fill="hold" nodeType="withEffect">
                                  <p:stCondLst>
                                    <p:cond delay="0"/>
                                  </p:stCondLst>
                                  <p:childTnLst>
                                    <p:set>
                                      <p:cBhvr>
                                        <p:cTn id="153" dur="1" fill="hold">
                                          <p:stCondLst>
                                            <p:cond delay="0"/>
                                          </p:stCondLst>
                                        </p:cTn>
                                        <p:tgtEl>
                                          <p:spTgt spid="319"/>
                                        </p:tgtEl>
                                        <p:attrNameLst>
                                          <p:attrName>style.visibility</p:attrName>
                                        </p:attrNameLst>
                                      </p:cBhvr>
                                      <p:to>
                                        <p:strVal val="visible"/>
                                      </p:to>
                                    </p:set>
                                    <p:animEffect transition="in" filter="fade">
                                      <p:cBhvr>
                                        <p:cTn id="154" dur="500"/>
                                        <p:tgtEl>
                                          <p:spTgt spid="319"/>
                                        </p:tgtEl>
                                      </p:cBhvr>
                                    </p:animEffect>
                                  </p:childTnLst>
                                </p:cTn>
                              </p:par>
                              <p:par>
                                <p:cTn id="155" presetID="10" presetClass="entr" presetSubtype="0" fill="hold" nodeType="withEffect">
                                  <p:stCondLst>
                                    <p:cond delay="0"/>
                                  </p:stCondLst>
                                  <p:childTnLst>
                                    <p:set>
                                      <p:cBhvr>
                                        <p:cTn id="156" dur="1" fill="hold">
                                          <p:stCondLst>
                                            <p:cond delay="0"/>
                                          </p:stCondLst>
                                        </p:cTn>
                                        <p:tgtEl>
                                          <p:spTgt spid="320"/>
                                        </p:tgtEl>
                                        <p:attrNameLst>
                                          <p:attrName>style.visibility</p:attrName>
                                        </p:attrNameLst>
                                      </p:cBhvr>
                                      <p:to>
                                        <p:strVal val="visible"/>
                                      </p:to>
                                    </p:set>
                                    <p:animEffect transition="in" filter="fade">
                                      <p:cBhvr>
                                        <p:cTn id="157" dur="500"/>
                                        <p:tgtEl>
                                          <p:spTgt spid="320"/>
                                        </p:tgtEl>
                                      </p:cBhvr>
                                    </p:animEffect>
                                  </p:childTnLst>
                                </p:cTn>
                              </p:par>
                              <p:par>
                                <p:cTn id="158" presetID="10" presetClass="entr" presetSubtype="0" fill="hold" nodeType="withEffect">
                                  <p:stCondLst>
                                    <p:cond delay="0"/>
                                  </p:stCondLst>
                                  <p:childTnLst>
                                    <p:set>
                                      <p:cBhvr>
                                        <p:cTn id="159" dur="1" fill="hold">
                                          <p:stCondLst>
                                            <p:cond delay="0"/>
                                          </p:stCondLst>
                                        </p:cTn>
                                        <p:tgtEl>
                                          <p:spTgt spid="321"/>
                                        </p:tgtEl>
                                        <p:attrNameLst>
                                          <p:attrName>style.visibility</p:attrName>
                                        </p:attrNameLst>
                                      </p:cBhvr>
                                      <p:to>
                                        <p:strVal val="visible"/>
                                      </p:to>
                                    </p:set>
                                    <p:animEffect transition="in" filter="fade">
                                      <p:cBhvr>
                                        <p:cTn id="160" dur="500"/>
                                        <p:tgtEl>
                                          <p:spTgt spid="321"/>
                                        </p:tgtEl>
                                      </p:cBhvr>
                                    </p:animEffect>
                                  </p:childTnLst>
                                </p:cTn>
                              </p:par>
                              <p:par>
                                <p:cTn id="161" presetID="10" presetClass="entr" presetSubtype="0" fill="hold" nodeType="withEffect">
                                  <p:stCondLst>
                                    <p:cond delay="0"/>
                                  </p:stCondLst>
                                  <p:childTnLst>
                                    <p:set>
                                      <p:cBhvr>
                                        <p:cTn id="162" dur="1" fill="hold">
                                          <p:stCondLst>
                                            <p:cond delay="0"/>
                                          </p:stCondLst>
                                        </p:cTn>
                                        <p:tgtEl>
                                          <p:spTgt spid="322"/>
                                        </p:tgtEl>
                                        <p:attrNameLst>
                                          <p:attrName>style.visibility</p:attrName>
                                        </p:attrNameLst>
                                      </p:cBhvr>
                                      <p:to>
                                        <p:strVal val="visible"/>
                                      </p:to>
                                    </p:set>
                                    <p:animEffect transition="in" filter="fade">
                                      <p:cBhvr>
                                        <p:cTn id="163" dur="500"/>
                                        <p:tgtEl>
                                          <p:spTgt spid="322"/>
                                        </p:tgtEl>
                                      </p:cBhvr>
                                    </p:animEffect>
                                  </p:childTnLst>
                                </p:cTn>
                              </p:par>
                              <p:par>
                                <p:cTn id="164" presetID="10" presetClass="entr" presetSubtype="0" fill="hold" nodeType="withEffect">
                                  <p:stCondLst>
                                    <p:cond delay="0"/>
                                  </p:stCondLst>
                                  <p:childTnLst>
                                    <p:set>
                                      <p:cBhvr>
                                        <p:cTn id="165" dur="1" fill="hold">
                                          <p:stCondLst>
                                            <p:cond delay="0"/>
                                          </p:stCondLst>
                                        </p:cTn>
                                        <p:tgtEl>
                                          <p:spTgt spid="323"/>
                                        </p:tgtEl>
                                        <p:attrNameLst>
                                          <p:attrName>style.visibility</p:attrName>
                                        </p:attrNameLst>
                                      </p:cBhvr>
                                      <p:to>
                                        <p:strVal val="visible"/>
                                      </p:to>
                                    </p:set>
                                    <p:animEffect transition="in" filter="fade">
                                      <p:cBhvr>
                                        <p:cTn id="166" dur="500"/>
                                        <p:tgtEl>
                                          <p:spTgt spid="323"/>
                                        </p:tgtEl>
                                      </p:cBhvr>
                                    </p:animEffect>
                                  </p:childTnLst>
                                </p:cTn>
                              </p:par>
                              <p:par>
                                <p:cTn id="167" presetID="10" presetClass="entr" presetSubtype="0" fill="hold" nodeType="withEffect">
                                  <p:stCondLst>
                                    <p:cond delay="0"/>
                                  </p:stCondLst>
                                  <p:childTnLst>
                                    <p:set>
                                      <p:cBhvr>
                                        <p:cTn id="168" dur="1" fill="hold">
                                          <p:stCondLst>
                                            <p:cond delay="0"/>
                                          </p:stCondLst>
                                        </p:cTn>
                                        <p:tgtEl>
                                          <p:spTgt spid="324"/>
                                        </p:tgtEl>
                                        <p:attrNameLst>
                                          <p:attrName>style.visibility</p:attrName>
                                        </p:attrNameLst>
                                      </p:cBhvr>
                                      <p:to>
                                        <p:strVal val="visible"/>
                                      </p:to>
                                    </p:set>
                                    <p:animEffect transition="in" filter="fade">
                                      <p:cBhvr>
                                        <p:cTn id="169" dur="500"/>
                                        <p:tgtEl>
                                          <p:spTgt spid="324"/>
                                        </p:tgtEl>
                                      </p:cBhvr>
                                    </p:animEffect>
                                  </p:childTnLst>
                                </p:cTn>
                              </p:par>
                              <p:par>
                                <p:cTn id="170" presetID="10" presetClass="entr" presetSubtype="0" fill="hold" nodeType="withEffect">
                                  <p:stCondLst>
                                    <p:cond delay="0"/>
                                  </p:stCondLst>
                                  <p:childTnLst>
                                    <p:set>
                                      <p:cBhvr>
                                        <p:cTn id="171" dur="1" fill="hold">
                                          <p:stCondLst>
                                            <p:cond delay="0"/>
                                          </p:stCondLst>
                                        </p:cTn>
                                        <p:tgtEl>
                                          <p:spTgt spid="325"/>
                                        </p:tgtEl>
                                        <p:attrNameLst>
                                          <p:attrName>style.visibility</p:attrName>
                                        </p:attrNameLst>
                                      </p:cBhvr>
                                      <p:to>
                                        <p:strVal val="visible"/>
                                      </p:to>
                                    </p:set>
                                    <p:animEffect transition="in" filter="fade">
                                      <p:cBhvr>
                                        <p:cTn id="172" dur="500"/>
                                        <p:tgtEl>
                                          <p:spTgt spid="325"/>
                                        </p:tgtEl>
                                      </p:cBhvr>
                                    </p:animEffect>
                                  </p:childTnLst>
                                </p:cTn>
                              </p:par>
                              <p:par>
                                <p:cTn id="173" presetID="10" presetClass="entr" presetSubtype="0" fill="hold" nodeType="withEffect">
                                  <p:stCondLst>
                                    <p:cond delay="0"/>
                                  </p:stCondLst>
                                  <p:childTnLst>
                                    <p:set>
                                      <p:cBhvr>
                                        <p:cTn id="174" dur="1" fill="hold">
                                          <p:stCondLst>
                                            <p:cond delay="0"/>
                                          </p:stCondLst>
                                        </p:cTn>
                                        <p:tgtEl>
                                          <p:spTgt spid="326"/>
                                        </p:tgtEl>
                                        <p:attrNameLst>
                                          <p:attrName>style.visibility</p:attrName>
                                        </p:attrNameLst>
                                      </p:cBhvr>
                                      <p:to>
                                        <p:strVal val="visible"/>
                                      </p:to>
                                    </p:set>
                                    <p:animEffect transition="in" filter="fade">
                                      <p:cBhvr>
                                        <p:cTn id="175" dur="500"/>
                                        <p:tgtEl>
                                          <p:spTgt spid="326"/>
                                        </p:tgtEl>
                                      </p:cBhvr>
                                    </p:animEffect>
                                  </p:childTnLst>
                                </p:cTn>
                              </p:par>
                              <p:par>
                                <p:cTn id="176" presetID="10" presetClass="entr" presetSubtype="0" fill="hold" nodeType="withEffect">
                                  <p:stCondLst>
                                    <p:cond delay="0"/>
                                  </p:stCondLst>
                                  <p:childTnLst>
                                    <p:set>
                                      <p:cBhvr>
                                        <p:cTn id="177" dur="1" fill="hold">
                                          <p:stCondLst>
                                            <p:cond delay="0"/>
                                          </p:stCondLst>
                                        </p:cTn>
                                        <p:tgtEl>
                                          <p:spTgt spid="327"/>
                                        </p:tgtEl>
                                        <p:attrNameLst>
                                          <p:attrName>style.visibility</p:attrName>
                                        </p:attrNameLst>
                                      </p:cBhvr>
                                      <p:to>
                                        <p:strVal val="visible"/>
                                      </p:to>
                                    </p:set>
                                    <p:animEffect transition="in" filter="fade">
                                      <p:cBhvr>
                                        <p:cTn id="178" dur="500"/>
                                        <p:tgtEl>
                                          <p:spTgt spid="327"/>
                                        </p:tgtEl>
                                      </p:cBhvr>
                                    </p:animEffect>
                                  </p:childTnLst>
                                </p:cTn>
                              </p:par>
                              <p:par>
                                <p:cTn id="179" presetID="10" presetClass="entr" presetSubtype="0" fill="hold" nodeType="withEffect">
                                  <p:stCondLst>
                                    <p:cond delay="0"/>
                                  </p:stCondLst>
                                  <p:childTnLst>
                                    <p:set>
                                      <p:cBhvr>
                                        <p:cTn id="180" dur="1" fill="hold">
                                          <p:stCondLst>
                                            <p:cond delay="0"/>
                                          </p:stCondLst>
                                        </p:cTn>
                                        <p:tgtEl>
                                          <p:spTgt spid="328"/>
                                        </p:tgtEl>
                                        <p:attrNameLst>
                                          <p:attrName>style.visibility</p:attrName>
                                        </p:attrNameLst>
                                      </p:cBhvr>
                                      <p:to>
                                        <p:strVal val="visible"/>
                                      </p:to>
                                    </p:set>
                                    <p:animEffect transition="in" filter="fade">
                                      <p:cBhvr>
                                        <p:cTn id="181" dur="500"/>
                                        <p:tgtEl>
                                          <p:spTgt spid="328"/>
                                        </p:tgtEl>
                                      </p:cBhvr>
                                    </p:animEffect>
                                  </p:childTnLst>
                                </p:cTn>
                              </p:par>
                              <p:par>
                                <p:cTn id="182" presetID="10" presetClass="entr" presetSubtype="0" fill="hold" nodeType="withEffect">
                                  <p:stCondLst>
                                    <p:cond delay="0"/>
                                  </p:stCondLst>
                                  <p:childTnLst>
                                    <p:set>
                                      <p:cBhvr>
                                        <p:cTn id="183" dur="1" fill="hold">
                                          <p:stCondLst>
                                            <p:cond delay="0"/>
                                          </p:stCondLst>
                                        </p:cTn>
                                        <p:tgtEl>
                                          <p:spTgt spid="329"/>
                                        </p:tgtEl>
                                        <p:attrNameLst>
                                          <p:attrName>style.visibility</p:attrName>
                                        </p:attrNameLst>
                                      </p:cBhvr>
                                      <p:to>
                                        <p:strVal val="visible"/>
                                      </p:to>
                                    </p:set>
                                    <p:animEffect transition="in" filter="fade">
                                      <p:cBhvr>
                                        <p:cTn id="184" dur="500"/>
                                        <p:tgtEl>
                                          <p:spTgt spid="329"/>
                                        </p:tgtEl>
                                      </p:cBhvr>
                                    </p:animEffect>
                                  </p:childTnLst>
                                </p:cTn>
                              </p:par>
                              <p:par>
                                <p:cTn id="185" presetID="10" presetClass="entr" presetSubtype="0" fill="hold" nodeType="withEffect">
                                  <p:stCondLst>
                                    <p:cond delay="0"/>
                                  </p:stCondLst>
                                  <p:childTnLst>
                                    <p:set>
                                      <p:cBhvr>
                                        <p:cTn id="186" dur="1" fill="hold">
                                          <p:stCondLst>
                                            <p:cond delay="0"/>
                                          </p:stCondLst>
                                        </p:cTn>
                                        <p:tgtEl>
                                          <p:spTgt spid="330"/>
                                        </p:tgtEl>
                                        <p:attrNameLst>
                                          <p:attrName>style.visibility</p:attrName>
                                        </p:attrNameLst>
                                      </p:cBhvr>
                                      <p:to>
                                        <p:strVal val="visible"/>
                                      </p:to>
                                    </p:set>
                                    <p:animEffect transition="in" filter="fade">
                                      <p:cBhvr>
                                        <p:cTn id="187" dur="500"/>
                                        <p:tgtEl>
                                          <p:spTgt spid="330"/>
                                        </p:tgtEl>
                                      </p:cBhvr>
                                    </p:animEffect>
                                  </p:childTnLst>
                                </p:cTn>
                              </p:par>
                            </p:childTnLst>
                          </p:cTn>
                        </p:par>
                      </p:childTnLst>
                    </p:cTn>
                  </p:par>
                  <p:par>
                    <p:cTn id="188" fill="hold">
                      <p:stCondLst>
                        <p:cond delay="indefinite"/>
                      </p:stCondLst>
                      <p:childTnLst>
                        <p:par>
                          <p:cTn id="189" fill="hold">
                            <p:stCondLst>
                              <p:cond delay="0"/>
                            </p:stCondLst>
                            <p:childTnLst>
                              <p:par>
                                <p:cTn id="190" presetID="1" presetClass="exit" presetSubtype="0" fill="hold" nodeType="clickEffect">
                                  <p:stCondLst>
                                    <p:cond delay="0"/>
                                  </p:stCondLst>
                                  <p:childTnLst>
                                    <p:set>
                                      <p:cBhvr>
                                        <p:cTn id="191" dur="1" fill="hold">
                                          <p:stCondLst>
                                            <p:cond delay="1"/>
                                          </p:stCondLst>
                                        </p:cTn>
                                        <p:tgtEl>
                                          <p:spTgt spid="310"/>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nodeType="clickEffect">
                                  <p:stCondLst>
                                    <p:cond delay="0"/>
                                  </p:stCondLst>
                                  <p:childTnLst>
                                    <p:set>
                                      <p:cBhvr>
                                        <p:cTn id="195" dur="1" fill="hold">
                                          <p:stCondLst>
                                            <p:cond delay="1"/>
                                          </p:stCondLst>
                                        </p:cTn>
                                        <p:tgtEl>
                                          <p:spTgt spid="311"/>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1" presetClass="exit" presetSubtype="0" fill="hold" nodeType="clickEffect">
                                  <p:stCondLst>
                                    <p:cond delay="0"/>
                                  </p:stCondLst>
                                  <p:childTnLst>
                                    <p:set>
                                      <p:cBhvr>
                                        <p:cTn id="199" dur="1" fill="hold">
                                          <p:stCondLst>
                                            <p:cond delay="1"/>
                                          </p:stCondLst>
                                        </p:cTn>
                                        <p:tgtEl>
                                          <p:spTgt spid="312"/>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 presetClass="exit" presetSubtype="0" fill="hold" nodeType="clickEffect">
                                  <p:stCondLst>
                                    <p:cond delay="0"/>
                                  </p:stCondLst>
                                  <p:childTnLst>
                                    <p:set>
                                      <p:cBhvr>
                                        <p:cTn id="203" dur="1" fill="hold">
                                          <p:stCondLst>
                                            <p:cond delay="1"/>
                                          </p:stCondLst>
                                        </p:cTn>
                                        <p:tgtEl>
                                          <p:spTgt spid="313"/>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1" presetClass="exit" presetSubtype="0" fill="hold" nodeType="clickEffect">
                                  <p:stCondLst>
                                    <p:cond delay="0"/>
                                  </p:stCondLst>
                                  <p:childTnLst>
                                    <p:set>
                                      <p:cBhvr>
                                        <p:cTn id="207" dur="1" fill="hold">
                                          <p:stCondLst>
                                            <p:cond delay="1"/>
                                          </p:stCondLst>
                                        </p:cTn>
                                        <p:tgtEl>
                                          <p:spTgt spid="314"/>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1" presetClass="exit" presetSubtype="0" fill="hold" nodeType="clickEffect">
                                  <p:stCondLst>
                                    <p:cond delay="0"/>
                                  </p:stCondLst>
                                  <p:childTnLst>
                                    <p:set>
                                      <p:cBhvr>
                                        <p:cTn id="211" dur="1" fill="hold">
                                          <p:stCondLst>
                                            <p:cond delay="1"/>
                                          </p:stCondLst>
                                        </p:cTn>
                                        <p:tgtEl>
                                          <p:spTgt spid="315"/>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1" presetClass="exit" presetSubtype="0" fill="hold" nodeType="clickEffect">
                                  <p:stCondLst>
                                    <p:cond delay="0"/>
                                  </p:stCondLst>
                                  <p:childTnLst>
                                    <p:set>
                                      <p:cBhvr>
                                        <p:cTn id="215" dur="1" fill="hold">
                                          <p:stCondLst>
                                            <p:cond delay="1"/>
                                          </p:stCondLst>
                                        </p:cTn>
                                        <p:tgtEl>
                                          <p:spTgt spid="316"/>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1" presetClass="exit" presetSubtype="0" fill="hold" nodeType="clickEffect">
                                  <p:stCondLst>
                                    <p:cond delay="0"/>
                                  </p:stCondLst>
                                  <p:childTnLst>
                                    <p:set>
                                      <p:cBhvr>
                                        <p:cTn id="219" dur="1" fill="hold">
                                          <p:stCondLst>
                                            <p:cond delay="1"/>
                                          </p:stCondLst>
                                        </p:cTn>
                                        <p:tgtEl>
                                          <p:spTgt spid="317"/>
                                        </p:tgtEl>
                                        <p:attrNameLst>
                                          <p:attrName>style.visibility</p:attrName>
                                        </p:attrNameLst>
                                      </p:cBhvr>
                                      <p:to>
                                        <p:strVal val="hidden"/>
                                      </p:to>
                                    </p:set>
                                  </p:childTnLst>
                                </p:cTn>
                              </p:par>
                            </p:childTnLst>
                          </p:cTn>
                        </p:par>
                      </p:childTnLst>
                    </p:cTn>
                  </p:par>
                  <p:par>
                    <p:cTn id="220" fill="hold">
                      <p:stCondLst>
                        <p:cond delay="indefinite"/>
                      </p:stCondLst>
                      <p:childTnLst>
                        <p:par>
                          <p:cTn id="221" fill="hold">
                            <p:stCondLst>
                              <p:cond delay="0"/>
                            </p:stCondLst>
                            <p:childTnLst>
                              <p:par>
                                <p:cTn id="222" presetID="1" presetClass="exit" presetSubtype="0" fill="hold" nodeType="clickEffect">
                                  <p:stCondLst>
                                    <p:cond delay="0"/>
                                  </p:stCondLst>
                                  <p:childTnLst>
                                    <p:set>
                                      <p:cBhvr>
                                        <p:cTn id="223" dur="1" fill="hold">
                                          <p:stCondLst>
                                            <p:cond delay="1"/>
                                          </p:stCondLst>
                                        </p:cTn>
                                        <p:tgtEl>
                                          <p:spTgt spid="318"/>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1" presetClass="exit" presetSubtype="0" fill="hold" nodeType="clickEffect">
                                  <p:stCondLst>
                                    <p:cond delay="0"/>
                                  </p:stCondLst>
                                  <p:childTnLst>
                                    <p:set>
                                      <p:cBhvr>
                                        <p:cTn id="227" dur="1" fill="hold">
                                          <p:stCondLst>
                                            <p:cond delay="1"/>
                                          </p:stCondLst>
                                        </p:cTn>
                                        <p:tgtEl>
                                          <p:spTgt spid="319"/>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1" presetClass="exit" presetSubtype="0" fill="hold" nodeType="clickEffect">
                                  <p:stCondLst>
                                    <p:cond delay="0"/>
                                  </p:stCondLst>
                                  <p:childTnLst>
                                    <p:set>
                                      <p:cBhvr>
                                        <p:cTn id="231" dur="1" fill="hold">
                                          <p:stCondLst>
                                            <p:cond delay="1"/>
                                          </p:stCondLst>
                                        </p:cTn>
                                        <p:tgtEl>
                                          <p:spTgt spid="320"/>
                                        </p:tgtEl>
                                        <p:attrNameLst>
                                          <p:attrName>style.visibility</p:attrName>
                                        </p:attrNameLst>
                                      </p:cBhvr>
                                      <p:to>
                                        <p:strVal val="hidden"/>
                                      </p:to>
                                    </p:set>
                                  </p:childTnLst>
                                </p:cTn>
                              </p:par>
                            </p:childTnLst>
                          </p:cTn>
                        </p:par>
                      </p:childTnLst>
                    </p:cTn>
                  </p:par>
                  <p:par>
                    <p:cTn id="232" fill="hold">
                      <p:stCondLst>
                        <p:cond delay="indefinite"/>
                      </p:stCondLst>
                      <p:childTnLst>
                        <p:par>
                          <p:cTn id="233" fill="hold">
                            <p:stCondLst>
                              <p:cond delay="0"/>
                            </p:stCondLst>
                            <p:childTnLst>
                              <p:par>
                                <p:cTn id="234" presetID="1" presetClass="exit" presetSubtype="0" fill="hold" nodeType="clickEffect">
                                  <p:stCondLst>
                                    <p:cond delay="0"/>
                                  </p:stCondLst>
                                  <p:childTnLst>
                                    <p:set>
                                      <p:cBhvr>
                                        <p:cTn id="235" dur="1" fill="hold">
                                          <p:stCondLst>
                                            <p:cond delay="1"/>
                                          </p:stCondLst>
                                        </p:cTn>
                                        <p:tgtEl>
                                          <p:spTgt spid="321"/>
                                        </p:tgtEl>
                                        <p:attrNameLst>
                                          <p:attrName>style.visibility</p:attrName>
                                        </p:attrNameLst>
                                      </p:cBhvr>
                                      <p:to>
                                        <p:strVal val="hidden"/>
                                      </p:to>
                                    </p:set>
                                  </p:childTnLst>
                                </p:cTn>
                              </p:par>
                            </p:childTnLst>
                          </p:cTn>
                        </p:par>
                      </p:childTnLst>
                    </p:cTn>
                  </p:par>
                  <p:par>
                    <p:cTn id="236" fill="hold">
                      <p:stCondLst>
                        <p:cond delay="indefinite"/>
                      </p:stCondLst>
                      <p:childTnLst>
                        <p:par>
                          <p:cTn id="237" fill="hold">
                            <p:stCondLst>
                              <p:cond delay="0"/>
                            </p:stCondLst>
                            <p:childTnLst>
                              <p:par>
                                <p:cTn id="238" presetID="1" presetClass="exit" presetSubtype="0" fill="hold" nodeType="clickEffect">
                                  <p:stCondLst>
                                    <p:cond delay="0"/>
                                  </p:stCondLst>
                                  <p:childTnLst>
                                    <p:set>
                                      <p:cBhvr>
                                        <p:cTn id="239" dur="1" fill="hold">
                                          <p:stCondLst>
                                            <p:cond delay="1"/>
                                          </p:stCondLst>
                                        </p:cTn>
                                        <p:tgtEl>
                                          <p:spTgt spid="322"/>
                                        </p:tgtEl>
                                        <p:attrNameLst>
                                          <p:attrName>style.visibility</p:attrName>
                                        </p:attrNameLst>
                                      </p:cBhvr>
                                      <p:to>
                                        <p:strVal val="hidden"/>
                                      </p:to>
                                    </p:set>
                                  </p:childTnLst>
                                </p:cTn>
                              </p:par>
                            </p:childTnLst>
                          </p:cTn>
                        </p:par>
                      </p:childTnLst>
                    </p:cTn>
                  </p:par>
                  <p:par>
                    <p:cTn id="240" fill="hold">
                      <p:stCondLst>
                        <p:cond delay="indefinite"/>
                      </p:stCondLst>
                      <p:childTnLst>
                        <p:par>
                          <p:cTn id="241" fill="hold">
                            <p:stCondLst>
                              <p:cond delay="0"/>
                            </p:stCondLst>
                            <p:childTnLst>
                              <p:par>
                                <p:cTn id="242" presetID="1" presetClass="exit" presetSubtype="0" fill="hold" nodeType="clickEffect">
                                  <p:stCondLst>
                                    <p:cond delay="0"/>
                                  </p:stCondLst>
                                  <p:childTnLst>
                                    <p:set>
                                      <p:cBhvr>
                                        <p:cTn id="243" dur="1" fill="hold">
                                          <p:stCondLst>
                                            <p:cond delay="1"/>
                                          </p:stCondLst>
                                        </p:cTn>
                                        <p:tgtEl>
                                          <p:spTgt spid="323"/>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1" presetClass="exit" presetSubtype="0" fill="hold" nodeType="clickEffect">
                                  <p:stCondLst>
                                    <p:cond delay="0"/>
                                  </p:stCondLst>
                                  <p:childTnLst>
                                    <p:set>
                                      <p:cBhvr>
                                        <p:cTn id="247" dur="1" fill="hold">
                                          <p:stCondLst>
                                            <p:cond delay="1"/>
                                          </p:stCondLst>
                                        </p:cTn>
                                        <p:tgtEl>
                                          <p:spTgt spid="324"/>
                                        </p:tgtEl>
                                        <p:attrNameLst>
                                          <p:attrName>style.visibility</p:attrName>
                                        </p:attrNameLst>
                                      </p:cBhvr>
                                      <p:to>
                                        <p:strVal val="hidden"/>
                                      </p:to>
                                    </p:set>
                                  </p:childTnLst>
                                </p:cTn>
                              </p:par>
                            </p:childTnLst>
                          </p:cTn>
                        </p:par>
                      </p:childTnLst>
                    </p:cTn>
                  </p:par>
                  <p:par>
                    <p:cTn id="248" fill="hold">
                      <p:stCondLst>
                        <p:cond delay="indefinite"/>
                      </p:stCondLst>
                      <p:childTnLst>
                        <p:par>
                          <p:cTn id="249" fill="hold">
                            <p:stCondLst>
                              <p:cond delay="0"/>
                            </p:stCondLst>
                            <p:childTnLst>
                              <p:par>
                                <p:cTn id="250" presetID="1" presetClass="exit" presetSubtype="0" fill="hold" nodeType="clickEffect">
                                  <p:stCondLst>
                                    <p:cond delay="0"/>
                                  </p:stCondLst>
                                  <p:childTnLst>
                                    <p:set>
                                      <p:cBhvr>
                                        <p:cTn id="251" dur="1" fill="hold">
                                          <p:stCondLst>
                                            <p:cond delay="1"/>
                                          </p:stCondLst>
                                        </p:cTn>
                                        <p:tgtEl>
                                          <p:spTgt spid="325"/>
                                        </p:tgtEl>
                                        <p:attrNameLst>
                                          <p:attrName>style.visibility</p:attrName>
                                        </p:attrNameLst>
                                      </p:cBhvr>
                                      <p:to>
                                        <p:strVal val="hidden"/>
                                      </p:to>
                                    </p:set>
                                  </p:childTnLst>
                                </p:cTn>
                              </p:par>
                            </p:childTnLst>
                          </p:cTn>
                        </p:par>
                      </p:childTnLst>
                    </p:cTn>
                  </p:par>
                  <p:par>
                    <p:cTn id="252" fill="hold">
                      <p:stCondLst>
                        <p:cond delay="indefinite"/>
                      </p:stCondLst>
                      <p:childTnLst>
                        <p:par>
                          <p:cTn id="253" fill="hold">
                            <p:stCondLst>
                              <p:cond delay="0"/>
                            </p:stCondLst>
                            <p:childTnLst>
                              <p:par>
                                <p:cTn id="254" presetID="1" presetClass="exit" presetSubtype="0" fill="hold" nodeType="clickEffect">
                                  <p:stCondLst>
                                    <p:cond delay="0"/>
                                  </p:stCondLst>
                                  <p:childTnLst>
                                    <p:set>
                                      <p:cBhvr>
                                        <p:cTn id="255" dur="1" fill="hold">
                                          <p:stCondLst>
                                            <p:cond delay="1"/>
                                          </p:stCondLst>
                                        </p:cTn>
                                        <p:tgtEl>
                                          <p:spTgt spid="326"/>
                                        </p:tgtEl>
                                        <p:attrNameLst>
                                          <p:attrName>style.visibility</p:attrName>
                                        </p:attrNameLst>
                                      </p:cBhvr>
                                      <p:to>
                                        <p:strVal val="hidden"/>
                                      </p:to>
                                    </p:set>
                                  </p:childTnLst>
                                </p:cTn>
                              </p:par>
                            </p:childTnLst>
                          </p:cTn>
                        </p:par>
                      </p:childTnLst>
                    </p:cTn>
                  </p:par>
                  <p:par>
                    <p:cTn id="256" fill="hold">
                      <p:stCondLst>
                        <p:cond delay="indefinite"/>
                      </p:stCondLst>
                      <p:childTnLst>
                        <p:par>
                          <p:cTn id="257" fill="hold">
                            <p:stCondLst>
                              <p:cond delay="0"/>
                            </p:stCondLst>
                            <p:childTnLst>
                              <p:par>
                                <p:cTn id="258" presetID="1" presetClass="exit" presetSubtype="0" fill="hold" nodeType="clickEffect">
                                  <p:stCondLst>
                                    <p:cond delay="0"/>
                                  </p:stCondLst>
                                  <p:childTnLst>
                                    <p:set>
                                      <p:cBhvr>
                                        <p:cTn id="259" dur="1" fill="hold">
                                          <p:stCondLst>
                                            <p:cond delay="1"/>
                                          </p:stCondLst>
                                        </p:cTn>
                                        <p:tgtEl>
                                          <p:spTgt spid="327"/>
                                        </p:tgtEl>
                                        <p:attrNameLst>
                                          <p:attrName>style.visibility</p:attrName>
                                        </p:attrNameLst>
                                      </p:cBhvr>
                                      <p:to>
                                        <p:strVal val="hidden"/>
                                      </p:to>
                                    </p:set>
                                  </p:childTnLst>
                                </p:cTn>
                              </p:par>
                            </p:childTnLst>
                          </p:cTn>
                        </p:par>
                      </p:childTnLst>
                    </p:cTn>
                  </p:par>
                  <p:par>
                    <p:cTn id="260" fill="hold">
                      <p:stCondLst>
                        <p:cond delay="indefinite"/>
                      </p:stCondLst>
                      <p:childTnLst>
                        <p:par>
                          <p:cTn id="261" fill="hold">
                            <p:stCondLst>
                              <p:cond delay="0"/>
                            </p:stCondLst>
                            <p:childTnLst>
                              <p:par>
                                <p:cTn id="262" presetID="1" presetClass="exit" presetSubtype="0" fill="hold" nodeType="clickEffect">
                                  <p:stCondLst>
                                    <p:cond delay="0"/>
                                  </p:stCondLst>
                                  <p:childTnLst>
                                    <p:set>
                                      <p:cBhvr>
                                        <p:cTn id="263" dur="1" fill="hold">
                                          <p:stCondLst>
                                            <p:cond delay="1"/>
                                          </p:stCondLst>
                                        </p:cTn>
                                        <p:tgtEl>
                                          <p:spTgt spid="328"/>
                                        </p:tgtEl>
                                        <p:attrNameLst>
                                          <p:attrName>style.visibility</p:attrName>
                                        </p:attrNameLst>
                                      </p:cBhvr>
                                      <p:to>
                                        <p:strVal val="hidden"/>
                                      </p:to>
                                    </p:set>
                                  </p:childTnLst>
                                </p:cTn>
                              </p:par>
                            </p:childTnLst>
                          </p:cTn>
                        </p:par>
                      </p:childTnLst>
                    </p:cTn>
                  </p:par>
                  <p:par>
                    <p:cTn id="264" fill="hold">
                      <p:stCondLst>
                        <p:cond delay="indefinite"/>
                      </p:stCondLst>
                      <p:childTnLst>
                        <p:par>
                          <p:cTn id="265" fill="hold">
                            <p:stCondLst>
                              <p:cond delay="0"/>
                            </p:stCondLst>
                            <p:childTnLst>
                              <p:par>
                                <p:cTn id="266" presetID="1" presetClass="exit" presetSubtype="0" fill="hold" nodeType="clickEffect">
                                  <p:stCondLst>
                                    <p:cond delay="0"/>
                                  </p:stCondLst>
                                  <p:childTnLst>
                                    <p:set>
                                      <p:cBhvr>
                                        <p:cTn id="267" dur="1" fill="hold">
                                          <p:stCondLst>
                                            <p:cond delay="1"/>
                                          </p:stCondLst>
                                        </p:cTn>
                                        <p:tgtEl>
                                          <p:spTgt spid="329"/>
                                        </p:tgtEl>
                                        <p:attrNameLst>
                                          <p:attrName>style.visibility</p:attrName>
                                        </p:attrNameLst>
                                      </p:cBhvr>
                                      <p:to>
                                        <p:strVal val="hidden"/>
                                      </p:to>
                                    </p:set>
                                  </p:childTnLst>
                                </p:cTn>
                              </p:par>
                            </p:childTnLst>
                          </p:cTn>
                        </p:par>
                      </p:childTnLst>
                    </p:cTn>
                  </p:par>
                  <p:par>
                    <p:cTn id="268" fill="hold">
                      <p:stCondLst>
                        <p:cond delay="indefinite"/>
                      </p:stCondLst>
                      <p:childTnLst>
                        <p:par>
                          <p:cTn id="269" fill="hold">
                            <p:stCondLst>
                              <p:cond delay="0"/>
                            </p:stCondLst>
                            <p:childTnLst>
                              <p:par>
                                <p:cTn id="270" presetID="1" presetClass="exit" presetSubtype="0" fill="hold" nodeType="clickEffect">
                                  <p:stCondLst>
                                    <p:cond delay="0"/>
                                  </p:stCondLst>
                                  <p:childTnLst>
                                    <p:set>
                                      <p:cBhvr>
                                        <p:cTn id="271" dur="1" fill="hold">
                                          <p:stCondLst>
                                            <p:cond delay="1"/>
                                          </p:stCondLst>
                                        </p:cTn>
                                        <p:tgtEl>
                                          <p:spTgt spid="3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8"/>
          <p:cNvSpPr txBox="1"/>
          <p:nvPr/>
        </p:nvSpPr>
        <p:spPr>
          <a:xfrm>
            <a:off x="3389117" y="2753541"/>
            <a:ext cx="5431033"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3200"/>
              <a:buFont typeface="Pangolin"/>
              <a:buNone/>
            </a:pPr>
            <a:r>
              <a:rPr lang="en-US" sz="4000" b="1" i="0" u="none" strike="noStrike" cap="none">
                <a:solidFill>
                  <a:srgbClr val="00B050"/>
                </a:solidFill>
                <a:latin typeface="Pangolin"/>
                <a:ea typeface="Pangolin"/>
                <a:cs typeface="Pangolin"/>
                <a:sym typeface="Pangolin"/>
              </a:rPr>
              <a:t>PHIẾU HỌC TẬP SỐ 2</a:t>
            </a:r>
            <a:endParaRPr sz="4000" b="1" i="0" u="none" strike="noStrike" cap="none">
              <a:solidFill>
                <a:srgbClr val="00B050"/>
              </a:solidFill>
              <a:latin typeface="Pangolin"/>
              <a:ea typeface="Pangolin"/>
              <a:cs typeface="Pangolin"/>
              <a:sym typeface="Pangolin"/>
            </a:endParaRPr>
          </a:p>
        </p:txBody>
      </p:sp>
      <p:pic>
        <p:nvPicPr>
          <p:cNvPr id="398" name="Google Shape;398;p8"/>
          <p:cNvPicPr preferRelativeResize="0"/>
          <p:nvPr/>
        </p:nvPicPr>
        <p:blipFill rotWithShape="1">
          <a:blip r:embed="rId3">
            <a:alphaModFix/>
          </a:blip>
          <a:srcRect/>
          <a:stretch/>
        </p:blipFill>
        <p:spPr>
          <a:xfrm>
            <a:off x="10045066" y="-34304"/>
            <a:ext cx="2246550" cy="15503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
          <p:cNvSpPr txBox="1"/>
          <p:nvPr/>
        </p:nvSpPr>
        <p:spPr>
          <a:xfrm>
            <a:off x="2524388" y="324651"/>
            <a:ext cx="684821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NÊU GIÁ TRỊ CỦA TỪNG CHỮ SỐ</a:t>
            </a:r>
            <a:endParaRPr sz="3200" b="1" i="0" u="none" strike="noStrike" cap="none">
              <a:solidFill>
                <a:srgbClr val="002060"/>
              </a:solidFill>
              <a:latin typeface="Roboto"/>
              <a:ea typeface="Roboto"/>
              <a:cs typeface="Roboto"/>
              <a:sym typeface="Roboto"/>
            </a:endParaRPr>
          </a:p>
        </p:txBody>
      </p:sp>
      <p:pic>
        <p:nvPicPr>
          <p:cNvPr id="350" name="Google Shape;350;p6"/>
          <p:cNvPicPr preferRelativeResize="0"/>
          <p:nvPr/>
        </p:nvPicPr>
        <p:blipFill rotWithShape="1">
          <a:blip r:embed="rId3">
            <a:alphaModFix/>
          </a:blip>
          <a:srcRect/>
          <a:stretch/>
        </p:blipFill>
        <p:spPr>
          <a:xfrm>
            <a:off x="10045066" y="-34304"/>
            <a:ext cx="2246550" cy="1550366"/>
          </a:xfrm>
          <a:prstGeom prst="rect">
            <a:avLst/>
          </a:prstGeom>
          <a:noFill/>
          <a:ln>
            <a:noFill/>
          </a:ln>
        </p:spPr>
      </p:pic>
      <p:pic>
        <p:nvPicPr>
          <p:cNvPr id="351" name="Google Shape;351;p6"/>
          <p:cNvPicPr preferRelativeResize="0"/>
          <p:nvPr/>
        </p:nvPicPr>
        <p:blipFill rotWithShape="1">
          <a:blip r:embed="rId4">
            <a:alphaModFix/>
          </a:blip>
          <a:srcRect/>
          <a:stretch/>
        </p:blipFill>
        <p:spPr>
          <a:xfrm>
            <a:off x="6004412" y="1487427"/>
            <a:ext cx="965250" cy="1314518"/>
          </a:xfrm>
          <a:prstGeom prst="rect">
            <a:avLst/>
          </a:prstGeom>
          <a:noFill/>
          <a:ln>
            <a:noFill/>
          </a:ln>
        </p:spPr>
      </p:pic>
      <p:pic>
        <p:nvPicPr>
          <p:cNvPr id="352" name="Google Shape;352;p6"/>
          <p:cNvPicPr preferRelativeResize="0"/>
          <p:nvPr/>
        </p:nvPicPr>
        <p:blipFill rotWithShape="1">
          <a:blip r:embed="rId5">
            <a:alphaModFix/>
          </a:blip>
          <a:srcRect/>
          <a:stretch/>
        </p:blipFill>
        <p:spPr>
          <a:xfrm>
            <a:off x="2605173" y="1437187"/>
            <a:ext cx="1270065" cy="1314518"/>
          </a:xfrm>
          <a:prstGeom prst="rect">
            <a:avLst/>
          </a:prstGeom>
          <a:noFill/>
          <a:ln>
            <a:noFill/>
          </a:ln>
        </p:spPr>
      </p:pic>
      <p:pic>
        <p:nvPicPr>
          <p:cNvPr id="353" name="Google Shape;353;p6"/>
          <p:cNvPicPr preferRelativeResize="0"/>
          <p:nvPr/>
        </p:nvPicPr>
        <p:blipFill rotWithShape="1">
          <a:blip r:embed="rId6">
            <a:alphaModFix/>
          </a:blip>
          <a:srcRect/>
          <a:stretch/>
        </p:blipFill>
        <p:spPr>
          <a:xfrm>
            <a:off x="3608888" y="1487427"/>
            <a:ext cx="1270065" cy="1314518"/>
          </a:xfrm>
          <a:prstGeom prst="rect">
            <a:avLst/>
          </a:prstGeom>
          <a:noFill/>
          <a:ln>
            <a:noFill/>
          </a:ln>
        </p:spPr>
      </p:pic>
      <p:pic>
        <p:nvPicPr>
          <p:cNvPr id="354" name="Google Shape;354;p6"/>
          <p:cNvPicPr preferRelativeResize="0"/>
          <p:nvPr/>
        </p:nvPicPr>
        <p:blipFill rotWithShape="1">
          <a:blip r:embed="rId7">
            <a:alphaModFix/>
          </a:blip>
          <a:srcRect/>
          <a:stretch/>
        </p:blipFill>
        <p:spPr>
          <a:xfrm>
            <a:off x="4532219" y="1487427"/>
            <a:ext cx="1155759" cy="1314518"/>
          </a:xfrm>
          <a:prstGeom prst="rect">
            <a:avLst/>
          </a:prstGeom>
          <a:noFill/>
          <a:ln>
            <a:noFill/>
          </a:ln>
        </p:spPr>
      </p:pic>
      <p:pic>
        <p:nvPicPr>
          <p:cNvPr id="355" name="Google Shape;355;p6"/>
          <p:cNvPicPr preferRelativeResize="0"/>
          <p:nvPr/>
        </p:nvPicPr>
        <p:blipFill rotWithShape="1">
          <a:blip r:embed="rId8">
            <a:alphaModFix/>
          </a:blip>
          <a:srcRect/>
          <a:stretch/>
        </p:blipFill>
        <p:spPr>
          <a:xfrm>
            <a:off x="7767314" y="1500128"/>
            <a:ext cx="1282766" cy="1301817"/>
          </a:xfrm>
          <a:prstGeom prst="rect">
            <a:avLst/>
          </a:prstGeom>
          <a:noFill/>
          <a:ln>
            <a:noFill/>
          </a:ln>
        </p:spPr>
      </p:pic>
      <p:sp>
        <p:nvSpPr>
          <p:cNvPr id="356" name="Google Shape;356;p6"/>
          <p:cNvSpPr txBox="1"/>
          <p:nvPr/>
        </p:nvSpPr>
        <p:spPr>
          <a:xfrm>
            <a:off x="85806" y="3242143"/>
            <a:ext cx="1987059"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2</a:t>
            </a:r>
            <a:r>
              <a:rPr lang="en-US" sz="2400" b="0" i="0" u="none" strike="noStrike" cap="none">
                <a:solidFill>
                  <a:srgbClr val="002060"/>
                </a:solidFill>
                <a:latin typeface="Roboto"/>
                <a:ea typeface="Roboto"/>
                <a:cs typeface="Roboto"/>
                <a:sym typeface="Roboto"/>
              </a:rPr>
              <a:t> thuộc hàng trăm nghìn nên có giá trị là 200 000</a:t>
            </a:r>
            <a:endParaRPr/>
          </a:p>
        </p:txBody>
      </p:sp>
      <p:sp>
        <p:nvSpPr>
          <p:cNvPr id="357" name="Google Shape;357;p6"/>
          <p:cNvSpPr txBox="1"/>
          <p:nvPr/>
        </p:nvSpPr>
        <p:spPr>
          <a:xfrm>
            <a:off x="2045275" y="3242143"/>
            <a:ext cx="2179584"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3</a:t>
            </a:r>
            <a:r>
              <a:rPr lang="en-US" sz="2400" b="0" i="0" u="none" strike="noStrike" cap="none">
                <a:solidFill>
                  <a:srgbClr val="002060"/>
                </a:solidFill>
                <a:latin typeface="Roboto"/>
                <a:ea typeface="Roboto"/>
                <a:cs typeface="Roboto"/>
                <a:sym typeface="Roboto"/>
              </a:rPr>
              <a:t> thuộc hàng chục nghìn nên có giá trị là 30 000</a:t>
            </a:r>
            <a:endParaRPr/>
          </a:p>
        </p:txBody>
      </p:sp>
      <p:sp>
        <p:nvSpPr>
          <p:cNvPr id="358" name="Google Shape;358;p6"/>
          <p:cNvSpPr txBox="1"/>
          <p:nvPr/>
        </p:nvSpPr>
        <p:spPr>
          <a:xfrm>
            <a:off x="4197269" y="3242143"/>
            <a:ext cx="1940537"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4</a:t>
            </a:r>
            <a:r>
              <a:rPr lang="en-US" sz="2400" b="0" i="0" u="none" strike="noStrike" cap="none">
                <a:solidFill>
                  <a:srgbClr val="002060"/>
                </a:solidFill>
                <a:latin typeface="Roboto"/>
                <a:ea typeface="Roboto"/>
                <a:cs typeface="Roboto"/>
                <a:sym typeface="Roboto"/>
              </a:rPr>
              <a:t> thuộc hàng nghìn nên có giá trị là </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4 000</a:t>
            </a:r>
            <a:endParaRPr/>
          </a:p>
        </p:txBody>
      </p:sp>
      <p:sp>
        <p:nvSpPr>
          <p:cNvPr id="359" name="Google Shape;359;p6"/>
          <p:cNvSpPr txBox="1"/>
          <p:nvPr/>
        </p:nvSpPr>
        <p:spPr>
          <a:xfrm>
            <a:off x="6110216" y="3242143"/>
            <a:ext cx="2082593" cy="16927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1</a:t>
            </a:r>
            <a:r>
              <a:rPr lang="en-US" sz="2400" b="0" i="0" u="none" strike="noStrike" cap="none">
                <a:solidFill>
                  <a:srgbClr val="002060"/>
                </a:solidFill>
                <a:latin typeface="Roboto"/>
                <a:ea typeface="Roboto"/>
                <a:cs typeface="Roboto"/>
                <a:sym typeface="Roboto"/>
              </a:rPr>
              <a:t> thuộc hàng trăm nên có giá trị là 100</a:t>
            </a:r>
            <a:endParaRPr/>
          </a:p>
        </p:txBody>
      </p:sp>
      <p:sp>
        <p:nvSpPr>
          <p:cNvPr id="360" name="Google Shape;360;p6"/>
          <p:cNvSpPr txBox="1"/>
          <p:nvPr/>
        </p:nvSpPr>
        <p:spPr>
          <a:xfrm>
            <a:off x="8165219" y="3242143"/>
            <a:ext cx="2060125" cy="16927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3</a:t>
            </a:r>
            <a:r>
              <a:rPr lang="en-US" sz="2400" b="0" i="0" u="none" strike="noStrike" cap="none">
                <a:solidFill>
                  <a:srgbClr val="002060"/>
                </a:solidFill>
                <a:latin typeface="Roboto"/>
                <a:ea typeface="Roboto"/>
                <a:cs typeface="Roboto"/>
                <a:sym typeface="Roboto"/>
              </a:rPr>
              <a:t> thuộc hàng chục nên có giá trị là 30</a:t>
            </a:r>
            <a:endParaRPr/>
          </a:p>
        </p:txBody>
      </p:sp>
      <p:sp>
        <p:nvSpPr>
          <p:cNvPr id="361" name="Google Shape;361;p6"/>
          <p:cNvSpPr txBox="1"/>
          <p:nvPr/>
        </p:nvSpPr>
        <p:spPr>
          <a:xfrm>
            <a:off x="10197754" y="3242143"/>
            <a:ext cx="1927571" cy="16927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9</a:t>
            </a:r>
            <a:r>
              <a:rPr lang="en-US" sz="2400" b="0" i="0" u="none" strike="noStrike" cap="none">
                <a:solidFill>
                  <a:srgbClr val="002060"/>
                </a:solidFill>
                <a:latin typeface="Roboto"/>
                <a:ea typeface="Roboto"/>
                <a:cs typeface="Roboto"/>
                <a:sym typeface="Roboto"/>
              </a:rPr>
              <a:t> thuộc hàng đơn vị nên có giá trị là 9</a:t>
            </a:r>
            <a:endParaRPr/>
          </a:p>
        </p:txBody>
      </p:sp>
      <p:pic>
        <p:nvPicPr>
          <p:cNvPr id="362" name="Google Shape;362;p6"/>
          <p:cNvPicPr preferRelativeResize="0"/>
          <p:nvPr/>
        </p:nvPicPr>
        <p:blipFill rotWithShape="1">
          <a:blip r:embed="rId6">
            <a:alphaModFix/>
          </a:blip>
          <a:srcRect/>
          <a:stretch/>
        </p:blipFill>
        <p:spPr>
          <a:xfrm>
            <a:off x="6818378" y="1516062"/>
            <a:ext cx="1270065" cy="1314518"/>
          </a:xfrm>
          <a:prstGeom prst="rect">
            <a:avLst/>
          </a:prstGeom>
          <a:noFill/>
          <a:ln>
            <a:noFill/>
          </a:ln>
        </p:spPr>
      </p:pic>
      <p:cxnSp>
        <p:nvCxnSpPr>
          <p:cNvPr id="363" name="Google Shape;363;p6"/>
          <p:cNvCxnSpPr/>
          <p:nvPr/>
        </p:nvCxnSpPr>
        <p:spPr>
          <a:xfrm flipH="1">
            <a:off x="1797269" y="2632668"/>
            <a:ext cx="1394211" cy="796332"/>
          </a:xfrm>
          <a:prstGeom prst="straightConnector1">
            <a:avLst/>
          </a:prstGeom>
          <a:noFill/>
          <a:ln w="9525" cap="flat" cmpd="sng">
            <a:solidFill>
              <a:schemeClr val="accent1"/>
            </a:solidFill>
            <a:prstDash val="solid"/>
            <a:miter lim="800000"/>
            <a:headEnd type="none" w="sm" len="sm"/>
            <a:tailEnd type="triangle" w="med" len="med"/>
          </a:ln>
        </p:spPr>
      </p:cxnSp>
      <p:cxnSp>
        <p:nvCxnSpPr>
          <p:cNvPr id="364" name="Google Shape;364;p6"/>
          <p:cNvCxnSpPr/>
          <p:nvPr/>
        </p:nvCxnSpPr>
        <p:spPr>
          <a:xfrm flipH="1">
            <a:off x="3734567" y="2632668"/>
            <a:ext cx="443790" cy="646798"/>
          </a:xfrm>
          <a:prstGeom prst="straightConnector1">
            <a:avLst/>
          </a:prstGeom>
          <a:noFill/>
          <a:ln w="9525" cap="flat" cmpd="sng">
            <a:solidFill>
              <a:schemeClr val="accent1"/>
            </a:solidFill>
            <a:prstDash val="solid"/>
            <a:miter lim="800000"/>
            <a:headEnd type="none" w="sm" len="sm"/>
            <a:tailEnd type="triangle" w="med" len="med"/>
          </a:ln>
        </p:spPr>
      </p:cxnSp>
      <p:cxnSp>
        <p:nvCxnSpPr>
          <p:cNvPr id="365" name="Google Shape;365;p6"/>
          <p:cNvCxnSpPr/>
          <p:nvPr/>
        </p:nvCxnSpPr>
        <p:spPr>
          <a:xfrm>
            <a:off x="5247635" y="2733044"/>
            <a:ext cx="379113" cy="646902"/>
          </a:xfrm>
          <a:prstGeom prst="straightConnector1">
            <a:avLst/>
          </a:prstGeom>
          <a:noFill/>
          <a:ln w="9525" cap="flat" cmpd="sng">
            <a:solidFill>
              <a:schemeClr val="accent1"/>
            </a:solidFill>
            <a:prstDash val="solid"/>
            <a:miter lim="800000"/>
            <a:headEnd type="none" w="sm" len="sm"/>
            <a:tailEnd type="triangle" w="med" len="med"/>
          </a:ln>
        </p:spPr>
      </p:cxnSp>
      <p:cxnSp>
        <p:nvCxnSpPr>
          <p:cNvPr id="366" name="Google Shape;366;p6"/>
          <p:cNvCxnSpPr/>
          <p:nvPr/>
        </p:nvCxnSpPr>
        <p:spPr>
          <a:xfrm>
            <a:off x="6554156" y="2632668"/>
            <a:ext cx="1073247" cy="747278"/>
          </a:xfrm>
          <a:prstGeom prst="straightConnector1">
            <a:avLst/>
          </a:prstGeom>
          <a:noFill/>
          <a:ln w="9525" cap="flat" cmpd="sng">
            <a:solidFill>
              <a:schemeClr val="accent1"/>
            </a:solidFill>
            <a:prstDash val="solid"/>
            <a:miter lim="800000"/>
            <a:headEnd type="none" w="sm" len="sm"/>
            <a:tailEnd type="triangle" w="med" len="med"/>
          </a:ln>
        </p:spPr>
      </p:cxnSp>
      <p:cxnSp>
        <p:nvCxnSpPr>
          <p:cNvPr id="367" name="Google Shape;367;p6"/>
          <p:cNvCxnSpPr/>
          <p:nvPr/>
        </p:nvCxnSpPr>
        <p:spPr>
          <a:xfrm>
            <a:off x="7512105" y="2632668"/>
            <a:ext cx="2021443" cy="747278"/>
          </a:xfrm>
          <a:prstGeom prst="straightConnector1">
            <a:avLst/>
          </a:prstGeom>
          <a:noFill/>
          <a:ln w="9525" cap="flat" cmpd="sng">
            <a:solidFill>
              <a:schemeClr val="accent1"/>
            </a:solidFill>
            <a:prstDash val="solid"/>
            <a:miter lim="800000"/>
            <a:headEnd type="none" w="sm" len="sm"/>
            <a:tailEnd type="triangle" w="med" len="med"/>
          </a:ln>
        </p:spPr>
      </p:cxnSp>
      <p:cxnSp>
        <p:nvCxnSpPr>
          <p:cNvPr id="368" name="Google Shape;368;p6"/>
          <p:cNvCxnSpPr/>
          <p:nvPr/>
        </p:nvCxnSpPr>
        <p:spPr>
          <a:xfrm>
            <a:off x="8585352" y="2527262"/>
            <a:ext cx="2953141" cy="852684"/>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500"/>
                                        <p:tgtEl>
                                          <p:spTgt spid="3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6"/>
                                        </p:tgtEl>
                                        <p:attrNameLst>
                                          <p:attrName>style.visibility</p:attrName>
                                        </p:attrNameLst>
                                      </p:cBhvr>
                                      <p:to>
                                        <p:strVal val="visible"/>
                                      </p:to>
                                    </p:set>
                                    <p:animEffect transition="in" filter="fade">
                                      <p:cBhvr>
                                        <p:cTn id="12" dur="1000"/>
                                        <p:tgtEl>
                                          <p:spTgt spid="356"/>
                                        </p:tgtEl>
                                      </p:cBhvr>
                                    </p:animEffect>
                                  </p:childTnLst>
                                </p:cTn>
                              </p:par>
                              <p:par>
                                <p:cTn id="13" presetID="10" presetClass="entr" presetSubtype="0" fill="hold" nodeType="withEffect">
                                  <p:stCondLst>
                                    <p:cond delay="0"/>
                                  </p:stCondLst>
                                  <p:childTnLst>
                                    <p:set>
                                      <p:cBhvr>
                                        <p:cTn id="14" dur="1" fill="hold">
                                          <p:stCondLst>
                                            <p:cond delay="0"/>
                                          </p:stCondLst>
                                        </p:cTn>
                                        <p:tgtEl>
                                          <p:spTgt spid="363"/>
                                        </p:tgtEl>
                                        <p:attrNameLst>
                                          <p:attrName>style.visibility</p:attrName>
                                        </p:attrNameLst>
                                      </p:cBhvr>
                                      <p:to>
                                        <p:strVal val="visible"/>
                                      </p:to>
                                    </p:set>
                                    <p:animEffect transition="in" filter="fade">
                                      <p:cBhvr>
                                        <p:cTn id="15" dur="500"/>
                                        <p:tgtEl>
                                          <p:spTgt spid="3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7"/>
                                        </p:tgtEl>
                                        <p:attrNameLst>
                                          <p:attrName>style.visibility</p:attrName>
                                        </p:attrNameLst>
                                      </p:cBhvr>
                                      <p:to>
                                        <p:strVal val="visible"/>
                                      </p:to>
                                    </p:set>
                                    <p:animEffect transition="in" filter="fade">
                                      <p:cBhvr>
                                        <p:cTn id="20" dur="1000"/>
                                        <p:tgtEl>
                                          <p:spTgt spid="357"/>
                                        </p:tgtEl>
                                      </p:cBhvr>
                                    </p:animEffect>
                                  </p:childTnLst>
                                </p:cTn>
                              </p:par>
                              <p:par>
                                <p:cTn id="21" presetID="10" presetClass="entr" presetSubtype="0" fill="hold" nodeType="withEffect">
                                  <p:stCondLst>
                                    <p:cond delay="0"/>
                                  </p:stCondLst>
                                  <p:childTnLst>
                                    <p:set>
                                      <p:cBhvr>
                                        <p:cTn id="22" dur="1" fill="hold">
                                          <p:stCondLst>
                                            <p:cond delay="0"/>
                                          </p:stCondLst>
                                        </p:cTn>
                                        <p:tgtEl>
                                          <p:spTgt spid="364"/>
                                        </p:tgtEl>
                                        <p:attrNameLst>
                                          <p:attrName>style.visibility</p:attrName>
                                        </p:attrNameLst>
                                      </p:cBhvr>
                                      <p:to>
                                        <p:strVal val="visible"/>
                                      </p:to>
                                    </p:set>
                                    <p:animEffect transition="in" filter="fade">
                                      <p:cBhvr>
                                        <p:cTn id="23" dur="500"/>
                                        <p:tgtEl>
                                          <p:spTgt spid="3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58"/>
                                        </p:tgtEl>
                                        <p:attrNameLst>
                                          <p:attrName>style.visibility</p:attrName>
                                        </p:attrNameLst>
                                      </p:cBhvr>
                                      <p:to>
                                        <p:strVal val="visible"/>
                                      </p:to>
                                    </p:set>
                                    <p:animEffect transition="in" filter="fade">
                                      <p:cBhvr>
                                        <p:cTn id="28" dur="1000"/>
                                        <p:tgtEl>
                                          <p:spTgt spid="358"/>
                                        </p:tgtEl>
                                      </p:cBhvr>
                                    </p:animEffect>
                                  </p:childTnLst>
                                </p:cTn>
                              </p:par>
                              <p:par>
                                <p:cTn id="29" presetID="10" presetClass="entr" presetSubtype="0" fill="hold" nodeType="withEffect">
                                  <p:stCondLst>
                                    <p:cond delay="0"/>
                                  </p:stCondLst>
                                  <p:childTnLst>
                                    <p:set>
                                      <p:cBhvr>
                                        <p:cTn id="30" dur="1" fill="hold">
                                          <p:stCondLst>
                                            <p:cond delay="0"/>
                                          </p:stCondLst>
                                        </p:cTn>
                                        <p:tgtEl>
                                          <p:spTgt spid="365"/>
                                        </p:tgtEl>
                                        <p:attrNameLst>
                                          <p:attrName>style.visibility</p:attrName>
                                        </p:attrNameLst>
                                      </p:cBhvr>
                                      <p:to>
                                        <p:strVal val="visible"/>
                                      </p:to>
                                    </p:set>
                                    <p:animEffect transition="in" filter="fade">
                                      <p:cBhvr>
                                        <p:cTn id="31" dur="500"/>
                                        <p:tgtEl>
                                          <p:spTgt spid="36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59"/>
                                        </p:tgtEl>
                                        <p:attrNameLst>
                                          <p:attrName>style.visibility</p:attrName>
                                        </p:attrNameLst>
                                      </p:cBhvr>
                                      <p:to>
                                        <p:strVal val="visible"/>
                                      </p:to>
                                    </p:set>
                                    <p:animEffect transition="in" filter="fade">
                                      <p:cBhvr>
                                        <p:cTn id="36" dur="1000"/>
                                        <p:tgtEl>
                                          <p:spTgt spid="359"/>
                                        </p:tgtEl>
                                      </p:cBhvr>
                                    </p:animEffect>
                                  </p:childTnLst>
                                </p:cTn>
                              </p:par>
                              <p:par>
                                <p:cTn id="37" presetID="10" presetClass="entr" presetSubtype="0" fill="hold" nodeType="withEffect">
                                  <p:stCondLst>
                                    <p:cond delay="0"/>
                                  </p:stCondLst>
                                  <p:childTnLst>
                                    <p:set>
                                      <p:cBhvr>
                                        <p:cTn id="38" dur="1" fill="hold">
                                          <p:stCondLst>
                                            <p:cond delay="0"/>
                                          </p:stCondLst>
                                        </p:cTn>
                                        <p:tgtEl>
                                          <p:spTgt spid="366"/>
                                        </p:tgtEl>
                                        <p:attrNameLst>
                                          <p:attrName>style.visibility</p:attrName>
                                        </p:attrNameLst>
                                      </p:cBhvr>
                                      <p:to>
                                        <p:strVal val="visible"/>
                                      </p:to>
                                    </p:set>
                                    <p:animEffect transition="in" filter="fade">
                                      <p:cBhvr>
                                        <p:cTn id="39" dur="500"/>
                                        <p:tgtEl>
                                          <p:spTgt spid="36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60"/>
                                        </p:tgtEl>
                                        <p:attrNameLst>
                                          <p:attrName>style.visibility</p:attrName>
                                        </p:attrNameLst>
                                      </p:cBhvr>
                                      <p:to>
                                        <p:strVal val="visible"/>
                                      </p:to>
                                    </p:set>
                                    <p:animEffect transition="in" filter="fade">
                                      <p:cBhvr>
                                        <p:cTn id="44" dur="1000"/>
                                        <p:tgtEl>
                                          <p:spTgt spid="360"/>
                                        </p:tgtEl>
                                      </p:cBhvr>
                                    </p:animEffect>
                                  </p:childTnLst>
                                </p:cTn>
                              </p:par>
                              <p:par>
                                <p:cTn id="45" presetID="10" presetClass="entr" presetSubtype="0" fill="hold" nodeType="withEffect">
                                  <p:stCondLst>
                                    <p:cond delay="0"/>
                                  </p:stCondLst>
                                  <p:childTnLst>
                                    <p:set>
                                      <p:cBhvr>
                                        <p:cTn id="46" dur="1" fill="hold">
                                          <p:stCondLst>
                                            <p:cond delay="0"/>
                                          </p:stCondLst>
                                        </p:cTn>
                                        <p:tgtEl>
                                          <p:spTgt spid="367"/>
                                        </p:tgtEl>
                                        <p:attrNameLst>
                                          <p:attrName>style.visibility</p:attrName>
                                        </p:attrNameLst>
                                      </p:cBhvr>
                                      <p:to>
                                        <p:strVal val="visible"/>
                                      </p:to>
                                    </p:set>
                                    <p:animEffect transition="in" filter="fade">
                                      <p:cBhvr>
                                        <p:cTn id="47" dur="500"/>
                                        <p:tgtEl>
                                          <p:spTgt spid="36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1"/>
                                        </p:tgtEl>
                                        <p:attrNameLst>
                                          <p:attrName>style.visibility</p:attrName>
                                        </p:attrNameLst>
                                      </p:cBhvr>
                                      <p:to>
                                        <p:strVal val="visible"/>
                                      </p:to>
                                    </p:set>
                                    <p:animEffect transition="in" filter="fade">
                                      <p:cBhvr>
                                        <p:cTn id="52" dur="1000"/>
                                        <p:tgtEl>
                                          <p:spTgt spid="361"/>
                                        </p:tgtEl>
                                      </p:cBhvr>
                                    </p:animEffect>
                                  </p:childTnLst>
                                </p:cTn>
                              </p:par>
                              <p:par>
                                <p:cTn id="53" presetID="10" presetClass="entr" presetSubtype="0" fill="hold" nodeType="withEffect">
                                  <p:stCondLst>
                                    <p:cond delay="0"/>
                                  </p:stCondLst>
                                  <p:childTnLst>
                                    <p:set>
                                      <p:cBhvr>
                                        <p:cTn id="54" dur="1" fill="hold">
                                          <p:stCondLst>
                                            <p:cond delay="0"/>
                                          </p:stCondLst>
                                        </p:cTn>
                                        <p:tgtEl>
                                          <p:spTgt spid="368"/>
                                        </p:tgtEl>
                                        <p:attrNameLst>
                                          <p:attrName>style.visibility</p:attrName>
                                        </p:attrNameLst>
                                      </p:cBhvr>
                                      <p:to>
                                        <p:strVal val="visible"/>
                                      </p:to>
                                    </p:set>
                                    <p:animEffect transition="in" filter="fade">
                                      <p:cBhvr>
                                        <p:cTn id="55"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7"/>
          <p:cNvSpPr txBox="1"/>
          <p:nvPr/>
        </p:nvSpPr>
        <p:spPr>
          <a:xfrm>
            <a:off x="2524388" y="324651"/>
            <a:ext cx="684821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NÊU GIÁ TRỊ CỦA TỪNG CHỮ SỐ</a:t>
            </a:r>
            <a:endParaRPr sz="3200" b="1" i="0" u="none" strike="noStrike" cap="none">
              <a:solidFill>
                <a:srgbClr val="002060"/>
              </a:solidFill>
              <a:latin typeface="Roboto"/>
              <a:ea typeface="Roboto"/>
              <a:cs typeface="Roboto"/>
              <a:sym typeface="Roboto"/>
            </a:endParaRPr>
          </a:p>
        </p:txBody>
      </p:sp>
      <p:pic>
        <p:nvPicPr>
          <p:cNvPr id="375" name="Google Shape;375;p7"/>
          <p:cNvPicPr preferRelativeResize="0"/>
          <p:nvPr/>
        </p:nvPicPr>
        <p:blipFill rotWithShape="1">
          <a:blip r:embed="rId3">
            <a:alphaModFix/>
          </a:blip>
          <a:srcRect/>
          <a:stretch/>
        </p:blipFill>
        <p:spPr>
          <a:xfrm>
            <a:off x="10045066" y="-34304"/>
            <a:ext cx="2246550" cy="1550366"/>
          </a:xfrm>
          <a:prstGeom prst="rect">
            <a:avLst/>
          </a:prstGeom>
          <a:noFill/>
          <a:ln>
            <a:noFill/>
          </a:ln>
        </p:spPr>
      </p:pic>
      <p:pic>
        <p:nvPicPr>
          <p:cNvPr id="376" name="Google Shape;376;p7"/>
          <p:cNvPicPr preferRelativeResize="0"/>
          <p:nvPr/>
        </p:nvPicPr>
        <p:blipFill rotWithShape="1">
          <a:blip r:embed="rId4">
            <a:alphaModFix/>
          </a:blip>
          <a:srcRect/>
          <a:stretch/>
        </p:blipFill>
        <p:spPr>
          <a:xfrm>
            <a:off x="3127199" y="1223495"/>
            <a:ext cx="965250" cy="1314518"/>
          </a:xfrm>
          <a:prstGeom prst="rect">
            <a:avLst/>
          </a:prstGeom>
          <a:noFill/>
          <a:ln>
            <a:noFill/>
          </a:ln>
        </p:spPr>
      </p:pic>
      <p:pic>
        <p:nvPicPr>
          <p:cNvPr id="377" name="Google Shape;377;p7"/>
          <p:cNvPicPr preferRelativeResize="0"/>
          <p:nvPr/>
        </p:nvPicPr>
        <p:blipFill rotWithShape="1">
          <a:blip r:embed="rId5">
            <a:alphaModFix/>
          </a:blip>
          <a:srcRect/>
          <a:stretch/>
        </p:blipFill>
        <p:spPr>
          <a:xfrm>
            <a:off x="3884720" y="1156225"/>
            <a:ext cx="1270065" cy="1314518"/>
          </a:xfrm>
          <a:prstGeom prst="rect">
            <a:avLst/>
          </a:prstGeom>
          <a:noFill/>
          <a:ln>
            <a:noFill/>
          </a:ln>
        </p:spPr>
      </p:pic>
      <p:pic>
        <p:nvPicPr>
          <p:cNvPr id="378" name="Google Shape;378;p7"/>
          <p:cNvPicPr preferRelativeResize="0"/>
          <p:nvPr/>
        </p:nvPicPr>
        <p:blipFill rotWithShape="1">
          <a:blip r:embed="rId6">
            <a:alphaModFix/>
          </a:blip>
          <a:srcRect/>
          <a:stretch/>
        </p:blipFill>
        <p:spPr>
          <a:xfrm>
            <a:off x="5218442" y="1230847"/>
            <a:ext cx="1270065" cy="1314518"/>
          </a:xfrm>
          <a:prstGeom prst="rect">
            <a:avLst/>
          </a:prstGeom>
          <a:noFill/>
          <a:ln>
            <a:noFill/>
          </a:ln>
        </p:spPr>
      </p:pic>
      <p:sp>
        <p:nvSpPr>
          <p:cNvPr id="379" name="Google Shape;379;p7"/>
          <p:cNvSpPr txBox="1"/>
          <p:nvPr/>
        </p:nvSpPr>
        <p:spPr>
          <a:xfrm>
            <a:off x="431934" y="2892642"/>
            <a:ext cx="2173043"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1</a:t>
            </a:r>
            <a:r>
              <a:rPr lang="en-US" sz="2400" b="0" i="0" u="none" strike="noStrike" cap="none">
                <a:solidFill>
                  <a:srgbClr val="002060"/>
                </a:solidFill>
                <a:latin typeface="Roboto"/>
                <a:ea typeface="Roboto"/>
                <a:cs typeface="Roboto"/>
                <a:sym typeface="Roboto"/>
              </a:rPr>
              <a:t> thuộc hàng chục nghìn nên có giá trị là 10 000</a:t>
            </a:r>
            <a:endParaRPr/>
          </a:p>
        </p:txBody>
      </p:sp>
      <p:sp>
        <p:nvSpPr>
          <p:cNvPr id="380" name="Google Shape;380;p7"/>
          <p:cNvSpPr txBox="1"/>
          <p:nvPr/>
        </p:nvSpPr>
        <p:spPr>
          <a:xfrm>
            <a:off x="2727431" y="2892642"/>
            <a:ext cx="1792431"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2</a:t>
            </a:r>
            <a:r>
              <a:rPr lang="en-US" sz="2400" b="0" i="0" u="none" strike="noStrike" cap="none">
                <a:solidFill>
                  <a:srgbClr val="002060"/>
                </a:solidFill>
                <a:latin typeface="Roboto"/>
                <a:ea typeface="Roboto"/>
                <a:cs typeface="Roboto"/>
                <a:sym typeface="Roboto"/>
              </a:rPr>
              <a:t> thuộc hàng nghìn nên có giá trị là 2 000</a:t>
            </a:r>
            <a:endParaRPr/>
          </a:p>
        </p:txBody>
      </p:sp>
      <p:sp>
        <p:nvSpPr>
          <p:cNvPr id="381" name="Google Shape;381;p7"/>
          <p:cNvSpPr txBox="1"/>
          <p:nvPr/>
        </p:nvSpPr>
        <p:spPr>
          <a:xfrm>
            <a:off x="4642316" y="2892642"/>
            <a:ext cx="2117909" cy="16927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3</a:t>
            </a:r>
            <a:r>
              <a:rPr lang="en-US" sz="2400" b="0" i="0" u="none" strike="noStrike" cap="none">
                <a:solidFill>
                  <a:srgbClr val="002060"/>
                </a:solidFill>
                <a:latin typeface="Roboto"/>
                <a:ea typeface="Roboto"/>
                <a:cs typeface="Roboto"/>
                <a:sym typeface="Roboto"/>
              </a:rPr>
              <a:t> thuộc hàng trăm nên có giá trị là 300</a:t>
            </a:r>
            <a:endParaRPr/>
          </a:p>
        </p:txBody>
      </p:sp>
      <p:sp>
        <p:nvSpPr>
          <p:cNvPr id="382" name="Google Shape;382;p7"/>
          <p:cNvSpPr txBox="1"/>
          <p:nvPr/>
        </p:nvSpPr>
        <p:spPr>
          <a:xfrm>
            <a:off x="6882679" y="2892642"/>
            <a:ext cx="2010037" cy="16927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8</a:t>
            </a:r>
            <a:r>
              <a:rPr lang="en-US" sz="2400" b="0" i="0" u="none" strike="noStrike" cap="none">
                <a:solidFill>
                  <a:srgbClr val="002060"/>
                </a:solidFill>
                <a:latin typeface="Roboto"/>
                <a:ea typeface="Roboto"/>
                <a:cs typeface="Roboto"/>
                <a:sym typeface="Roboto"/>
              </a:rPr>
              <a:t> thuộc hàng chục nên có giá trị là 80</a:t>
            </a:r>
            <a:endParaRPr/>
          </a:p>
        </p:txBody>
      </p:sp>
      <p:sp>
        <p:nvSpPr>
          <p:cNvPr id="383" name="Google Shape;383;p7"/>
          <p:cNvSpPr txBox="1"/>
          <p:nvPr/>
        </p:nvSpPr>
        <p:spPr>
          <a:xfrm>
            <a:off x="9015168" y="2892642"/>
            <a:ext cx="2059796" cy="16927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8</a:t>
            </a:r>
            <a:r>
              <a:rPr lang="en-US" sz="2400" b="0" i="0" u="none" strike="noStrike" cap="none">
                <a:solidFill>
                  <a:srgbClr val="002060"/>
                </a:solidFill>
                <a:latin typeface="Roboto"/>
                <a:ea typeface="Roboto"/>
                <a:cs typeface="Roboto"/>
                <a:sym typeface="Roboto"/>
              </a:rPr>
              <a:t> thuộc hàng đơn vị nên có giá trị là 8</a:t>
            </a:r>
            <a:endParaRPr/>
          </a:p>
        </p:txBody>
      </p:sp>
      <p:pic>
        <p:nvPicPr>
          <p:cNvPr id="384" name="Google Shape;384;p7"/>
          <p:cNvPicPr preferRelativeResize="0"/>
          <p:nvPr/>
        </p:nvPicPr>
        <p:blipFill rotWithShape="1">
          <a:blip r:embed="rId7">
            <a:alphaModFix/>
          </a:blip>
          <a:srcRect/>
          <a:stretch/>
        </p:blipFill>
        <p:spPr>
          <a:xfrm>
            <a:off x="6243958" y="1206465"/>
            <a:ext cx="1200212" cy="1301817"/>
          </a:xfrm>
          <a:prstGeom prst="rect">
            <a:avLst/>
          </a:prstGeom>
          <a:noFill/>
          <a:ln>
            <a:noFill/>
          </a:ln>
        </p:spPr>
      </p:pic>
      <p:pic>
        <p:nvPicPr>
          <p:cNvPr id="385" name="Google Shape;385;p7"/>
          <p:cNvPicPr preferRelativeResize="0"/>
          <p:nvPr/>
        </p:nvPicPr>
        <p:blipFill rotWithShape="1">
          <a:blip r:embed="rId7">
            <a:alphaModFix/>
          </a:blip>
          <a:srcRect/>
          <a:stretch/>
        </p:blipFill>
        <p:spPr>
          <a:xfrm>
            <a:off x="7249118" y="1206465"/>
            <a:ext cx="1200212" cy="1301817"/>
          </a:xfrm>
          <a:prstGeom prst="rect">
            <a:avLst/>
          </a:prstGeom>
          <a:noFill/>
          <a:ln>
            <a:noFill/>
          </a:ln>
        </p:spPr>
      </p:pic>
      <p:cxnSp>
        <p:nvCxnSpPr>
          <p:cNvPr id="386" name="Google Shape;386;p7"/>
          <p:cNvCxnSpPr/>
          <p:nvPr/>
        </p:nvCxnSpPr>
        <p:spPr>
          <a:xfrm flipH="1">
            <a:off x="2132898" y="2402798"/>
            <a:ext cx="1513352" cy="659149"/>
          </a:xfrm>
          <a:prstGeom prst="straightConnector1">
            <a:avLst/>
          </a:prstGeom>
          <a:noFill/>
          <a:ln w="9525" cap="flat" cmpd="sng">
            <a:solidFill>
              <a:schemeClr val="accent1"/>
            </a:solidFill>
            <a:prstDash val="solid"/>
            <a:miter lim="800000"/>
            <a:headEnd type="none" w="sm" len="sm"/>
            <a:tailEnd type="triangle" w="med" len="med"/>
          </a:ln>
        </p:spPr>
      </p:cxnSp>
      <p:cxnSp>
        <p:nvCxnSpPr>
          <p:cNvPr id="387" name="Google Shape;387;p7"/>
          <p:cNvCxnSpPr/>
          <p:nvPr/>
        </p:nvCxnSpPr>
        <p:spPr>
          <a:xfrm flipH="1">
            <a:off x="4189859" y="2338977"/>
            <a:ext cx="360052" cy="655432"/>
          </a:xfrm>
          <a:prstGeom prst="straightConnector1">
            <a:avLst/>
          </a:prstGeom>
          <a:noFill/>
          <a:ln w="9525" cap="flat" cmpd="sng">
            <a:solidFill>
              <a:schemeClr val="accent1"/>
            </a:solidFill>
            <a:prstDash val="solid"/>
            <a:miter lim="800000"/>
            <a:headEnd type="none" w="sm" len="sm"/>
            <a:tailEnd type="triangle" w="med" len="med"/>
          </a:ln>
        </p:spPr>
      </p:cxnSp>
      <p:cxnSp>
        <p:nvCxnSpPr>
          <p:cNvPr id="388" name="Google Shape;388;p7"/>
          <p:cNvCxnSpPr/>
          <p:nvPr/>
        </p:nvCxnSpPr>
        <p:spPr>
          <a:xfrm>
            <a:off x="5897173" y="2372198"/>
            <a:ext cx="312742" cy="622211"/>
          </a:xfrm>
          <a:prstGeom prst="straightConnector1">
            <a:avLst/>
          </a:prstGeom>
          <a:noFill/>
          <a:ln w="9525" cap="flat" cmpd="sng">
            <a:solidFill>
              <a:schemeClr val="accent1"/>
            </a:solidFill>
            <a:prstDash val="solid"/>
            <a:miter lim="800000"/>
            <a:headEnd type="none" w="sm" len="sm"/>
            <a:tailEnd type="triangle" w="med" len="med"/>
          </a:ln>
        </p:spPr>
      </p:cxnSp>
      <p:cxnSp>
        <p:nvCxnSpPr>
          <p:cNvPr id="389" name="Google Shape;389;p7"/>
          <p:cNvCxnSpPr/>
          <p:nvPr/>
        </p:nvCxnSpPr>
        <p:spPr>
          <a:xfrm>
            <a:off x="6905452" y="2355588"/>
            <a:ext cx="1443655" cy="706359"/>
          </a:xfrm>
          <a:prstGeom prst="straightConnector1">
            <a:avLst/>
          </a:prstGeom>
          <a:noFill/>
          <a:ln w="9525" cap="flat" cmpd="sng">
            <a:solidFill>
              <a:schemeClr val="accent1"/>
            </a:solidFill>
            <a:prstDash val="solid"/>
            <a:miter lim="800000"/>
            <a:headEnd type="none" w="sm" len="sm"/>
            <a:tailEnd type="triangle" w="med" len="med"/>
          </a:ln>
        </p:spPr>
      </p:cxnSp>
      <p:cxnSp>
        <p:nvCxnSpPr>
          <p:cNvPr id="390" name="Google Shape;390;p7"/>
          <p:cNvCxnSpPr/>
          <p:nvPr/>
        </p:nvCxnSpPr>
        <p:spPr>
          <a:xfrm>
            <a:off x="7896029" y="2328242"/>
            <a:ext cx="2584402" cy="666167"/>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500"/>
                                        <p:tgtEl>
                                          <p:spTgt spid="3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9"/>
                                        </p:tgtEl>
                                        <p:attrNameLst>
                                          <p:attrName>style.visibility</p:attrName>
                                        </p:attrNameLst>
                                      </p:cBhvr>
                                      <p:to>
                                        <p:strVal val="visible"/>
                                      </p:to>
                                    </p:set>
                                    <p:animEffect transition="in" filter="fade">
                                      <p:cBhvr>
                                        <p:cTn id="12" dur="1000"/>
                                        <p:tgtEl>
                                          <p:spTgt spid="379"/>
                                        </p:tgtEl>
                                      </p:cBhvr>
                                    </p:animEffect>
                                  </p:childTnLst>
                                </p:cTn>
                              </p:par>
                              <p:par>
                                <p:cTn id="13" presetID="10" presetClass="entr" presetSubtype="0" fill="hold" nodeType="withEffect">
                                  <p:stCondLst>
                                    <p:cond delay="0"/>
                                  </p:stCondLst>
                                  <p:childTnLst>
                                    <p:set>
                                      <p:cBhvr>
                                        <p:cTn id="14" dur="1" fill="hold">
                                          <p:stCondLst>
                                            <p:cond delay="0"/>
                                          </p:stCondLst>
                                        </p:cTn>
                                        <p:tgtEl>
                                          <p:spTgt spid="386"/>
                                        </p:tgtEl>
                                        <p:attrNameLst>
                                          <p:attrName>style.visibility</p:attrName>
                                        </p:attrNameLst>
                                      </p:cBhvr>
                                      <p:to>
                                        <p:strVal val="visible"/>
                                      </p:to>
                                    </p:set>
                                    <p:animEffect transition="in" filter="fade">
                                      <p:cBhvr>
                                        <p:cTn id="15" dur="500"/>
                                        <p:tgtEl>
                                          <p:spTgt spid="38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0"/>
                                        </p:tgtEl>
                                        <p:attrNameLst>
                                          <p:attrName>style.visibility</p:attrName>
                                        </p:attrNameLst>
                                      </p:cBhvr>
                                      <p:to>
                                        <p:strVal val="visible"/>
                                      </p:to>
                                    </p:set>
                                    <p:animEffect transition="in" filter="fade">
                                      <p:cBhvr>
                                        <p:cTn id="20" dur="1000"/>
                                        <p:tgtEl>
                                          <p:spTgt spid="380"/>
                                        </p:tgtEl>
                                      </p:cBhvr>
                                    </p:animEffect>
                                  </p:childTnLst>
                                </p:cTn>
                              </p:par>
                              <p:par>
                                <p:cTn id="21" presetID="10" presetClass="entr" presetSubtype="0" fill="hold" nodeType="withEffect">
                                  <p:stCondLst>
                                    <p:cond delay="0"/>
                                  </p:stCondLst>
                                  <p:childTnLst>
                                    <p:set>
                                      <p:cBhvr>
                                        <p:cTn id="22" dur="1" fill="hold">
                                          <p:stCondLst>
                                            <p:cond delay="0"/>
                                          </p:stCondLst>
                                        </p:cTn>
                                        <p:tgtEl>
                                          <p:spTgt spid="387"/>
                                        </p:tgtEl>
                                        <p:attrNameLst>
                                          <p:attrName>style.visibility</p:attrName>
                                        </p:attrNameLst>
                                      </p:cBhvr>
                                      <p:to>
                                        <p:strVal val="visible"/>
                                      </p:to>
                                    </p:set>
                                    <p:animEffect transition="in" filter="fade">
                                      <p:cBhvr>
                                        <p:cTn id="23" dur="500"/>
                                        <p:tgtEl>
                                          <p:spTgt spid="38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81"/>
                                        </p:tgtEl>
                                        <p:attrNameLst>
                                          <p:attrName>style.visibility</p:attrName>
                                        </p:attrNameLst>
                                      </p:cBhvr>
                                      <p:to>
                                        <p:strVal val="visible"/>
                                      </p:to>
                                    </p:set>
                                    <p:animEffect transition="in" filter="fade">
                                      <p:cBhvr>
                                        <p:cTn id="28" dur="1000"/>
                                        <p:tgtEl>
                                          <p:spTgt spid="381"/>
                                        </p:tgtEl>
                                      </p:cBhvr>
                                    </p:animEffect>
                                  </p:childTnLst>
                                </p:cTn>
                              </p:par>
                              <p:par>
                                <p:cTn id="29" presetID="10" presetClass="entr" presetSubtype="0" fill="hold" nodeType="withEffect">
                                  <p:stCondLst>
                                    <p:cond delay="0"/>
                                  </p:stCondLst>
                                  <p:childTnLst>
                                    <p:set>
                                      <p:cBhvr>
                                        <p:cTn id="30" dur="1" fill="hold">
                                          <p:stCondLst>
                                            <p:cond delay="0"/>
                                          </p:stCondLst>
                                        </p:cTn>
                                        <p:tgtEl>
                                          <p:spTgt spid="388"/>
                                        </p:tgtEl>
                                        <p:attrNameLst>
                                          <p:attrName>style.visibility</p:attrName>
                                        </p:attrNameLst>
                                      </p:cBhvr>
                                      <p:to>
                                        <p:strVal val="visible"/>
                                      </p:to>
                                    </p:set>
                                    <p:animEffect transition="in" filter="fade">
                                      <p:cBhvr>
                                        <p:cTn id="31" dur="500"/>
                                        <p:tgtEl>
                                          <p:spTgt spid="38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82"/>
                                        </p:tgtEl>
                                        <p:attrNameLst>
                                          <p:attrName>style.visibility</p:attrName>
                                        </p:attrNameLst>
                                      </p:cBhvr>
                                      <p:to>
                                        <p:strVal val="visible"/>
                                      </p:to>
                                    </p:set>
                                    <p:animEffect transition="in" filter="fade">
                                      <p:cBhvr>
                                        <p:cTn id="36" dur="1000"/>
                                        <p:tgtEl>
                                          <p:spTgt spid="382"/>
                                        </p:tgtEl>
                                      </p:cBhvr>
                                    </p:animEffect>
                                  </p:childTnLst>
                                </p:cTn>
                              </p:par>
                              <p:par>
                                <p:cTn id="37" presetID="10" presetClass="entr" presetSubtype="0" fill="hold" nodeType="withEffect">
                                  <p:stCondLst>
                                    <p:cond delay="0"/>
                                  </p:stCondLst>
                                  <p:childTnLst>
                                    <p:set>
                                      <p:cBhvr>
                                        <p:cTn id="38" dur="1" fill="hold">
                                          <p:stCondLst>
                                            <p:cond delay="0"/>
                                          </p:stCondLst>
                                        </p:cTn>
                                        <p:tgtEl>
                                          <p:spTgt spid="389"/>
                                        </p:tgtEl>
                                        <p:attrNameLst>
                                          <p:attrName>style.visibility</p:attrName>
                                        </p:attrNameLst>
                                      </p:cBhvr>
                                      <p:to>
                                        <p:strVal val="visible"/>
                                      </p:to>
                                    </p:set>
                                    <p:animEffect transition="in" filter="fade">
                                      <p:cBhvr>
                                        <p:cTn id="39" dur="500"/>
                                        <p:tgtEl>
                                          <p:spTgt spid="38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83"/>
                                        </p:tgtEl>
                                        <p:attrNameLst>
                                          <p:attrName>style.visibility</p:attrName>
                                        </p:attrNameLst>
                                      </p:cBhvr>
                                      <p:to>
                                        <p:strVal val="visible"/>
                                      </p:to>
                                    </p:set>
                                    <p:animEffect transition="in" filter="fade">
                                      <p:cBhvr>
                                        <p:cTn id="44" dur="1000"/>
                                        <p:tgtEl>
                                          <p:spTgt spid="383"/>
                                        </p:tgtEl>
                                      </p:cBhvr>
                                    </p:animEffect>
                                  </p:childTnLst>
                                </p:cTn>
                              </p:par>
                              <p:par>
                                <p:cTn id="45" presetID="10" presetClass="entr" presetSubtype="0" fill="hold" nodeType="withEffect">
                                  <p:stCondLst>
                                    <p:cond delay="0"/>
                                  </p:stCondLst>
                                  <p:childTnLst>
                                    <p:set>
                                      <p:cBhvr>
                                        <p:cTn id="46" dur="1" fill="hold">
                                          <p:stCondLst>
                                            <p:cond delay="0"/>
                                          </p:stCondLst>
                                        </p:cTn>
                                        <p:tgtEl>
                                          <p:spTgt spid="390"/>
                                        </p:tgtEl>
                                        <p:attrNameLst>
                                          <p:attrName>style.visibility</p:attrName>
                                        </p:attrNameLst>
                                      </p:cBhvr>
                                      <p:to>
                                        <p:strVal val="visible"/>
                                      </p:to>
                                    </p:set>
                                    <p:animEffect transition="in" filter="fade">
                                      <p:cBhvr>
                                        <p:cTn id="47"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9"/>
          <p:cNvSpPr txBox="1"/>
          <p:nvPr/>
        </p:nvSpPr>
        <p:spPr>
          <a:xfrm>
            <a:off x="2524387" y="395269"/>
            <a:ext cx="677283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CHỌN CÂU TRẢ LỜI ĐÚNG</a:t>
            </a:r>
            <a:endParaRPr sz="3200" b="1" i="0" u="none" strike="noStrike" cap="none">
              <a:solidFill>
                <a:srgbClr val="002060"/>
              </a:solidFill>
              <a:latin typeface="Roboto"/>
              <a:ea typeface="Roboto"/>
              <a:cs typeface="Roboto"/>
              <a:sym typeface="Roboto"/>
            </a:endParaRPr>
          </a:p>
        </p:txBody>
      </p:sp>
      <p:sp>
        <p:nvSpPr>
          <p:cNvPr id="425" name="Google Shape;425;p9"/>
          <p:cNvSpPr txBox="1"/>
          <p:nvPr/>
        </p:nvSpPr>
        <p:spPr>
          <a:xfrm>
            <a:off x="2399839" y="1205973"/>
            <a:ext cx="607956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Em hãy tìm mã khóa mở cửa kho báu nhé!</a:t>
            </a:r>
            <a:endParaRPr sz="2400" b="0" i="0" u="none" strike="noStrike" cap="none">
              <a:solidFill>
                <a:srgbClr val="002060"/>
              </a:solidFill>
              <a:latin typeface="Roboto"/>
              <a:ea typeface="Roboto"/>
              <a:cs typeface="Roboto"/>
              <a:sym typeface="Roboto"/>
            </a:endParaRPr>
          </a:p>
        </p:txBody>
      </p:sp>
      <p:sp>
        <p:nvSpPr>
          <p:cNvPr id="426" name="Google Shape;426;p9"/>
          <p:cNvSpPr txBox="1"/>
          <p:nvPr/>
        </p:nvSpPr>
        <p:spPr>
          <a:xfrm>
            <a:off x="515125" y="4919008"/>
            <a:ext cx="4877757"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400"/>
              <a:buFont typeface="Calibri"/>
              <a:buNone/>
            </a:pPr>
            <a:endParaRPr sz="2400" b="0" i="0" u="none" strike="noStrike" cap="none">
              <a:solidFill>
                <a:srgbClr val="FF0000"/>
              </a:solidFill>
              <a:latin typeface="Roboto"/>
              <a:ea typeface="Roboto"/>
              <a:cs typeface="Roboto"/>
              <a:sym typeface="Roboto"/>
            </a:endParaRPr>
          </a:p>
        </p:txBody>
      </p:sp>
      <p:pic>
        <p:nvPicPr>
          <p:cNvPr id="427" name="Google Shape;427;p9"/>
          <p:cNvPicPr preferRelativeResize="0"/>
          <p:nvPr/>
        </p:nvPicPr>
        <p:blipFill rotWithShape="1">
          <a:blip r:embed="rId3">
            <a:alphaModFix/>
          </a:blip>
          <a:srcRect/>
          <a:stretch/>
        </p:blipFill>
        <p:spPr>
          <a:xfrm>
            <a:off x="-54528" y="2355233"/>
            <a:ext cx="3657537" cy="3692276"/>
          </a:xfrm>
          <a:prstGeom prst="rect">
            <a:avLst/>
          </a:prstGeom>
          <a:noFill/>
          <a:ln>
            <a:noFill/>
          </a:ln>
        </p:spPr>
      </p:pic>
      <p:sp>
        <p:nvSpPr>
          <p:cNvPr id="428" name="Google Shape;428;p9"/>
          <p:cNvSpPr txBox="1"/>
          <p:nvPr/>
        </p:nvSpPr>
        <p:spPr>
          <a:xfrm>
            <a:off x="4235432" y="2770101"/>
            <a:ext cx="734725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0000"/>
                </a:solidFill>
                <a:latin typeface="Roboto"/>
                <a:ea typeface="Roboto"/>
                <a:cs typeface="Roboto"/>
                <a:sym typeface="Roboto"/>
              </a:rPr>
              <a:t>☞ </a:t>
            </a:r>
            <a:r>
              <a:rPr lang="en-US" sz="2400" b="0" i="0" u="none" strike="noStrike" cap="none">
                <a:solidFill>
                  <a:srgbClr val="002060"/>
                </a:solidFill>
                <a:latin typeface="Roboto"/>
                <a:ea typeface="Roboto"/>
                <a:cs typeface="Roboto"/>
                <a:sym typeface="Roboto"/>
              </a:rPr>
              <a:t>Mật mã không chứa chữ số 2 ở hàng chục nghìn.</a:t>
            </a:r>
            <a:endParaRPr sz="2400" b="0" i="0" u="none" strike="noStrike" cap="none">
              <a:solidFill>
                <a:srgbClr val="002060"/>
              </a:solidFill>
              <a:latin typeface="Roboto"/>
              <a:ea typeface="Roboto"/>
              <a:cs typeface="Roboto"/>
              <a:sym typeface="Roboto"/>
            </a:endParaRPr>
          </a:p>
        </p:txBody>
      </p:sp>
      <p:sp>
        <p:nvSpPr>
          <p:cNvPr id="429" name="Google Shape;429;p9"/>
          <p:cNvSpPr txBox="1"/>
          <p:nvPr/>
        </p:nvSpPr>
        <p:spPr>
          <a:xfrm>
            <a:off x="4174201" y="3429000"/>
            <a:ext cx="464812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0000"/>
                </a:solidFill>
                <a:latin typeface="Roboto"/>
                <a:ea typeface="Roboto"/>
                <a:cs typeface="Roboto"/>
                <a:sym typeface="Roboto"/>
              </a:rPr>
              <a:t>☞ </a:t>
            </a:r>
            <a:r>
              <a:rPr lang="en-US" sz="2400" b="0" i="0" u="none" strike="noStrike" cap="none">
                <a:solidFill>
                  <a:srgbClr val="002060"/>
                </a:solidFill>
                <a:latin typeface="Roboto"/>
                <a:ea typeface="Roboto"/>
                <a:cs typeface="Roboto"/>
                <a:sym typeface="Roboto"/>
              </a:rPr>
              <a:t>Chữ số hàng đơn vị là số lẻ.</a:t>
            </a:r>
            <a:endParaRPr sz="2400" b="0" i="0" u="none" strike="noStrike" cap="none">
              <a:solidFill>
                <a:srgbClr val="002060"/>
              </a:solidFill>
              <a:latin typeface="Roboto"/>
              <a:ea typeface="Roboto"/>
              <a:cs typeface="Roboto"/>
              <a:sym typeface="Roboto"/>
            </a:endParaRPr>
          </a:p>
        </p:txBody>
      </p:sp>
      <p:sp>
        <p:nvSpPr>
          <p:cNvPr id="430" name="Google Shape;430;p9"/>
          <p:cNvSpPr txBox="1"/>
          <p:nvPr/>
        </p:nvSpPr>
        <p:spPr>
          <a:xfrm>
            <a:off x="4621877" y="4755476"/>
            <a:ext cx="193761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A. 423 789</a:t>
            </a:r>
            <a:endParaRPr sz="2400" b="0" i="0" u="none" strike="noStrike" cap="none">
              <a:solidFill>
                <a:srgbClr val="002060"/>
              </a:solidFill>
              <a:latin typeface="Roboto"/>
              <a:ea typeface="Roboto"/>
              <a:cs typeface="Roboto"/>
              <a:sym typeface="Roboto"/>
            </a:endParaRPr>
          </a:p>
        </p:txBody>
      </p:sp>
      <p:pic>
        <p:nvPicPr>
          <p:cNvPr id="431" name="Google Shape;431;p9"/>
          <p:cNvPicPr preferRelativeResize="0"/>
          <p:nvPr/>
        </p:nvPicPr>
        <p:blipFill rotWithShape="1">
          <a:blip r:embed="rId4">
            <a:alphaModFix/>
          </a:blip>
          <a:srcRect/>
          <a:stretch/>
        </p:blipFill>
        <p:spPr>
          <a:xfrm>
            <a:off x="10045066" y="-3131"/>
            <a:ext cx="2246550" cy="1550366"/>
          </a:xfrm>
          <a:prstGeom prst="rect">
            <a:avLst/>
          </a:prstGeom>
          <a:noFill/>
          <a:ln>
            <a:noFill/>
          </a:ln>
        </p:spPr>
      </p:pic>
      <p:sp>
        <p:nvSpPr>
          <p:cNvPr id="432" name="Google Shape;432;p9"/>
          <p:cNvSpPr txBox="1"/>
          <p:nvPr/>
        </p:nvSpPr>
        <p:spPr>
          <a:xfrm>
            <a:off x="7489768" y="4755476"/>
            <a:ext cx="193761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B. 352 708</a:t>
            </a:r>
            <a:endParaRPr sz="2400" b="0" i="0" u="none" strike="noStrike" cap="none">
              <a:solidFill>
                <a:srgbClr val="002060"/>
              </a:solidFill>
              <a:latin typeface="Roboto"/>
              <a:ea typeface="Roboto"/>
              <a:cs typeface="Roboto"/>
              <a:sym typeface="Roboto"/>
            </a:endParaRPr>
          </a:p>
        </p:txBody>
      </p:sp>
      <p:sp>
        <p:nvSpPr>
          <p:cNvPr id="433" name="Google Shape;433;p9"/>
          <p:cNvSpPr txBox="1"/>
          <p:nvPr/>
        </p:nvSpPr>
        <p:spPr>
          <a:xfrm>
            <a:off x="4641037" y="5503782"/>
            <a:ext cx="193761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C. 253 137</a:t>
            </a:r>
            <a:endParaRPr sz="2400" b="0" i="0" u="none" strike="noStrike" cap="none">
              <a:solidFill>
                <a:srgbClr val="002060"/>
              </a:solidFill>
              <a:latin typeface="Roboto"/>
              <a:ea typeface="Roboto"/>
              <a:cs typeface="Roboto"/>
              <a:sym typeface="Roboto"/>
            </a:endParaRPr>
          </a:p>
        </p:txBody>
      </p:sp>
      <p:sp>
        <p:nvSpPr>
          <p:cNvPr id="434" name="Google Shape;434;p9"/>
          <p:cNvSpPr txBox="1"/>
          <p:nvPr/>
        </p:nvSpPr>
        <p:spPr>
          <a:xfrm>
            <a:off x="7489768" y="5493195"/>
            <a:ext cx="193761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D. 435 114</a:t>
            </a:r>
            <a:endParaRPr sz="2400" b="0" i="0" u="none" strike="noStrike" cap="none">
              <a:solidFill>
                <a:srgbClr val="002060"/>
              </a:solidFill>
              <a:latin typeface="Roboto"/>
              <a:ea typeface="Roboto"/>
              <a:cs typeface="Roboto"/>
              <a:sym typeface="Roboto"/>
            </a:endParaRPr>
          </a:p>
        </p:txBody>
      </p:sp>
      <p:sp>
        <p:nvSpPr>
          <p:cNvPr id="435" name="Google Shape;435;p9"/>
          <p:cNvSpPr txBox="1"/>
          <p:nvPr/>
        </p:nvSpPr>
        <p:spPr>
          <a:xfrm>
            <a:off x="4326128" y="2016049"/>
            <a:ext cx="107862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FF0000"/>
                </a:solidFill>
                <a:latin typeface="Roboto"/>
                <a:ea typeface="Roboto"/>
                <a:cs typeface="Roboto"/>
                <a:sym typeface="Roboto"/>
              </a:rPr>
              <a:t>Gợi ý</a:t>
            </a:r>
            <a:endParaRPr sz="2400" b="0" i="0" u="none" strike="noStrike" cap="none">
              <a:solidFill>
                <a:srgbClr val="FF000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500"/>
                                        <p:tgtEl>
                                          <p:spTgt spid="424"/>
                                        </p:tgtEl>
                                      </p:cBhvr>
                                    </p:animEffect>
                                  </p:childTnLst>
                                </p:cTn>
                              </p:par>
                              <p:par>
                                <p:cTn id="8" presetID="10" presetClass="entr" presetSubtype="0" fill="hold" nodeType="withEffect">
                                  <p:stCondLst>
                                    <p:cond delay="0"/>
                                  </p:stCondLst>
                                  <p:childTnLst>
                                    <p:set>
                                      <p:cBhvr>
                                        <p:cTn id="9" dur="1" fill="hold">
                                          <p:stCondLst>
                                            <p:cond delay="0"/>
                                          </p:stCondLst>
                                        </p:cTn>
                                        <p:tgtEl>
                                          <p:spTgt spid="427"/>
                                        </p:tgtEl>
                                        <p:attrNameLst>
                                          <p:attrName>style.visibility</p:attrName>
                                        </p:attrNameLst>
                                      </p:cBhvr>
                                      <p:to>
                                        <p:strVal val="visible"/>
                                      </p:to>
                                    </p:set>
                                    <p:animEffect transition="in" filter="fade">
                                      <p:cBhvr>
                                        <p:cTn id="10" dur="500"/>
                                        <p:tgtEl>
                                          <p:spTgt spid="427"/>
                                        </p:tgtEl>
                                      </p:cBhvr>
                                    </p:animEffect>
                                  </p:childTnLst>
                                </p:cTn>
                              </p:par>
                              <p:par>
                                <p:cTn id="11" presetID="10" presetClass="entr" presetSubtype="0" fill="hold" nodeType="withEffect">
                                  <p:stCondLst>
                                    <p:cond delay="0"/>
                                  </p:stCondLst>
                                  <p:childTnLst>
                                    <p:set>
                                      <p:cBhvr>
                                        <p:cTn id="12" dur="1" fill="hold">
                                          <p:stCondLst>
                                            <p:cond delay="0"/>
                                          </p:stCondLst>
                                        </p:cTn>
                                        <p:tgtEl>
                                          <p:spTgt spid="425"/>
                                        </p:tgtEl>
                                        <p:attrNameLst>
                                          <p:attrName>style.visibility</p:attrName>
                                        </p:attrNameLst>
                                      </p:cBhvr>
                                      <p:to>
                                        <p:strVal val="visible"/>
                                      </p:to>
                                    </p:set>
                                    <p:animEffect transition="in" filter="fade">
                                      <p:cBhvr>
                                        <p:cTn id="13" dur="1000"/>
                                        <p:tgtEl>
                                          <p:spTgt spid="425"/>
                                        </p:tgtEl>
                                      </p:cBhvr>
                                    </p:animEffect>
                                  </p:childTnLst>
                                </p:cTn>
                              </p:par>
                              <p:par>
                                <p:cTn id="14" presetID="10" presetClass="entr" presetSubtype="0" fill="hold" nodeType="withEffect">
                                  <p:stCondLst>
                                    <p:cond delay="0"/>
                                  </p:stCondLst>
                                  <p:childTnLst>
                                    <p:set>
                                      <p:cBhvr>
                                        <p:cTn id="15" dur="1" fill="hold">
                                          <p:stCondLst>
                                            <p:cond delay="0"/>
                                          </p:stCondLst>
                                        </p:cTn>
                                        <p:tgtEl>
                                          <p:spTgt spid="435"/>
                                        </p:tgtEl>
                                        <p:attrNameLst>
                                          <p:attrName>style.visibility</p:attrName>
                                        </p:attrNameLst>
                                      </p:cBhvr>
                                      <p:to>
                                        <p:strVal val="visible"/>
                                      </p:to>
                                    </p:set>
                                    <p:animEffect transition="in" filter="fade">
                                      <p:cBhvr>
                                        <p:cTn id="16" dur="1000"/>
                                        <p:tgtEl>
                                          <p:spTgt spid="4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8"/>
                                        </p:tgtEl>
                                        <p:attrNameLst>
                                          <p:attrName>style.visibility</p:attrName>
                                        </p:attrNameLst>
                                      </p:cBhvr>
                                      <p:to>
                                        <p:strVal val="visible"/>
                                      </p:to>
                                    </p:set>
                                    <p:animEffect transition="in" filter="fade">
                                      <p:cBhvr>
                                        <p:cTn id="21" dur="1000"/>
                                        <p:tgtEl>
                                          <p:spTgt spid="4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29"/>
                                        </p:tgtEl>
                                        <p:attrNameLst>
                                          <p:attrName>style.visibility</p:attrName>
                                        </p:attrNameLst>
                                      </p:cBhvr>
                                      <p:to>
                                        <p:strVal val="visible"/>
                                      </p:to>
                                    </p:set>
                                    <p:animEffect transition="in" filter="fade">
                                      <p:cBhvr>
                                        <p:cTn id="26" dur="1000"/>
                                        <p:tgtEl>
                                          <p:spTgt spid="429"/>
                                        </p:tgtEl>
                                      </p:cBhvr>
                                    </p:animEffect>
                                  </p:childTnLst>
                                </p:cTn>
                              </p:par>
                              <p:par>
                                <p:cTn id="27" presetID="10" presetClass="entr" presetSubtype="0" fill="hold" nodeType="withEffect">
                                  <p:stCondLst>
                                    <p:cond delay="0"/>
                                  </p:stCondLst>
                                  <p:childTnLst>
                                    <p:set>
                                      <p:cBhvr>
                                        <p:cTn id="28" dur="1" fill="hold">
                                          <p:stCondLst>
                                            <p:cond delay="0"/>
                                          </p:stCondLst>
                                        </p:cTn>
                                        <p:tgtEl>
                                          <p:spTgt spid="432"/>
                                        </p:tgtEl>
                                        <p:attrNameLst>
                                          <p:attrName>style.visibility</p:attrName>
                                        </p:attrNameLst>
                                      </p:cBhvr>
                                      <p:to>
                                        <p:strVal val="visible"/>
                                      </p:to>
                                    </p:set>
                                    <p:animEffect transition="in" filter="fade">
                                      <p:cBhvr>
                                        <p:cTn id="29" dur="1000"/>
                                        <p:tgtEl>
                                          <p:spTgt spid="432"/>
                                        </p:tgtEl>
                                      </p:cBhvr>
                                    </p:animEffect>
                                  </p:childTnLst>
                                </p:cTn>
                              </p:par>
                              <p:par>
                                <p:cTn id="30" presetID="10" presetClass="entr" presetSubtype="0" fill="hold" nodeType="withEffect">
                                  <p:stCondLst>
                                    <p:cond delay="0"/>
                                  </p:stCondLst>
                                  <p:childTnLst>
                                    <p:set>
                                      <p:cBhvr>
                                        <p:cTn id="31" dur="1" fill="hold">
                                          <p:stCondLst>
                                            <p:cond delay="0"/>
                                          </p:stCondLst>
                                        </p:cTn>
                                        <p:tgtEl>
                                          <p:spTgt spid="433"/>
                                        </p:tgtEl>
                                        <p:attrNameLst>
                                          <p:attrName>style.visibility</p:attrName>
                                        </p:attrNameLst>
                                      </p:cBhvr>
                                      <p:to>
                                        <p:strVal val="visible"/>
                                      </p:to>
                                    </p:set>
                                    <p:animEffect transition="in" filter="fade">
                                      <p:cBhvr>
                                        <p:cTn id="32" dur="1000"/>
                                        <p:tgtEl>
                                          <p:spTgt spid="433"/>
                                        </p:tgtEl>
                                      </p:cBhvr>
                                    </p:animEffect>
                                  </p:childTnLst>
                                </p:cTn>
                              </p:par>
                              <p:par>
                                <p:cTn id="33" presetID="10" presetClass="entr" presetSubtype="0" fill="hold" nodeType="withEffect">
                                  <p:stCondLst>
                                    <p:cond delay="0"/>
                                  </p:stCondLst>
                                  <p:childTnLst>
                                    <p:set>
                                      <p:cBhvr>
                                        <p:cTn id="34" dur="1" fill="hold">
                                          <p:stCondLst>
                                            <p:cond delay="0"/>
                                          </p:stCondLst>
                                        </p:cTn>
                                        <p:tgtEl>
                                          <p:spTgt spid="434"/>
                                        </p:tgtEl>
                                        <p:attrNameLst>
                                          <p:attrName>style.visibility</p:attrName>
                                        </p:attrNameLst>
                                      </p:cBhvr>
                                      <p:to>
                                        <p:strVal val="visible"/>
                                      </p:to>
                                    </p:set>
                                    <p:animEffect transition="in" filter="fade">
                                      <p:cBhvr>
                                        <p:cTn id="35" dur="1000"/>
                                        <p:tgtEl>
                                          <p:spTgt spid="434"/>
                                        </p:tgtEl>
                                      </p:cBhvr>
                                    </p:animEffect>
                                  </p:childTnLst>
                                </p:cTn>
                              </p:par>
                              <p:par>
                                <p:cTn id="36" presetID="10" presetClass="entr" presetSubtype="0" fill="hold" nodeType="withEffect">
                                  <p:stCondLst>
                                    <p:cond delay="0"/>
                                  </p:stCondLst>
                                  <p:childTnLst>
                                    <p:set>
                                      <p:cBhvr>
                                        <p:cTn id="37" dur="1" fill="hold">
                                          <p:stCondLst>
                                            <p:cond delay="0"/>
                                          </p:stCondLst>
                                        </p:cTn>
                                        <p:tgtEl>
                                          <p:spTgt spid="430"/>
                                        </p:tgtEl>
                                        <p:attrNameLst>
                                          <p:attrName>style.visibility</p:attrName>
                                        </p:attrNameLst>
                                      </p:cBhvr>
                                      <p:to>
                                        <p:strVal val="visible"/>
                                      </p:to>
                                    </p:set>
                                    <p:animEffect transition="in" filter="fade">
                                      <p:cBhvr>
                                        <p:cTn id="38" dur="1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1949</Words>
  <PresentationFormat>Widescreen</PresentationFormat>
  <Paragraphs>253</Paragraphs>
  <Slides>29</Slides>
  <Notes>29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Calibri</vt:lpstr>
      <vt:lpstr>Roboto Black</vt:lpstr>
      <vt:lpstr>Times New Roman</vt:lpstr>
      <vt:lpstr>Pangolin</vt:lpstr>
      <vt:lpstr>Roboto</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2023-04-01T23:44:56Z</dcterms:created>
  <dcterms:modified xsi:type="dcterms:W3CDTF">2023-09-07T11:01:12Z</dcterms:modified>
</cp:coreProperties>
</file>