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3" r:id="rId3"/>
    <p:sldId id="257" r:id="rId4"/>
    <p:sldId id="258" r:id="rId5"/>
    <p:sldId id="272" r:id="rId6"/>
    <p:sldId id="259" r:id="rId7"/>
    <p:sldId id="260" r:id="rId8"/>
    <p:sldId id="261" r:id="rId9"/>
    <p:sldId id="263" r:id="rId10"/>
    <p:sldId id="264" r:id="rId11"/>
    <p:sldId id="268"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FEDF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1" d="100"/>
          <a:sy n="81" d="100"/>
        </p:scale>
        <p:origin x="-78" y="-6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1544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277177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318280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265493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190825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396568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56747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375065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270713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144780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A0C94-9A86-405B-BA3E-13E7517C2A70}"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221050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A0C94-9A86-405B-BA3E-13E7517C2A70}" type="datetimeFigureOut">
              <a:rPr lang="en-US" smtClean="0"/>
              <a:pPr/>
              <a:t>10/15/2022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2F51F-6FFC-4011-B06D-7A5D2B67AAA6}" type="slidenum">
              <a:rPr lang="en-US" smtClean="0"/>
              <a:pPr/>
              <a:t>‹#›</a:t>
            </a:fld>
            <a:endParaRPr lang="en-US"/>
          </a:p>
        </p:txBody>
      </p:sp>
    </p:spTree>
    <p:extLst>
      <p:ext uri="{BB962C8B-B14F-4D97-AF65-F5344CB8AC3E}">
        <p14:creationId xmlns="" xmlns:p14="http://schemas.microsoft.com/office/powerpoint/2010/main" val="11996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96335"/>
          </a:xfrm>
          <a:prstGeom prst="rect">
            <a:avLst/>
          </a:prstGeom>
        </p:spPr>
      </p:pic>
      <p:sp>
        <p:nvSpPr>
          <p:cNvPr id="4" name="TextBox 3"/>
          <p:cNvSpPr txBox="1"/>
          <p:nvPr/>
        </p:nvSpPr>
        <p:spPr>
          <a:xfrm>
            <a:off x="0" y="6396335"/>
            <a:ext cx="12192000" cy="461665"/>
          </a:xfrm>
          <a:prstGeom prst="rect">
            <a:avLst/>
          </a:prstGeom>
          <a:solidFill>
            <a:srgbClr val="00B0F0"/>
          </a:solidFill>
        </p:spPr>
        <p:txBody>
          <a:bodyPr wrap="square" rtlCol="0">
            <a:spAutoFit/>
          </a:bodyPr>
          <a:lstStyle/>
          <a:p>
            <a:pPr algn="ctr"/>
            <a:r>
              <a:rPr lang="en-US" sz="2400">
                <a:solidFill>
                  <a:srgbClr val="FF0000"/>
                </a:solidFill>
              </a:rPr>
              <a:t>CÁN BỘ GIÁO VIÊN TRƯỜNG THCS HỒNG ĐÀ</a:t>
            </a:r>
          </a:p>
        </p:txBody>
      </p:sp>
    </p:spTree>
    <p:extLst>
      <p:ext uri="{BB962C8B-B14F-4D97-AF65-F5344CB8AC3E}">
        <p14:creationId xmlns="" xmlns:p14="http://schemas.microsoft.com/office/powerpoint/2010/main" val="3253257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4" name="TextBox 3"/>
              <p:cNvSpPr txBox="1"/>
              <p:nvPr/>
            </p:nvSpPr>
            <p:spPr>
              <a:xfrm>
                <a:off x="304801" y="728870"/>
                <a:ext cx="11688416" cy="1755352"/>
              </a:xfrm>
              <a:prstGeom prst="rect">
                <a:avLst/>
              </a:prstGeom>
              <a:noFill/>
            </p:spPr>
            <p:txBody>
              <a:bodyPr wrap="square" rtlCol="0">
                <a:spAutoFit/>
              </a:bodyPr>
              <a:lstStyle/>
              <a:p>
                <a:r>
                  <a:rPr lang="vi-VN" sz="2400" smtClean="0">
                    <a:latin typeface="+mj-lt"/>
                  </a:rPr>
                  <a:t>a.Tính được d’= 30 cm.</a:t>
                </a:r>
              </a:p>
              <a:p>
                <a:r>
                  <a:rPr lang="vi-VN" sz="2400">
                    <a:latin typeface="+mj-lt"/>
                  </a:rPr>
                  <a:t>b. Sau thời gian t vật AB dịch chuyển 1 đoạn đến C đoạn </a:t>
                </a:r>
                <a:r>
                  <a:rPr lang="vi-VN" sz="2400" smtClean="0">
                    <a:latin typeface="+mj-lt"/>
                  </a:rPr>
                  <a:t>CA</a:t>
                </a:r>
                <a:r>
                  <a:rPr lang="en-US" sz="2400" smtClean="0">
                    <a:latin typeface="+mj-lt"/>
                  </a:rPr>
                  <a:t/>
                </a:r>
                <a:r>
                  <a:rPr lang="vi-VN" sz="2400" smtClean="0">
                    <a:latin typeface="+mj-lt"/>
                  </a:rPr>
                  <a:t>= </a:t>
                </a:r>
                <a:r>
                  <a:rPr lang="vi-VN" sz="2400">
                    <a:latin typeface="+mj-lt"/>
                  </a:rPr>
                  <a:t>3t; trong thời gian đó ảnh dịch chuyển 1 đoạn A’C’ = v’t. Vấn đề đặt ra chúng ta phải lập được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𝐶𝐴</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𝐴</m:t>
                        </m:r>
                        <m:r>
                          <a:rPr lang="en-US" sz="2400" b="0" i="1" smtClean="0">
                            <a:latin typeface="Cambria Math" panose="02040503050406030204" pitchFamily="18" charset="0"/>
                          </a:rPr>
                          <m:t>′</m:t>
                        </m:r>
                      </m:den>
                    </m:f>
                  </m:oMath>
                </a14:m>
                <a:r>
                  <a:rPr lang="vi-VN" sz="2400" smtClean="0">
                    <a:latin typeface="+mj-lt"/>
                  </a:rPr>
                  <a:t/>
                </a:r>
                <a:endParaRPr lang="vi-VN" sz="2400">
                  <a:latin typeface="+mj-lt"/>
                </a:endParaRPr>
              </a:p>
              <a:p>
                <a:r>
                  <a:rPr lang="vi-VN" sz="2400">
                    <a:latin typeface="+mj-lt"/>
                  </a:rPr>
                  <a:t>Khi vật đến CD thì ảnh là C’D’ ta có:</a:t>
                </a:r>
              </a:p>
            </p:txBody>
          </p:sp>
        </mc:Choice>
        <mc:Fallback>
          <p:sp>
            <p:nvSpPr>
              <p:cNvPr id="4" name="TextBox 3"/>
              <p:cNvSpPr txBox="1">
                <a:spLocks noRot="1" noChangeAspect="1" noMove="1" noResize="1" noEditPoints="1" noAdjustHandles="1" noChangeArrowheads="1" noChangeShapeType="1" noTextEdit="1"/>
              </p:cNvSpPr>
              <p:nvPr/>
            </p:nvSpPr>
            <p:spPr>
              <a:xfrm>
                <a:off x="304801" y="728870"/>
                <a:ext cx="11688416" cy="1755352"/>
              </a:xfrm>
              <a:prstGeom prst="rect">
                <a:avLst/>
              </a:prstGeom>
              <a:blipFill>
                <a:blip r:embed="rId2"/>
                <a:stretch>
                  <a:fillRect l="-782" t="-2778" r="-887" b="-5556"/>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12036" y="2396079"/>
            <a:ext cx="3750364" cy="2892261"/>
          </a:xfrm>
          <a:prstGeom prst="rect">
            <a:avLst/>
          </a:prstGeom>
        </p:spPr>
      </p:pic>
      <p:sp>
        <p:nvSpPr>
          <p:cNvPr id="6" name="TextBox 5"/>
          <p:cNvSpPr txBox="1"/>
          <p:nvPr/>
        </p:nvSpPr>
        <p:spPr>
          <a:xfrm>
            <a:off x="212036" y="5288340"/>
            <a:ext cx="11879880" cy="1200329"/>
          </a:xfrm>
          <a:prstGeom prst="rect">
            <a:avLst/>
          </a:prstGeom>
          <a:noFill/>
        </p:spPr>
        <p:txBody>
          <a:bodyPr wrap="square" rtlCol="0">
            <a:spAutoFit/>
          </a:bodyPr>
          <a:lstStyle/>
          <a:p>
            <a:r>
              <a:rPr lang="vi-VN" sz="2400">
                <a:latin typeface="+mj-lt"/>
              </a:rPr>
              <a:t>- Theo các làm này thì ẩn t (thời gian) không còn nữa việc tính toán trở nên thuận lợi hơn ngắn gọn hơn.</a:t>
            </a:r>
          </a:p>
          <a:p>
            <a:r>
              <a:rPr lang="vi-VN" sz="2400">
                <a:latin typeface="+mj-lt"/>
              </a:rPr>
              <a:t>- Theo cách làm này giúp phát triển năng lực phân tích giải quyết vấn đề một cách sáng tạo.</a:t>
            </a:r>
          </a:p>
        </p:txBody>
      </p:sp>
      <p:sp>
        <p:nvSpPr>
          <p:cNvPr id="3" name="Rectangle 2"/>
          <p:cNvSpPr/>
          <p:nvPr/>
        </p:nvSpPr>
        <p:spPr>
          <a:xfrm>
            <a:off x="3962400" y="2257429"/>
            <a:ext cx="8229599" cy="830997"/>
          </a:xfrm>
          <a:prstGeom prst="rect">
            <a:avLst/>
          </a:prstGeom>
        </p:spPr>
        <p:txBody>
          <a:bodyPr wrap="square">
            <a:spAutoFit/>
          </a:bodyPr>
          <a:lstStyle/>
          <a:p>
            <a:r>
              <a:rPr lang="vi-VN" sz="2400">
                <a:solidFill>
                  <a:srgbClr val="00B0F0"/>
                </a:solidFill>
                <a:latin typeface="+mj-lt"/>
              </a:rPr>
              <a:t>- Nhận xét cách làm: </a:t>
            </a:r>
            <a:r>
              <a:rPr lang="en-US" sz="2400">
                <a:latin typeface="Times New Roman" panose="02020603050405020304" pitchFamily="18" charset="0"/>
                <a:cs typeface="Times New Roman" panose="02020603050405020304" pitchFamily="18" charset="0"/>
              </a:rPr>
              <a:t>H</a:t>
            </a:r>
            <a:r>
              <a:rPr lang="vi-VN" sz="2400" smtClean="0">
                <a:latin typeface="+mj-lt"/>
              </a:rPr>
              <a:t>ầu </a:t>
            </a:r>
            <a:r>
              <a:rPr lang="vi-VN" sz="2400">
                <a:latin typeface="+mj-lt"/>
              </a:rPr>
              <a:t>hết các bài giải đều làm theo cách này với cách này bài sẽ có thêm một ẩn t </a:t>
            </a:r>
            <a:r>
              <a:rPr lang="vi-VN" sz="2400" smtClean="0">
                <a:latin typeface="+mj-lt"/>
              </a:rPr>
              <a:t>(thời </a:t>
            </a:r>
            <a:r>
              <a:rPr lang="vi-VN" sz="2400">
                <a:latin typeface="+mj-lt"/>
              </a:rPr>
              <a:t>gian)</a:t>
            </a:r>
          </a:p>
        </p:txBody>
      </p:sp>
      <p:sp>
        <p:nvSpPr>
          <p:cNvPr id="7" name="Rectangle 6"/>
          <p:cNvSpPr/>
          <p:nvPr/>
        </p:nvSpPr>
        <p:spPr>
          <a:xfrm>
            <a:off x="3962400" y="3088426"/>
            <a:ext cx="8229599" cy="830997"/>
          </a:xfrm>
          <a:prstGeom prst="rect">
            <a:avLst/>
          </a:prstGeom>
        </p:spPr>
        <p:txBody>
          <a:bodyPr wrap="square">
            <a:spAutoFit/>
          </a:bodyPr>
          <a:lstStyle/>
          <a:p>
            <a:r>
              <a:rPr lang="vi-VN" sz="2400">
                <a:solidFill>
                  <a:srgbClr val="00B0F0"/>
                </a:solidFill>
                <a:latin typeface="+mj-lt"/>
              </a:rPr>
              <a:t>- Giải pháp: </a:t>
            </a:r>
            <a:r>
              <a:rPr lang="vi-VN" sz="2400">
                <a:latin typeface="+mj-lt"/>
              </a:rPr>
              <a:t>Nên xét trong 1 thời gian nhất định (chọn t là </a:t>
            </a:r>
            <a:r>
              <a:rPr lang="en-US" sz="2400" smtClean="0">
                <a:latin typeface="Times New Roman" panose="02020603050405020304" pitchFamily="18" charset="0"/>
                <a:cs typeface="Times New Roman" panose="02020603050405020304" pitchFamily="18" charset="0"/>
              </a:rPr>
              <a:t>m</a:t>
            </a:r>
            <a:r>
              <a:rPr lang="vi-VN" sz="2400" smtClean="0">
                <a:latin typeface="+mj-lt"/>
              </a:rPr>
              <a:t>ột </a:t>
            </a:r>
            <a:r>
              <a:rPr lang="vi-VN" sz="2400">
                <a:latin typeface="+mj-lt"/>
              </a:rPr>
              <a:t>số thích hợp)</a:t>
            </a:r>
          </a:p>
        </p:txBody>
      </p:sp>
      <mc:AlternateContent xmlns:mc="http://schemas.openxmlformats.org/markup-compatibility/2006">
        <mc:Choice xmlns="" xmlns:a14="http://schemas.microsoft.com/office/drawing/2010/main" Requires="a14">
          <p:sp>
            <p:nvSpPr>
              <p:cNvPr id="8" name="Rectangle 7"/>
              <p:cNvSpPr/>
              <p:nvPr/>
            </p:nvSpPr>
            <p:spPr>
              <a:xfrm>
                <a:off x="3962400" y="3843252"/>
                <a:ext cx="8229599" cy="1016689"/>
              </a:xfrm>
              <a:prstGeom prst="rect">
                <a:avLst/>
              </a:prstGeom>
            </p:spPr>
            <p:txBody>
              <a:bodyPr wrap="square">
                <a:spAutoFit/>
              </a:bodyPr>
              <a:lstStyle/>
              <a:p>
                <a:r>
                  <a:rPr lang="en-US" sz="2400" smtClean="0">
                    <a:solidFill>
                      <a:srgbClr val="00B0F0"/>
                    </a:solidFill>
                    <a:latin typeface="+mj-lt"/>
                  </a:rPr>
                  <a:t>- </a:t>
                </a:r>
                <a:r>
                  <a:rPr lang="vi-VN" sz="2400" smtClean="0">
                    <a:solidFill>
                      <a:srgbClr val="00B0F0"/>
                    </a:solidFill>
                    <a:latin typeface="+mj-lt"/>
                  </a:rPr>
                  <a:t>Cách giải mới</a:t>
                </a:r>
                <a:r>
                  <a:rPr lang="vi-VN" sz="2400">
                    <a:solidFill>
                      <a:srgbClr val="00B0F0"/>
                    </a:solidFill>
                    <a:latin typeface="+mj-lt"/>
                  </a:rPr>
                  <a:t>:</a:t>
                </a:r>
                <a:r>
                  <a:rPr lang="vi-VN" sz="2400">
                    <a:latin typeface="+mj-lt"/>
                  </a:rPr>
                  <a:t> chọn </a:t>
                </a:r>
                <a:r>
                  <a:rPr lang="vi-VN" sz="2400" smtClean="0">
                    <a:latin typeface="+mj-lt"/>
                  </a:rPr>
                  <a:t>t</a:t>
                </a:r>
                <a:r>
                  <a:rPr lang="en-US" sz="2400" smtClean="0">
                    <a:latin typeface="+mj-lt"/>
                  </a:rPr>
                  <a:t/>
                </a:r>
                <a:r>
                  <a:rPr lang="vi-VN" sz="2400" smtClean="0">
                    <a:latin typeface="+mj-lt"/>
                  </a:rPr>
                  <a:t>= </a:t>
                </a:r>
                <a:r>
                  <a:rPr lang="vi-VN" sz="2400">
                    <a:latin typeface="+mj-lt"/>
                  </a:rPr>
                  <a:t>1s. Tính được CA = 3(cm). </a:t>
                </a:r>
                <a:endParaRPr lang="en-US" sz="2400">
                  <a:latin typeface="+mj-lt"/>
                </a:endParaRPr>
              </a:p>
              <a:p>
                <a:r>
                  <a:rPr lang="vi-VN" sz="2400">
                    <a:latin typeface="+mj-lt"/>
                  </a:rPr>
                  <a:t>Ta có v’</a:t>
                </a:r>
                <a14:m>
                  <m:oMath xmlns:m="http://schemas.openxmlformats.org/officeDocument/2006/math">
                    <m:r>
                      <a:rPr lang="vi-VN" sz="2400" i="1" smtClean="0">
                        <a:latin typeface="Cambria Math" panose="02040503050406030204" pitchFamily="18" charset="0"/>
                      </a:rPr>
                      <m:t>=</m:t>
                    </m:r>
                    <m:f>
                      <m:fPr>
                        <m:ctrlPr>
                          <a:rPr lang="vi-VN" sz="2400" i="1" smtClean="0">
                            <a:latin typeface="Cambria Math" panose="02040503050406030204" pitchFamily="18" charset="0"/>
                          </a:rPr>
                        </m:ctrlPr>
                      </m:fPr>
                      <m:num>
                        <m:r>
                          <a:rPr lang="en-US" sz="2400" b="0" i="1" smtClean="0">
                            <a:latin typeface="Cambria Math" panose="02040503050406030204" pitchFamily="18" charset="0"/>
                          </a:rPr>
                          <m:t>15</m:t>
                        </m:r>
                      </m:num>
                      <m:den>
                        <m:r>
                          <a:rPr lang="en-US" sz="2400" b="0" i="1" smtClean="0">
                            <a:latin typeface="Cambria Math" panose="02040503050406030204" pitchFamily="18" charset="0"/>
                          </a:rPr>
                          <m:t>2</m:t>
                        </m:r>
                      </m:den>
                    </m:f>
                  </m:oMath>
                </a14:m>
                <a:r>
                  <a:rPr lang="vi-VN" sz="2400" smtClean="0">
                    <a:latin typeface="+mj-lt"/>
                  </a:rPr>
                  <a:t/>
                </a:r>
                <a:r>
                  <a:rPr lang="vi-VN" sz="2400">
                    <a:latin typeface="+mj-lt"/>
                  </a:rPr>
                  <a:t>(cm/s</a:t>
                </a:r>
                <a:r>
                  <a:rPr lang="vi-VN" sz="2400" smtClean="0">
                    <a:latin typeface="+mj-lt"/>
                  </a:rPr>
                  <a:t>).</a:t>
                </a:r>
                <a:r>
                  <a:rPr lang="en-US" sz="2400" smtClean="0">
                    <a:latin typeface="+mj-lt"/>
                  </a:rPr>
                  <a:t/>
                </a:r>
                <a:r>
                  <a:rPr lang="en-US" sz="2400" smtClean="0">
                    <a:solidFill>
                      <a:srgbClr val="FF0000"/>
                    </a:solidFill>
                    <a:latin typeface="Times New Roman" panose="02020603050405020304" pitchFamily="18" charset="0"/>
                    <a:cs typeface="Times New Roman" panose="02020603050405020304" pitchFamily="18" charset="0"/>
                  </a:rPr>
                  <a:t>hoặc (OA’- OC’)</a:t>
                </a:r>
                <a:endParaRPr lang="vi-VN" sz="2400">
                  <a:solidFill>
                    <a:srgbClr val="FF0000"/>
                  </a:solidFill>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3962400" y="3843252"/>
                <a:ext cx="8229599" cy="1016689"/>
              </a:xfrm>
              <a:prstGeom prst="rect">
                <a:avLst/>
              </a:prstGeom>
              <a:blipFill>
                <a:blip r:embed="rId4"/>
                <a:stretch>
                  <a:fillRect l="-1111" t="-5389" b="-2395"/>
                </a:stretch>
              </a:blipFill>
            </p:spPr>
            <p:txBody>
              <a:bodyPr/>
              <a:lstStyle/>
              <a:p>
                <a:r>
                  <a:rPr lang="en-US">
                    <a:noFill/>
                  </a:rPr>
                  <a:t> </a:t>
                </a:r>
              </a:p>
            </p:txBody>
          </p:sp>
        </mc:Fallback>
      </mc:AlternateContent>
      <p:sp>
        <p:nvSpPr>
          <p:cNvPr id="10" name="Rectangle 9"/>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FF0000"/>
                </a:solidFill>
              </a:rPr>
              <a:t>“ </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161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65" y="833323"/>
            <a:ext cx="3395481" cy="461665"/>
          </a:xfrm>
          <a:prstGeom prst="rect">
            <a:avLst/>
          </a:prstGeom>
        </p:spPr>
        <p:txBody>
          <a:bodyPr wrap="none">
            <a:spAutoFit/>
          </a:bodyPr>
          <a:lstStyle/>
          <a:p>
            <a:r>
              <a:rPr lang="en-US" sz="2400">
                <a:solidFill>
                  <a:srgbClr val="FF0000"/>
                </a:solidFill>
                <a:latin typeface="Times New Roman" panose="02020603050405020304" pitchFamily="18" charset="0"/>
                <a:cs typeface="Times New Roman" panose="02020603050405020304" pitchFamily="18" charset="0"/>
              </a:rPr>
              <a:t>3. Hiệu quả của biện pháp</a:t>
            </a:r>
          </a:p>
        </p:txBody>
      </p:sp>
      <p:graphicFrame>
        <p:nvGraphicFramePr>
          <p:cNvPr id="5" name="Table 4"/>
          <p:cNvGraphicFramePr>
            <a:graphicFrameLocks noGrp="1"/>
          </p:cNvGraphicFramePr>
          <p:nvPr>
            <p:extLst>
              <p:ext uri="{D42A27DB-BD31-4B8C-83A1-F6EECF244321}">
                <p14:modId xmlns="" xmlns:p14="http://schemas.microsoft.com/office/powerpoint/2010/main" val="4279007004"/>
              </p:ext>
            </p:extLst>
          </p:nvPr>
        </p:nvGraphicFramePr>
        <p:xfrm>
          <a:off x="92765" y="1555455"/>
          <a:ext cx="11688417" cy="3796970"/>
        </p:xfrm>
        <a:graphic>
          <a:graphicData uri="http://schemas.openxmlformats.org/drawingml/2006/table">
            <a:tbl>
              <a:tblPr firstRow="1" firstCol="1" bandRow="1"/>
              <a:tblGrid>
                <a:gridCol w="1626807">
                  <a:extLst>
                    <a:ext uri="{9D8B030D-6E8A-4147-A177-3AD203B41FA5}">
                      <a16:colId xmlns="" xmlns:a16="http://schemas.microsoft.com/office/drawing/2014/main" val="1288495381"/>
                    </a:ext>
                  </a:extLst>
                </a:gridCol>
                <a:gridCol w="1164305">
                  <a:extLst>
                    <a:ext uri="{9D8B030D-6E8A-4147-A177-3AD203B41FA5}">
                      <a16:colId xmlns="" xmlns:a16="http://schemas.microsoft.com/office/drawing/2014/main" val="482025963"/>
                    </a:ext>
                  </a:extLst>
                </a:gridCol>
                <a:gridCol w="1842868">
                  <a:extLst>
                    <a:ext uri="{9D8B030D-6E8A-4147-A177-3AD203B41FA5}">
                      <a16:colId xmlns="" xmlns:a16="http://schemas.microsoft.com/office/drawing/2014/main" val="3343811108"/>
                    </a:ext>
                  </a:extLst>
                </a:gridCol>
                <a:gridCol w="1209821">
                  <a:extLst>
                    <a:ext uri="{9D8B030D-6E8A-4147-A177-3AD203B41FA5}">
                      <a16:colId xmlns="" xmlns:a16="http://schemas.microsoft.com/office/drawing/2014/main" val="3941109152"/>
                    </a:ext>
                  </a:extLst>
                </a:gridCol>
                <a:gridCol w="1547446">
                  <a:extLst>
                    <a:ext uri="{9D8B030D-6E8A-4147-A177-3AD203B41FA5}">
                      <a16:colId xmlns="" xmlns:a16="http://schemas.microsoft.com/office/drawing/2014/main" val="3869190591"/>
                    </a:ext>
                  </a:extLst>
                </a:gridCol>
                <a:gridCol w="1308296">
                  <a:extLst>
                    <a:ext uri="{9D8B030D-6E8A-4147-A177-3AD203B41FA5}">
                      <a16:colId xmlns="" xmlns:a16="http://schemas.microsoft.com/office/drawing/2014/main" val="4014490682"/>
                    </a:ext>
                  </a:extLst>
                </a:gridCol>
                <a:gridCol w="1420837">
                  <a:extLst>
                    <a:ext uri="{9D8B030D-6E8A-4147-A177-3AD203B41FA5}">
                      <a16:colId xmlns="" xmlns:a16="http://schemas.microsoft.com/office/drawing/2014/main" val="2509130028"/>
                    </a:ext>
                  </a:extLst>
                </a:gridCol>
                <a:gridCol w="1568037">
                  <a:extLst>
                    <a:ext uri="{9D8B030D-6E8A-4147-A177-3AD203B41FA5}">
                      <a16:colId xmlns="" xmlns:a16="http://schemas.microsoft.com/office/drawing/2014/main" val="3463429799"/>
                    </a:ext>
                  </a:extLst>
                </a:gridCol>
              </a:tblGrid>
              <a:tr h="1075525">
                <a:tc rowSpan="2">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Năm</a:t>
                      </a:r>
                    </a:p>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học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Trước khi hướng dẫn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Sau </a:t>
                      </a:r>
                      <a:r>
                        <a:rPr lang="en-US" sz="2400">
                          <a:effectLst/>
                          <a:latin typeface="Times New Roman" panose="02020603050405020304" pitchFamily="18" charset="0"/>
                          <a:ea typeface="SimSun" panose="02010600030101010101" pitchFamily="2" charset="-122"/>
                          <a:cs typeface="Times New Roman" panose="02020603050405020304" pitchFamily="18" charset="0"/>
                        </a:rPr>
                        <a:t>khi hướng dẫn </a:t>
                      </a:r>
                    </a:p>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cách làm mới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Một số</a:t>
                      </a: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 kết quả đã đạt được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a:lnSpc>
                          <a:spcPct val="150000"/>
                        </a:lnSpc>
                        <a:spcBef>
                          <a:spcPts val="600"/>
                        </a:spcBef>
                        <a:spcAft>
                          <a:spcPts val="600"/>
                        </a:spcAft>
                      </a:pP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1442857"/>
                  </a:ext>
                </a:extLst>
              </a:tr>
              <a:tr h="1075525">
                <a:tc vMerge="1">
                  <a:txBody>
                    <a:bodyPr/>
                    <a:lstStyle/>
                    <a:p>
                      <a:endParaRPr lang="en-US"/>
                    </a:p>
                  </a:txBody>
                  <a:tcPr/>
                </a:tc>
                <a:tc>
                  <a:txBody>
                    <a:bodyPr/>
                    <a:lstStyle/>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Làm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Không</a:t>
                      </a:r>
                    </a:p>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làm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Làm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Không</a:t>
                      </a:r>
                    </a:p>
                    <a:p>
                      <a:pPr algn="ctr">
                        <a:lnSpc>
                          <a:spcPct val="10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làm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Khảo sát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HSNK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HSG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3297203"/>
                  </a:ext>
                </a:extLst>
              </a:tr>
              <a:tr h="438690">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2019 </a:t>
                      </a: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2020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600"/>
                        </a:spcAft>
                      </a:pP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Xếp 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Nhì</a:t>
                      </a: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 huyện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KK huyện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4474928"/>
                  </a:ext>
                </a:extLst>
              </a:tr>
              <a:tr h="438690">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2020 - 2021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Nhì</a:t>
                      </a: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 huyện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Ba</a:t>
                      </a: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 tỉnh</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3165746"/>
                  </a:ext>
                </a:extLst>
              </a:tr>
              <a:tr h="438690">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2021 - 2022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400" smtClean="0">
                          <a:effectLst/>
                          <a:latin typeface="Times New Roman" panose="02020603050405020304" pitchFamily="18" charset="0"/>
                          <a:ea typeface="SimSun" panose="02010600030101010101" pitchFamily="2" charset="-122"/>
                          <a:cs typeface="Times New Roman" panose="02020603050405020304" pitchFamily="18" charset="0"/>
                        </a:rPr>
                        <a:t>Nhì</a:t>
                      </a:r>
                      <a:r>
                        <a:rPr lang="en-US" sz="2400" baseline="0" smtClean="0">
                          <a:effectLst/>
                          <a:latin typeface="Times New Roman" panose="02020603050405020304" pitchFamily="18" charset="0"/>
                          <a:ea typeface="SimSun" panose="02010600030101010101" pitchFamily="2" charset="-122"/>
                          <a:cs typeface="Times New Roman" panose="02020603050405020304" pitchFamily="18" charset="0"/>
                        </a:rPr>
                        <a:t> tỉnh</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3938375"/>
                  </a:ext>
                </a:extLst>
              </a:tr>
            </a:tbl>
          </a:graphicData>
        </a:graphic>
      </p:graphicFrame>
      <p:sp>
        <p:nvSpPr>
          <p:cNvPr id="7" name="Rectangle 6"/>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26571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652" y="1307429"/>
            <a:ext cx="11860696" cy="2308324"/>
          </a:xfrm>
          <a:prstGeom prst="rect">
            <a:avLst/>
          </a:prstGeom>
        </p:spPr>
        <p:txBody>
          <a:bodyPr wrap="square">
            <a:spAutoFit/>
          </a:bodyPr>
          <a:lstStyle/>
          <a:p>
            <a:pPr>
              <a:lnSpc>
                <a:spcPct val="150000"/>
              </a:lnSpc>
            </a:pPr>
            <a:r>
              <a:rPr lang="en-US" sz="2400">
                <a:latin typeface="+mj-lt"/>
              </a:rPr>
              <a:t>	</a:t>
            </a:r>
            <a:r>
              <a:rPr lang="en-US" sz="2400" smtClean="0">
                <a:latin typeface="Times New Roman" panose="02020603050405020304" pitchFamily="18" charset="0"/>
                <a:cs typeface="Times New Roman" panose="02020603050405020304" pitchFamily="18" charset="0"/>
              </a:rPr>
              <a:t>Lời giải </a:t>
            </a:r>
            <a:r>
              <a:rPr lang="vi-VN" sz="2400" smtClean="0">
                <a:latin typeface="+mj-lt"/>
              </a:rPr>
              <a:t>đưa </a:t>
            </a:r>
            <a:r>
              <a:rPr lang="vi-VN" sz="2400">
                <a:latin typeface="+mj-lt"/>
              </a:rPr>
              <a:t>ra </a:t>
            </a:r>
            <a:r>
              <a:rPr lang="vi-VN" sz="2400">
                <a:solidFill>
                  <a:srgbClr val="FF0000"/>
                </a:solidFill>
                <a:latin typeface="+mj-lt"/>
              </a:rPr>
              <a:t>chưa có bất cứ một lời giải nào đã thực </a:t>
            </a:r>
            <a:r>
              <a:rPr lang="vi-VN" sz="2400" smtClean="0">
                <a:solidFill>
                  <a:srgbClr val="FF0000"/>
                </a:solidFill>
                <a:latin typeface="+mj-lt"/>
              </a:rPr>
              <a:t>hiện</a:t>
            </a:r>
            <a:r>
              <a:rPr lang="vi-VN" sz="2400" smtClean="0">
                <a:latin typeface="+mj-lt"/>
              </a:rPr>
              <a:t>,</a:t>
            </a:r>
            <a:r>
              <a:rPr lang="en-US" sz="2400" smtClean="0">
                <a:latin typeface="+mj-lt"/>
              </a:rPr>
              <a:t> </a:t>
            </a:r>
            <a:r>
              <a:rPr lang="vi-VN" sz="2400" smtClean="0">
                <a:latin typeface="+mj-lt"/>
              </a:rPr>
              <a:t>với </a:t>
            </a:r>
            <a:r>
              <a:rPr lang="vi-VN" sz="2400">
                <a:latin typeface="+mj-lt"/>
              </a:rPr>
              <a:t>các dạng bài tập khó như </a:t>
            </a:r>
            <a:r>
              <a:rPr lang="vi-VN" sz="2400">
                <a:solidFill>
                  <a:srgbClr val="FF0000"/>
                </a:solidFill>
                <a:latin typeface="+mj-lt"/>
              </a:rPr>
              <a:t>hệ gương hay hệ thấu kính </a:t>
            </a:r>
            <a:r>
              <a:rPr lang="vi-VN" sz="2400">
                <a:latin typeface="+mj-lt"/>
              </a:rPr>
              <a:t>giải theo </a:t>
            </a:r>
            <a:r>
              <a:rPr lang="en-US" sz="2400" smtClean="0">
                <a:latin typeface="Times New Roman" panose="02020603050405020304" pitchFamily="18" charset="0"/>
                <a:cs typeface="Times New Roman" panose="02020603050405020304" pitchFamily="18" charset="0"/>
              </a:rPr>
              <a:t>phương pháp </a:t>
            </a:r>
            <a:r>
              <a:rPr lang="vi-VN" sz="2400" smtClean="0">
                <a:latin typeface="+mj-lt"/>
              </a:rPr>
              <a:t>cũ </a:t>
            </a:r>
            <a:r>
              <a:rPr lang="vi-VN" sz="2400">
                <a:latin typeface="+mj-lt"/>
              </a:rPr>
              <a:t>rất phức </a:t>
            </a:r>
            <a:r>
              <a:rPr lang="vi-VN" sz="2400" smtClean="0">
                <a:latin typeface="+mj-lt"/>
              </a:rPr>
              <a:t>tạp,</a:t>
            </a:r>
            <a:r>
              <a:rPr lang="en-US" sz="2400" smtClean="0">
                <a:latin typeface="+mj-lt"/>
              </a:rPr>
              <a:t> </a:t>
            </a:r>
            <a:r>
              <a:rPr lang="vi-VN" sz="2400" smtClean="0">
                <a:latin typeface="+mj-lt"/>
              </a:rPr>
              <a:t>nhưng </a:t>
            </a:r>
            <a:r>
              <a:rPr lang="vi-VN" sz="2400">
                <a:latin typeface="+mj-lt"/>
              </a:rPr>
              <a:t>nếu làm theo cách này thì bài toán lại </a:t>
            </a:r>
            <a:r>
              <a:rPr lang="vi-VN" sz="2400">
                <a:solidFill>
                  <a:srgbClr val="FF0000"/>
                </a:solidFill>
                <a:latin typeface="+mj-lt"/>
              </a:rPr>
              <a:t>cụ thể đơn giản</a:t>
            </a:r>
            <a:r>
              <a:rPr lang="vi-VN" sz="2400">
                <a:latin typeface="+mj-lt"/>
              </a:rPr>
              <a:t>. Với cách giải này rất phù hợp với các học sinh mà </a:t>
            </a:r>
            <a:r>
              <a:rPr lang="vi-VN" sz="2400">
                <a:solidFill>
                  <a:srgbClr val="00B0F0"/>
                </a:solidFill>
                <a:latin typeface="+mj-lt"/>
              </a:rPr>
              <a:t>kĩ năng biến đổi toán học không quá giỏi.</a:t>
            </a:r>
            <a:r>
              <a:rPr lang="vi-VN" sz="2400">
                <a:latin typeface="+mj-lt"/>
              </a:rPr>
              <a:t> </a:t>
            </a:r>
          </a:p>
        </p:txBody>
      </p:sp>
      <p:sp>
        <p:nvSpPr>
          <p:cNvPr id="5" name="Rectangle 4"/>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3344232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026" y="1429074"/>
            <a:ext cx="11873947" cy="2677656"/>
          </a:xfrm>
          <a:prstGeom prst="rect">
            <a:avLst/>
          </a:prstGeom>
        </p:spPr>
        <p:txBody>
          <a:bodyPr wrap="square">
            <a:spAutoFit/>
          </a:bodyPr>
          <a:lstStyle/>
          <a:p>
            <a:pPr>
              <a:lnSpc>
                <a:spcPct val="150000"/>
              </a:lnSpc>
            </a:pPr>
            <a:r>
              <a:rPr lang="en-US" sz="2400">
                <a:latin typeface="+mj-lt"/>
              </a:rPr>
              <a:t>	</a:t>
            </a:r>
            <a:r>
              <a:rPr lang="vi-VN" sz="2400">
                <a:latin typeface="+mj-lt"/>
              </a:rPr>
              <a:t>Do năng lực nghiên cứu và trình độ của bản thân còn hạn chế nên biệp pháp chắc chắn khó tránh khỏi những thiếu sót, rất mong nhận được sự góp ý của thầy cô để biệp pháp được hoàn thiện hơn</a:t>
            </a:r>
            <a:r>
              <a:rPr lang="vi-VN" sz="2400" smtClean="0">
                <a:latin typeface="+mj-lt"/>
              </a:rPr>
              <a:t>.</a:t>
            </a:r>
            <a:endParaRPr lang="en-US" sz="2400" smtClean="0">
              <a:latin typeface="+mj-lt"/>
            </a:endParaRPr>
          </a:p>
          <a:p>
            <a:pPr>
              <a:lnSpc>
                <a:spcPct val="150000"/>
              </a:lnSpc>
            </a:pPr>
            <a:endParaRPr lang="vi-VN" sz="2400">
              <a:latin typeface="+mj-lt"/>
            </a:endParaRPr>
          </a:p>
          <a:p>
            <a:pPr algn="ctr"/>
            <a:r>
              <a:rPr lang="vi-VN" sz="2400">
                <a:solidFill>
                  <a:srgbClr val="FF0000"/>
                </a:solidFill>
                <a:latin typeface="+mj-lt"/>
              </a:rPr>
              <a:t>Xin chân thành cảm ơn!</a:t>
            </a:r>
          </a:p>
        </p:txBody>
      </p:sp>
      <p:sp>
        <p:nvSpPr>
          <p:cNvPr id="2" name="TextBox 1"/>
          <p:cNvSpPr txBox="1"/>
          <p:nvPr/>
        </p:nvSpPr>
        <p:spPr>
          <a:xfrm>
            <a:off x="583096" y="967409"/>
            <a:ext cx="4996069"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4. Kết luận</a:t>
            </a:r>
          </a:p>
        </p:txBody>
      </p:sp>
      <p:sp>
        <p:nvSpPr>
          <p:cNvPr id="5" name="Rectangle 4"/>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206505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8317" y="962545"/>
            <a:ext cx="7977809" cy="646331"/>
          </a:xfrm>
          <a:prstGeom prst="rect">
            <a:avLst/>
          </a:prstGeom>
          <a:noFill/>
        </p:spPr>
        <p:txBody>
          <a:bodyPr wrap="square" rtlCol="0">
            <a:spAutoFit/>
          </a:bodyPr>
          <a:lstStyle/>
          <a:p>
            <a:pPr algn="ctr"/>
            <a:r>
              <a:rPr lang="en-US" sz="3600" b="1" smtClean="0">
                <a:latin typeface="Times New Roman" panose="02020603050405020304" pitchFamily="18" charset="0"/>
                <a:cs typeface="Times New Roman" panose="02020603050405020304" pitchFamily="18" charset="0"/>
              </a:rPr>
              <a:t>CẤU TRÚC</a:t>
            </a:r>
            <a:endParaRPr lang="en-US" sz="3600" b="1">
              <a:latin typeface="Times New Roman" panose="02020603050405020304" pitchFamily="18" charset="0"/>
              <a:cs typeface="Times New Roman" panose="02020603050405020304" pitchFamily="18" charset="0"/>
            </a:endParaRPr>
          </a:p>
        </p:txBody>
      </p:sp>
      <p:sp>
        <p:nvSpPr>
          <p:cNvPr id="6" name="TextBox 5"/>
          <p:cNvSpPr txBox="1"/>
          <p:nvPr/>
        </p:nvSpPr>
        <p:spPr>
          <a:xfrm>
            <a:off x="2810363" y="1880708"/>
            <a:ext cx="4359965" cy="461665"/>
          </a:xfrm>
          <a:prstGeom prst="rect">
            <a:avLst/>
          </a:prstGeom>
          <a:noFill/>
        </p:spPr>
        <p:txBody>
          <a:bodyPr wrap="square" rtlCol="0">
            <a:spAutoFit/>
          </a:bodyPr>
          <a:lstStyle/>
          <a:p>
            <a:r>
              <a:rPr lang="pt-BR" sz="2400">
                <a:solidFill>
                  <a:srgbClr val="FF0000"/>
                </a:solidFill>
                <a:latin typeface="Times New Roman" panose="02020603050405020304" pitchFamily="18" charset="0"/>
                <a:cs typeface="Times New Roman" panose="02020603050405020304" pitchFamily="18" charset="0"/>
              </a:rPr>
              <a:t>1. </a:t>
            </a:r>
            <a:r>
              <a:rPr lang="pt-BR" sz="2400" smtClean="0">
                <a:solidFill>
                  <a:srgbClr val="FF0000"/>
                </a:solidFill>
                <a:latin typeface="Times New Roman" panose="02020603050405020304" pitchFamily="18" charset="0"/>
                <a:cs typeface="Times New Roman" panose="02020603050405020304" pitchFamily="18" charset="0"/>
              </a:rPr>
              <a:t>LÍ DO CHỌN BIỆN PHÁP</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05808" y="2481534"/>
            <a:ext cx="4068417" cy="646331"/>
          </a:xfrm>
          <a:prstGeom prst="rect">
            <a:avLst/>
          </a:prstGeom>
        </p:spPr>
        <p:txBody>
          <a:bodyPr wrap="square">
            <a:spAutoFit/>
          </a:bodyPr>
          <a:lstStyle/>
          <a:p>
            <a:pPr lvl="0" algn="just">
              <a:lnSpc>
                <a:spcPct val="150000"/>
              </a:lnSpc>
              <a:spcBef>
                <a:spcPts val="600"/>
              </a:spcBef>
              <a:spcAft>
                <a:spcPts val="600"/>
              </a:spcAft>
            </a:pPr>
            <a:r>
              <a:rPr lang="en-US" sz="240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NỘI DUNG BIỆN PHÁP</a:t>
            </a:r>
            <a:endParaRPr lang="en-US" sz="24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p:cNvSpPr/>
          <p:nvPr/>
        </p:nvSpPr>
        <p:spPr>
          <a:xfrm>
            <a:off x="4109480" y="3313854"/>
            <a:ext cx="4345100" cy="461665"/>
          </a:xfrm>
          <a:prstGeom prst="rect">
            <a:avLst/>
          </a:prstGeom>
        </p:spPr>
        <p:txBody>
          <a:bodyPr wrap="none">
            <a:spAutoFit/>
          </a:bodyPr>
          <a:lstStyle/>
          <a:p>
            <a:r>
              <a:rPr lang="en-US" sz="2400">
                <a:solidFill>
                  <a:srgbClr val="FF0000"/>
                </a:solidFill>
                <a:latin typeface="Times New Roman" panose="02020603050405020304" pitchFamily="18" charset="0"/>
                <a:cs typeface="Times New Roman" panose="02020603050405020304" pitchFamily="18" charset="0"/>
              </a:rPr>
              <a:t>3. </a:t>
            </a:r>
            <a:r>
              <a:rPr lang="en-US" sz="2400" smtClean="0">
                <a:solidFill>
                  <a:srgbClr val="FF0000"/>
                </a:solidFill>
                <a:latin typeface="Times New Roman" panose="02020603050405020304" pitchFamily="18" charset="0"/>
                <a:cs typeface="Times New Roman" panose="02020603050405020304" pitchFamily="18" charset="0"/>
              </a:rPr>
              <a:t>HIỆU QUẢ CỦA BIỆN PHÁP</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00057" y="4053841"/>
            <a:ext cx="4996069"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4. </a:t>
            </a:r>
            <a:r>
              <a:rPr lang="en-US" sz="2400" smtClean="0">
                <a:solidFill>
                  <a:srgbClr val="FF0000"/>
                </a:solidFill>
                <a:latin typeface="Times New Roman" panose="02020603050405020304" pitchFamily="18" charset="0"/>
                <a:cs typeface="Times New Roman" panose="02020603050405020304" pitchFamily="18" charset="0"/>
              </a:rPr>
              <a:t>KẾT LUẬN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56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35" y="1835345"/>
            <a:ext cx="12192000" cy="2308324"/>
          </a:xfrm>
          <a:prstGeom prst="rect">
            <a:avLst/>
          </a:prstGeom>
          <a:noFill/>
        </p:spPr>
        <p:txBody>
          <a:bodyPr wrap="square" rtlCol="0">
            <a:spAutoFit/>
          </a:bodyPr>
          <a:lstStyle/>
          <a:p>
            <a:pPr>
              <a:lnSpc>
                <a:spcPct val="150000"/>
              </a:lnSpc>
            </a:pPr>
            <a:r>
              <a:rPr lang="en-US" sz="2400" dirty="0"/>
              <a:t>	</a:t>
            </a:r>
            <a:r>
              <a:rPr lang="vi-VN" sz="2400" dirty="0">
                <a:latin typeface="+mj-lt"/>
              </a:rPr>
              <a:t>Xuất phát từ mục tiêu Giáo dục trong giai đoạn hiện nay </a:t>
            </a:r>
            <a:r>
              <a:rPr lang="vi-VN" sz="2400" dirty="0" smtClean="0">
                <a:latin typeface="+mj-lt"/>
              </a:rPr>
              <a:t>là </a:t>
            </a:r>
            <a:r>
              <a:rPr lang="vi-VN" sz="2400" dirty="0">
                <a:latin typeface="+mj-lt"/>
              </a:rPr>
              <a:t>đào tạo con người giàu tính sáng tạo và có tính nhân văn cao. Để đào tạo ra lớp người như vậy thì phải bồi dưỡng cho học sinh năng lực tư duy sáng tạo, năng lực tự học, tự giải quyết vấn đề, từ đó tác động đến tình cảm và đem lại niềm vui, hứng thú học tập cho học sinh.</a:t>
            </a:r>
            <a:endParaRPr lang="en-US" sz="2400" dirty="0">
              <a:latin typeface="+mj-lt"/>
            </a:endParaRPr>
          </a:p>
        </p:txBody>
      </p:sp>
      <p:sp>
        <p:nvSpPr>
          <p:cNvPr id="8" name="TextBox 7"/>
          <p:cNvSpPr txBox="1"/>
          <p:nvPr/>
        </p:nvSpPr>
        <p:spPr>
          <a:xfrm>
            <a:off x="95535" y="4060777"/>
            <a:ext cx="12192000" cy="2677656"/>
          </a:xfrm>
          <a:prstGeom prst="rect">
            <a:avLst/>
          </a:prstGeom>
          <a:noFill/>
        </p:spPr>
        <p:txBody>
          <a:bodyPr wrap="square" rtlCol="0">
            <a:spAutoFit/>
          </a:bodyPr>
          <a:lstStyle/>
          <a:p>
            <a:pPr>
              <a:lnSpc>
                <a:spcPct val="150000"/>
              </a:lnSpc>
            </a:pPr>
            <a:r>
              <a:rPr lang="en-US" sz="2400">
                <a:latin typeface="+mj-lt"/>
              </a:rPr>
              <a:t>	</a:t>
            </a:r>
            <a:r>
              <a:rPr lang="vi-VN" sz="2400">
                <a:latin typeface="+mj-lt"/>
              </a:rPr>
              <a:t>Ở chương trình bồi dưỡng học sinh năng khiếu</a:t>
            </a:r>
            <a:r>
              <a:rPr lang="en-US" sz="2400">
                <a:latin typeface="+mj-lt"/>
              </a:rPr>
              <a:t> </a:t>
            </a:r>
            <a:r>
              <a:rPr lang="vi-VN" sz="2400">
                <a:latin typeface="+mj-lt"/>
              </a:rPr>
              <a:t>và học sinh </a:t>
            </a:r>
            <a:r>
              <a:rPr lang="vi-VN" sz="2400" smtClean="0">
                <a:latin typeface="+mj-lt"/>
              </a:rPr>
              <a:t>giỏi</a:t>
            </a:r>
            <a:r>
              <a:rPr lang="en-US" sz="2400" smtClean="0">
                <a:latin typeface="+mj-lt"/>
              </a:rPr>
              <a:t> </a:t>
            </a:r>
            <a:r>
              <a:rPr lang="en-US" sz="2400" smtClean="0">
                <a:latin typeface="Times New Roman" panose="02020603050405020304" pitchFamily="18" charset="0"/>
                <a:cs typeface="Times New Roman" panose="02020603050405020304" pitchFamily="18" charset="0"/>
              </a:rPr>
              <a:t>Vật</a:t>
            </a:r>
            <a:r>
              <a:rPr lang="vi-VN" sz="2400" smtClean="0">
                <a:latin typeface="Times New Roman" panose="02020603050405020304" pitchFamily="18" charset="0"/>
                <a:cs typeface="Times New Roman" panose="02020603050405020304" pitchFamily="18" charset="0"/>
              </a:rPr>
              <a:t> </a:t>
            </a:r>
            <a:r>
              <a:rPr lang="vi-VN" sz="2400">
                <a:latin typeface="+mj-lt"/>
              </a:rPr>
              <a:t>lí 8, 9 học sinh đã được biết các bài tập về chuyển động cơ học hay vận tốc dịch ảnh, dịch vật trong gương phẳng và thấu kính. Hơn nữa, các dạng bài tập này có rất nhiều trong các đề thi: Học sinh giỏi huyện, học sinh giỏi tỉnh, thi vào lớp 10 THPT chuyên.</a:t>
            </a:r>
            <a:endParaRPr lang="en-US" sz="2400">
              <a:latin typeface="+mj-lt"/>
            </a:endParaRPr>
          </a:p>
          <a:p>
            <a:endParaRPr lang="vi-VN" sz="2400"/>
          </a:p>
        </p:txBody>
      </p:sp>
      <p:sp>
        <p:nvSpPr>
          <p:cNvPr id="7" name="TextBox 6"/>
          <p:cNvSpPr txBox="1"/>
          <p:nvPr/>
        </p:nvSpPr>
        <p:spPr>
          <a:xfrm>
            <a:off x="198388" y="1290037"/>
            <a:ext cx="4462818" cy="461665"/>
          </a:xfrm>
          <a:prstGeom prst="rect">
            <a:avLst/>
          </a:prstGeom>
          <a:noFill/>
        </p:spPr>
        <p:txBody>
          <a:bodyPr wrap="square" rtlCol="0">
            <a:spAutoFit/>
          </a:bodyPr>
          <a:lstStyle/>
          <a:p>
            <a:r>
              <a:rPr lang="pt-BR" sz="2400" smtClean="0">
                <a:solidFill>
                  <a:srgbClr val="FF0000"/>
                </a:solidFill>
                <a:latin typeface="Times New Roman" panose="02020603050405020304" pitchFamily="18" charset="0"/>
                <a:cs typeface="Times New Roman" panose="02020603050405020304" pitchFamily="18" charset="0"/>
              </a:rPr>
              <a:t>1.1. </a:t>
            </a:r>
            <a:r>
              <a:rPr lang="pt-BR" sz="2400">
                <a:solidFill>
                  <a:srgbClr val="FF0000"/>
                </a:solidFill>
                <a:latin typeface="Times New Roman" panose="02020603050405020304" pitchFamily="18" charset="0"/>
                <a:cs typeface="Times New Roman" panose="02020603050405020304" pitchFamily="18" charset="0"/>
              </a:rPr>
              <a:t>Lí do chọn biện </a:t>
            </a:r>
            <a:r>
              <a:rPr lang="pt-BR" sz="2400" smtClean="0">
                <a:solidFill>
                  <a:srgbClr val="FF0000"/>
                </a:solidFill>
                <a:latin typeface="Times New Roman" panose="02020603050405020304" pitchFamily="18" charset="0"/>
                <a:cs typeface="Times New Roman" panose="02020603050405020304" pitchFamily="18" charset="0"/>
              </a:rPr>
              <a:t>pháp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8388" y="790606"/>
            <a:ext cx="4359965" cy="461665"/>
          </a:xfrm>
          <a:prstGeom prst="rect">
            <a:avLst/>
          </a:prstGeom>
          <a:noFill/>
        </p:spPr>
        <p:txBody>
          <a:bodyPr wrap="square" rtlCol="0">
            <a:spAutoFit/>
          </a:bodyPr>
          <a:lstStyle/>
          <a:p>
            <a:r>
              <a:rPr lang="pt-BR" sz="2400">
                <a:solidFill>
                  <a:srgbClr val="FF0000"/>
                </a:solidFill>
                <a:latin typeface="Times New Roman" panose="02020603050405020304" pitchFamily="18" charset="0"/>
                <a:cs typeface="Times New Roman" panose="02020603050405020304" pitchFamily="18" charset="0"/>
              </a:rPr>
              <a:t>1. Lí do chọn biện pháp</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rPr>
              <a:t>“</a:t>
            </a:r>
            <a:r>
              <a:rPr lang="en-US" sz="2400" dirty="0" smtClean="0">
                <a:solidFill>
                  <a:srgbClr val="FF0000"/>
                </a:solidFill>
              </a:rPr>
              <a:t>CHỌN ĐIỂM RƠI TRONG GIẢI M</a:t>
            </a:r>
            <a:r>
              <a:rPr lang="en-US" sz="2400" dirty="0" smtClean="0">
                <a:solidFill>
                  <a:srgbClr val="FF0000"/>
                </a:solidFill>
                <a:latin typeface="Times New Roman" pitchFamily="18" charset="0"/>
                <a:cs typeface="Times New Roman" pitchFamily="18" charset="0"/>
              </a:rPr>
              <a:t>ỘT</a:t>
            </a:r>
            <a:r>
              <a:rPr lang="en-US" sz="2400" dirty="0" smtClean="0">
                <a:solidFill>
                  <a:srgbClr val="FF0000"/>
                </a:solidFill>
              </a:rPr>
              <a:t> SỐ BÀI TẬP VẬT LÍ</a:t>
            </a:r>
            <a:r>
              <a:rPr lang="vi-VN" sz="2400" dirty="0" smtClean="0">
                <a:solidFill>
                  <a:srgbClr val="FF0000"/>
                </a:solidFill>
              </a:rPr>
              <a:t>”</a:t>
            </a:r>
            <a:r>
              <a:rPr lang="en-US" sz="2400" dirty="0" smtClean="0">
                <a:solidFill>
                  <a:srgbClr val="FF0000"/>
                </a:solidFill>
              </a:rPr>
              <a:t> </a:t>
            </a:r>
            <a:r>
              <a:rPr lang="en-US" sz="2400" dirty="0" smtClean="0">
                <a:solidFill>
                  <a:schemeClr val="tx1"/>
                </a:solidFill>
              </a:rPr>
              <a:t> </a:t>
            </a:r>
            <a:r>
              <a:rPr lang="en-US" sz="2400" dirty="0">
                <a:solidFill>
                  <a:schemeClr val="tx1"/>
                </a:solidFill>
              </a:rPr>
              <a:t>GV: TRỊNH ĐÌNH </a:t>
            </a:r>
            <a:r>
              <a:rPr lang="en-US" sz="2400" dirty="0" smtClean="0">
                <a:solidFill>
                  <a:schemeClr val="tx1"/>
                </a:solidFill>
              </a:rPr>
              <a:t>HẢI - THCS HỒNG ĐÀ</a:t>
            </a:r>
            <a:endParaRPr lang="vi-VN" sz="2400" dirty="0">
              <a:solidFill>
                <a:schemeClr val="tx1"/>
              </a:solidFill>
            </a:endParaRPr>
          </a:p>
        </p:txBody>
      </p:sp>
    </p:spTree>
    <p:extLst>
      <p:ext uri="{BB962C8B-B14F-4D97-AF65-F5344CB8AC3E}">
        <p14:creationId xmlns="" xmlns:p14="http://schemas.microsoft.com/office/powerpoint/2010/main" val="21982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510" y="642946"/>
            <a:ext cx="12112489" cy="1754326"/>
          </a:xfrm>
          <a:prstGeom prst="rect">
            <a:avLst/>
          </a:prstGeom>
          <a:noFill/>
        </p:spPr>
        <p:txBody>
          <a:bodyPr wrap="square" rtlCol="0">
            <a:spAutoFit/>
          </a:bodyPr>
          <a:lstStyle/>
          <a:p>
            <a:pPr>
              <a:lnSpc>
                <a:spcPct val="150000"/>
              </a:lnSpc>
            </a:pPr>
            <a:r>
              <a:rPr lang="en-US" sz="2400">
                <a:latin typeface="+mj-lt"/>
              </a:rPr>
              <a:t>	</a:t>
            </a:r>
            <a:r>
              <a:rPr lang="vi-VN" sz="2400">
                <a:latin typeface="+mj-lt"/>
              </a:rPr>
              <a:t>Trong khi đó, từ thực tiễn giảng dạy tôi thấy học sinh hay bế tắc, lúng </a:t>
            </a:r>
            <a:r>
              <a:rPr lang="vi-VN" sz="2400" smtClean="0">
                <a:latin typeface="+mj-lt"/>
              </a:rPr>
              <a:t>túng </a:t>
            </a:r>
            <a:r>
              <a:rPr lang="vi-VN" sz="2400">
                <a:latin typeface="+mj-lt"/>
              </a:rPr>
              <a:t>chưa có nhiều phương pháp giải hay. Lý do chủ yếu </a:t>
            </a:r>
            <a:r>
              <a:rPr lang="en-US" sz="2400">
                <a:latin typeface="Times New Roman" panose="02020603050405020304" pitchFamily="18" charset="0"/>
                <a:cs typeface="Times New Roman" panose="02020603050405020304" pitchFamily="18" charset="0"/>
              </a:rPr>
              <a:t>là biến đổi toán còn chậm, lời giải không sáng tạo dập khuân.</a:t>
            </a:r>
            <a:endParaRPr lang="vi-VN" sz="2400">
              <a:latin typeface="Times New Roman" panose="02020603050405020304" pitchFamily="18" charset="0"/>
              <a:cs typeface="Times New Roman" panose="02020603050405020304" pitchFamily="18" charset="0"/>
            </a:endParaRPr>
          </a:p>
        </p:txBody>
      </p:sp>
      <p:sp>
        <p:nvSpPr>
          <p:cNvPr id="2" name="TextBox 1"/>
          <p:cNvSpPr txBox="1"/>
          <p:nvPr/>
        </p:nvSpPr>
        <p:spPr>
          <a:xfrm>
            <a:off x="175046" y="2397272"/>
            <a:ext cx="12112489" cy="1200329"/>
          </a:xfrm>
          <a:prstGeom prst="rect">
            <a:avLst/>
          </a:prstGeom>
          <a:noFill/>
        </p:spPr>
        <p:txBody>
          <a:bodyPr wrap="square" rtlCol="0">
            <a:spAutoFit/>
          </a:bodyPr>
          <a:lstStyle/>
          <a:p>
            <a:pPr>
              <a:lnSpc>
                <a:spcPct val="150000"/>
              </a:lnSpc>
            </a:pPr>
            <a:r>
              <a:rPr lang="vi-VN" sz="2400">
                <a:latin typeface="+mj-lt"/>
              </a:rPr>
              <a:t>Từ những lí do trên, tôi chọn biện </a:t>
            </a:r>
            <a:r>
              <a:rPr lang="vi-VN" sz="2400" smtClean="0">
                <a:latin typeface="+mj-lt"/>
              </a:rPr>
              <a:t>pháp</a:t>
            </a:r>
            <a:r>
              <a:rPr lang="en-US" sz="2400" smtClean="0">
                <a:latin typeface="+mj-lt"/>
              </a:rPr>
              <a:t>:</a:t>
            </a:r>
            <a:r>
              <a:rPr lang="en-US" sz="2400" smtClean="0">
                <a:solidFill>
                  <a:srgbClr val="FF0000"/>
                </a:solidFill>
                <a:latin typeface="+mj-lt"/>
              </a:rPr>
              <a:t> “</a:t>
            </a:r>
            <a:r>
              <a:rPr lang="vi-VN" sz="2400" smtClean="0">
                <a:solidFill>
                  <a:srgbClr val="FF0000"/>
                </a:solidFill>
                <a:latin typeface="+mj-lt"/>
              </a:rPr>
              <a:t>Chọn </a:t>
            </a:r>
            <a:r>
              <a:rPr lang="vi-VN" sz="2400">
                <a:solidFill>
                  <a:srgbClr val="FF0000"/>
                </a:solidFill>
                <a:latin typeface="+mj-lt"/>
              </a:rPr>
              <a:t>điểm rơi trong giải một số bài </a:t>
            </a:r>
            <a:r>
              <a:rPr lang="vi-VN" sz="2400" smtClean="0">
                <a:solidFill>
                  <a:srgbClr val="FF0000"/>
                </a:solidFill>
                <a:latin typeface="+mj-lt"/>
              </a:rPr>
              <a:t>tập</a:t>
            </a:r>
            <a:r>
              <a:rPr lang="en-US" sz="2400" smtClean="0">
                <a:solidFill>
                  <a:srgbClr val="FF0000"/>
                </a:solidFill>
                <a:latin typeface="+mj-lt"/>
              </a:rPr>
              <a:t> </a:t>
            </a:r>
            <a:r>
              <a:rPr lang="en-US" sz="2400" smtClean="0">
                <a:solidFill>
                  <a:srgbClr val="FF0000"/>
                </a:solidFill>
                <a:latin typeface="Times New Roman" panose="02020603050405020304" pitchFamily="18" charset="0"/>
                <a:cs typeface="Times New Roman" panose="02020603050405020304" pitchFamily="18" charset="0"/>
              </a:rPr>
              <a:t>V</a:t>
            </a:r>
            <a:r>
              <a:rPr lang="vi-VN" sz="2400" smtClean="0">
                <a:solidFill>
                  <a:srgbClr val="FF0000"/>
                </a:solidFill>
                <a:latin typeface="+mj-lt"/>
              </a:rPr>
              <a:t>ật lí</a:t>
            </a:r>
            <a:r>
              <a:rPr lang="en-US" sz="2400" smtClean="0">
                <a:solidFill>
                  <a:srgbClr val="FF0000"/>
                </a:solidFill>
                <a:latin typeface="+mj-lt"/>
              </a:rPr>
              <a:t>’’</a:t>
            </a:r>
            <a:r>
              <a:rPr lang="vi-VN" sz="2400" smtClean="0">
                <a:latin typeface="+mj-lt"/>
              </a:rPr>
              <a:t> </a:t>
            </a:r>
            <a:r>
              <a:rPr lang="vi-VN" sz="2400">
                <a:latin typeface="+mj-lt"/>
              </a:rPr>
              <a:t>nhằm giúp học sinh của mình </a:t>
            </a:r>
            <a:r>
              <a:rPr lang="en-US" sz="2400" smtClean="0">
                <a:latin typeface="Times New Roman" panose="02020603050405020304" pitchFamily="18" charset="0"/>
                <a:cs typeface="Times New Roman" panose="02020603050405020304" pitchFamily="18" charset="0"/>
              </a:rPr>
              <a:t>khắc phục được khó khăn khi làm bài</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37621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760" y="1760725"/>
            <a:ext cx="12099239" cy="3911135"/>
          </a:xfrm>
          <a:prstGeom prst="rect">
            <a:avLst/>
          </a:prstGeom>
          <a:noFill/>
        </p:spPr>
        <p:txBody>
          <a:bodyPr wrap="square" rtlCol="0">
            <a:spAutoFit/>
          </a:bodyPr>
          <a:lstStyle/>
          <a:p>
            <a:pPr>
              <a:lnSpc>
                <a:spcPct val="150000"/>
              </a:lnSpc>
            </a:pPr>
            <a:r>
              <a:rPr lang="en-US" sz="2400">
                <a:latin typeface="+mj-lt"/>
              </a:rPr>
              <a:t>	</a:t>
            </a:r>
            <a:r>
              <a:rPr lang="vi-VN" sz="2400">
                <a:latin typeface="+mj-lt"/>
              </a:rPr>
              <a:t>- Được sự chỉ đạo, quan tâm, kịp thời của BGH.</a:t>
            </a:r>
          </a:p>
          <a:p>
            <a:pPr>
              <a:lnSpc>
                <a:spcPct val="150000"/>
              </a:lnSpc>
            </a:pPr>
            <a:r>
              <a:rPr lang="en-US" sz="2400">
                <a:latin typeface="+mj-lt"/>
              </a:rPr>
              <a:t>	</a:t>
            </a:r>
            <a:r>
              <a:rPr lang="vi-VN" sz="2400">
                <a:latin typeface="+mj-lt"/>
              </a:rPr>
              <a:t>- Trường có cơ sở vật chất khá khang trang, trang thiết bị phục vụ tương đối đầy đủ giúp cho việc dạy và học đạt kết quả tốt.</a:t>
            </a:r>
          </a:p>
          <a:p>
            <a:pPr>
              <a:lnSpc>
                <a:spcPct val="150000"/>
              </a:lnSpc>
            </a:pPr>
            <a:r>
              <a:rPr lang="en-US" sz="2400">
                <a:latin typeface="+mj-lt"/>
              </a:rPr>
              <a:t>	</a:t>
            </a:r>
            <a:r>
              <a:rPr lang="vi-VN" sz="2400">
                <a:latin typeface="+mj-lt"/>
              </a:rPr>
              <a:t>- Giáo viên có trình độ chuyên môn vững vàng, có nhiều kinh nghiệm trong công tác bồi dưỡng HSG </a:t>
            </a:r>
            <a:r>
              <a:rPr lang="en-US" sz="2400" smtClean="0">
                <a:latin typeface="+mj-lt"/>
              </a:rPr>
              <a:t>.</a:t>
            </a:r>
            <a:endParaRPr lang="vi-VN" sz="2400">
              <a:latin typeface="+mj-lt"/>
            </a:endParaRPr>
          </a:p>
          <a:p>
            <a:pPr>
              <a:lnSpc>
                <a:spcPct val="150000"/>
              </a:lnSpc>
            </a:pPr>
            <a:r>
              <a:rPr lang="en-US" sz="2400">
                <a:latin typeface="+mj-lt"/>
              </a:rPr>
              <a:t>	</a:t>
            </a:r>
            <a:r>
              <a:rPr lang="vi-VN" sz="2400">
                <a:latin typeface="+mj-lt"/>
              </a:rPr>
              <a:t>- Phần lớn học sinh hiếu học, yêu thích môn học, có tính tự giác cao.</a:t>
            </a:r>
          </a:p>
          <a:p>
            <a:pPr>
              <a:lnSpc>
                <a:spcPct val="150000"/>
              </a:lnSpc>
            </a:pPr>
            <a:r>
              <a:rPr lang="en-US" sz="2400">
                <a:latin typeface="+mj-lt"/>
              </a:rPr>
              <a:t>	</a:t>
            </a:r>
            <a:r>
              <a:rPr lang="vi-VN" sz="2400">
                <a:latin typeface="+mj-lt"/>
              </a:rPr>
              <a:t>- </a:t>
            </a:r>
            <a:r>
              <a:rPr lang="en-US" sz="2400" smtClean="0">
                <a:latin typeface="Times New Roman" panose="02020603050405020304" pitchFamily="18" charset="0"/>
                <a:cs typeface="Times New Roman" panose="02020603050405020304" pitchFamily="18" charset="0"/>
              </a:rPr>
              <a:t>P</a:t>
            </a:r>
            <a:r>
              <a:rPr lang="vi-VN" sz="2400" smtClean="0">
                <a:latin typeface="+mj-lt"/>
              </a:rPr>
              <a:t>hụ </a:t>
            </a:r>
            <a:r>
              <a:rPr lang="vi-VN" sz="2400">
                <a:latin typeface="+mj-lt"/>
              </a:rPr>
              <a:t>huynh lo lắng, quan tâm đến chất lượng học sinh giỏi.</a:t>
            </a:r>
          </a:p>
        </p:txBody>
      </p:sp>
      <p:sp>
        <p:nvSpPr>
          <p:cNvPr id="3" name="Rectangle 2"/>
          <p:cNvSpPr/>
          <p:nvPr/>
        </p:nvSpPr>
        <p:spPr>
          <a:xfrm>
            <a:off x="48261" y="735283"/>
            <a:ext cx="3026021" cy="461665"/>
          </a:xfrm>
          <a:prstGeom prst="rect">
            <a:avLst/>
          </a:prstGeom>
        </p:spPr>
        <p:txBody>
          <a:bodyPr wrap="none">
            <a:spAutoFit/>
          </a:bodyPr>
          <a:lstStyle/>
          <a:p>
            <a:r>
              <a:rPr lang="vi-VN" sz="2400" smtClean="0">
                <a:solidFill>
                  <a:srgbClr val="FF0000"/>
                </a:solidFill>
                <a:latin typeface="+mj-lt"/>
              </a:rPr>
              <a:t>1.2</a:t>
            </a:r>
            <a:r>
              <a:rPr lang="en-US" sz="2400" smtClean="0">
                <a:solidFill>
                  <a:srgbClr val="FF0000"/>
                </a:solidFill>
                <a:latin typeface="+mj-lt"/>
              </a:rPr>
              <a:t>.</a:t>
            </a:r>
            <a:r>
              <a:rPr lang="vi-VN" sz="2400" smtClean="0">
                <a:solidFill>
                  <a:srgbClr val="FF0000"/>
                </a:solidFill>
                <a:latin typeface="+mj-lt"/>
              </a:rPr>
              <a:t> </a:t>
            </a:r>
            <a:r>
              <a:rPr lang="vi-VN" sz="2400">
                <a:solidFill>
                  <a:srgbClr val="FF0000"/>
                </a:solidFill>
                <a:latin typeface="+mj-lt"/>
              </a:rPr>
              <a:t>Thực </a:t>
            </a:r>
            <a:r>
              <a:rPr lang="vi-VN" sz="2400" smtClean="0">
                <a:solidFill>
                  <a:srgbClr val="FF0000"/>
                </a:solidFill>
                <a:latin typeface="+mj-lt"/>
              </a:rPr>
              <a:t>trạng</a:t>
            </a:r>
            <a:r>
              <a:rPr lang="en-US" sz="2400" smtClean="0">
                <a:solidFill>
                  <a:srgbClr val="FF0000"/>
                </a:solidFill>
                <a:latin typeface="+mj-lt"/>
              </a:rPr>
              <a:t> </a:t>
            </a:r>
            <a:r>
              <a:rPr lang="en-US" sz="2400" smtClean="0">
                <a:solidFill>
                  <a:srgbClr val="FF0000"/>
                </a:solidFill>
                <a:latin typeface="Times New Roman" panose="02020603050405020304" pitchFamily="18" charset="0"/>
                <a:cs typeface="Times New Roman" panose="02020603050405020304" pitchFamily="18" charset="0"/>
              </a:rPr>
              <a:t>vấn đề</a:t>
            </a:r>
            <a:r>
              <a:rPr lang="vi-VN" sz="2400" smtClean="0">
                <a:solidFill>
                  <a:srgbClr val="FF0000"/>
                </a:solidFill>
                <a:latin typeface="Times New Roman" panose="02020603050405020304" pitchFamily="18" charset="0"/>
                <a:cs typeface="Times New Roman" panose="02020603050405020304" pitchFamily="18" charset="0"/>
              </a:rPr>
              <a:t> </a:t>
            </a:r>
            <a:endParaRPr lang="vi-VN" sz="24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2760" y="1299060"/>
            <a:ext cx="2141933" cy="461665"/>
          </a:xfrm>
          <a:prstGeom prst="rect">
            <a:avLst/>
          </a:prstGeom>
        </p:spPr>
        <p:txBody>
          <a:bodyPr wrap="none">
            <a:spAutoFit/>
          </a:bodyPr>
          <a:lstStyle/>
          <a:p>
            <a:r>
              <a:rPr lang="vi-VN" sz="2400" smtClean="0">
                <a:solidFill>
                  <a:srgbClr val="00B0F0"/>
                </a:solidFill>
                <a:latin typeface="+mj-lt"/>
              </a:rPr>
              <a:t>1.2.1.</a:t>
            </a:r>
            <a:r>
              <a:rPr lang="en-US" sz="2400" smtClean="0">
                <a:solidFill>
                  <a:srgbClr val="00B0F0"/>
                </a:solidFill>
                <a:latin typeface="+mj-lt"/>
              </a:rPr>
              <a:t> </a:t>
            </a:r>
            <a:r>
              <a:rPr lang="vi-VN" sz="2400" smtClean="0">
                <a:solidFill>
                  <a:srgbClr val="00B0F0"/>
                </a:solidFill>
                <a:latin typeface="+mj-lt"/>
              </a:rPr>
              <a:t>Thuận lợi</a:t>
            </a:r>
            <a:endParaRPr lang="vi-VN" sz="2400">
              <a:solidFill>
                <a:srgbClr val="00B0F0"/>
              </a:solidFill>
              <a:latin typeface="+mj-lt"/>
            </a:endParaRPr>
          </a:p>
        </p:txBody>
      </p:sp>
      <p:sp>
        <p:nvSpPr>
          <p:cNvPr id="8" name="Rectangle 7"/>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12279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31664"/>
            <a:ext cx="12192000" cy="1754326"/>
          </a:xfrm>
          <a:prstGeom prst="rect">
            <a:avLst/>
          </a:prstGeom>
          <a:noFill/>
        </p:spPr>
        <p:txBody>
          <a:bodyPr wrap="square" rtlCol="0">
            <a:spAutoFit/>
          </a:bodyPr>
          <a:lstStyle/>
          <a:p>
            <a:pPr>
              <a:lnSpc>
                <a:spcPct val="150000"/>
              </a:lnSpc>
            </a:pPr>
            <a:r>
              <a:rPr lang="en-US" sz="2400">
                <a:latin typeface="+mj-lt"/>
              </a:rPr>
              <a:t>	</a:t>
            </a:r>
            <a:r>
              <a:rPr lang="vi-VN" sz="2400">
                <a:latin typeface="+mj-lt"/>
              </a:rPr>
              <a:t>- Một số học sinh tham gia học bồi dưỡng chưa cố gắng. </a:t>
            </a:r>
          </a:p>
          <a:p>
            <a:pPr>
              <a:lnSpc>
                <a:spcPct val="150000"/>
              </a:lnSpc>
            </a:pPr>
            <a:r>
              <a:rPr lang="en-US" sz="2400">
                <a:latin typeface="+mj-lt"/>
              </a:rPr>
              <a:t>	</a:t>
            </a:r>
            <a:r>
              <a:rPr lang="vi-VN" sz="2400">
                <a:latin typeface="+mj-lt"/>
              </a:rPr>
              <a:t>- Một số ít phụ huynh chưa thực sự quan tâm, tạo điều kiện đến học tập của con em mình, còn phân biệt môn chính và môn phụ.</a:t>
            </a:r>
          </a:p>
        </p:txBody>
      </p:sp>
      <p:sp>
        <p:nvSpPr>
          <p:cNvPr id="5" name="Rectangle 4"/>
          <p:cNvSpPr/>
          <p:nvPr/>
        </p:nvSpPr>
        <p:spPr>
          <a:xfrm>
            <a:off x="0" y="685333"/>
            <a:ext cx="2159566" cy="646331"/>
          </a:xfrm>
          <a:prstGeom prst="rect">
            <a:avLst/>
          </a:prstGeom>
        </p:spPr>
        <p:txBody>
          <a:bodyPr wrap="none">
            <a:spAutoFit/>
          </a:bodyPr>
          <a:lstStyle/>
          <a:p>
            <a:pPr>
              <a:lnSpc>
                <a:spcPct val="150000"/>
              </a:lnSpc>
            </a:pPr>
            <a:r>
              <a:rPr lang="vi-VN" sz="2400">
                <a:solidFill>
                  <a:srgbClr val="00B0F0"/>
                </a:solidFill>
                <a:latin typeface="+mj-lt"/>
              </a:rPr>
              <a:t>1.2.2. Khó </a:t>
            </a:r>
            <a:r>
              <a:rPr lang="vi-VN" sz="2400" smtClean="0">
                <a:solidFill>
                  <a:srgbClr val="00B0F0"/>
                </a:solidFill>
                <a:latin typeface="+mj-lt"/>
              </a:rPr>
              <a:t>khăn</a:t>
            </a:r>
            <a:endParaRPr lang="vi-VN" sz="2400">
              <a:solidFill>
                <a:srgbClr val="00B0F0"/>
              </a:solidFill>
              <a:latin typeface="+mj-lt"/>
            </a:endParaRPr>
          </a:p>
        </p:txBody>
      </p:sp>
      <p:sp>
        <p:nvSpPr>
          <p:cNvPr id="6" name="Rectangle 5"/>
          <p:cNvSpPr/>
          <p:nvPr/>
        </p:nvSpPr>
        <p:spPr>
          <a:xfrm>
            <a:off x="109179" y="4195919"/>
            <a:ext cx="12082817" cy="1200329"/>
          </a:xfrm>
          <a:prstGeom prst="rect">
            <a:avLst/>
          </a:prstGeom>
        </p:spPr>
        <p:txBody>
          <a:bodyPr wrap="square">
            <a:spAutoFit/>
          </a:bodyPr>
          <a:lstStyle/>
          <a:p>
            <a:pPr>
              <a:lnSpc>
                <a:spcPct val="150000"/>
              </a:lnSpc>
            </a:pPr>
            <a:r>
              <a:rPr lang="en-US" sz="2400">
                <a:latin typeface="+mj-lt"/>
              </a:rPr>
              <a:t>	</a:t>
            </a:r>
            <a:r>
              <a:rPr lang="vi-VN" sz="2400">
                <a:latin typeface="+mj-lt"/>
              </a:rPr>
              <a:t>- Do các học sinh giỏi ở tiểu học đã thi và học trên các trường điểm nên việc chọn học sinh đi thi là rất khó khăn.</a:t>
            </a:r>
          </a:p>
        </p:txBody>
      </p:sp>
      <p:sp>
        <p:nvSpPr>
          <p:cNvPr id="7" name="Rectangle 6"/>
          <p:cNvSpPr/>
          <p:nvPr/>
        </p:nvSpPr>
        <p:spPr>
          <a:xfrm>
            <a:off x="109179" y="3057735"/>
            <a:ext cx="12082817" cy="1200329"/>
          </a:xfrm>
          <a:prstGeom prst="rect">
            <a:avLst/>
          </a:prstGeom>
        </p:spPr>
        <p:txBody>
          <a:bodyPr wrap="square">
            <a:spAutoFit/>
          </a:bodyPr>
          <a:lstStyle/>
          <a:p>
            <a:pPr>
              <a:lnSpc>
                <a:spcPct val="150000"/>
              </a:lnSpc>
            </a:pPr>
            <a:r>
              <a:rPr lang="en-US" sz="2400">
                <a:latin typeface="+mj-lt"/>
              </a:rPr>
              <a:t>	</a:t>
            </a:r>
            <a:r>
              <a:rPr lang="vi-VN" sz="2400">
                <a:latin typeface="+mj-lt"/>
              </a:rPr>
              <a:t>- </a:t>
            </a:r>
            <a:r>
              <a:rPr lang="en-US" sz="2400" b="1" smtClean="0">
                <a:solidFill>
                  <a:srgbClr val="FF3300"/>
                </a:solidFill>
                <a:latin typeface="Times New Roman" panose="02020603050405020304" pitchFamily="18" charset="0"/>
                <a:cs typeface="Times New Roman" panose="02020603050405020304" pitchFamily="18" charset="0"/>
              </a:rPr>
              <a:t>Rất nhiều </a:t>
            </a:r>
            <a:r>
              <a:rPr lang="vi-VN" sz="2400" smtClean="0">
                <a:latin typeface="+mj-lt"/>
              </a:rPr>
              <a:t>phụ </a:t>
            </a:r>
            <a:r>
              <a:rPr lang="vi-VN" sz="2400">
                <a:latin typeface="+mj-lt"/>
              </a:rPr>
              <a:t>huynh </a:t>
            </a:r>
            <a:r>
              <a:rPr lang="en-US" sz="2400" smtClean="0">
                <a:latin typeface="Times New Roman" panose="02020603050405020304" pitchFamily="18" charset="0"/>
                <a:cs typeface="Times New Roman" panose="02020603050405020304" pitchFamily="18" charset="0"/>
              </a:rPr>
              <a:t>đi làm ăn xa </a:t>
            </a:r>
            <a:r>
              <a:rPr lang="vi-VN" sz="2400" smtClean="0">
                <a:latin typeface="+mj-lt"/>
              </a:rPr>
              <a:t>ít </a:t>
            </a:r>
            <a:r>
              <a:rPr lang="vi-VN" sz="2400">
                <a:latin typeface="+mj-lt"/>
              </a:rPr>
              <a:t>dành thời gian quản lí việc học của con em mình ở nhà. </a:t>
            </a:r>
          </a:p>
        </p:txBody>
      </p:sp>
      <p:sp>
        <p:nvSpPr>
          <p:cNvPr id="9" name="Rectangle 8"/>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1570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93" y="4381408"/>
            <a:ext cx="12191999" cy="2308324"/>
          </a:xfrm>
          <a:prstGeom prst="rect">
            <a:avLst/>
          </a:prstGeom>
          <a:noFill/>
        </p:spPr>
        <p:txBody>
          <a:bodyPr wrap="square" rtlCol="0">
            <a:spAutoFit/>
          </a:bodyPr>
          <a:lstStyle/>
          <a:p>
            <a:pPr>
              <a:lnSpc>
                <a:spcPct val="150000"/>
              </a:lnSpc>
            </a:pPr>
            <a:r>
              <a:rPr lang="en-US" sz="2200">
                <a:latin typeface="+mj-lt"/>
              </a:rPr>
              <a:t>	</a:t>
            </a:r>
            <a:r>
              <a:rPr lang="vi-VN" sz="2400">
                <a:latin typeface="+mj-lt"/>
              </a:rPr>
              <a:t>- Khắc phục được khó khăn cho học sinh trong giải bài tập: </a:t>
            </a:r>
            <a:r>
              <a:rPr lang="en-US" sz="2400" smtClean="0">
                <a:latin typeface="Times New Roman" panose="02020603050405020304" pitchFamily="18" charset="0"/>
                <a:cs typeface="Times New Roman" panose="02020603050405020304" pitchFamily="18" charset="0"/>
              </a:rPr>
              <a:t>Bằng việc xét các trường hợp</a:t>
            </a:r>
            <a:r>
              <a:rPr lang="vi-VN" sz="2400" smtClean="0">
                <a:latin typeface="+mj-lt"/>
              </a:rPr>
              <a:t> </a:t>
            </a:r>
            <a:r>
              <a:rPr lang="vi-VN" sz="2400">
                <a:latin typeface="+mj-lt"/>
              </a:rPr>
              <a:t>cụ </a:t>
            </a:r>
            <a:r>
              <a:rPr lang="vi-VN" sz="2400" smtClean="0">
                <a:latin typeface="+mj-lt"/>
              </a:rPr>
              <a:t>thể</a:t>
            </a:r>
            <a:r>
              <a:rPr lang="en-US" sz="2400" smtClean="0">
                <a:latin typeface="Times New Roman" panose="02020603050405020304" pitchFamily="18" charset="0"/>
                <a:cs typeface="Times New Roman" panose="02020603050405020304" pitchFamily="18" charset="0"/>
              </a:rPr>
              <a:t>,</a:t>
            </a:r>
            <a:r>
              <a:rPr lang="en-US" sz="2400" smtClean="0">
                <a:latin typeface="+mj-lt"/>
              </a:rPr>
              <a:t> </a:t>
            </a:r>
            <a:r>
              <a:rPr lang="vi-VN" sz="2400" smtClean="0">
                <a:latin typeface="+mj-lt"/>
              </a:rPr>
              <a:t>học </a:t>
            </a:r>
            <a:r>
              <a:rPr lang="vi-VN" sz="2400">
                <a:latin typeface="+mj-lt"/>
              </a:rPr>
              <a:t>sinh </a:t>
            </a:r>
            <a:r>
              <a:rPr lang="vi-VN" sz="2400">
                <a:solidFill>
                  <a:srgbClr val="FF0000"/>
                </a:solidFill>
                <a:latin typeface="+mj-lt"/>
              </a:rPr>
              <a:t>không cần kiến thức toán quá tốt </a:t>
            </a:r>
            <a:r>
              <a:rPr lang="vi-VN" sz="2400">
                <a:latin typeface="+mj-lt"/>
              </a:rPr>
              <a:t>cũng làm được. </a:t>
            </a:r>
          </a:p>
          <a:p>
            <a:pPr>
              <a:lnSpc>
                <a:spcPct val="150000"/>
              </a:lnSpc>
            </a:pPr>
            <a:r>
              <a:rPr lang="en-US" sz="2400">
                <a:latin typeface="+mj-lt"/>
              </a:rPr>
              <a:t>	</a:t>
            </a:r>
            <a:r>
              <a:rPr lang="vi-VN" sz="2400">
                <a:latin typeface="+mj-lt"/>
              </a:rPr>
              <a:t>- Phát huy tính tích cực của học sinh để các em tìm thêm những cách giải khác nhau cho một bài toán.</a:t>
            </a:r>
            <a:r>
              <a:rPr lang="vi-VN" sz="2400">
                <a:solidFill>
                  <a:srgbClr val="00B050"/>
                </a:solidFill>
                <a:latin typeface="+mj-lt"/>
              </a:rPr>
              <a:t> </a:t>
            </a:r>
            <a:endParaRPr lang="vi-VN" sz="2400">
              <a:latin typeface="+mj-lt"/>
            </a:endParaRPr>
          </a:p>
        </p:txBody>
      </p:sp>
      <p:sp>
        <p:nvSpPr>
          <p:cNvPr id="3" name="Rectangle 2"/>
          <p:cNvSpPr/>
          <p:nvPr/>
        </p:nvSpPr>
        <p:spPr>
          <a:xfrm>
            <a:off x="13648" y="625756"/>
            <a:ext cx="4472250" cy="646331"/>
          </a:xfrm>
          <a:prstGeom prst="rect">
            <a:avLst/>
          </a:prstGeom>
        </p:spPr>
        <p:txBody>
          <a:bodyPr wrap="none">
            <a:spAutoFit/>
          </a:bodyPr>
          <a:lstStyle/>
          <a:p>
            <a:pPr>
              <a:lnSpc>
                <a:spcPct val="150000"/>
              </a:lnSpc>
            </a:pPr>
            <a:r>
              <a:rPr lang="vi-VN" sz="2400" smtClean="0">
                <a:solidFill>
                  <a:srgbClr val="FF0000"/>
                </a:solidFill>
                <a:latin typeface="+mj-lt"/>
              </a:rPr>
              <a:t>1.3.</a:t>
            </a:r>
            <a:r>
              <a:rPr lang="en-US" sz="2400" smtClean="0">
                <a:solidFill>
                  <a:srgbClr val="FF0000"/>
                </a:solidFill>
                <a:latin typeface="+mj-lt"/>
              </a:rPr>
              <a:t> </a:t>
            </a:r>
            <a:r>
              <a:rPr lang="vi-VN" sz="2400" smtClean="0">
                <a:solidFill>
                  <a:srgbClr val="FF0000"/>
                </a:solidFill>
                <a:latin typeface="+mj-lt"/>
              </a:rPr>
              <a:t>Vai </a:t>
            </a:r>
            <a:r>
              <a:rPr lang="vi-VN" sz="2400">
                <a:solidFill>
                  <a:srgbClr val="FF0000"/>
                </a:solidFill>
                <a:latin typeface="+mj-lt"/>
              </a:rPr>
              <a:t>trò, ý nghĩa của biện </a:t>
            </a:r>
            <a:r>
              <a:rPr lang="vi-VN" sz="2400" smtClean="0">
                <a:solidFill>
                  <a:srgbClr val="FF0000"/>
                </a:solidFill>
                <a:latin typeface="+mj-lt"/>
              </a:rPr>
              <a:t>pháp</a:t>
            </a:r>
            <a:endParaRPr lang="vi-VN" sz="2400">
              <a:solidFill>
                <a:srgbClr val="FF0000"/>
              </a:solidFill>
              <a:latin typeface="+mj-lt"/>
            </a:endParaRPr>
          </a:p>
        </p:txBody>
      </p:sp>
      <p:sp>
        <p:nvSpPr>
          <p:cNvPr id="5" name="Rectangle 4"/>
          <p:cNvSpPr/>
          <p:nvPr/>
        </p:nvSpPr>
        <p:spPr>
          <a:xfrm>
            <a:off x="54590" y="1149513"/>
            <a:ext cx="1851341" cy="646331"/>
          </a:xfrm>
          <a:prstGeom prst="rect">
            <a:avLst/>
          </a:prstGeom>
        </p:spPr>
        <p:txBody>
          <a:bodyPr wrap="none">
            <a:spAutoFit/>
          </a:bodyPr>
          <a:lstStyle/>
          <a:p>
            <a:pPr>
              <a:lnSpc>
                <a:spcPct val="150000"/>
              </a:lnSpc>
            </a:pPr>
            <a:r>
              <a:rPr lang="vi-VN" sz="2400" smtClean="0">
                <a:solidFill>
                  <a:srgbClr val="00B0F0"/>
                </a:solidFill>
                <a:latin typeface="+mj-lt"/>
              </a:rPr>
              <a:t>1.3.1.</a:t>
            </a:r>
            <a:r>
              <a:rPr lang="en-US" sz="2400" smtClean="0">
                <a:solidFill>
                  <a:srgbClr val="00B0F0"/>
                </a:solidFill>
                <a:latin typeface="+mj-lt"/>
              </a:rPr>
              <a:t> </a:t>
            </a:r>
            <a:r>
              <a:rPr lang="vi-VN" sz="2400" smtClean="0">
                <a:solidFill>
                  <a:srgbClr val="00B0F0"/>
                </a:solidFill>
                <a:latin typeface="+mj-lt"/>
              </a:rPr>
              <a:t>Vai trò </a:t>
            </a:r>
            <a:endParaRPr lang="vi-VN" sz="2400">
              <a:solidFill>
                <a:srgbClr val="00B0F0"/>
              </a:solidFill>
              <a:latin typeface="+mj-lt"/>
            </a:endParaRPr>
          </a:p>
        </p:txBody>
      </p:sp>
      <p:sp>
        <p:nvSpPr>
          <p:cNvPr id="6" name="Rectangle 5"/>
          <p:cNvSpPr/>
          <p:nvPr/>
        </p:nvSpPr>
        <p:spPr>
          <a:xfrm>
            <a:off x="54591" y="1676305"/>
            <a:ext cx="12137409" cy="2308324"/>
          </a:xfrm>
          <a:prstGeom prst="rect">
            <a:avLst/>
          </a:prstGeom>
        </p:spPr>
        <p:txBody>
          <a:bodyPr wrap="square">
            <a:spAutoFit/>
          </a:bodyPr>
          <a:lstStyle/>
          <a:p>
            <a:pPr>
              <a:lnSpc>
                <a:spcPct val="150000"/>
              </a:lnSpc>
            </a:pPr>
            <a:r>
              <a:rPr lang="en-US" sz="2400">
                <a:latin typeface="+mj-lt"/>
              </a:rPr>
              <a:t>	</a:t>
            </a:r>
            <a:r>
              <a:rPr lang="en-US" sz="2400" smtClean="0">
                <a:latin typeface="+mj-lt"/>
              </a:rPr>
              <a:t>- </a:t>
            </a:r>
            <a:r>
              <a:rPr lang="vi-VN" sz="2400" smtClean="0">
                <a:latin typeface="+mj-lt"/>
              </a:rPr>
              <a:t>Tạo </a:t>
            </a:r>
            <a:r>
              <a:rPr lang="vi-VN" sz="2400">
                <a:latin typeface="+mj-lt"/>
              </a:rPr>
              <a:t>ra một cách tiếp cập khác với các dạng bài toán khó, giúp học sinh biết vận dụng các trường hơp cụ thể để </a:t>
            </a:r>
            <a:r>
              <a:rPr lang="en-US" sz="2400" smtClean="0">
                <a:latin typeface="Times New Roman" panose="02020603050405020304" pitchFamily="18" charset="0"/>
                <a:cs typeface="Times New Roman" panose="02020603050405020304" pitchFamily="18" charset="0"/>
              </a:rPr>
              <a:t>làm bài</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a:lnSpc>
                <a:spcPct val="150000"/>
              </a:lnSpc>
            </a:pPr>
            <a:r>
              <a:rPr lang="en-US" sz="2400">
                <a:latin typeface="+mj-lt"/>
              </a:rPr>
              <a:t>	</a:t>
            </a:r>
            <a:r>
              <a:rPr lang="en-US" sz="2400" smtClean="0">
                <a:latin typeface="+mj-lt"/>
              </a:rPr>
              <a:t>- </a:t>
            </a:r>
            <a:r>
              <a:rPr lang="vi-VN" sz="2400" smtClean="0">
                <a:latin typeface="+mj-lt"/>
              </a:rPr>
              <a:t>Làm </a:t>
            </a:r>
            <a:r>
              <a:rPr lang="vi-VN" sz="2400">
                <a:latin typeface="+mj-lt"/>
              </a:rPr>
              <a:t>tư liệu để các học sinh và giáo viên bồi dưỡng có thể tham khảo trong quá trình bồi dưỡng.</a:t>
            </a:r>
            <a:r>
              <a:rPr lang="vi-VN" sz="2400">
                <a:solidFill>
                  <a:srgbClr val="00B050"/>
                </a:solidFill>
                <a:latin typeface="+mj-lt"/>
              </a:rPr>
              <a:t> </a:t>
            </a:r>
            <a:endParaRPr lang="vi-VN" sz="2400">
              <a:latin typeface="+mj-lt"/>
            </a:endParaRPr>
          </a:p>
        </p:txBody>
      </p:sp>
      <p:sp>
        <p:nvSpPr>
          <p:cNvPr id="7" name="Rectangle 6"/>
          <p:cNvSpPr/>
          <p:nvPr/>
        </p:nvSpPr>
        <p:spPr>
          <a:xfrm>
            <a:off x="41695" y="3825534"/>
            <a:ext cx="2005677" cy="646331"/>
          </a:xfrm>
          <a:prstGeom prst="rect">
            <a:avLst/>
          </a:prstGeom>
        </p:spPr>
        <p:txBody>
          <a:bodyPr wrap="none">
            <a:spAutoFit/>
          </a:bodyPr>
          <a:lstStyle/>
          <a:p>
            <a:pPr>
              <a:lnSpc>
                <a:spcPct val="150000"/>
              </a:lnSpc>
            </a:pPr>
            <a:r>
              <a:rPr lang="vi-VN" sz="2400">
                <a:solidFill>
                  <a:srgbClr val="00B0F0"/>
                </a:solidFill>
                <a:latin typeface="+mj-lt"/>
              </a:rPr>
              <a:t>1.3.2 </a:t>
            </a:r>
            <a:r>
              <a:rPr lang="vi-VN" sz="2400" smtClean="0">
                <a:solidFill>
                  <a:srgbClr val="00B0F0"/>
                </a:solidFill>
                <a:latin typeface="+mj-lt"/>
              </a:rPr>
              <a:t>.</a:t>
            </a:r>
            <a:r>
              <a:rPr lang="en-US" sz="2400" smtClean="0">
                <a:solidFill>
                  <a:srgbClr val="00B0F0"/>
                </a:solidFill>
                <a:latin typeface="+mj-lt"/>
              </a:rPr>
              <a:t> </a:t>
            </a:r>
            <a:r>
              <a:rPr lang="vi-VN" sz="2400" smtClean="0">
                <a:solidFill>
                  <a:srgbClr val="00B0F0"/>
                </a:solidFill>
                <a:latin typeface="+mj-lt"/>
              </a:rPr>
              <a:t>Ý </a:t>
            </a:r>
            <a:r>
              <a:rPr lang="vi-VN" sz="2400">
                <a:solidFill>
                  <a:srgbClr val="00B0F0"/>
                </a:solidFill>
                <a:latin typeface="+mj-lt"/>
              </a:rPr>
              <a:t>nghĩa</a:t>
            </a:r>
          </a:p>
        </p:txBody>
      </p:sp>
      <p:sp>
        <p:nvSpPr>
          <p:cNvPr id="8" name="Rectangle 7"/>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5263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67" y="647141"/>
            <a:ext cx="2927404" cy="646331"/>
          </a:xfrm>
          <a:prstGeom prst="rect">
            <a:avLst/>
          </a:prstGeom>
        </p:spPr>
        <p:txBody>
          <a:bodyPr wrap="none">
            <a:spAutoFit/>
          </a:bodyPr>
          <a:lstStyle/>
          <a:p>
            <a:pPr lvl="0" algn="just">
              <a:lnSpc>
                <a:spcPct val="150000"/>
              </a:lnSpc>
              <a:spcBef>
                <a:spcPts val="600"/>
              </a:spcBef>
              <a:spcAft>
                <a:spcPts val="600"/>
              </a:spcAft>
            </a:pPr>
            <a:r>
              <a:rPr lang="en-US" sz="240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Nội </a:t>
            </a:r>
            <a:r>
              <a:rPr lang="en-US" sz="24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dung biện pháp</a:t>
            </a:r>
            <a:endParaRPr lang="en-US" sz="240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Rectangle 4"/>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FF0000"/>
                </a:solidFill>
              </a:rPr>
              <a:t>“ </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
        <p:nvSpPr>
          <p:cNvPr id="2" name="TextBox 1"/>
          <p:cNvSpPr txBox="1"/>
          <p:nvPr/>
        </p:nvSpPr>
        <p:spPr>
          <a:xfrm>
            <a:off x="52967" y="1441151"/>
            <a:ext cx="526115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1: Bài toán chuyển động cơ học.</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0" y="2282910"/>
            <a:ext cx="4837043"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2: Bài toán vận tốc dịch ảnh.</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52967" y="3101913"/>
            <a:ext cx="752723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3: Bài toán vận tốc dịch ảnh của gương phẳng.</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52967" y="3755391"/>
            <a:ext cx="752723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4,5: Bài toán vận tốc dịch ảnh của thấu kính.</a:t>
            </a:r>
            <a:endParaRPr lang="en-US" sz="2400">
              <a:latin typeface="Times New Roman" panose="02020603050405020304" pitchFamily="18" charset="0"/>
              <a:cs typeface="Times New Roman" panose="02020603050405020304" pitchFamily="18" charset="0"/>
            </a:endParaRPr>
          </a:p>
        </p:txBody>
      </p:sp>
      <p:sp>
        <p:nvSpPr>
          <p:cNvPr id="3" name="Right Brace 2"/>
          <p:cNvSpPr/>
          <p:nvPr/>
        </p:nvSpPr>
        <p:spPr>
          <a:xfrm>
            <a:off x="7255566" y="1116720"/>
            <a:ext cx="543340" cy="33095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p:cNvSpPr txBox="1"/>
          <p:nvPr/>
        </p:nvSpPr>
        <p:spPr>
          <a:xfrm>
            <a:off x="8070574" y="1109606"/>
            <a:ext cx="2994992" cy="461665"/>
          </a:xfrm>
          <a:prstGeom prst="rect">
            <a:avLst/>
          </a:prstGeom>
          <a:noFill/>
        </p:spPr>
        <p:txBody>
          <a:bodyPr wrap="square" rtlCol="0">
            <a:spAutoFit/>
          </a:bodyPr>
          <a:lstStyle/>
          <a:p>
            <a:r>
              <a:rPr lang="en-US" sz="2400" smtClean="0">
                <a:solidFill>
                  <a:srgbClr val="00B0F0"/>
                </a:solidFill>
                <a:latin typeface="Times New Roman" panose="02020603050405020304" pitchFamily="18" charset="0"/>
                <a:cs typeface="Times New Roman" panose="02020603050405020304" pitchFamily="18" charset="0"/>
              </a:rPr>
              <a:t>- Nêu lời giải đã có</a:t>
            </a:r>
            <a:endParaRPr lang="en-US" sz="2400">
              <a:solidFill>
                <a:srgbClr val="00B0F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070574" y="1619820"/>
            <a:ext cx="2659702" cy="461665"/>
          </a:xfrm>
          <a:prstGeom prst="rect">
            <a:avLst/>
          </a:prstGeom>
        </p:spPr>
        <p:txBody>
          <a:bodyPr wrap="none">
            <a:spAutoFit/>
          </a:bodyPr>
          <a:lstStyle/>
          <a:p>
            <a:r>
              <a:rPr lang="vi-VN" sz="2400">
                <a:solidFill>
                  <a:srgbClr val="00B0F0"/>
                </a:solidFill>
                <a:latin typeface="+mj-lt"/>
              </a:rPr>
              <a:t>- Nhận xét cách </a:t>
            </a:r>
            <a:r>
              <a:rPr lang="vi-VN" sz="2400" smtClean="0">
                <a:solidFill>
                  <a:srgbClr val="00B0F0"/>
                </a:solidFill>
                <a:latin typeface="+mj-lt"/>
              </a:rPr>
              <a:t>làm</a:t>
            </a:r>
            <a:endParaRPr lang="en-US" sz="2400">
              <a:latin typeface="+mj-lt"/>
            </a:endParaRPr>
          </a:p>
        </p:txBody>
      </p:sp>
      <p:sp>
        <p:nvSpPr>
          <p:cNvPr id="13" name="Rectangle 12"/>
          <p:cNvSpPr/>
          <p:nvPr/>
        </p:nvSpPr>
        <p:spPr>
          <a:xfrm>
            <a:off x="8070574" y="2130034"/>
            <a:ext cx="1568058" cy="461665"/>
          </a:xfrm>
          <a:prstGeom prst="rect">
            <a:avLst/>
          </a:prstGeom>
        </p:spPr>
        <p:txBody>
          <a:bodyPr wrap="none">
            <a:spAutoFit/>
          </a:bodyPr>
          <a:lstStyle/>
          <a:p>
            <a:r>
              <a:rPr lang="vi-VN" sz="2400">
                <a:solidFill>
                  <a:srgbClr val="00B0F0"/>
                </a:solidFill>
                <a:latin typeface="+mj-lt"/>
              </a:rPr>
              <a:t>- Giải </a:t>
            </a:r>
            <a:r>
              <a:rPr lang="vi-VN" sz="2400" smtClean="0">
                <a:solidFill>
                  <a:srgbClr val="00B0F0"/>
                </a:solidFill>
                <a:latin typeface="+mj-lt"/>
              </a:rPr>
              <a:t>pháp</a:t>
            </a:r>
            <a:endParaRPr lang="en-US" sz="2400">
              <a:latin typeface="+mj-lt"/>
            </a:endParaRPr>
          </a:p>
        </p:txBody>
      </p:sp>
      <p:sp>
        <p:nvSpPr>
          <p:cNvPr id="14" name="Rectangle 13"/>
          <p:cNvSpPr/>
          <p:nvPr/>
        </p:nvSpPr>
        <p:spPr>
          <a:xfrm>
            <a:off x="8070574" y="2640248"/>
            <a:ext cx="2258952" cy="461665"/>
          </a:xfrm>
          <a:prstGeom prst="rect">
            <a:avLst/>
          </a:prstGeom>
        </p:spPr>
        <p:txBody>
          <a:bodyPr wrap="none">
            <a:spAutoFit/>
          </a:bodyPr>
          <a:lstStyle/>
          <a:p>
            <a:r>
              <a:rPr lang="en-US" sz="2400" smtClean="0">
                <a:solidFill>
                  <a:srgbClr val="00B0F0"/>
                </a:solidFill>
                <a:latin typeface="Times New Roman" panose="02020603050405020304" pitchFamily="18" charset="0"/>
                <a:cs typeface="Times New Roman" panose="02020603050405020304" pitchFamily="18" charset="0"/>
              </a:rPr>
              <a:t>- </a:t>
            </a:r>
            <a:r>
              <a:rPr lang="vi-VN" sz="2400" smtClean="0">
                <a:solidFill>
                  <a:srgbClr val="00B0F0"/>
                </a:solidFill>
                <a:latin typeface="Times New Roman" panose="02020603050405020304" pitchFamily="18" charset="0"/>
                <a:cs typeface="Times New Roman" panose="02020603050405020304" pitchFamily="18" charset="0"/>
              </a:rPr>
              <a:t>Cách </a:t>
            </a:r>
            <a:r>
              <a:rPr lang="vi-VN" sz="2400">
                <a:solidFill>
                  <a:srgbClr val="00B0F0"/>
                </a:solidFill>
                <a:latin typeface="Times New Roman" panose="02020603050405020304" pitchFamily="18" charset="0"/>
                <a:cs typeface="Times New Roman" panose="02020603050405020304" pitchFamily="18" charset="0"/>
              </a:rPr>
              <a:t>giải </a:t>
            </a:r>
            <a:r>
              <a:rPr lang="vi-VN" sz="2400" smtClean="0">
                <a:solidFill>
                  <a:srgbClr val="00B0F0"/>
                </a:solidFill>
                <a:latin typeface="Times New Roman" panose="02020603050405020304" pitchFamily="18" charset="0"/>
                <a:cs typeface="Times New Roman" panose="02020603050405020304" pitchFamily="18" charset="0"/>
              </a:rPr>
              <a:t>mới</a:t>
            </a:r>
            <a:r>
              <a:rPr lang="vi-VN"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010397" y="3150462"/>
            <a:ext cx="4155144" cy="461665"/>
          </a:xfrm>
          <a:prstGeom prst="rect">
            <a:avLst/>
          </a:prstGeom>
          <a:noFill/>
        </p:spPr>
        <p:txBody>
          <a:bodyPr wrap="square" rtlCol="0">
            <a:spAutoFit/>
          </a:bodyPr>
          <a:lstStyle/>
          <a:p>
            <a:r>
              <a:rPr lang="en-US" sz="2400" smtClean="0">
                <a:solidFill>
                  <a:srgbClr val="00B0F0"/>
                </a:solidFill>
                <a:latin typeface="Times New Roman" panose="02020603050405020304" pitchFamily="18" charset="0"/>
                <a:cs typeface="Times New Roman" panose="02020603050405020304" pitchFamily="18" charset="0"/>
              </a:rPr>
              <a:t>- Lời giải mới có điểm nào khác</a:t>
            </a:r>
            <a:endParaRPr lang="en-US" sz="2400">
              <a:solidFill>
                <a:srgbClr val="00B0F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010397" y="3801558"/>
            <a:ext cx="4062333" cy="830997"/>
          </a:xfrm>
          <a:prstGeom prst="rect">
            <a:avLst/>
          </a:prstGeom>
          <a:noFill/>
        </p:spPr>
        <p:txBody>
          <a:bodyPr wrap="square" rtlCol="0">
            <a:spAutoFit/>
          </a:bodyPr>
          <a:lstStyle/>
          <a:p>
            <a:r>
              <a:rPr lang="en-US" sz="2400" smtClean="0">
                <a:solidFill>
                  <a:srgbClr val="00B0F0"/>
                </a:solidFill>
                <a:latin typeface="Times New Roman" panose="02020603050405020304" pitchFamily="18" charset="0"/>
                <a:cs typeface="Times New Roman" panose="02020603050405020304" pitchFamily="18" charset="0"/>
              </a:rPr>
              <a:t>- Giúp học sinh phát triển năng lực gì?</a:t>
            </a:r>
            <a:endParaRPr lang="en-US" sz="24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969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in)">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3" grpId="0" animBg="1"/>
      <p:bldP spid="4"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74" y="649357"/>
            <a:ext cx="11913704" cy="2308324"/>
          </a:xfrm>
          <a:prstGeom prst="rect">
            <a:avLst/>
          </a:prstGeom>
          <a:noFill/>
        </p:spPr>
        <p:txBody>
          <a:bodyPr wrap="square" rtlCol="0">
            <a:spAutoFit/>
          </a:bodyPr>
          <a:lstStyle/>
          <a:p>
            <a:r>
              <a:rPr lang="vi-VN" sz="2400">
                <a:solidFill>
                  <a:srgbClr val="00B0F0"/>
                </a:solidFill>
                <a:latin typeface="+mj-lt"/>
              </a:rPr>
              <a:t>Ví dụ 5. </a:t>
            </a:r>
            <a:r>
              <a:rPr lang="vi-VN" sz="2400">
                <a:latin typeface="+mj-lt"/>
              </a:rPr>
              <a:t>Cho một thấu kính hội tụ có tiêu cự </a:t>
            </a:r>
            <a:r>
              <a:rPr lang="vi-VN" sz="2400" smtClean="0">
                <a:latin typeface="+mj-lt"/>
              </a:rPr>
              <a:t>f</a:t>
            </a:r>
            <a:r>
              <a:rPr lang="en-US" sz="2400" smtClean="0">
                <a:latin typeface="+mj-lt"/>
              </a:rPr>
              <a:t> </a:t>
            </a:r>
            <a:r>
              <a:rPr lang="vi-VN" sz="2400" smtClean="0">
                <a:latin typeface="+mj-lt"/>
              </a:rPr>
              <a:t>=</a:t>
            </a:r>
            <a:r>
              <a:rPr lang="vi-VN" sz="2400">
                <a:latin typeface="+mj-lt"/>
              </a:rPr>
              <a:t>10cm, vật AB có </a:t>
            </a:r>
            <a:r>
              <a:rPr lang="vi-VN" sz="2400" smtClean="0">
                <a:latin typeface="+mj-lt"/>
              </a:rPr>
              <a:t>dạng</a:t>
            </a:r>
            <a:r>
              <a:rPr lang="en-US" sz="2400">
                <a:latin typeface="+mj-lt"/>
              </a:rPr>
              <a:t> </a:t>
            </a:r>
            <a:r>
              <a:rPr lang="en-US" sz="2400" smtClean="0">
                <a:latin typeface="Times New Roman" panose="02020603050405020304" pitchFamily="18" charset="0"/>
                <a:cs typeface="Times New Roman" panose="02020603050405020304" pitchFamily="18" charset="0"/>
              </a:rPr>
              <a:t>đoạn thẳng</a:t>
            </a:r>
            <a:r>
              <a:rPr lang="vi-VN" sz="2400" smtClean="0">
                <a:latin typeface="Times New Roman" panose="02020603050405020304" pitchFamily="18" charset="0"/>
                <a:cs typeface="Times New Roman" panose="02020603050405020304" pitchFamily="18" charset="0"/>
              </a:rPr>
              <a:t> </a:t>
            </a:r>
            <a:r>
              <a:rPr lang="vi-VN" sz="2400">
                <a:latin typeface="+mj-lt"/>
              </a:rPr>
              <a:t>nằm trên trục chính của thấu kính cách thấu kính một khoảng </a:t>
            </a:r>
            <a:r>
              <a:rPr lang="vi-VN" sz="2400" smtClean="0">
                <a:latin typeface="+mj-lt"/>
              </a:rPr>
              <a:t>d</a:t>
            </a:r>
            <a:r>
              <a:rPr lang="en-US" sz="2400" smtClean="0">
                <a:latin typeface="+mj-lt"/>
              </a:rPr>
              <a:t> </a:t>
            </a:r>
            <a:r>
              <a:rPr lang="vi-VN" sz="2400" smtClean="0">
                <a:latin typeface="+mj-lt"/>
              </a:rPr>
              <a:t>= </a:t>
            </a:r>
            <a:r>
              <a:rPr lang="vi-VN" sz="2400">
                <a:latin typeface="+mj-lt"/>
              </a:rPr>
              <a:t>15cm. </a:t>
            </a:r>
          </a:p>
          <a:p>
            <a:r>
              <a:rPr lang="vi-VN" sz="2400">
                <a:latin typeface="+mj-lt"/>
              </a:rPr>
              <a:t>a. Tính khoảng cách từ ảnh đến thấu kính.</a:t>
            </a:r>
          </a:p>
          <a:p>
            <a:r>
              <a:rPr lang="vi-VN" sz="2400">
                <a:latin typeface="+mj-lt"/>
              </a:rPr>
              <a:t>b. Nếu vật dịch chuyển với vận tốc </a:t>
            </a:r>
            <a:r>
              <a:rPr lang="vi-VN" sz="2400" smtClean="0">
                <a:latin typeface="+mj-lt"/>
              </a:rPr>
              <a:t>v</a:t>
            </a:r>
            <a:r>
              <a:rPr lang="en-US" sz="2400" smtClean="0">
                <a:latin typeface="+mj-lt"/>
              </a:rPr>
              <a:t> </a:t>
            </a:r>
            <a:r>
              <a:rPr lang="vi-VN" sz="2400" smtClean="0">
                <a:latin typeface="+mj-lt"/>
              </a:rPr>
              <a:t>= </a:t>
            </a:r>
            <a:r>
              <a:rPr lang="vi-VN" sz="2400">
                <a:latin typeface="+mj-lt"/>
              </a:rPr>
              <a:t>3(cm/s) ra xa thấu kính thì ảnh dịch chuyển </a:t>
            </a:r>
            <a:r>
              <a:rPr lang="en-US" sz="2400" smtClean="0">
                <a:latin typeface="Times New Roman" panose="02020603050405020304" pitchFamily="18" charset="0"/>
                <a:cs typeface="Times New Roman" panose="02020603050405020304" pitchFamily="18" charset="0"/>
              </a:rPr>
              <a:t>với</a:t>
            </a:r>
            <a:r>
              <a:rPr lang="en-US" sz="2400" smtClean="0">
                <a:latin typeface="+mj-lt"/>
              </a:rPr>
              <a:t> </a:t>
            </a:r>
            <a:r>
              <a:rPr lang="vi-VN" sz="2400" smtClean="0">
                <a:latin typeface="+mj-lt"/>
              </a:rPr>
              <a:t>vận </a:t>
            </a:r>
            <a:r>
              <a:rPr lang="vi-VN" sz="2400">
                <a:latin typeface="+mj-lt"/>
              </a:rPr>
              <a:t>tốc bao nhiêu?</a:t>
            </a:r>
          </a:p>
          <a:p>
            <a:r>
              <a:rPr lang="vi-VN" sz="2400">
                <a:latin typeface="+mj-lt"/>
              </a:rPr>
              <a:t>Hướng dẫn giải: (</a:t>
            </a:r>
            <a:r>
              <a:rPr lang="vi-VN" sz="2400">
                <a:solidFill>
                  <a:srgbClr val="FF0000"/>
                </a:solidFill>
                <a:latin typeface="+mj-lt"/>
              </a:rPr>
              <a:t>có sử dụng công thức của thấu kính</a:t>
            </a:r>
            <a:r>
              <a:rPr lang="vi-VN" sz="2400">
                <a:latin typeface="+mj-lt"/>
              </a:rPr>
              <a:t>)</a:t>
            </a:r>
          </a:p>
        </p:txBody>
      </p:sp>
      <p:pic>
        <p:nvPicPr>
          <p:cNvPr id="1025"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3183" y="3233530"/>
            <a:ext cx="9223513" cy="362447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0" y="0"/>
            <a:ext cx="12192000" cy="599392"/>
          </a:xfrm>
          <a:prstGeom prst="rect">
            <a:avLst/>
          </a:prstGeom>
          <a:solidFill>
            <a:schemeClr val="accent1">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FF0000"/>
                </a:solidFill>
              </a:rPr>
              <a:t>“</a:t>
            </a:r>
            <a:r>
              <a:rPr lang="en-US" sz="2400" smtClean="0">
                <a:solidFill>
                  <a:srgbClr val="FF0000"/>
                </a:solidFill>
              </a:rPr>
              <a:t>CHỌN ĐIỂM RƠI TRONG GIẢI MỘT SỐ BÀI TẬP VẬT LÍ</a:t>
            </a:r>
            <a:r>
              <a:rPr lang="vi-VN" sz="2400" smtClean="0">
                <a:solidFill>
                  <a:srgbClr val="FF0000"/>
                </a:solidFill>
              </a:rPr>
              <a:t>”</a:t>
            </a:r>
            <a:r>
              <a:rPr lang="en-US" sz="2400" smtClean="0">
                <a:solidFill>
                  <a:srgbClr val="FF0000"/>
                </a:solidFill>
              </a:rPr>
              <a:t> </a:t>
            </a:r>
            <a:r>
              <a:rPr lang="en-US" sz="2400" smtClean="0">
                <a:solidFill>
                  <a:schemeClr val="tx1"/>
                </a:solidFill>
              </a:rPr>
              <a:t> </a:t>
            </a:r>
            <a:r>
              <a:rPr lang="en-US" sz="2400">
                <a:solidFill>
                  <a:schemeClr val="tx1"/>
                </a:solidFill>
              </a:rPr>
              <a:t>GV: TRỊNH ĐÌNH </a:t>
            </a:r>
            <a:r>
              <a:rPr lang="en-US" sz="2400" smtClean="0">
                <a:solidFill>
                  <a:schemeClr val="tx1"/>
                </a:solidFill>
              </a:rPr>
              <a:t>HẢI - THCS HỒNG ĐÀ</a:t>
            </a:r>
            <a:endParaRPr lang="vi-VN" sz="2400">
              <a:solidFill>
                <a:schemeClr val="tx1"/>
              </a:solidFill>
            </a:endParaRPr>
          </a:p>
        </p:txBody>
      </p:sp>
    </p:spTree>
    <p:extLst>
      <p:ext uri="{BB962C8B-B14F-4D97-AF65-F5344CB8AC3E}">
        <p14:creationId xmlns="" xmlns:p14="http://schemas.microsoft.com/office/powerpoint/2010/main" val="10215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722</Words>
  <PresentationFormat>Custom</PresentationFormat>
  <Paragraphs>106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2022-03-02T01:42:55Z</dcterms:created>
  <dcterms:modified xsi:type="dcterms:W3CDTF">2022-10-15T05:04:18Z</dcterms:modified>
</cp:coreProperties>
</file>