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6" r:id="rId2"/>
    <p:sldId id="437" r:id="rId3"/>
    <p:sldId id="438" r:id="rId4"/>
    <p:sldId id="439" r:id="rId5"/>
    <p:sldId id="441" r:id="rId6"/>
    <p:sldId id="442" r:id="rId7"/>
    <p:sldId id="443" r:id="rId8"/>
    <p:sldId id="444" r:id="rId9"/>
    <p:sldId id="440" r:id="rId10"/>
    <p:sldId id="4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7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7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7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95394D-95E0-4FC3-A21E-4A59B75A401B}"/>
              </a:ext>
            </a:extLst>
          </p:cNvPr>
          <p:cNvSpPr txBox="1"/>
          <p:nvPr/>
        </p:nvSpPr>
        <p:spPr>
          <a:xfrm>
            <a:off x="1946140" y="193892"/>
            <a:ext cx="10011398" cy="118730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lIns="66349" tIns="33174" rIns="66349" bIns="33174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rừng mưa nhiệt đới và rừng nhiệt đới gió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 qua bảng d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y. Rừng Việt Nam chủ yếu thuộc kiểu rừng nào?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11">
            <a:extLst>
              <a:ext uri="{FF2B5EF4-FFF2-40B4-BE49-F238E27FC236}">
                <a16:creationId xmlns="" xmlns:a16="http://schemas.microsoft.com/office/drawing/2014/main" id="{132989A3-63D3-4A53-8A19-DC0626C89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5629261"/>
              </p:ext>
            </p:extLst>
          </p:nvPr>
        </p:nvGraphicFramePr>
        <p:xfrm>
          <a:off x="235616" y="1554972"/>
          <a:ext cx="11750059" cy="520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283">
                  <a:extLst>
                    <a:ext uri="{9D8B030D-6E8A-4147-A177-3AD203B41FA5}">
                      <a16:colId xmlns="" xmlns:a16="http://schemas.microsoft.com/office/drawing/2014/main" val="1554420447"/>
                    </a:ext>
                  </a:extLst>
                </a:gridCol>
                <a:gridCol w="4889811">
                  <a:extLst>
                    <a:ext uri="{9D8B030D-6E8A-4147-A177-3AD203B41FA5}">
                      <a16:colId xmlns="" xmlns:a16="http://schemas.microsoft.com/office/drawing/2014/main" val="4142738261"/>
                    </a:ext>
                  </a:extLst>
                </a:gridCol>
                <a:gridCol w="4646965">
                  <a:extLst>
                    <a:ext uri="{9D8B030D-6E8A-4147-A177-3AD203B41FA5}">
                      <a16:colId xmlns="" xmlns:a16="http://schemas.microsoft.com/office/drawing/2014/main" val="3736573377"/>
                    </a:ext>
                  </a:extLst>
                </a:gridCol>
              </a:tblGrid>
              <a:tr h="88384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extLst>
                  <a:ext uri="{0D108BD9-81ED-4DB2-BD59-A6C34878D82A}">
                    <a16:rowId xmlns="" xmlns:a16="http://schemas.microsoft.com/office/drawing/2014/main" val="4161714795"/>
                  </a:ext>
                </a:extLst>
              </a:tr>
              <a:tr h="133031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extLst>
                  <a:ext uri="{0D108BD9-81ED-4DB2-BD59-A6C34878D82A}">
                    <a16:rowId xmlns="" xmlns:a16="http://schemas.microsoft.com/office/drawing/2014/main" val="1832653829"/>
                  </a:ext>
                </a:extLst>
              </a:tr>
              <a:tr h="133031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extLst>
                  <a:ext uri="{0D108BD9-81ED-4DB2-BD59-A6C34878D82A}">
                    <a16:rowId xmlns="" xmlns:a16="http://schemas.microsoft.com/office/drawing/2014/main" val="2832638393"/>
                  </a:ext>
                </a:extLst>
              </a:tr>
              <a:tr h="166492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45" marR="66445" marT="33089" marB="33089"/>
                </a:tc>
                <a:extLst>
                  <a:ext uri="{0D108BD9-81ED-4DB2-BD59-A6C34878D82A}">
                    <a16:rowId xmlns="" xmlns:a16="http://schemas.microsoft.com/office/drawing/2014/main" val="40967267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7F0816-0701-4314-BB52-6790BFDD98EB}"/>
              </a:ext>
            </a:extLst>
          </p:cNvPr>
          <p:cNvSpPr txBox="1"/>
          <p:nvPr/>
        </p:nvSpPr>
        <p:spPr>
          <a:xfrm>
            <a:off x="430237" y="1790022"/>
            <a:ext cx="2031609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 chí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C15EF8-48C6-4ECD-A918-5436E7E86C51}"/>
              </a:ext>
            </a:extLst>
          </p:cNvPr>
          <p:cNvSpPr txBox="1"/>
          <p:nvPr/>
        </p:nvSpPr>
        <p:spPr>
          <a:xfrm>
            <a:off x="403384" y="2528056"/>
            <a:ext cx="1974057" cy="115203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 kiện phát triển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AB4126-78A3-4FF7-B058-0226625A8364}"/>
              </a:ext>
            </a:extLst>
          </p:cNvPr>
          <p:cNvSpPr txBox="1"/>
          <p:nvPr/>
        </p:nvSpPr>
        <p:spPr>
          <a:xfrm>
            <a:off x="430237" y="4056037"/>
            <a:ext cx="2031609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bố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DA689A-2027-4F35-81CC-6655B5D41671}"/>
              </a:ext>
            </a:extLst>
          </p:cNvPr>
          <p:cNvSpPr txBox="1"/>
          <p:nvPr/>
        </p:nvSpPr>
        <p:spPr>
          <a:xfrm>
            <a:off x="464430" y="5374922"/>
            <a:ext cx="1955213" cy="83643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rừng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2E2805-8FE9-48C4-A10F-C66DB6EA8BBF}"/>
              </a:ext>
            </a:extLst>
          </p:cNvPr>
          <p:cNvSpPr txBox="1"/>
          <p:nvPr/>
        </p:nvSpPr>
        <p:spPr>
          <a:xfrm>
            <a:off x="2504048" y="1812315"/>
            <a:ext cx="4923693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 mưa nhiệt đới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D4DE14-0A31-4F94-82CC-7860876C2459}"/>
              </a:ext>
            </a:extLst>
          </p:cNvPr>
          <p:cNvSpPr txBox="1"/>
          <p:nvPr/>
        </p:nvSpPr>
        <p:spPr>
          <a:xfrm>
            <a:off x="7469945" y="1812315"/>
            <a:ext cx="4722055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 nhiệt đới gió mùa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6538EB-9ACA-4D16-9D5F-B683987ABDD6}"/>
              </a:ext>
            </a:extLst>
          </p:cNvPr>
          <p:cNvSpPr txBox="1"/>
          <p:nvPr/>
        </p:nvSpPr>
        <p:spPr>
          <a:xfrm>
            <a:off x="2700398" y="2784851"/>
            <a:ext cx="4628870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Mưa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nhiều quanh năm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BB88BE-EC7A-4C8D-A685-C2C708B92DAB}"/>
              </a:ext>
            </a:extLst>
          </p:cNvPr>
          <p:cNvSpPr txBox="1"/>
          <p:nvPr/>
        </p:nvSpPr>
        <p:spPr>
          <a:xfrm>
            <a:off x="7413671" y="2823484"/>
            <a:ext cx="4679853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mưa và </a:t>
            </a: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khô rõ rệt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171367-F66B-4698-9DC9-3FB0194E2874}"/>
              </a:ext>
            </a:extLst>
          </p:cNvPr>
          <p:cNvSpPr txBox="1"/>
          <p:nvPr/>
        </p:nvSpPr>
        <p:spPr>
          <a:xfrm>
            <a:off x="2546251" y="3769125"/>
            <a:ext cx="4881491" cy="1221158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vực sông A-ma-dôn và sông Công-gô.</a:t>
            </a:r>
          </a:p>
          <a:p>
            <a:pPr algn="just"/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- Một phần Đông Nam Á</a:t>
            </a:r>
            <a:endParaRPr lang="en-US" sz="2500" b="1" dirty="0">
              <a:solidFill>
                <a:srgbClr val="005C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B642FA-CCB9-4E1E-9AAC-990AA2BFB92C}"/>
              </a:ext>
            </a:extLst>
          </p:cNvPr>
          <p:cNvSpPr txBox="1"/>
          <p:nvPr/>
        </p:nvSpPr>
        <p:spPr>
          <a:xfrm>
            <a:off x="7498074" y="4200139"/>
            <a:ext cx="4440702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Đông Nam Á, Đông Ấn Độ,...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CF8E47-B218-4FEC-ABFC-5E59B0482704}"/>
              </a:ext>
            </a:extLst>
          </p:cNvPr>
          <p:cNvSpPr txBox="1"/>
          <p:nvPr/>
        </p:nvSpPr>
        <p:spPr>
          <a:xfrm>
            <a:off x="2588455" y="5603410"/>
            <a:ext cx="4726745" cy="45171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- Rừng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rậm rạp, có </a:t>
            </a: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4 - 5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8BB452-DC42-4D03-B5F9-80664E9B42F4}"/>
              </a:ext>
            </a:extLst>
          </p:cNvPr>
          <p:cNvSpPr txBox="1"/>
          <p:nvPr/>
        </p:nvSpPr>
        <p:spPr>
          <a:xfrm>
            <a:off x="7596555" y="5303027"/>
            <a:ext cx="4595446" cy="836437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- Cây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rụng lá vào mùa khô.</a:t>
            </a:r>
          </a:p>
          <a:p>
            <a:pPr algn="just"/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- Cây </a:t>
            </a:r>
            <a:r>
              <a:rPr lang="en-US" sz="2500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thấp hơn và ít tầng </a:t>
            </a:r>
            <a:r>
              <a:rPr lang="en-US" sz="2500" b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tán.</a:t>
            </a:r>
            <a:endParaRPr lang="en-US" sz="2500" b="1" dirty="0">
              <a:solidFill>
                <a:srgbClr val="005C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92" y="0"/>
            <a:ext cx="1426699" cy="129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0914" y="1731680"/>
            <a:ext cx="225374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lại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đã học</a:t>
            </a:r>
          </a:p>
        </p:txBody>
      </p:sp>
      <p:sp>
        <p:nvSpPr>
          <p:cNvPr id="5" name="Oval 4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Freeform 5"/>
          <p:cNvSpPr/>
          <p:nvPr/>
        </p:nvSpPr>
        <p:spPr>
          <a:xfrm>
            <a:off x="3346975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 thành bài tập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005C2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4E4A0-59DA-4596-A9EC-A736B59FE0CA}"/>
              </a:ext>
            </a:extLst>
          </p:cNvPr>
          <p:cNvSpPr txBox="1"/>
          <p:nvPr/>
        </p:nvSpPr>
        <p:spPr>
          <a:xfrm>
            <a:off x="3022988" y="4533383"/>
            <a:ext cx="8934549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Chuẩn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 bài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hành: Tìm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 môi</a:t>
            </a:r>
          </a:p>
          <a:p>
            <a:pPr algn="just"/>
            <a:r>
              <a:rPr lang="en-US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 nhiên địa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79685"/>
            <a:ext cx="119786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TIẾT – BÀI 25. </a:t>
            </a:r>
          </a:p>
          <a:p>
            <a:pPr algn="ctr"/>
            <a:r>
              <a:rPr lang="en-US" sz="45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SỰ PHÂN BỐ CÁC ĐỚI THIÊN NHIÊN </a:t>
            </a:r>
          </a:p>
          <a:p>
            <a:pPr algn="ctr"/>
            <a:r>
              <a:rPr lang="en-US" sz="45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45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F7B66D-66DD-4F33-82F2-703CB44CC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6" t="22602" r="25274" b="23223"/>
          <a:stretch/>
        </p:blipFill>
        <p:spPr>
          <a:xfrm>
            <a:off x="0" y="2210081"/>
            <a:ext cx="7191666" cy="3930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EF163C-5CC2-4D71-8620-4FF6F05E8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00" t="34370" r="28333" b="27292"/>
          <a:stretch/>
        </p:blipFill>
        <p:spPr>
          <a:xfrm>
            <a:off x="9170931" y="1601782"/>
            <a:ext cx="2964797" cy="2155145"/>
          </a:xfrm>
          <a:prstGeom prst="rect">
            <a:avLst/>
          </a:prstGeom>
        </p:spPr>
      </p:pic>
      <p:pic>
        <p:nvPicPr>
          <p:cNvPr id="5" name="Picture 4" descr="A picture containing tree, outdoor, grass, plant&#10;&#10;Description automatically generated">
            <a:extLst>
              <a:ext uri="{FF2B5EF4-FFF2-40B4-BE49-F238E27FC236}">
                <a16:creationId xmlns="" xmlns:a16="http://schemas.microsoft.com/office/drawing/2014/main" id="{12E4AB65-8758-4786-B652-6AAE68C4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26" y="3349438"/>
            <a:ext cx="2873987" cy="1692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466DF0-0470-494B-ACCE-254594E8E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66" t="50000" r="27276" b="31303"/>
          <a:stretch/>
        </p:blipFill>
        <p:spPr>
          <a:xfrm>
            <a:off x="6425504" y="4976455"/>
            <a:ext cx="2768125" cy="181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25. SỰ PHÂN BỐ CÁC ĐỚI THIÊN NHIÊN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</a:rPr>
              <a:t>TRÊN TRÁI ĐẤT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810992"/>
            <a:ext cx="12192000" cy="24621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23349" y="1704192"/>
            <a:ext cx="3840688" cy="3402036"/>
          </a:xfrm>
          <a:prstGeom prst="cloudCallout">
            <a:avLst>
              <a:gd name="adj1" fmla="val 41485"/>
              <a:gd name="adj2" fmla="val 9057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trên bản đồ các đới thiên nhiên trên thế giới?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B6A3DB-AB82-408F-963A-09F4D7549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4" t="21587" r="24048" b="18730"/>
          <a:stretch/>
        </p:blipFill>
        <p:spPr>
          <a:xfrm>
            <a:off x="4234374" y="1347274"/>
            <a:ext cx="7854883" cy="500017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D00F15-2934-43E4-933D-FA752D040204}"/>
              </a:ext>
            </a:extLst>
          </p:cNvPr>
          <p:cNvSpPr txBox="1"/>
          <p:nvPr/>
        </p:nvSpPr>
        <p:spPr>
          <a:xfrm>
            <a:off x="5338693" y="6412420"/>
            <a:ext cx="59211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Các đới thiên nhiên trên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4792FBAD-C7AF-4BA0-831D-27449735FFEC}"/>
              </a:ext>
            </a:extLst>
          </p:cNvPr>
          <p:cNvSpPr/>
          <p:nvPr/>
        </p:nvSpPr>
        <p:spPr>
          <a:xfrm>
            <a:off x="4178227" y="136128"/>
            <a:ext cx="4220185" cy="652627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816CC3-BCA1-4F56-A1B8-F928CB4971B9}"/>
              </a:ext>
            </a:extLst>
          </p:cNvPr>
          <p:cNvSpPr txBox="1"/>
          <p:nvPr/>
        </p:nvSpPr>
        <p:spPr>
          <a:xfrm>
            <a:off x="1603716" y="891320"/>
            <a:ext cx="8750105" cy="553998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 hiểu đặc điểm các đới thiên nhiên trên Trái Đất</a:t>
            </a:r>
            <a:endParaRPr lang="en-US" sz="3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60F2106-0560-4054-8E95-7923C24D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6138902"/>
              </p:ext>
            </p:extLst>
          </p:nvPr>
        </p:nvGraphicFramePr>
        <p:xfrm>
          <a:off x="140680" y="2250847"/>
          <a:ext cx="11919098" cy="4313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6">
                  <a:extLst>
                    <a:ext uri="{9D8B030D-6E8A-4147-A177-3AD203B41FA5}">
                      <a16:colId xmlns="" xmlns:a16="http://schemas.microsoft.com/office/drawing/2014/main" val="4266050001"/>
                    </a:ext>
                  </a:extLst>
                </a:gridCol>
                <a:gridCol w="3148873">
                  <a:extLst>
                    <a:ext uri="{9D8B030D-6E8A-4147-A177-3AD203B41FA5}">
                      <a16:colId xmlns="" xmlns:a16="http://schemas.microsoft.com/office/drawing/2014/main" val="1878727214"/>
                    </a:ext>
                  </a:extLst>
                </a:gridCol>
                <a:gridCol w="3485843">
                  <a:extLst>
                    <a:ext uri="{9D8B030D-6E8A-4147-A177-3AD203B41FA5}">
                      <a16:colId xmlns="" xmlns:a16="http://schemas.microsoft.com/office/drawing/2014/main" val="2428832482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352100296"/>
                    </a:ext>
                  </a:extLst>
                </a:gridCol>
              </a:tblGrid>
              <a:tr h="6946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Đới nóng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2 đới ôn hòa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2 đới lạnh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3872561"/>
                  </a:ext>
                </a:extLst>
              </a:tr>
              <a:tr h="6946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Phạm vi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6185"/>
                  </a:ext>
                </a:extLst>
              </a:tr>
              <a:tr h="11769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 hậu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4292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524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83BE1A-B8F8-48E1-8635-FCD3213E44EB}"/>
              </a:ext>
            </a:extLst>
          </p:cNvPr>
          <p:cNvSpPr txBox="1"/>
          <p:nvPr/>
        </p:nvSpPr>
        <p:spPr>
          <a:xfrm>
            <a:off x="253217" y="5325886"/>
            <a:ext cx="175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E446A2-EA79-4E63-B08B-45503290EC5A}"/>
              </a:ext>
            </a:extLst>
          </p:cNvPr>
          <p:cNvSpPr txBox="1"/>
          <p:nvPr/>
        </p:nvSpPr>
        <p:spPr>
          <a:xfrm>
            <a:off x="2527866" y="1531817"/>
            <a:ext cx="1880433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136A01-C356-4004-AF51-7CFC8EB1B78F}"/>
              </a:ext>
            </a:extLst>
          </p:cNvPr>
          <p:cNvSpPr txBox="1"/>
          <p:nvPr/>
        </p:nvSpPr>
        <p:spPr>
          <a:xfrm>
            <a:off x="5435921" y="1541245"/>
            <a:ext cx="2385712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FD9FE4-57EB-4698-AD55-78DE4EE0AD41}"/>
              </a:ext>
            </a:extLst>
          </p:cNvPr>
          <p:cNvSpPr txBox="1"/>
          <p:nvPr/>
        </p:nvSpPr>
        <p:spPr>
          <a:xfrm>
            <a:off x="9230293" y="1535921"/>
            <a:ext cx="2289247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816CC3-BCA1-4F56-A1B8-F928CB4971B9}"/>
              </a:ext>
            </a:extLst>
          </p:cNvPr>
          <p:cNvSpPr txBox="1"/>
          <p:nvPr/>
        </p:nvSpPr>
        <p:spPr>
          <a:xfrm>
            <a:off x="0" y="1046068"/>
            <a:ext cx="1203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các đới thiên nhiên trên Trái Đất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25. SỰ PHÂN BỐ CÁC ĐỚI THIÊN NHIÊN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</a:rPr>
              <a:t>TRÊN TRÁI ĐẤT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810992"/>
            <a:ext cx="12192000" cy="24621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60F2106-0560-4054-8E95-7923C24D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6138902"/>
              </p:ext>
            </p:extLst>
          </p:nvPr>
        </p:nvGraphicFramePr>
        <p:xfrm>
          <a:off x="140680" y="1674059"/>
          <a:ext cx="11919098" cy="4815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6">
                  <a:extLst>
                    <a:ext uri="{9D8B030D-6E8A-4147-A177-3AD203B41FA5}">
                      <a16:colId xmlns="" xmlns:a16="http://schemas.microsoft.com/office/drawing/2014/main" val="4266050001"/>
                    </a:ext>
                  </a:extLst>
                </a:gridCol>
                <a:gridCol w="3148873">
                  <a:extLst>
                    <a:ext uri="{9D8B030D-6E8A-4147-A177-3AD203B41FA5}">
                      <a16:colId xmlns="" xmlns:a16="http://schemas.microsoft.com/office/drawing/2014/main" val="1878727214"/>
                    </a:ext>
                  </a:extLst>
                </a:gridCol>
                <a:gridCol w="3485843">
                  <a:extLst>
                    <a:ext uri="{9D8B030D-6E8A-4147-A177-3AD203B41FA5}">
                      <a16:colId xmlns="" xmlns:a16="http://schemas.microsoft.com/office/drawing/2014/main" val="2428832482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352100296"/>
                    </a:ext>
                  </a:extLst>
                </a:gridCol>
              </a:tblGrid>
              <a:tr h="6946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Đới nóng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2 đới ôn hòa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2 đới lạnh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3872561"/>
                  </a:ext>
                </a:extLst>
              </a:tr>
              <a:tr h="12848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Phạm vi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 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6185"/>
                  </a:ext>
                </a:extLst>
              </a:tr>
              <a:tr h="1406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 hậu</a:t>
                      </a:r>
                      <a:endParaRPr lang="en-US" sz="26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4292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 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524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83BE1A-B8F8-48E1-8635-FCD3213E44EB}"/>
              </a:ext>
            </a:extLst>
          </p:cNvPr>
          <p:cNvSpPr txBox="1"/>
          <p:nvPr/>
        </p:nvSpPr>
        <p:spPr>
          <a:xfrm>
            <a:off x="253217" y="5283682"/>
            <a:ext cx="1758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vật, 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36763" y="2743200"/>
            <a:ext cx="274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Nằm giữa hai đường chí tuyến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90689" y="4063218"/>
            <a:ext cx="274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Nhiệt độ cao và lượng mưa lớn.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60209" y="5326966"/>
            <a:ext cx="287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Rừng nhiệt đới.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Thực, động vật đa dạng.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18DD5224-3E9C-4885-9305-A1A5130CC9A8}"/>
              </a:ext>
            </a:extLst>
          </p:cNvPr>
          <p:cNvGrpSpPr/>
          <p:nvPr/>
        </p:nvGrpSpPr>
        <p:grpSpPr>
          <a:xfrm>
            <a:off x="5440977" y="2632271"/>
            <a:ext cx="3046208" cy="2313169"/>
            <a:chOff x="11880545" y="5175256"/>
            <a:chExt cx="4391026" cy="3257163"/>
          </a:xfrm>
        </p:grpSpPr>
        <p:pic>
          <p:nvPicPr>
            <p:cNvPr id="25" name="Picture 2" descr="25 sự thật tuyệt vời về ngựa vằn | Hiệu Ứng Chữ">
              <a:extLst>
                <a:ext uri="{FF2B5EF4-FFF2-40B4-BE49-F238E27FC236}">
                  <a16:creationId xmlns="" xmlns:a16="http://schemas.microsoft.com/office/drawing/2014/main" id="{07B3EC2B-6768-4A57-89E6-36705FA90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546" y="5175256"/>
              <a:ext cx="4391025" cy="32385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0E94DAA-290F-4513-A8D9-A0EF5D29E16B}"/>
                </a:ext>
              </a:extLst>
            </p:cNvPr>
            <p:cNvSpPr txBox="1"/>
            <p:nvPr/>
          </p:nvSpPr>
          <p:spPr>
            <a:xfrm>
              <a:off x="11880545" y="7869026"/>
              <a:ext cx="2279636" cy="5633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Ngựa vằn</a:t>
              </a:r>
            </a:p>
          </p:txBody>
        </p:sp>
      </p:grpSp>
      <p:pic>
        <p:nvPicPr>
          <p:cNvPr id="27" name="Picture 4" descr="Hành trình ngắm Vooc Sơn Trà ngày Đầu XuânHành trình ngắm Vooc Sơn Trà ngày  Đầu Xuân | Mytour.vn">
            <a:extLst>
              <a:ext uri="{FF2B5EF4-FFF2-40B4-BE49-F238E27FC236}">
                <a16:creationId xmlns="" xmlns:a16="http://schemas.microsoft.com/office/drawing/2014/main" id="{1C3BBC00-C6DE-4AEF-B27A-58D20088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02" y="4596370"/>
            <a:ext cx="3541851" cy="1995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B36237-2BEF-4F23-9874-FB6F471847A6}"/>
              </a:ext>
            </a:extLst>
          </p:cNvPr>
          <p:cNvSpPr txBox="1"/>
          <p:nvPr/>
        </p:nvSpPr>
        <p:spPr>
          <a:xfrm>
            <a:off x="8525506" y="6268598"/>
            <a:ext cx="9428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Voọc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C9D5CF3-434C-4797-B3FB-069EBBA2DA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000" t="34370" r="28333" b="27292"/>
          <a:stretch/>
        </p:blipFill>
        <p:spPr>
          <a:xfrm>
            <a:off x="5591458" y="2533921"/>
            <a:ext cx="6600542" cy="41693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4E6B72A-5739-4088-994A-958C4641C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14" t="21587" r="24048" b="18730"/>
          <a:stretch/>
        </p:blipFill>
        <p:spPr>
          <a:xfrm>
            <a:off x="5377910" y="2688666"/>
            <a:ext cx="6814090" cy="4169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2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816CC3-BCA1-4F56-A1B8-F928CB4971B9}"/>
              </a:ext>
            </a:extLst>
          </p:cNvPr>
          <p:cNvSpPr txBox="1"/>
          <p:nvPr/>
        </p:nvSpPr>
        <p:spPr>
          <a:xfrm>
            <a:off x="0" y="1046068"/>
            <a:ext cx="1203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các đới thiên nhiên trên Trái Đất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25. SỰ PHÂN BỐ CÁC ĐỚI THIÊN NHIÊN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</a:rPr>
              <a:t>TRÊN TRÁI ĐẤT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810992"/>
            <a:ext cx="12192000" cy="24621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60F2106-0560-4054-8E95-7923C24D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6138902"/>
              </p:ext>
            </p:extLst>
          </p:nvPr>
        </p:nvGraphicFramePr>
        <p:xfrm>
          <a:off x="140680" y="1674059"/>
          <a:ext cx="11919098" cy="4815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6">
                  <a:extLst>
                    <a:ext uri="{9D8B030D-6E8A-4147-A177-3AD203B41FA5}">
                      <a16:colId xmlns="" xmlns:a16="http://schemas.microsoft.com/office/drawing/2014/main" val="4266050001"/>
                    </a:ext>
                  </a:extLst>
                </a:gridCol>
                <a:gridCol w="3148873">
                  <a:extLst>
                    <a:ext uri="{9D8B030D-6E8A-4147-A177-3AD203B41FA5}">
                      <a16:colId xmlns="" xmlns:a16="http://schemas.microsoft.com/office/drawing/2014/main" val="1878727214"/>
                    </a:ext>
                  </a:extLst>
                </a:gridCol>
                <a:gridCol w="3485843">
                  <a:extLst>
                    <a:ext uri="{9D8B030D-6E8A-4147-A177-3AD203B41FA5}">
                      <a16:colId xmlns="" xmlns:a16="http://schemas.microsoft.com/office/drawing/2014/main" val="2428832482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352100296"/>
                    </a:ext>
                  </a:extLst>
                </a:gridCol>
              </a:tblGrid>
              <a:tr h="6946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đ</a:t>
                      </a:r>
                      <a:r>
                        <a:rPr lang="vi-VN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ới 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  <a:r>
                        <a:rPr lang="en-US" sz="2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hòa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Đới</a:t>
                      </a:r>
                      <a:r>
                        <a:rPr lang="en-US" sz="2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nóng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đới lạnh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3872561"/>
                  </a:ext>
                </a:extLst>
              </a:tr>
              <a:tr h="12848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Phạm vi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6185"/>
                  </a:ext>
                </a:extLst>
              </a:tr>
              <a:tr h="1406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 hậu</a:t>
                      </a:r>
                      <a:endParaRPr lang="en-US" sz="26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4292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524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83BE1A-B8F8-48E1-8635-FCD3213E44EB}"/>
              </a:ext>
            </a:extLst>
          </p:cNvPr>
          <p:cNvSpPr txBox="1"/>
          <p:nvPr/>
        </p:nvSpPr>
        <p:spPr>
          <a:xfrm>
            <a:off x="253217" y="5283682"/>
            <a:ext cx="1758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vật, 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36763" y="2743200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Từ hai chí tuyến về hai vòng cực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90689" y="4063218"/>
            <a:ext cx="274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Mang tính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gian.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039815" y="5242558"/>
            <a:ext cx="309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Thiên nhiên thay đổi rõ rệt.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Sinh vật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đa dạng.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4E6B72A-5739-4088-994A-958C4641C0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4" t="21587" r="24048" b="18730"/>
          <a:stretch/>
        </p:blipFill>
        <p:spPr>
          <a:xfrm>
            <a:off x="5247249" y="2437186"/>
            <a:ext cx="6944751" cy="4420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5078F6-667B-41A2-937F-1B24D8BB4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39" t="50000" r="38318" b="31533"/>
          <a:stretch/>
        </p:blipFill>
        <p:spPr>
          <a:xfrm>
            <a:off x="5762321" y="1856701"/>
            <a:ext cx="3719385" cy="23865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61FE99-9EAE-4999-9B50-2A9ED3EB6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12" t="26833" r="29997" b="39535"/>
          <a:stretch/>
        </p:blipFill>
        <p:spPr>
          <a:xfrm>
            <a:off x="8615587" y="4243227"/>
            <a:ext cx="3347355" cy="24156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E12DA45-B34A-4C7E-B7C9-856D9D0F32C5}"/>
              </a:ext>
            </a:extLst>
          </p:cNvPr>
          <p:cNvSpPr txBox="1"/>
          <p:nvPr/>
        </p:nvSpPr>
        <p:spPr>
          <a:xfrm>
            <a:off x="10104878" y="4248457"/>
            <a:ext cx="20257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nguyên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C0B4CB-0715-4679-920A-EF9B06D0ED50}"/>
              </a:ext>
            </a:extLst>
          </p:cNvPr>
          <p:cNvSpPr txBox="1"/>
          <p:nvPr/>
        </p:nvSpPr>
        <p:spPr>
          <a:xfrm>
            <a:off x="7154144" y="1999247"/>
            <a:ext cx="21806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 lá kim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BC1D8F0-6921-4681-9E75-EDF7808E2C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06" y="1951920"/>
            <a:ext cx="2502512" cy="2291307"/>
          </a:xfrm>
          <a:prstGeom prst="rect">
            <a:avLst/>
          </a:prstGeom>
        </p:spPr>
      </p:pic>
      <p:pic>
        <p:nvPicPr>
          <p:cNvPr id="31" name="Picture 30" descr="A picture containing squirrel, mammal, outdoor, branch&#10;&#10;Description automatically generated">
            <a:extLst>
              <a:ext uri="{FF2B5EF4-FFF2-40B4-BE49-F238E27FC236}">
                <a16:creationId xmlns="" xmlns:a16="http://schemas.microsoft.com/office/drawing/2014/main" id="{FEDDD052-ED5D-48B9-9E79-E072A5498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4268676"/>
            <a:ext cx="2877851" cy="234065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5AEF1EB-E903-47D5-9DF5-DCFCC1B2C991}"/>
              </a:ext>
            </a:extLst>
          </p:cNvPr>
          <p:cNvSpPr txBox="1"/>
          <p:nvPr/>
        </p:nvSpPr>
        <p:spPr>
          <a:xfrm>
            <a:off x="9521980" y="3776332"/>
            <a:ext cx="9131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C4DCDAE-520C-41D8-8EBF-90E0B9AF9990}"/>
              </a:ext>
            </a:extLst>
          </p:cNvPr>
          <p:cNvSpPr txBox="1"/>
          <p:nvPr/>
        </p:nvSpPr>
        <p:spPr>
          <a:xfrm>
            <a:off x="6069179" y="6129459"/>
            <a:ext cx="1025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</a:p>
        </p:txBody>
      </p:sp>
    </p:spTree>
    <p:extLst>
      <p:ext uri="{BB962C8B-B14F-4D97-AF65-F5344CB8AC3E}">
        <p14:creationId xmlns="" xmlns:p14="http://schemas.microsoft.com/office/powerpoint/2010/main" val="4232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 animBg="1"/>
      <p:bldP spid="23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816CC3-BCA1-4F56-A1B8-F928CB4971B9}"/>
              </a:ext>
            </a:extLst>
          </p:cNvPr>
          <p:cNvSpPr txBox="1"/>
          <p:nvPr/>
        </p:nvSpPr>
        <p:spPr>
          <a:xfrm>
            <a:off x="0" y="1046068"/>
            <a:ext cx="1203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các đới thiên nhiên trên Trái Đất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25. SỰ PHÂN BỐ CÁC ĐỚI THIÊN NHIÊN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</a:rPr>
              <a:t>TRÊN TRÁI ĐẤT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810992"/>
            <a:ext cx="12192000" cy="24621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60F2106-0560-4054-8E95-7923C24D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6138902"/>
              </p:ext>
            </p:extLst>
          </p:nvPr>
        </p:nvGraphicFramePr>
        <p:xfrm>
          <a:off x="140680" y="1674058"/>
          <a:ext cx="11919098" cy="518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6">
                  <a:extLst>
                    <a:ext uri="{9D8B030D-6E8A-4147-A177-3AD203B41FA5}">
                      <a16:colId xmlns="" xmlns:a16="http://schemas.microsoft.com/office/drawing/2014/main" val="4266050001"/>
                    </a:ext>
                  </a:extLst>
                </a:gridCol>
                <a:gridCol w="3148873">
                  <a:extLst>
                    <a:ext uri="{9D8B030D-6E8A-4147-A177-3AD203B41FA5}">
                      <a16:colId xmlns="" xmlns:a16="http://schemas.microsoft.com/office/drawing/2014/main" val="1878727214"/>
                    </a:ext>
                  </a:extLst>
                </a:gridCol>
                <a:gridCol w="3485843">
                  <a:extLst>
                    <a:ext uri="{9D8B030D-6E8A-4147-A177-3AD203B41FA5}">
                      <a16:colId xmlns="" xmlns:a16="http://schemas.microsoft.com/office/drawing/2014/main" val="2428832482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352100296"/>
                    </a:ext>
                  </a:extLst>
                </a:gridCol>
              </a:tblGrid>
              <a:tr h="889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đ</a:t>
                      </a:r>
                      <a:r>
                        <a:rPr lang="vi-VN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ới 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Đới</a:t>
                      </a:r>
                      <a:r>
                        <a:rPr lang="en-US" sz="2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nóng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đới </a:t>
                      </a:r>
                      <a:r>
                        <a:rPr lang="en-US" sz="2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  <a:r>
                        <a:rPr lang="en-US" sz="2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hòa</a:t>
                      </a:r>
                      <a:endParaRPr lang="en-US" sz="2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3872561"/>
                  </a:ext>
                </a:extLst>
              </a:tr>
              <a:tr h="13389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Phạm vi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6185"/>
                  </a:ext>
                </a:extLst>
              </a:tr>
              <a:tr h="14660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 hậu</a:t>
                      </a:r>
                      <a:endParaRPr lang="en-US" sz="26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4894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524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83BE1A-B8F8-48E1-8635-FCD3213E44EB}"/>
              </a:ext>
            </a:extLst>
          </p:cNvPr>
          <p:cNvSpPr txBox="1"/>
          <p:nvPr/>
        </p:nvSpPr>
        <p:spPr>
          <a:xfrm>
            <a:off x="253217" y="5565042"/>
            <a:ext cx="1758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vật, 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36763" y="2743200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Từ hai vòng cực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về hai cực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90689" y="4063218"/>
            <a:ext cx="281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Vô cùng khắc nghiệt.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039815" y="5439510"/>
            <a:ext cx="309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Thực vật thấp lùn.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Động vật: gấu trắng, chim cánh cụt...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4E6B72A-5739-4088-994A-958C4641C0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4" t="21587" r="24048" b="18730"/>
          <a:stretch/>
        </p:blipFill>
        <p:spPr>
          <a:xfrm>
            <a:off x="5247249" y="2577872"/>
            <a:ext cx="6944751" cy="4280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D0C4507-6B60-4463-9A9F-CB81154B6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39" t="50000" r="26250" b="31303"/>
          <a:stretch/>
        </p:blipFill>
        <p:spPr>
          <a:xfrm>
            <a:off x="5816232" y="2557423"/>
            <a:ext cx="3227371" cy="2240832"/>
          </a:xfrm>
          <a:prstGeom prst="rect">
            <a:avLst/>
          </a:prstGeom>
        </p:spPr>
      </p:pic>
      <p:pic>
        <p:nvPicPr>
          <p:cNvPr id="26" name="Picture 25" descr="A picture containing text, outdoor, mountain, highland&#10;&#10;Description automatically generated">
            <a:extLst>
              <a:ext uri="{FF2B5EF4-FFF2-40B4-BE49-F238E27FC236}">
                <a16:creationId xmlns="" xmlns:a16="http://schemas.microsoft.com/office/drawing/2014/main" id="{0A8C5AD5-D98C-4D77-87F1-5E806CD06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62" y="2626842"/>
            <a:ext cx="3099659" cy="212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BF2E63D-DEDF-4F47-AB5E-625EB798D578}"/>
              </a:ext>
            </a:extLst>
          </p:cNvPr>
          <p:cNvSpPr txBox="1"/>
          <p:nvPr/>
        </p:nvSpPr>
        <p:spPr>
          <a:xfrm>
            <a:off x="5894362" y="2566267"/>
            <a:ext cx="30038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 nguyên vùng cực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03BD8A9-8A49-42A6-B4C9-0CF12728A1EC}"/>
              </a:ext>
            </a:extLst>
          </p:cNvPr>
          <p:cNvSpPr txBox="1"/>
          <p:nvPr/>
        </p:nvSpPr>
        <p:spPr>
          <a:xfrm>
            <a:off x="8970739" y="4319662"/>
            <a:ext cx="181944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rêu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F72359-763D-48F3-B6B0-E40314FB9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50" y="4783017"/>
            <a:ext cx="3039321" cy="2035637"/>
          </a:xfrm>
          <a:prstGeom prst="rect">
            <a:avLst/>
          </a:prstGeom>
        </p:spPr>
      </p:pic>
      <p:pic>
        <p:nvPicPr>
          <p:cNvPr id="34" name="Picture 33" descr="A picture containing mammal, sky, outdoor, cow&#10;&#10;Description automatically generated">
            <a:extLst>
              <a:ext uri="{FF2B5EF4-FFF2-40B4-BE49-F238E27FC236}">
                <a16:creationId xmlns="" xmlns:a16="http://schemas.microsoft.com/office/drawing/2014/main" id="{F774EF66-75A0-4CC7-8C70-671617C672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48" y="4797084"/>
            <a:ext cx="3287151" cy="19444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471EDB-BC90-4620-9788-16AB8C5D5DAE}"/>
              </a:ext>
            </a:extLst>
          </p:cNvPr>
          <p:cNvSpPr txBox="1"/>
          <p:nvPr/>
        </p:nvSpPr>
        <p:spPr>
          <a:xfrm>
            <a:off x="5893050" y="4821799"/>
            <a:ext cx="173002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 trắng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B2C1BD7-D957-48BC-A5FB-326CA0FBBF0E}"/>
              </a:ext>
            </a:extLst>
          </p:cNvPr>
          <p:cNvSpPr txBox="1"/>
          <p:nvPr/>
        </p:nvSpPr>
        <p:spPr>
          <a:xfrm>
            <a:off x="9995046" y="6394523"/>
            <a:ext cx="15140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lộc</a:t>
            </a:r>
          </a:p>
        </p:txBody>
      </p:sp>
    </p:spTree>
    <p:extLst>
      <p:ext uri="{BB962C8B-B14F-4D97-AF65-F5344CB8AC3E}">
        <p14:creationId xmlns="" xmlns:p14="http://schemas.microsoft.com/office/powerpoint/2010/main" val="4232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7" grpId="0" animBg="1"/>
      <p:bldP spid="28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816CC3-BCA1-4F56-A1B8-F928CB4971B9}"/>
              </a:ext>
            </a:extLst>
          </p:cNvPr>
          <p:cNvSpPr txBox="1"/>
          <p:nvPr/>
        </p:nvSpPr>
        <p:spPr>
          <a:xfrm>
            <a:off x="0" y="1046068"/>
            <a:ext cx="1203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các đới thiên nhiên trên Trái Đất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25. SỰ PHÂN BỐ CÁC ĐỚI THIÊN NHIÊN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</a:rPr>
              <a:t>TRÊN TRÁI ĐẤT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810992"/>
            <a:ext cx="12192000" cy="24621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60F2106-0560-4054-8E95-7923C24D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6138902"/>
              </p:ext>
            </p:extLst>
          </p:nvPr>
        </p:nvGraphicFramePr>
        <p:xfrm>
          <a:off x="140680" y="1674058"/>
          <a:ext cx="11919098" cy="518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6">
                  <a:extLst>
                    <a:ext uri="{9D8B030D-6E8A-4147-A177-3AD203B41FA5}">
                      <a16:colId xmlns="" xmlns:a16="http://schemas.microsoft.com/office/drawing/2014/main" val="4266050001"/>
                    </a:ext>
                  </a:extLst>
                </a:gridCol>
                <a:gridCol w="3148873">
                  <a:extLst>
                    <a:ext uri="{9D8B030D-6E8A-4147-A177-3AD203B41FA5}">
                      <a16:colId xmlns="" xmlns:a16="http://schemas.microsoft.com/office/drawing/2014/main" val="1878727214"/>
                    </a:ext>
                  </a:extLst>
                </a:gridCol>
                <a:gridCol w="3485843">
                  <a:extLst>
                    <a:ext uri="{9D8B030D-6E8A-4147-A177-3AD203B41FA5}">
                      <a16:colId xmlns="" xmlns:a16="http://schemas.microsoft.com/office/drawing/2014/main" val="2428832482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352100296"/>
                    </a:ext>
                  </a:extLst>
                </a:gridCol>
              </a:tblGrid>
              <a:tr h="747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Đới nóng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2 đới ôn hòa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+mj-lt"/>
                        </a:rPr>
                        <a:t>2 đới lạnh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3872561"/>
                  </a:ext>
                </a:extLst>
              </a:tr>
              <a:tr h="13831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Phạm vi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6185"/>
                  </a:ext>
                </a:extLst>
              </a:tr>
              <a:tr h="1514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 hậu</a:t>
                      </a:r>
                      <a:endParaRPr lang="en-US" sz="26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5385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524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83BE1A-B8F8-48E1-8635-FCD3213E44EB}"/>
              </a:ext>
            </a:extLst>
          </p:cNvPr>
          <p:cNvSpPr txBox="1"/>
          <p:nvPr/>
        </p:nvSpPr>
        <p:spPr>
          <a:xfrm>
            <a:off x="253217" y="5536906"/>
            <a:ext cx="1758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vật, 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36763" y="2743200"/>
            <a:ext cx="274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Nằm giữa hai đường chí tuyến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90689" y="4063218"/>
            <a:ext cx="274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Nhiệt độ cao và lượng mưa lớn.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2260209" y="5397306"/>
            <a:ext cx="287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Rừng nhiệt đới.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Sinh vật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rất đa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dạng.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8904849" y="2788982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Từ hai vòng cực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về hai cực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8958775" y="4109000"/>
            <a:ext cx="281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Vô cùng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khắc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nghiệt.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8707901" y="5372748"/>
            <a:ext cx="324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Thực vật thấp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lùn.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Động vật: gấu trắng, chim cánh cụt...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5627077" y="2788982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Từ hai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chí  tuyến  về hai vòng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cực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5681003" y="4109000"/>
            <a:ext cx="295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Mang tính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trung gian.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AE41EF-D406-4AA1-85E4-C61222F72822}"/>
              </a:ext>
            </a:extLst>
          </p:cNvPr>
          <p:cNvSpPr txBox="1"/>
          <p:nvPr/>
        </p:nvSpPr>
        <p:spPr>
          <a:xfrm>
            <a:off x="5430129" y="5372748"/>
            <a:ext cx="309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Thiên nhiên thay đổi rõ rệt.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Sinh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đa dạng.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19" grpId="0"/>
      <p:bldP spid="21" grpId="0"/>
      <p:bldP spid="22" grpId="0"/>
      <p:bldP spid="23" grpId="0"/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1" y="0"/>
            <a:ext cx="2269067" cy="1694438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3433001" y="200426"/>
            <a:ext cx="6096000" cy="1221974"/>
          </a:xfrm>
          <a:prstGeom prst="irregularSeal1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LUY ỆN TẬP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65383"/>
            <a:ext cx="573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HS khai thác thông tin SGK, GV chia lớp thành 4 đội chơi thực hiện nhiệm vụ sau: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 cầu: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Trong 5 phút, các đội chơi ghép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và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dán hình ảnh phù hợp vói 3 đới thiên nhiên.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Cử đại diện của đội lên bảng thuyết trình về nội dung bài tập của đội mình.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431" y="1663000"/>
            <a:ext cx="6095569" cy="48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679</Words>
  <PresentationFormat>Custom</PresentationFormat>
  <Paragraphs>170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2021-09-30T16:30:44Z</dcterms:modified>
</cp:coreProperties>
</file>