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70" r:id="rId8"/>
    <p:sldId id="262" r:id="rId9"/>
    <p:sldId id="263" r:id="rId10"/>
    <p:sldId id="265" r:id="rId11"/>
    <p:sldId id="271" r:id="rId12"/>
    <p:sldId id="272" r:id="rId13"/>
    <p:sldId id="273" r:id="rId14"/>
    <p:sldId id="274" r:id="rId15"/>
    <p:sldId id="275" r:id="rId16"/>
    <p:sldId id="267" r:id="rId17"/>
    <p:sldId id="325" r:id="rId18"/>
    <p:sldId id="321" r:id="rId19"/>
    <p:sldId id="322" r:id="rId20"/>
    <p:sldId id="323" r:id="rId21"/>
    <p:sldId id="324" r:id="rId22"/>
    <p:sldId id="326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061" autoAdjust="0"/>
  </p:normalViewPr>
  <p:slideViewPr>
    <p:cSldViewPr>
      <p:cViewPr varScale="1">
        <p:scale>
          <a:sx n="40" d="100"/>
          <a:sy n="40" d="100"/>
        </p:scale>
        <p:origin x="175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1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10496">
            <a:off x="-4869920" y="-5844060"/>
            <a:ext cx="17597912" cy="18471091"/>
          </a:xfrm>
          <a:custGeom>
            <a:avLst/>
            <a:gdLst/>
            <a:ahLst/>
            <a:cxnLst/>
            <a:rect l="l" t="t" r="r" b="b"/>
            <a:pathLst>
              <a:path w="17597912" h="18471091">
                <a:moveTo>
                  <a:pt x="0" y="0"/>
                </a:moveTo>
                <a:lnTo>
                  <a:pt x="17597913" y="0"/>
                </a:lnTo>
                <a:lnTo>
                  <a:pt x="17597913" y="18471091"/>
                </a:lnTo>
                <a:lnTo>
                  <a:pt x="0" y="184710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>
              <a:solidFill>
                <a:srgbClr val="C00000"/>
              </a:solidFill>
            </a:endParaRPr>
          </a:p>
        </p:txBody>
      </p:sp>
      <p:sp>
        <p:nvSpPr>
          <p:cNvPr id="3" name="Freeform 3"/>
          <p:cNvSpPr/>
          <p:nvPr/>
        </p:nvSpPr>
        <p:spPr>
          <a:xfrm rot="-10800000">
            <a:off x="3086100" y="4229100"/>
            <a:ext cx="12115800" cy="6057900"/>
          </a:xfrm>
          <a:custGeom>
            <a:avLst/>
            <a:gdLst/>
            <a:ahLst/>
            <a:cxnLst/>
            <a:rect l="l" t="t" r="r" b="b"/>
            <a:pathLst>
              <a:path w="12115800" h="6057900">
                <a:moveTo>
                  <a:pt x="0" y="0"/>
                </a:moveTo>
                <a:lnTo>
                  <a:pt x="12115800" y="0"/>
                </a:lnTo>
                <a:lnTo>
                  <a:pt x="12115800" y="6057900"/>
                </a:lnTo>
                <a:lnTo>
                  <a:pt x="0" y="6057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TextBox 4"/>
          <p:cNvSpPr txBox="1"/>
          <p:nvPr/>
        </p:nvSpPr>
        <p:spPr>
          <a:xfrm>
            <a:off x="1066800" y="2931282"/>
            <a:ext cx="16560809" cy="5886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273"/>
              </a:lnSpc>
              <a:spcBef>
                <a:spcPct val="0"/>
              </a:spcBef>
            </a:pPr>
            <a:r>
              <a:rPr lang="en-US" sz="13397" b="1" spc="616" dirty="0">
                <a:solidFill>
                  <a:srgbClr val="FFC00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CHẾ BIẾN VÀ BẢO QUẢN THỨC ĂN THỦY SẢN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43800" y="1469491"/>
            <a:ext cx="4530279" cy="1320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260"/>
              </a:lnSpc>
              <a:spcBef>
                <a:spcPct val="0"/>
              </a:spcBef>
            </a:pPr>
            <a:r>
              <a:rPr lang="en-US" sz="9000" b="1" spc="413" dirty="0">
                <a:solidFill>
                  <a:srgbClr val="C0000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BÀI 17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21879">
            <a:off x="10155566" y="-3905384"/>
            <a:ext cx="11286899" cy="11846936"/>
          </a:xfrm>
          <a:custGeom>
            <a:avLst/>
            <a:gdLst/>
            <a:ahLst/>
            <a:cxnLst/>
            <a:rect l="l" t="t" r="r" b="b"/>
            <a:pathLst>
              <a:path w="11286899" h="11846936">
                <a:moveTo>
                  <a:pt x="0" y="0"/>
                </a:moveTo>
                <a:lnTo>
                  <a:pt x="11286899" y="0"/>
                </a:lnTo>
                <a:lnTo>
                  <a:pt x="11286899" y="11846937"/>
                </a:lnTo>
                <a:lnTo>
                  <a:pt x="0" y="11846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352874" y="2247900"/>
            <a:ext cx="17561050" cy="7742132"/>
          </a:xfrm>
          <a:custGeom>
            <a:avLst/>
            <a:gdLst/>
            <a:ahLst/>
            <a:cxnLst/>
            <a:rect l="l" t="t" r="r" b="b"/>
            <a:pathLst>
              <a:path w="16834101" h="6460462">
                <a:moveTo>
                  <a:pt x="0" y="0"/>
                </a:moveTo>
                <a:lnTo>
                  <a:pt x="16834100" y="0"/>
                </a:lnTo>
                <a:lnTo>
                  <a:pt x="16834100" y="6460462"/>
                </a:lnTo>
                <a:lnTo>
                  <a:pt x="0" y="64604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5142" b="-15142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TextBox 4"/>
          <p:cNvSpPr txBox="1"/>
          <p:nvPr/>
        </p:nvSpPr>
        <p:spPr>
          <a:xfrm>
            <a:off x="1028700" y="329907"/>
            <a:ext cx="16230600" cy="1778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88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3. ỨNG DỤNG CÔNG NGHỆ SINH HỌC TRONG </a:t>
            </a:r>
          </a:p>
          <a:p>
            <a:pPr marL="0" lvl="0" indent="0" algn="ctr">
              <a:lnSpc>
                <a:spcPts val="7188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CHẾ BIẾN VÀ BẢO QUẢN THỨC ĂN THỦY SẢN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141315" y="3676434"/>
            <a:ext cx="17798406" cy="10445537"/>
            <a:chOff x="0" y="0"/>
            <a:chExt cx="3711233" cy="21780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11233" cy="2178050"/>
            </a:xfrm>
            <a:custGeom>
              <a:avLst/>
              <a:gdLst/>
              <a:ahLst/>
              <a:cxnLst/>
              <a:rect l="l" t="t" r="r" b="b"/>
              <a:pathLst>
                <a:path w="3711233" h="2178050">
                  <a:moveTo>
                    <a:pt x="3711233" y="0"/>
                  </a:moveTo>
                  <a:lnTo>
                    <a:pt x="3711233" y="2178050"/>
                  </a:lnTo>
                  <a:lnTo>
                    <a:pt x="1088390" y="2178050"/>
                  </a:lnTo>
                  <a:cubicBezTo>
                    <a:pt x="487680" y="2178050"/>
                    <a:pt x="0" y="1690370"/>
                    <a:pt x="0" y="1088390"/>
                  </a:cubicBezTo>
                  <a:cubicBezTo>
                    <a:pt x="0" y="487680"/>
                    <a:pt x="487680" y="0"/>
                    <a:pt x="1088390" y="0"/>
                  </a:cubicBezTo>
                  <a:lnTo>
                    <a:pt x="3711233" y="0"/>
                  </a:lnTo>
                  <a:close/>
                </a:path>
              </a:pathLst>
            </a:custGeom>
            <a:solidFill>
              <a:srgbClr val="F4F0E5"/>
            </a:solidFill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 rot="-932378">
            <a:off x="11576168" y="60409"/>
            <a:ext cx="5218606" cy="5734732"/>
          </a:xfrm>
          <a:custGeom>
            <a:avLst/>
            <a:gdLst/>
            <a:ahLst/>
            <a:cxnLst/>
            <a:rect l="l" t="t" r="r" b="b"/>
            <a:pathLst>
              <a:path w="5218606" h="5734732">
                <a:moveTo>
                  <a:pt x="0" y="0"/>
                </a:moveTo>
                <a:lnTo>
                  <a:pt x="5218606" y="0"/>
                </a:lnTo>
                <a:lnTo>
                  <a:pt x="5218606" y="5734731"/>
                </a:lnTo>
                <a:lnTo>
                  <a:pt x="0" y="5734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TextBox 5"/>
          <p:cNvSpPr txBox="1"/>
          <p:nvPr/>
        </p:nvSpPr>
        <p:spPr>
          <a:xfrm>
            <a:off x="-45027" y="200780"/>
            <a:ext cx="9105899" cy="362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188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3. ỨNG DỤNG CÔNG NGHỆ SINH HỌC TRONG </a:t>
            </a:r>
          </a:p>
          <a:p>
            <a:pPr marL="0" lvl="0" indent="0" algn="ctr">
              <a:lnSpc>
                <a:spcPts val="7188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CHẾ BIẾN VÀ BẢO QUẢN THỨC ĂN THỦY SẢN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844331" y="6462638"/>
            <a:ext cx="10344813" cy="32701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512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Trình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bày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ứng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dụng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công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nghệ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sinh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học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trong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chế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biến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và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bảo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quản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thức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ăn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thủy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sản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?</a:t>
            </a:r>
          </a:p>
          <a:p>
            <a:pPr marL="0" lvl="0" indent="0" algn="ctr">
              <a:lnSpc>
                <a:spcPts val="6512"/>
              </a:lnSpc>
              <a:spcBef>
                <a:spcPct val="0"/>
              </a:spcBef>
            </a:pPr>
            <a:endParaRPr lang="vi-VN" sz="4800" b="1" dirty="0">
              <a:solidFill>
                <a:srgbClr val="20274B"/>
              </a:solidFill>
              <a:latin typeface="Times New Roman" panose="02020603050405020304" pitchFamily="18" charset="0"/>
              <a:ea typeface="Public Sans"/>
              <a:cs typeface="Times New Roman" panose="02020603050405020304" pitchFamily="18" charset="0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02119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141315" y="3676434"/>
            <a:ext cx="17798406" cy="10445537"/>
            <a:chOff x="0" y="0"/>
            <a:chExt cx="3711233" cy="21780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11233" cy="2178050"/>
            </a:xfrm>
            <a:custGeom>
              <a:avLst/>
              <a:gdLst/>
              <a:ahLst/>
              <a:cxnLst/>
              <a:rect l="l" t="t" r="r" b="b"/>
              <a:pathLst>
                <a:path w="3711233" h="2178050">
                  <a:moveTo>
                    <a:pt x="3711233" y="0"/>
                  </a:moveTo>
                  <a:lnTo>
                    <a:pt x="3711233" y="2178050"/>
                  </a:lnTo>
                  <a:lnTo>
                    <a:pt x="1088390" y="2178050"/>
                  </a:lnTo>
                  <a:cubicBezTo>
                    <a:pt x="487680" y="2178050"/>
                    <a:pt x="0" y="1690370"/>
                    <a:pt x="0" y="1088390"/>
                  </a:cubicBezTo>
                  <a:cubicBezTo>
                    <a:pt x="0" y="487680"/>
                    <a:pt x="487680" y="0"/>
                    <a:pt x="1088390" y="0"/>
                  </a:cubicBezTo>
                  <a:lnTo>
                    <a:pt x="3711233" y="0"/>
                  </a:lnTo>
                  <a:close/>
                </a:path>
              </a:pathLst>
            </a:custGeom>
            <a:solidFill>
              <a:srgbClr val="F4F0E5"/>
            </a:solidFill>
          </p:spPr>
          <p:txBody>
            <a:bodyPr/>
            <a:lstStyle/>
            <a:p>
              <a:pPr algn="just"/>
              <a:endParaRPr lang="vi-VN">
                <a:latin typeface="+mj-lt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 rot="-932378">
            <a:off x="11576168" y="60409"/>
            <a:ext cx="5218606" cy="5734732"/>
          </a:xfrm>
          <a:custGeom>
            <a:avLst/>
            <a:gdLst/>
            <a:ahLst/>
            <a:cxnLst/>
            <a:rect l="l" t="t" r="r" b="b"/>
            <a:pathLst>
              <a:path w="5218606" h="5734732">
                <a:moveTo>
                  <a:pt x="0" y="0"/>
                </a:moveTo>
                <a:lnTo>
                  <a:pt x="5218606" y="0"/>
                </a:lnTo>
                <a:lnTo>
                  <a:pt x="5218606" y="5734731"/>
                </a:lnTo>
                <a:lnTo>
                  <a:pt x="0" y="5734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TextBox 5"/>
          <p:cNvSpPr txBox="1"/>
          <p:nvPr/>
        </p:nvSpPr>
        <p:spPr>
          <a:xfrm>
            <a:off x="-45027" y="200780"/>
            <a:ext cx="9105899" cy="362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188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3.1. ỨNG DỤNG </a:t>
            </a:r>
          </a:p>
          <a:p>
            <a:pPr marL="0" lvl="0" indent="0" algn="ctr">
              <a:lnSpc>
                <a:spcPts val="7188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CÔNG NGHỆ SINH HỌC TRONG CHẾ BIẾN </a:t>
            </a:r>
          </a:p>
          <a:p>
            <a:pPr marL="0" lvl="0" indent="0" algn="ctr">
              <a:lnSpc>
                <a:spcPts val="7188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THỨC ĂN THỦY SẢN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69580" y="5753100"/>
            <a:ext cx="9932962" cy="3284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6512"/>
              </a:lnSpc>
              <a:spcBef>
                <a:spcPct val="0"/>
              </a:spcBef>
            </a:pPr>
            <a:r>
              <a:rPr lang="en-US" sz="48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800" b="0" i="0" dirty="0">
                <a:solidFill>
                  <a:srgbClr val="081C36"/>
                </a:solidFill>
                <a:effectLst/>
                <a:latin typeface="+mj-lt"/>
              </a:rPr>
              <a:t>ông nghệ sinh học có thể ứng dụng để kéo dài thời gian bảo quản và tăng cường chất lượng của thức ăn thủy sản</a:t>
            </a:r>
            <a:r>
              <a:rPr lang="en-US" sz="4800" b="0" i="0" dirty="0">
                <a:solidFill>
                  <a:srgbClr val="081C36"/>
                </a:solidFill>
                <a:effectLst/>
                <a:latin typeface="+mj-lt"/>
              </a:rPr>
              <a:t> </a:t>
            </a:r>
            <a:r>
              <a:rPr lang="vi-VN" sz="4800" dirty="0">
                <a:solidFill>
                  <a:srgbClr val="081C36"/>
                </a:solidFill>
                <a:latin typeface="+mj-lt"/>
              </a:rPr>
              <a:t>như thế nào?</a:t>
            </a:r>
            <a:endParaRPr lang="en-US" sz="4800" b="1" dirty="0">
              <a:solidFill>
                <a:srgbClr val="20274B"/>
              </a:solidFill>
              <a:latin typeface="+mj-lt"/>
              <a:ea typeface="Public Sans"/>
              <a:cs typeface="Times New Roman" panose="02020603050405020304" pitchFamily="18" charset="0"/>
              <a:sym typeface="Public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924D2-4093-4DCF-096F-45761046406E}"/>
              </a:ext>
            </a:extLst>
          </p:cNvPr>
          <p:cNvSpPr txBox="1"/>
          <p:nvPr/>
        </p:nvSpPr>
        <p:spPr>
          <a:xfrm>
            <a:off x="68376" y="4958862"/>
            <a:ext cx="7901380" cy="2504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ts val="6512"/>
              </a:lnSpc>
              <a:spcBef>
                <a:spcPct val="0"/>
              </a:spcBef>
            </a:pP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Công nghệ thường được ứng dụng:</a:t>
            </a:r>
          </a:p>
          <a:p>
            <a:pPr marL="0" lvl="0" indent="0" algn="ctr">
              <a:lnSpc>
                <a:spcPts val="6512"/>
              </a:lnSpc>
              <a:spcBef>
                <a:spcPct val="0"/>
              </a:spcBef>
            </a:pP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công nghệ vi sinh </a:t>
            </a:r>
          </a:p>
          <a:p>
            <a:pPr marL="0" lvl="0" indent="0" algn="ctr">
              <a:lnSpc>
                <a:spcPts val="6512"/>
              </a:lnSpc>
              <a:spcBef>
                <a:spcPct val="0"/>
              </a:spcBef>
            </a:pP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và công nghệ </a:t>
            </a:r>
            <a:r>
              <a:rPr 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enzym</a:t>
            </a:r>
            <a:endParaRPr lang="vi-V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7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166028" y="3676434"/>
            <a:ext cx="17798406" cy="10445537"/>
            <a:chOff x="0" y="0"/>
            <a:chExt cx="3711233" cy="21780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11233" cy="2178050"/>
            </a:xfrm>
            <a:custGeom>
              <a:avLst/>
              <a:gdLst/>
              <a:ahLst/>
              <a:cxnLst/>
              <a:rect l="l" t="t" r="r" b="b"/>
              <a:pathLst>
                <a:path w="3711233" h="2178050">
                  <a:moveTo>
                    <a:pt x="3711233" y="0"/>
                  </a:moveTo>
                  <a:lnTo>
                    <a:pt x="3711233" y="2178050"/>
                  </a:lnTo>
                  <a:lnTo>
                    <a:pt x="1088390" y="2178050"/>
                  </a:lnTo>
                  <a:cubicBezTo>
                    <a:pt x="487680" y="2178050"/>
                    <a:pt x="0" y="1690370"/>
                    <a:pt x="0" y="1088390"/>
                  </a:cubicBezTo>
                  <a:cubicBezTo>
                    <a:pt x="0" y="487680"/>
                    <a:pt x="487680" y="0"/>
                    <a:pt x="1088390" y="0"/>
                  </a:cubicBezTo>
                  <a:lnTo>
                    <a:pt x="3711233" y="0"/>
                  </a:lnTo>
                  <a:close/>
                </a:path>
              </a:pathLst>
            </a:custGeom>
            <a:solidFill>
              <a:srgbClr val="F4F0E5"/>
            </a:solidFill>
          </p:spPr>
          <p:txBody>
            <a:bodyPr/>
            <a:lstStyle/>
            <a:p>
              <a:pPr algn="just"/>
              <a:endParaRPr lang="vi-VN">
                <a:latin typeface="+mj-lt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 rot="-932378">
            <a:off x="11576168" y="60409"/>
            <a:ext cx="5218606" cy="5734732"/>
          </a:xfrm>
          <a:custGeom>
            <a:avLst/>
            <a:gdLst/>
            <a:ahLst/>
            <a:cxnLst/>
            <a:rect l="l" t="t" r="r" b="b"/>
            <a:pathLst>
              <a:path w="5218606" h="5734732">
                <a:moveTo>
                  <a:pt x="0" y="0"/>
                </a:moveTo>
                <a:lnTo>
                  <a:pt x="5218606" y="0"/>
                </a:lnTo>
                <a:lnTo>
                  <a:pt x="5218606" y="5734731"/>
                </a:lnTo>
                <a:lnTo>
                  <a:pt x="0" y="5734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TextBox 5"/>
          <p:cNvSpPr txBox="1"/>
          <p:nvPr/>
        </p:nvSpPr>
        <p:spPr>
          <a:xfrm>
            <a:off x="-45027" y="200780"/>
            <a:ext cx="9105899" cy="362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188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3.1. ỨNG DỤNG </a:t>
            </a:r>
          </a:p>
          <a:p>
            <a:pPr marL="0" lvl="0" indent="0" algn="ctr">
              <a:lnSpc>
                <a:spcPts val="7188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CÔNG NGHỆ SINH HỌC TRONG CHẾ BIẾN </a:t>
            </a:r>
          </a:p>
          <a:p>
            <a:pPr marL="0" lvl="0" indent="0" algn="ctr">
              <a:lnSpc>
                <a:spcPts val="7188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THỨC ĂN THỦY SẢN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69580" y="5753100"/>
            <a:ext cx="9932962" cy="41218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6512"/>
              </a:lnSpc>
              <a:spcBef>
                <a:spcPct val="0"/>
              </a:spcBef>
            </a:pPr>
            <a:r>
              <a:rPr lang="en-US" sz="48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8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8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enzyme </a:t>
            </a:r>
          </a:p>
          <a:p>
            <a:pPr marL="0" lvl="0" indent="0" algn="just">
              <a:lnSpc>
                <a:spcPts val="6512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081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8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iúp</a:t>
            </a:r>
            <a:r>
              <a:rPr lang="en-US" sz="48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8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8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8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8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8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8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4800" b="0" i="0" dirty="0">
              <a:solidFill>
                <a:srgbClr val="081C3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ts val="6512"/>
              </a:lnSpc>
              <a:spcBef>
                <a:spcPct val="0"/>
              </a:spcBef>
            </a:pPr>
            <a:endParaRPr lang="en-US" sz="4800" b="0" i="0" dirty="0">
              <a:solidFill>
                <a:srgbClr val="081C3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ts val="6512"/>
              </a:lnSpc>
              <a:spcBef>
                <a:spcPct val="0"/>
              </a:spcBef>
            </a:pPr>
            <a:endParaRPr lang="en-US" sz="4800" b="1" dirty="0">
              <a:solidFill>
                <a:srgbClr val="20274B"/>
              </a:solidFill>
              <a:latin typeface="+mj-lt"/>
              <a:ea typeface="Public Sans"/>
              <a:cs typeface="Times New Roman" panose="02020603050405020304" pitchFamily="18" charset="0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68179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141315" y="3676434"/>
            <a:ext cx="17798406" cy="10445537"/>
            <a:chOff x="0" y="0"/>
            <a:chExt cx="3711233" cy="21780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11233" cy="2178050"/>
            </a:xfrm>
            <a:custGeom>
              <a:avLst/>
              <a:gdLst/>
              <a:ahLst/>
              <a:cxnLst/>
              <a:rect l="l" t="t" r="r" b="b"/>
              <a:pathLst>
                <a:path w="3711233" h="2178050">
                  <a:moveTo>
                    <a:pt x="3711233" y="0"/>
                  </a:moveTo>
                  <a:lnTo>
                    <a:pt x="3711233" y="2178050"/>
                  </a:lnTo>
                  <a:lnTo>
                    <a:pt x="1088390" y="2178050"/>
                  </a:lnTo>
                  <a:cubicBezTo>
                    <a:pt x="487680" y="2178050"/>
                    <a:pt x="0" y="1690370"/>
                    <a:pt x="0" y="1088390"/>
                  </a:cubicBezTo>
                  <a:cubicBezTo>
                    <a:pt x="0" y="487680"/>
                    <a:pt x="487680" y="0"/>
                    <a:pt x="1088390" y="0"/>
                  </a:cubicBezTo>
                  <a:lnTo>
                    <a:pt x="3711233" y="0"/>
                  </a:lnTo>
                  <a:close/>
                </a:path>
              </a:pathLst>
            </a:custGeom>
            <a:solidFill>
              <a:srgbClr val="F4F0E5"/>
            </a:solidFill>
          </p:spPr>
          <p:txBody>
            <a:bodyPr/>
            <a:lstStyle/>
            <a:p>
              <a:pPr algn="just"/>
              <a:endParaRPr lang="vi-VN">
                <a:latin typeface="+mj-lt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 rot="-932378">
            <a:off x="11576168" y="60409"/>
            <a:ext cx="5218606" cy="5734732"/>
          </a:xfrm>
          <a:custGeom>
            <a:avLst/>
            <a:gdLst/>
            <a:ahLst/>
            <a:cxnLst/>
            <a:rect l="l" t="t" r="r" b="b"/>
            <a:pathLst>
              <a:path w="5218606" h="5734732">
                <a:moveTo>
                  <a:pt x="0" y="0"/>
                </a:moveTo>
                <a:lnTo>
                  <a:pt x="5218606" y="0"/>
                </a:lnTo>
                <a:lnTo>
                  <a:pt x="5218606" y="5734731"/>
                </a:lnTo>
                <a:lnTo>
                  <a:pt x="0" y="5734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TextBox 5"/>
          <p:cNvSpPr txBox="1"/>
          <p:nvPr/>
        </p:nvSpPr>
        <p:spPr>
          <a:xfrm>
            <a:off x="-45027" y="200780"/>
            <a:ext cx="9105899" cy="362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188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3.2. ỨNG DỤNG </a:t>
            </a:r>
          </a:p>
          <a:p>
            <a:pPr marL="0" lvl="0" indent="0" algn="ctr">
              <a:lnSpc>
                <a:spcPts val="7188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CÔNG NGHỆ SINH HỌC TRONG BẢO QUẢN</a:t>
            </a:r>
          </a:p>
          <a:p>
            <a:pPr marL="0" lvl="0" indent="0" algn="ctr">
              <a:lnSpc>
                <a:spcPts val="7188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THỨC ĂN THỦY SẢN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69580" y="5753100"/>
            <a:ext cx="9932962" cy="2436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6512"/>
              </a:lnSpc>
              <a:spcBef>
                <a:spcPct val="0"/>
              </a:spcBef>
            </a:pPr>
            <a:r>
              <a:rPr lang="vi-VN" sz="48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 sử dụng vi khuẩn </a:t>
            </a:r>
            <a:r>
              <a:rPr lang="vi-VN" sz="48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probiotic</a:t>
            </a:r>
            <a:r>
              <a:rPr lang="vi-VN" sz="48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được tạo ra từ công nghệ sinh học mang lại những lợi ích gì</a:t>
            </a:r>
            <a:r>
              <a:rPr lang="en-US" sz="48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800" b="0" i="0" dirty="0">
              <a:solidFill>
                <a:srgbClr val="081C3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7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166028" y="3676434"/>
            <a:ext cx="17798406" cy="10445537"/>
            <a:chOff x="0" y="0"/>
            <a:chExt cx="3711233" cy="21780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11233" cy="2178050"/>
            </a:xfrm>
            <a:custGeom>
              <a:avLst/>
              <a:gdLst/>
              <a:ahLst/>
              <a:cxnLst/>
              <a:rect l="l" t="t" r="r" b="b"/>
              <a:pathLst>
                <a:path w="3711233" h="2178050">
                  <a:moveTo>
                    <a:pt x="3711233" y="0"/>
                  </a:moveTo>
                  <a:lnTo>
                    <a:pt x="3711233" y="2178050"/>
                  </a:lnTo>
                  <a:lnTo>
                    <a:pt x="1088390" y="2178050"/>
                  </a:lnTo>
                  <a:cubicBezTo>
                    <a:pt x="487680" y="2178050"/>
                    <a:pt x="0" y="1690370"/>
                    <a:pt x="0" y="1088390"/>
                  </a:cubicBezTo>
                  <a:cubicBezTo>
                    <a:pt x="0" y="487680"/>
                    <a:pt x="487680" y="0"/>
                    <a:pt x="1088390" y="0"/>
                  </a:cubicBezTo>
                  <a:lnTo>
                    <a:pt x="3711233" y="0"/>
                  </a:lnTo>
                  <a:close/>
                </a:path>
              </a:pathLst>
            </a:custGeom>
            <a:solidFill>
              <a:srgbClr val="F4F0E5"/>
            </a:solidFill>
          </p:spPr>
          <p:txBody>
            <a:bodyPr/>
            <a:lstStyle/>
            <a:p>
              <a:pPr algn="just"/>
              <a:endParaRPr lang="vi-VN">
                <a:latin typeface="+mj-lt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 rot="-932378">
            <a:off x="11576168" y="60409"/>
            <a:ext cx="5218606" cy="5734732"/>
          </a:xfrm>
          <a:custGeom>
            <a:avLst/>
            <a:gdLst/>
            <a:ahLst/>
            <a:cxnLst/>
            <a:rect l="l" t="t" r="r" b="b"/>
            <a:pathLst>
              <a:path w="5218606" h="5734732">
                <a:moveTo>
                  <a:pt x="0" y="0"/>
                </a:moveTo>
                <a:lnTo>
                  <a:pt x="5218606" y="0"/>
                </a:lnTo>
                <a:lnTo>
                  <a:pt x="5218606" y="5734731"/>
                </a:lnTo>
                <a:lnTo>
                  <a:pt x="0" y="5734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TextBox 5"/>
          <p:cNvSpPr txBox="1"/>
          <p:nvPr/>
        </p:nvSpPr>
        <p:spPr>
          <a:xfrm>
            <a:off x="-45027" y="200780"/>
            <a:ext cx="9105899" cy="362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188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3.2. ỨNG DỤNG </a:t>
            </a:r>
          </a:p>
          <a:p>
            <a:pPr marL="0" lvl="0" indent="0" algn="ctr">
              <a:lnSpc>
                <a:spcPts val="7188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CÔNG NGHỆ SINH HỌC TRONG BẢO QUẢN</a:t>
            </a:r>
          </a:p>
          <a:p>
            <a:pPr marL="0" lvl="0" indent="0" algn="ctr">
              <a:lnSpc>
                <a:spcPts val="7188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THỨC ĂN THỦY SẢN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6358891"/>
            <a:ext cx="8618220" cy="16371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512"/>
              </a:lnSpc>
              <a:spcBef>
                <a:spcPct val="0"/>
              </a:spcBef>
            </a:pPr>
            <a:r>
              <a:rPr lang="en-US" sz="54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54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54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54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54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54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54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i="0" dirty="0" err="1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5400" b="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20274B"/>
              </a:solidFill>
              <a:latin typeface="+mj-lt"/>
              <a:ea typeface="Public Sans"/>
              <a:cs typeface="Times New Roman" panose="02020603050405020304" pitchFamily="18" charset="0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55378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16383">
            <a:off x="756857" y="1293998"/>
            <a:ext cx="6451368" cy="3457325"/>
          </a:xfrm>
          <a:custGeom>
            <a:avLst/>
            <a:gdLst/>
            <a:ahLst/>
            <a:cxnLst/>
            <a:rect l="l" t="t" r="r" b="b"/>
            <a:pathLst>
              <a:path w="6451368" h="3457325">
                <a:moveTo>
                  <a:pt x="0" y="0"/>
                </a:moveTo>
                <a:lnTo>
                  <a:pt x="6451369" y="0"/>
                </a:lnTo>
                <a:lnTo>
                  <a:pt x="6451369" y="3457325"/>
                </a:lnTo>
                <a:lnTo>
                  <a:pt x="0" y="34573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759147" y="4190784"/>
            <a:ext cx="16769706" cy="10445537"/>
            <a:chOff x="0" y="0"/>
            <a:chExt cx="3496733" cy="21780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96733" cy="2178050"/>
            </a:xfrm>
            <a:custGeom>
              <a:avLst/>
              <a:gdLst/>
              <a:ahLst/>
              <a:cxnLst/>
              <a:rect l="l" t="t" r="r" b="b"/>
              <a:pathLst>
                <a:path w="3496733" h="2178050">
                  <a:moveTo>
                    <a:pt x="3496733" y="0"/>
                  </a:moveTo>
                  <a:lnTo>
                    <a:pt x="3496733" y="2178050"/>
                  </a:lnTo>
                  <a:lnTo>
                    <a:pt x="1088390" y="2178050"/>
                  </a:lnTo>
                  <a:cubicBezTo>
                    <a:pt x="487680" y="2178050"/>
                    <a:pt x="0" y="1690370"/>
                    <a:pt x="0" y="1088390"/>
                  </a:cubicBezTo>
                  <a:cubicBezTo>
                    <a:pt x="0" y="487680"/>
                    <a:pt x="487680" y="0"/>
                    <a:pt x="1088390" y="0"/>
                  </a:cubicBezTo>
                  <a:lnTo>
                    <a:pt x="3496733" y="0"/>
                  </a:lnTo>
                  <a:close/>
                </a:path>
              </a:pathLst>
            </a:custGeom>
            <a:solidFill>
              <a:srgbClr val="F4F0E5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354241" y="1623306"/>
            <a:ext cx="7442359" cy="1312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925"/>
              </a:lnSpc>
              <a:spcBef>
                <a:spcPct val="0"/>
              </a:spcBef>
            </a:pPr>
            <a:r>
              <a:rPr lang="en-US" sz="7200" b="1" u="none" dirty="0">
                <a:solidFill>
                  <a:srgbClr val="6281E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THẢO LUẬN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221480" y="5660361"/>
            <a:ext cx="9258102" cy="4284311"/>
            <a:chOff x="-1077240" y="211874"/>
            <a:chExt cx="12344136" cy="571241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TextBox 7"/>
            <p:cNvSpPr txBox="1"/>
            <p:nvPr/>
          </p:nvSpPr>
          <p:spPr>
            <a:xfrm>
              <a:off x="-1077240" y="2157188"/>
              <a:ext cx="12312875" cy="3767100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marL="429380" lvl="1" algn="l">
                <a:lnSpc>
                  <a:spcPts val="5568"/>
                </a:lnSpc>
              </a:pP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-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Phương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pháp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chế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biến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và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phương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pháp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bảo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quản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thức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ăn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thủy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sản</a:t>
              </a:r>
              <a:endParaRPr lang="en-US" sz="44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endParaRPr>
            </a:p>
            <a:p>
              <a:pPr marL="429380" lvl="1" algn="l">
                <a:lnSpc>
                  <a:spcPts val="5568"/>
                </a:lnSpc>
                <a:spcBef>
                  <a:spcPct val="0"/>
                </a:spcBef>
              </a:pP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-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Ứng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dụng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công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nghệ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vào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bảo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quản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và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chế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biến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thức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ăn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thủy</a:t>
              </a:r>
              <a:r>
                <a:rPr lang="en-US" sz="44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4400" b="1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sản</a:t>
              </a:r>
              <a:endParaRPr lang="en-US" sz="44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045979" y="211874"/>
              <a:ext cx="12312875" cy="179205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412"/>
                </a:lnSpc>
                <a:spcBef>
                  <a:spcPct val="0"/>
                </a:spcBef>
              </a:pPr>
              <a:r>
                <a:rPr lang="en-US" sz="4400" b="1" u="none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Lập</a:t>
              </a:r>
              <a:r>
                <a:rPr lang="en-US" sz="4400" b="1" u="none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 </a:t>
              </a:r>
              <a:r>
                <a:rPr lang="en-US" sz="4400" b="1" u="none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nhóm</a:t>
              </a:r>
              <a:r>
                <a:rPr lang="en-US" sz="4400" b="1" u="none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 </a:t>
              </a:r>
              <a:r>
                <a:rPr lang="en-US" sz="4400" b="1" u="none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gồm</a:t>
              </a:r>
              <a:r>
                <a:rPr lang="en-US" sz="4400" b="1" u="none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 </a:t>
              </a:r>
              <a:r>
                <a:rPr lang="en-US" sz="4400" b="1" u="none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hai</a:t>
              </a:r>
              <a:r>
                <a:rPr lang="en-US" sz="4400" b="1" u="none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 </a:t>
              </a:r>
              <a:r>
                <a:rPr lang="en-US" sz="4400" b="1" u="none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hoặc</a:t>
              </a:r>
              <a:r>
                <a:rPr lang="en-US" sz="4400" b="1" u="none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 </a:t>
              </a:r>
              <a:r>
                <a:rPr lang="en-US" sz="4400" b="1" u="none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ba</a:t>
              </a:r>
              <a:r>
                <a:rPr lang="en-US" sz="4400" b="1" u="none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 </a:t>
              </a:r>
              <a:r>
                <a:rPr lang="en-US" sz="4400" b="1" u="none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học</a:t>
              </a:r>
              <a:r>
                <a:rPr lang="en-US" sz="4400" b="1" u="none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 </a:t>
              </a:r>
              <a:r>
                <a:rPr lang="en-US" sz="4400" b="1" u="none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sinh</a:t>
              </a:r>
              <a:r>
                <a:rPr lang="en-US" sz="4400" b="1" u="none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, </a:t>
              </a:r>
              <a:r>
                <a:rPr lang="en-US" sz="4400" b="1" u="none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thảo</a:t>
              </a:r>
              <a:r>
                <a:rPr lang="en-US" sz="4400" b="1" u="none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 </a:t>
              </a:r>
              <a:r>
                <a:rPr lang="en-US" sz="4400" b="1" u="none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luận</a:t>
              </a:r>
              <a:r>
                <a:rPr lang="en-US" sz="4400" b="1" u="none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 </a:t>
              </a:r>
              <a:r>
                <a:rPr lang="en-US" sz="4400" b="1" u="none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nhanh</a:t>
              </a:r>
              <a:r>
                <a:rPr lang="en-US" sz="4400" b="1" u="none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 </a:t>
              </a:r>
              <a:r>
                <a:rPr lang="en-US" sz="4400" b="1" u="none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những</a:t>
              </a:r>
              <a:r>
                <a:rPr lang="en-US" sz="4400" b="1" u="none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 ý </a:t>
              </a:r>
              <a:r>
                <a:rPr lang="en-US" sz="4400" b="1" u="none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dưới</a:t>
              </a:r>
              <a:r>
                <a:rPr lang="en-US" sz="4400" b="1" u="none" dirty="0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 </a:t>
              </a:r>
              <a:r>
                <a:rPr lang="en-US" sz="4400" b="1" u="none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đây</a:t>
              </a:r>
              <a:endParaRPr lang="en-US" sz="4400" b="1" u="none" dirty="0">
                <a:solidFill>
                  <a:srgbClr val="20274B"/>
                </a:solidFill>
                <a:latin typeface="Times New Roman" panose="02020603050405020304" pitchFamily="18" charset="0"/>
                <a:ea typeface="Public Sans Bold"/>
                <a:cs typeface="Times New Roman" panose="02020603050405020304" pitchFamily="18" charset="0"/>
                <a:sym typeface="Public Sans 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1153193">
            <a:off x="13267035" y="7193689"/>
            <a:ext cx="2199466" cy="2308600"/>
          </a:xfrm>
          <a:custGeom>
            <a:avLst/>
            <a:gdLst/>
            <a:ahLst/>
            <a:cxnLst/>
            <a:rect l="l" t="t" r="r" b="b"/>
            <a:pathLst>
              <a:path w="2199466" h="2308600">
                <a:moveTo>
                  <a:pt x="0" y="0"/>
                </a:moveTo>
                <a:lnTo>
                  <a:pt x="2199467" y="0"/>
                </a:lnTo>
                <a:lnTo>
                  <a:pt x="2199467" y="2308600"/>
                </a:lnTo>
                <a:lnTo>
                  <a:pt x="0" y="2308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 rot="2700000" flipH="1">
            <a:off x="8013479" y="2745822"/>
            <a:ext cx="2587030" cy="2842890"/>
          </a:xfrm>
          <a:custGeom>
            <a:avLst/>
            <a:gdLst/>
            <a:ahLst/>
            <a:cxnLst/>
            <a:rect l="l" t="t" r="r" b="b"/>
            <a:pathLst>
              <a:path w="2587030" h="2842890">
                <a:moveTo>
                  <a:pt x="2587030" y="0"/>
                </a:moveTo>
                <a:lnTo>
                  <a:pt x="0" y="0"/>
                </a:lnTo>
                <a:lnTo>
                  <a:pt x="0" y="2842890"/>
                </a:lnTo>
                <a:lnTo>
                  <a:pt x="2587030" y="2842890"/>
                </a:lnTo>
                <a:lnTo>
                  <a:pt x="258703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5151018" y="0"/>
            <a:ext cx="16515184" cy="10287000"/>
            <a:chOff x="0" y="0"/>
            <a:chExt cx="3496733" cy="21780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96733" cy="2178050"/>
            </a:xfrm>
            <a:custGeom>
              <a:avLst/>
              <a:gdLst/>
              <a:ahLst/>
              <a:cxnLst/>
              <a:rect l="l" t="t" r="r" b="b"/>
              <a:pathLst>
                <a:path w="3496733" h="2178050">
                  <a:moveTo>
                    <a:pt x="3496733" y="0"/>
                  </a:moveTo>
                  <a:lnTo>
                    <a:pt x="3496733" y="2178050"/>
                  </a:lnTo>
                  <a:lnTo>
                    <a:pt x="1088390" y="2178050"/>
                  </a:lnTo>
                  <a:cubicBezTo>
                    <a:pt x="487680" y="2178050"/>
                    <a:pt x="0" y="1690370"/>
                    <a:pt x="0" y="1088390"/>
                  </a:cubicBezTo>
                  <a:cubicBezTo>
                    <a:pt x="0" y="487680"/>
                    <a:pt x="487680" y="0"/>
                    <a:pt x="1088390" y="0"/>
                  </a:cubicBezTo>
                  <a:lnTo>
                    <a:pt x="3496733" y="0"/>
                  </a:lnTo>
                  <a:close/>
                </a:path>
              </a:pathLst>
            </a:custGeom>
            <a:solidFill>
              <a:srgbClr val="F4F0E5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4718208"/>
            <a:ext cx="8115300" cy="2716690"/>
            <a:chOff x="0" y="257175"/>
            <a:chExt cx="10820400" cy="3622253"/>
          </a:xfrm>
          <a:noFill/>
        </p:grpSpPr>
        <p:sp>
          <p:nvSpPr>
            <p:cNvPr id="5" name="TextBox 5"/>
            <p:cNvSpPr txBox="1"/>
            <p:nvPr/>
          </p:nvSpPr>
          <p:spPr>
            <a:xfrm>
              <a:off x="0" y="257175"/>
              <a:ext cx="10820400" cy="186375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925"/>
                </a:lnSpc>
                <a:spcBef>
                  <a:spcPct val="0"/>
                </a:spcBef>
              </a:pPr>
              <a:r>
                <a:rPr lang="en-US" sz="11500" b="1" u="none" dirty="0">
                  <a:solidFill>
                    <a:srgbClr val="002060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CỦNG CỐ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118274"/>
              <a:ext cx="8857635" cy="76115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7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658600" y="2497651"/>
            <a:ext cx="6306244" cy="2193766"/>
            <a:chOff x="0" y="-96943"/>
            <a:chExt cx="7612984" cy="2925020"/>
          </a:xfrm>
        </p:grpSpPr>
        <p:sp>
          <p:nvSpPr>
            <p:cNvPr id="8" name="TextBox 8"/>
            <p:cNvSpPr txBox="1"/>
            <p:nvPr/>
          </p:nvSpPr>
          <p:spPr>
            <a:xfrm>
              <a:off x="0" y="1123851"/>
              <a:ext cx="7612984" cy="17042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79"/>
                </a:lnSpc>
              </a:pPr>
              <a:r>
                <a:rPr lang="en-US" sz="3699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Sách</a:t>
              </a:r>
              <a:r>
                <a:rPr lang="en-US" sz="3699" b="1" dirty="0">
                  <a:solidFill>
                    <a:srgbClr val="FFFFFF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3699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giáo</a:t>
              </a:r>
              <a:r>
                <a:rPr lang="en-US" sz="3699" b="1" dirty="0">
                  <a:solidFill>
                    <a:srgbClr val="FFFFFF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khoa </a:t>
              </a:r>
              <a:r>
                <a:rPr lang="en-US" sz="3699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Công</a:t>
              </a:r>
              <a:r>
                <a:rPr lang="en-US" sz="3699" b="1" dirty="0">
                  <a:solidFill>
                    <a:srgbClr val="FFFFFF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3699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nghệ</a:t>
              </a:r>
              <a:r>
                <a:rPr lang="en-US" sz="3699" b="1" dirty="0">
                  <a:solidFill>
                    <a:srgbClr val="FFFFFF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12 </a:t>
              </a:r>
              <a:r>
                <a:rPr lang="en-US" sz="3699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Bộ</a:t>
              </a:r>
              <a:r>
                <a:rPr lang="en-US" sz="3699" b="1" dirty="0">
                  <a:solidFill>
                    <a:srgbClr val="FFFFFF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3699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Cánh</a:t>
              </a:r>
              <a:r>
                <a:rPr lang="en-US" sz="3699" b="1" dirty="0">
                  <a:solidFill>
                    <a:srgbClr val="FFFFFF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 </a:t>
              </a:r>
              <a:r>
                <a:rPr lang="en-US" sz="3699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diều</a:t>
              </a:r>
              <a:r>
                <a:rPr lang="en-US" sz="3699" b="1" dirty="0">
                  <a:solidFill>
                    <a:srgbClr val="FFFFFF"/>
                  </a:solidFill>
                  <a:latin typeface="Times New Roman" panose="02020603050405020304" pitchFamily="18" charset="0"/>
                  <a:ea typeface="Public Sans"/>
                  <a:cs typeface="Times New Roman" panose="02020603050405020304" pitchFamily="18" charset="0"/>
                  <a:sym typeface="Public Sans"/>
                </a:rPr>
                <a:t>, internet, ...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6943"/>
              <a:ext cx="7612984" cy="96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019"/>
                </a:lnSpc>
                <a:spcBef>
                  <a:spcPct val="0"/>
                </a:spcBef>
              </a:pPr>
              <a:r>
                <a:rPr lang="en-US" sz="4299" b="1" u="none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Nguồn</a:t>
              </a:r>
              <a:r>
                <a:rPr lang="en-US" sz="4299" b="1" u="none" dirty="0">
                  <a:solidFill>
                    <a:srgbClr val="FFFFFF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 </a:t>
              </a:r>
              <a:r>
                <a:rPr lang="en-US" sz="4299" b="1" u="none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tham</a:t>
              </a:r>
              <a:r>
                <a:rPr lang="en-US" sz="4299" b="1" u="none" dirty="0">
                  <a:solidFill>
                    <a:srgbClr val="FFFFFF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 </a:t>
              </a:r>
              <a:r>
                <a:rPr lang="en-US" sz="4299" b="1" u="none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Public Sans Bold"/>
                  <a:cs typeface="Times New Roman" panose="02020603050405020304" pitchFamily="18" charset="0"/>
                  <a:sym typeface="Public Sans Bold"/>
                </a:rPr>
                <a:t>khảo</a:t>
              </a:r>
              <a:endParaRPr lang="en-US" sz="4299" b="1" u="none" dirty="0">
                <a:solidFill>
                  <a:srgbClr val="FFFFFF"/>
                </a:solidFill>
                <a:latin typeface="Times New Roman" panose="02020603050405020304" pitchFamily="18" charset="0"/>
                <a:ea typeface="Public Sans Bold"/>
                <a:cs typeface="Times New Roman" panose="02020603050405020304" pitchFamily="18" charset="0"/>
                <a:sym typeface="Public Sa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664831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0569EE-46EA-F29C-72DA-89B1060539A2}"/>
              </a:ext>
            </a:extLst>
          </p:cNvPr>
          <p:cNvCxnSpPr/>
          <p:nvPr/>
        </p:nvCxnSpPr>
        <p:spPr>
          <a:xfrm>
            <a:off x="-723900" y="9791700"/>
            <a:ext cx="19735800" cy="0"/>
          </a:xfrm>
          <a:prstGeom prst="line">
            <a:avLst/>
          </a:prstGeom>
          <a:ln w="38100">
            <a:solidFill>
              <a:srgbClr val="133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3" name="TextBox 4">
            <a:extLst>
              <a:ext uri="{FF2B5EF4-FFF2-40B4-BE49-F238E27FC236}">
                <a16:creationId xmlns:a16="http://schemas.microsoft.com/office/drawing/2014/main" id="{2C035F67-5863-8FAF-B0DF-DB0FBAED5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151698"/>
            <a:ext cx="13182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alt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7381E-6A04-0796-BB7A-12E24E8FB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67393"/>
            <a:ext cx="16840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vi-VN" altLang="vi-VN" sz="5400" b="1" dirty="0">
                <a:latin typeface="Times New Roman" panose="02020603050405020304" pitchFamily="18" charset="0"/>
              </a:rPr>
              <a:t>Câu </a:t>
            </a:r>
            <a:r>
              <a:rPr lang="en-US" alt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vi-VN" sz="5400" b="1" dirty="0"/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5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2DAC41-FBAA-B80A-C73F-DCD1A398D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64050"/>
            <a:ext cx="17907000" cy="42473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34925" algn="just">
              <a:spcBef>
                <a:spcPts val="600"/>
              </a:spcBef>
              <a:spcAft>
                <a:spcPts val="600"/>
              </a:spcAft>
              <a:buFontTx/>
              <a:buAutoNum type="alphaUcPeriod"/>
              <a:defRPr/>
            </a:pPr>
            <a:r>
              <a:rPr lang="en-US" alt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</a:p>
          <a:p>
            <a:pPr indent="57150" algn="just">
              <a:spcBef>
                <a:spcPts val="600"/>
              </a:spcBef>
              <a:spcAft>
                <a:spcPts val="600"/>
              </a:spcAft>
              <a:buFontTx/>
              <a:buAutoNum type="alphaUcPeriod"/>
              <a:defRPr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7150" algn="just">
              <a:spcBef>
                <a:spcPts val="600"/>
              </a:spcBef>
              <a:spcAft>
                <a:spcPts val="600"/>
              </a:spcAft>
              <a:buFontTx/>
              <a:buAutoNum type="alphaUcPeriod"/>
              <a:defRPr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925" algn="just">
              <a:spcBef>
                <a:spcPts val="600"/>
              </a:spcBef>
              <a:spcAft>
                <a:spcPts val="600"/>
              </a:spcAft>
              <a:buFontTx/>
              <a:buAutoNum type="alphaUcPeriod"/>
              <a:defRPr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F604CB1-9D84-DB49-7764-D6612FE65BBD}"/>
              </a:ext>
            </a:extLst>
          </p:cNvPr>
          <p:cNvSpPr/>
          <p:nvPr/>
        </p:nvSpPr>
        <p:spPr>
          <a:xfrm>
            <a:off x="762000" y="6587708"/>
            <a:ext cx="981076" cy="92392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327" name="TextBox 8">
            <a:extLst>
              <a:ext uri="{FF2B5EF4-FFF2-40B4-BE49-F238E27FC236}">
                <a16:creationId xmlns:a16="http://schemas.microsoft.com/office/drawing/2014/main" id="{912B8963-12A2-F3DF-5F13-26816E963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932497"/>
            <a:ext cx="6324600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6000" b="1" dirty="0">
                <a:solidFill>
                  <a:srgbClr val="133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0569EE-46EA-F29C-72DA-89B1060539A2}"/>
              </a:ext>
            </a:extLst>
          </p:cNvPr>
          <p:cNvCxnSpPr/>
          <p:nvPr/>
        </p:nvCxnSpPr>
        <p:spPr>
          <a:xfrm>
            <a:off x="-723900" y="9791700"/>
            <a:ext cx="19735800" cy="0"/>
          </a:xfrm>
          <a:prstGeom prst="line">
            <a:avLst/>
          </a:prstGeom>
          <a:ln w="38100">
            <a:solidFill>
              <a:srgbClr val="133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3" name="TextBox 4">
            <a:extLst>
              <a:ext uri="{FF2B5EF4-FFF2-40B4-BE49-F238E27FC236}">
                <a16:creationId xmlns:a16="http://schemas.microsoft.com/office/drawing/2014/main" id="{2C035F67-5863-8FAF-B0DF-DB0FBAED5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1100138"/>
            <a:ext cx="13182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alt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7381E-6A04-0796-BB7A-12E24E8FB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170113"/>
            <a:ext cx="16840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vi-VN" altLang="vi-VN" sz="5400" b="1" dirty="0">
                <a:latin typeface="Times New Roman" panose="02020603050405020304" pitchFamily="18" charset="0"/>
              </a:rPr>
              <a:t>Câu </a:t>
            </a:r>
            <a:r>
              <a:rPr lang="en-US" altLang="vi-VN" sz="5400" b="1" dirty="0">
                <a:latin typeface="Times New Roman" panose="02020603050405020304" pitchFamily="18" charset="0"/>
              </a:rPr>
              <a:t>2.</a:t>
            </a:r>
            <a:r>
              <a:rPr lang="en-US" altLang="vi-VN" sz="5400" b="1" dirty="0"/>
              <a:t> </a:t>
            </a:r>
            <a:r>
              <a:rPr 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ăn thủy sản được chế biến công nghiệp: </a:t>
            </a:r>
            <a:endParaRPr lang="vi-V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vi-VN" sz="5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2DAC41-FBAA-B80A-C73F-DCD1A398D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92450"/>
            <a:ext cx="17907000" cy="678647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Tx/>
              <a:buAutoNum type="alphaUcPeriod"/>
              <a:defRPr/>
            </a:pPr>
            <a:r>
              <a:rPr lang="en-US" alt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Phù hợp cho cá bé.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AutoNum type="alphaUcPeriod"/>
              <a:defRPr/>
            </a:pPr>
            <a:r>
              <a:rPr lang="en-US" alt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Phù hợp cho động vật thủy sản trên 1 tháng tuổi.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AutoNum type="alphaUcPeriod"/>
              <a:defRPr/>
            </a:pPr>
            <a:r>
              <a:rPr lang="en-US" alt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ứng đầy đủ nhu cầu khác nhau của động vật thủy sản theo từng độ tuổi và kích cỡ khác nhau.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AutoNum type="alphaUcPeriod"/>
              <a:defRPr/>
            </a:pPr>
            <a:r>
              <a:rPr lang="en-US" alt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Phù hợp cho động vật thủy sản lớn.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defRPr/>
            </a:pP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AutoNum type="alphaUcPeriod"/>
              <a:defRPr/>
            </a:pPr>
            <a:endParaRPr lang="vi-VN" alt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F604CB1-9D84-DB49-7764-D6612FE65BBD}"/>
              </a:ext>
            </a:extLst>
          </p:cNvPr>
          <p:cNvSpPr/>
          <p:nvPr/>
        </p:nvSpPr>
        <p:spPr>
          <a:xfrm>
            <a:off x="-45720" y="5275581"/>
            <a:ext cx="981076" cy="92392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327" name="TextBox 8">
            <a:extLst>
              <a:ext uri="{FF2B5EF4-FFF2-40B4-BE49-F238E27FC236}">
                <a16:creationId xmlns:a16="http://schemas.microsoft.com/office/drawing/2014/main" id="{912B8963-12A2-F3DF-5F13-26816E963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-119063"/>
            <a:ext cx="6324600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6000" b="1">
                <a:solidFill>
                  <a:srgbClr val="133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</p:spTree>
    <p:extLst>
      <p:ext uri="{BB962C8B-B14F-4D97-AF65-F5344CB8AC3E}">
        <p14:creationId xmlns:p14="http://schemas.microsoft.com/office/powerpoint/2010/main" val="2115680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10496">
            <a:off x="-4869920" y="-5844060"/>
            <a:ext cx="17597912" cy="18471091"/>
          </a:xfrm>
          <a:custGeom>
            <a:avLst/>
            <a:gdLst/>
            <a:ahLst/>
            <a:cxnLst/>
            <a:rect l="l" t="t" r="r" b="b"/>
            <a:pathLst>
              <a:path w="17597912" h="18471091">
                <a:moveTo>
                  <a:pt x="0" y="0"/>
                </a:moveTo>
                <a:lnTo>
                  <a:pt x="17597913" y="0"/>
                </a:lnTo>
                <a:lnTo>
                  <a:pt x="17597913" y="18471091"/>
                </a:lnTo>
                <a:lnTo>
                  <a:pt x="0" y="184710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-10800000">
            <a:off x="3086100" y="4229100"/>
            <a:ext cx="12115800" cy="6057900"/>
          </a:xfrm>
          <a:custGeom>
            <a:avLst/>
            <a:gdLst/>
            <a:ahLst/>
            <a:cxnLst/>
            <a:rect l="l" t="t" r="r" b="b"/>
            <a:pathLst>
              <a:path w="12115800" h="6057900">
                <a:moveTo>
                  <a:pt x="0" y="0"/>
                </a:moveTo>
                <a:lnTo>
                  <a:pt x="12115800" y="0"/>
                </a:lnTo>
                <a:lnTo>
                  <a:pt x="12115800" y="6057900"/>
                </a:lnTo>
                <a:lnTo>
                  <a:pt x="0" y="6057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9622415" h="5200611">
                <a:moveTo>
                  <a:pt x="0" y="0"/>
                </a:moveTo>
                <a:lnTo>
                  <a:pt x="9622415" y="0"/>
                </a:lnTo>
                <a:lnTo>
                  <a:pt x="9622415" y="5200611"/>
                </a:lnTo>
                <a:lnTo>
                  <a:pt x="0" y="52006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046" r="-4046"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55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0569EE-46EA-F29C-72DA-89B1060539A2}"/>
              </a:ext>
            </a:extLst>
          </p:cNvPr>
          <p:cNvCxnSpPr/>
          <p:nvPr/>
        </p:nvCxnSpPr>
        <p:spPr>
          <a:xfrm>
            <a:off x="-723900" y="9791700"/>
            <a:ext cx="19735800" cy="0"/>
          </a:xfrm>
          <a:prstGeom prst="line">
            <a:avLst/>
          </a:prstGeom>
          <a:ln w="38100">
            <a:solidFill>
              <a:srgbClr val="133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3" name="TextBox 4">
            <a:extLst>
              <a:ext uri="{FF2B5EF4-FFF2-40B4-BE49-F238E27FC236}">
                <a16:creationId xmlns:a16="http://schemas.microsoft.com/office/drawing/2014/main" id="{2C035F67-5863-8FAF-B0DF-DB0FBAED5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1900238"/>
            <a:ext cx="13182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alt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7381E-6A04-0796-BB7A-12E24E8FB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970213"/>
            <a:ext cx="16840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vi-VN" altLang="vi-VN" sz="5400" b="1" dirty="0">
                <a:latin typeface="Times New Roman" panose="02020603050405020304" pitchFamily="18" charset="0"/>
              </a:rPr>
              <a:t>Câu </a:t>
            </a:r>
            <a:r>
              <a:rPr lang="en-US" altLang="vi-VN" sz="5400" b="1" dirty="0">
                <a:latin typeface="Times New Roman" panose="02020603050405020304" pitchFamily="18" charset="0"/>
              </a:rPr>
              <a:t>3.</a:t>
            </a:r>
            <a:r>
              <a:rPr lang="en-US" altLang="vi-VN" sz="5400" b="1" dirty="0"/>
              <a:t> </a:t>
            </a:r>
            <a:r>
              <a:rPr 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ăn thủy sản chế biến thủ công thì:</a:t>
            </a:r>
            <a:endParaRPr lang="en-US" altLang="vi-VN" sz="5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2DAC41-FBAA-B80A-C73F-DCD1A398D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121150"/>
            <a:ext cx="16840200" cy="42473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Tx/>
              <a:buAutoNum type="alphaUcPeriod"/>
              <a:defRPr/>
            </a:pPr>
            <a:r>
              <a:rPr lang="en-US" alt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AutoNum type="alphaUcPeriod"/>
              <a:defRPr/>
            </a:pPr>
            <a:r>
              <a:rPr lang="en-US" alt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AutoNum type="alphaUcPeriod"/>
              <a:defRPr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AutoNum type="alphaUcPeriod"/>
              <a:defRPr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7" name="TextBox 8">
            <a:extLst>
              <a:ext uri="{FF2B5EF4-FFF2-40B4-BE49-F238E27FC236}">
                <a16:creationId xmlns:a16="http://schemas.microsoft.com/office/drawing/2014/main" id="{912B8963-12A2-F3DF-5F13-26816E963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681037"/>
            <a:ext cx="6324600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6000" b="1">
                <a:solidFill>
                  <a:srgbClr val="133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E05BA4-7C51-EA7A-5ADD-C2AE62DB2439}"/>
              </a:ext>
            </a:extLst>
          </p:cNvPr>
          <p:cNvSpPr/>
          <p:nvPr/>
        </p:nvSpPr>
        <p:spPr>
          <a:xfrm>
            <a:off x="975360" y="5279312"/>
            <a:ext cx="981076" cy="92392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73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0569EE-46EA-F29C-72DA-89B1060539A2}"/>
              </a:ext>
            </a:extLst>
          </p:cNvPr>
          <p:cNvCxnSpPr/>
          <p:nvPr/>
        </p:nvCxnSpPr>
        <p:spPr>
          <a:xfrm>
            <a:off x="-723900" y="9791700"/>
            <a:ext cx="19735800" cy="0"/>
          </a:xfrm>
          <a:prstGeom prst="line">
            <a:avLst/>
          </a:prstGeom>
          <a:ln w="38100">
            <a:solidFill>
              <a:srgbClr val="133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3" name="TextBox 4">
            <a:extLst>
              <a:ext uri="{FF2B5EF4-FFF2-40B4-BE49-F238E27FC236}">
                <a16:creationId xmlns:a16="http://schemas.microsoft.com/office/drawing/2014/main" id="{2C035F67-5863-8FAF-B0DF-DB0FBAED5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1785938"/>
            <a:ext cx="13182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alt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7381E-6A04-0796-BB7A-12E24E8FB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2974589"/>
            <a:ext cx="1683258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vi-VN" altLang="vi-VN" sz="5200" b="1" dirty="0">
                <a:latin typeface="Times New Roman" panose="02020603050405020304" pitchFamily="18" charset="0"/>
              </a:rPr>
              <a:t>Câu </a:t>
            </a:r>
            <a:r>
              <a:rPr lang="en-US" altLang="vi-VN" sz="5200" b="1" dirty="0">
                <a:latin typeface="Times New Roman" panose="02020603050405020304" pitchFamily="18" charset="0"/>
              </a:rPr>
              <a:t>4.</a:t>
            </a:r>
            <a:r>
              <a:rPr lang="en-US" altLang="vi-VN" sz="5200" b="1" dirty="0"/>
              <a:t> </a:t>
            </a:r>
            <a:r>
              <a:rPr lang="en-US" altLang="vi-VN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5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2DAC41-FBAA-B80A-C73F-DCD1A398D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" y="5275581"/>
            <a:ext cx="16966882" cy="42473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Tx/>
              <a:buAutoNum type="alphaUcPeriod"/>
              <a:defRPr/>
            </a:pPr>
            <a:r>
              <a:rPr lang="en-US" alt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AutoNum type="alphaUcPeriod"/>
              <a:defRPr/>
            </a:pPr>
            <a:r>
              <a:rPr lang="en-US" alt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AutoNum type="alphaUcPeriod"/>
              <a:defRPr/>
            </a:pPr>
            <a:r>
              <a:rPr lang="en-US" alt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AutoNum type="alphaUcPeriod"/>
              <a:defRPr/>
            </a:pPr>
            <a:r>
              <a:rPr lang="en-US" alt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alt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F604CB1-9D84-DB49-7764-D6612FE65BBD}"/>
              </a:ext>
            </a:extLst>
          </p:cNvPr>
          <p:cNvSpPr/>
          <p:nvPr/>
        </p:nvSpPr>
        <p:spPr>
          <a:xfrm>
            <a:off x="685800" y="5410200"/>
            <a:ext cx="981076" cy="92392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327" name="TextBox 8">
            <a:extLst>
              <a:ext uri="{FF2B5EF4-FFF2-40B4-BE49-F238E27FC236}">
                <a16:creationId xmlns:a16="http://schemas.microsoft.com/office/drawing/2014/main" id="{912B8963-12A2-F3DF-5F13-26816E963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566737"/>
            <a:ext cx="6324600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6000" b="1" dirty="0">
                <a:solidFill>
                  <a:srgbClr val="133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</p:spTree>
    <p:extLst>
      <p:ext uri="{BB962C8B-B14F-4D97-AF65-F5344CB8AC3E}">
        <p14:creationId xmlns:p14="http://schemas.microsoft.com/office/powerpoint/2010/main" val="413285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6193350" y="0"/>
            <a:ext cx="16515184" cy="10287000"/>
            <a:chOff x="0" y="0"/>
            <a:chExt cx="3496733" cy="21780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96733" cy="2178050"/>
            </a:xfrm>
            <a:custGeom>
              <a:avLst/>
              <a:gdLst/>
              <a:ahLst/>
              <a:cxnLst/>
              <a:rect l="l" t="t" r="r" b="b"/>
              <a:pathLst>
                <a:path w="3496733" h="2178050">
                  <a:moveTo>
                    <a:pt x="3496733" y="0"/>
                  </a:moveTo>
                  <a:lnTo>
                    <a:pt x="3496733" y="2178050"/>
                  </a:lnTo>
                  <a:lnTo>
                    <a:pt x="1088390" y="2178050"/>
                  </a:lnTo>
                  <a:cubicBezTo>
                    <a:pt x="487680" y="2178050"/>
                    <a:pt x="0" y="1690370"/>
                    <a:pt x="0" y="1088390"/>
                  </a:cubicBezTo>
                  <a:cubicBezTo>
                    <a:pt x="0" y="487680"/>
                    <a:pt x="487680" y="0"/>
                    <a:pt x="1088390" y="0"/>
                  </a:cubicBezTo>
                  <a:lnTo>
                    <a:pt x="3496733" y="0"/>
                  </a:lnTo>
                  <a:close/>
                </a:path>
              </a:pathLst>
            </a:custGeom>
            <a:solidFill>
              <a:srgbClr val="F4F0E5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28074" y="4183722"/>
            <a:ext cx="8115300" cy="2644501"/>
            <a:chOff x="0" y="353427"/>
            <a:chExt cx="10820400" cy="3526001"/>
          </a:xfrm>
          <a:noFill/>
        </p:grpSpPr>
        <p:sp>
          <p:nvSpPr>
            <p:cNvPr id="5" name="TextBox 5"/>
            <p:cNvSpPr txBox="1"/>
            <p:nvPr/>
          </p:nvSpPr>
          <p:spPr>
            <a:xfrm>
              <a:off x="0" y="353427"/>
              <a:ext cx="10820400" cy="1471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lIns="0" tIns="0" rIns="0" bIns="0" rtlCol="0" anchor="t">
              <a:spAutoFit/>
            </a:bodyPr>
            <a:lstStyle/>
            <a:p>
              <a:pPr algn="ctr" eaLnBrk="1" fontAlgn="auto" hangingPunct="1">
                <a:lnSpc>
                  <a:spcPts val="9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VỀ NHÀ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118274"/>
              <a:ext cx="8857635" cy="76115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7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EFC63D9-5002-7F66-81F2-73C80FD0ADAD}"/>
              </a:ext>
            </a:extLst>
          </p:cNvPr>
          <p:cNvSpPr/>
          <p:nvPr/>
        </p:nvSpPr>
        <p:spPr>
          <a:xfrm>
            <a:off x="10314214" y="0"/>
            <a:ext cx="7973786" cy="29439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lại kiến thức </a:t>
            </a:r>
            <a:r>
              <a:rPr lang="en-US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403916-5B15-A6EC-3D97-B05AC15CF3DF}"/>
              </a:ext>
            </a:extLst>
          </p:cNvPr>
          <p:cNvSpPr/>
          <p:nvPr/>
        </p:nvSpPr>
        <p:spPr>
          <a:xfrm>
            <a:off x="9144000" y="3246256"/>
            <a:ext cx="9144000" cy="2943903"/>
          </a:xfrm>
          <a:prstGeom prst="roundRect">
            <a:avLst/>
          </a:prstGeom>
          <a:solidFill>
            <a:srgbClr val="D7F9F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vận </a:t>
            </a:r>
            <a:r>
              <a:rPr lang="en-US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F09637B-7016-2B47-5F23-1968B1EE3D4E}"/>
              </a:ext>
            </a:extLst>
          </p:cNvPr>
          <p:cNvSpPr/>
          <p:nvPr/>
        </p:nvSpPr>
        <p:spPr>
          <a:xfrm>
            <a:off x="3886200" y="6939707"/>
            <a:ext cx="14631558" cy="33320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và tìm hiểu trước nội dung 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7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THỨC ĂN THUỶ SẢN</a:t>
            </a:r>
          </a:p>
        </p:txBody>
      </p:sp>
    </p:spTree>
    <p:extLst>
      <p:ext uri="{BB962C8B-B14F-4D97-AF65-F5344CB8AC3E}">
        <p14:creationId xmlns:p14="http://schemas.microsoft.com/office/powerpoint/2010/main" val="396656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676788" y="-50808"/>
            <a:ext cx="19964788" cy="10388616"/>
            <a:chOff x="0" y="0"/>
            <a:chExt cx="4185765" cy="21780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85765" cy="2178050"/>
            </a:xfrm>
            <a:custGeom>
              <a:avLst/>
              <a:gdLst/>
              <a:ahLst/>
              <a:cxnLst/>
              <a:rect l="l" t="t" r="r" b="b"/>
              <a:pathLst>
                <a:path w="4185765" h="2178050">
                  <a:moveTo>
                    <a:pt x="4185765" y="0"/>
                  </a:moveTo>
                  <a:lnTo>
                    <a:pt x="4185765" y="2178050"/>
                  </a:lnTo>
                  <a:lnTo>
                    <a:pt x="1088390" y="2178050"/>
                  </a:lnTo>
                  <a:cubicBezTo>
                    <a:pt x="487680" y="2178050"/>
                    <a:pt x="0" y="1690370"/>
                    <a:pt x="0" y="1088390"/>
                  </a:cubicBezTo>
                  <a:cubicBezTo>
                    <a:pt x="0" y="487680"/>
                    <a:pt x="487680" y="0"/>
                    <a:pt x="1088390" y="0"/>
                  </a:cubicBezTo>
                  <a:lnTo>
                    <a:pt x="4185765" y="0"/>
                  </a:lnTo>
                  <a:close/>
                </a:path>
              </a:pathLst>
            </a:custGeom>
            <a:solidFill>
              <a:srgbClr val="F4F0E5"/>
            </a:solidFill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537566"/>
            <a:ext cx="125349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927"/>
              </a:lnSpc>
              <a:spcBef>
                <a:spcPct val="0"/>
              </a:spcBef>
            </a:pPr>
            <a:r>
              <a:rPr lang="en-US" sz="9600" b="1" u="none" dirty="0">
                <a:solidFill>
                  <a:srgbClr val="6281E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MỤC TIÊU HỌC TẬP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3854739"/>
            <a:ext cx="13563600" cy="1161232"/>
            <a:chOff x="0" y="0"/>
            <a:chExt cx="16245291" cy="1548308"/>
          </a:xfrm>
        </p:grpSpPr>
        <p:sp>
          <p:nvSpPr>
            <p:cNvPr id="6" name="TextBox 6"/>
            <p:cNvSpPr txBox="1"/>
            <p:nvPr/>
          </p:nvSpPr>
          <p:spPr>
            <a:xfrm>
              <a:off x="1171556" y="129117"/>
              <a:ext cx="15073735" cy="14191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079"/>
                </a:lnSpc>
              </a:pP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Mô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tả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được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một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số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phương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pháp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bảo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quản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chế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biến</a:t>
              </a:r>
              <a:endParaRPr lang="en-US" sz="4800" dirty="0">
                <a:solidFill>
                  <a:srgbClr val="20274B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917556" cy="963084"/>
            </a:xfrm>
            <a:custGeom>
              <a:avLst/>
              <a:gdLst/>
              <a:ahLst/>
              <a:cxnLst/>
              <a:rect l="l" t="t" r="r" b="b"/>
              <a:pathLst>
                <a:path w="917556" h="963084">
                  <a:moveTo>
                    <a:pt x="0" y="0"/>
                  </a:moveTo>
                  <a:lnTo>
                    <a:pt x="917556" y="0"/>
                  </a:lnTo>
                  <a:lnTo>
                    <a:pt x="917556" y="963084"/>
                  </a:lnTo>
                  <a:lnTo>
                    <a:pt x="0" y="963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898680"/>
            <a:ext cx="13563600" cy="2083263"/>
            <a:chOff x="0" y="-9525"/>
            <a:chExt cx="16245291" cy="2777685"/>
          </a:xfrm>
        </p:grpSpPr>
        <p:sp>
          <p:nvSpPr>
            <p:cNvPr id="9" name="TextBox 9"/>
            <p:cNvSpPr txBox="1"/>
            <p:nvPr/>
          </p:nvSpPr>
          <p:spPr>
            <a:xfrm>
              <a:off x="1171556" y="-9525"/>
              <a:ext cx="15073735" cy="2777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ct val="150000"/>
                </a:lnSpc>
              </a:pP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Trình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bày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được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ứng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dụng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CNSH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trong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bảo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quản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chế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biến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thức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ăn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thủy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sản</a:t>
              </a:r>
              <a:endParaRPr lang="en-US" sz="4800" dirty="0">
                <a:solidFill>
                  <a:srgbClr val="20274B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547158"/>
              <a:ext cx="917556" cy="963084"/>
            </a:xfrm>
            <a:custGeom>
              <a:avLst/>
              <a:gdLst/>
              <a:ahLst/>
              <a:cxnLst/>
              <a:rect l="l" t="t" r="r" b="b"/>
              <a:pathLst>
                <a:path w="917556" h="963084">
                  <a:moveTo>
                    <a:pt x="0" y="0"/>
                  </a:moveTo>
                  <a:lnTo>
                    <a:pt x="917556" y="0"/>
                  </a:lnTo>
                  <a:lnTo>
                    <a:pt x="917556" y="963084"/>
                  </a:lnTo>
                  <a:lnTo>
                    <a:pt x="0" y="963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457" y="7015168"/>
            <a:ext cx="13609167" cy="2083263"/>
            <a:chOff x="0" y="-9525"/>
            <a:chExt cx="16299867" cy="2777685"/>
          </a:xfrm>
        </p:grpSpPr>
        <p:sp>
          <p:nvSpPr>
            <p:cNvPr id="12" name="TextBox 12"/>
            <p:cNvSpPr txBox="1"/>
            <p:nvPr/>
          </p:nvSpPr>
          <p:spPr>
            <a:xfrm>
              <a:off x="1226132" y="-9525"/>
              <a:ext cx="15073735" cy="2777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ct val="150000"/>
                </a:lnSpc>
              </a:pP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Thực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hiện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một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số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phương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pháo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bảo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quản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,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chế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biến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thưc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ăn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thủy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sản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ở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quy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mô</a:t>
              </a:r>
              <a:r>
                <a:rPr lang="en-US" sz="4800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 </a:t>
              </a:r>
              <a:r>
                <a:rPr lang="en-US" sz="4800" dirty="0" err="1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nhỏ</a:t>
              </a:r>
              <a:endParaRPr lang="en-US" sz="4800" dirty="0">
                <a:solidFill>
                  <a:srgbClr val="20274B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endParaRPr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18558"/>
              <a:ext cx="917556" cy="963084"/>
            </a:xfrm>
            <a:custGeom>
              <a:avLst/>
              <a:gdLst/>
              <a:ahLst/>
              <a:cxnLst/>
              <a:rect l="l" t="t" r="r" b="b"/>
              <a:pathLst>
                <a:path w="917556" h="963084">
                  <a:moveTo>
                    <a:pt x="0" y="0"/>
                  </a:moveTo>
                  <a:lnTo>
                    <a:pt x="917556" y="0"/>
                  </a:lnTo>
                  <a:lnTo>
                    <a:pt x="917556" y="963084"/>
                  </a:lnTo>
                  <a:lnTo>
                    <a:pt x="0" y="963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 rot="703910" flipH="1">
            <a:off x="12792537" y="1678703"/>
            <a:ext cx="3764510" cy="3891880"/>
          </a:xfrm>
          <a:custGeom>
            <a:avLst/>
            <a:gdLst/>
            <a:ahLst/>
            <a:cxnLst/>
            <a:rect l="l" t="t" r="r" b="b"/>
            <a:pathLst>
              <a:path w="3764510" h="3891880">
                <a:moveTo>
                  <a:pt x="3764510" y="0"/>
                </a:moveTo>
                <a:lnTo>
                  <a:pt x="0" y="0"/>
                </a:lnTo>
                <a:lnTo>
                  <a:pt x="0" y="3891880"/>
                </a:lnTo>
                <a:lnTo>
                  <a:pt x="3764510" y="3891880"/>
                </a:lnTo>
                <a:lnTo>
                  <a:pt x="376451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TextBox 15"/>
          <p:cNvSpPr txBox="1"/>
          <p:nvPr/>
        </p:nvSpPr>
        <p:spPr>
          <a:xfrm>
            <a:off x="1028700" y="2360535"/>
            <a:ext cx="11125228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74"/>
              </a:lnSpc>
              <a:spcBef>
                <a:spcPct val="0"/>
              </a:spcBef>
            </a:pPr>
            <a:r>
              <a:rPr lang="en-US" sz="4400" b="1" u="none" dirty="0" err="1">
                <a:latin typeface="Times New Roman" panose="02020603050405020304" pitchFamily="18" charset="0"/>
                <a:ea typeface="Public Sans Bold Italics"/>
                <a:cs typeface="Times New Roman" panose="02020603050405020304" pitchFamily="18" charset="0"/>
                <a:sym typeface="Public Sans Bold Italics"/>
              </a:rPr>
              <a:t>Học</a:t>
            </a:r>
            <a:r>
              <a:rPr lang="en-US" sz="4400" b="1" u="none" dirty="0">
                <a:latin typeface="Times New Roman" panose="02020603050405020304" pitchFamily="18" charset="0"/>
                <a:ea typeface="Public Sans Bold Italics"/>
                <a:cs typeface="Times New Roman" panose="02020603050405020304" pitchFamily="18" charset="0"/>
                <a:sym typeface="Public Sans Bold Italics"/>
              </a:rPr>
              <a:t> </a:t>
            </a:r>
            <a:r>
              <a:rPr lang="en-US" sz="4400" b="1" u="none" dirty="0" err="1">
                <a:latin typeface="Times New Roman" panose="02020603050405020304" pitchFamily="18" charset="0"/>
                <a:ea typeface="Public Sans Bold Italics"/>
                <a:cs typeface="Times New Roman" panose="02020603050405020304" pitchFamily="18" charset="0"/>
                <a:sym typeface="Public Sans Bold Italics"/>
              </a:rPr>
              <a:t>sinh</a:t>
            </a:r>
            <a:r>
              <a:rPr lang="en-US" sz="4400" b="1" u="none" dirty="0">
                <a:latin typeface="Times New Roman" panose="02020603050405020304" pitchFamily="18" charset="0"/>
                <a:ea typeface="Public Sans Bold Italics"/>
                <a:cs typeface="Times New Roman" panose="02020603050405020304" pitchFamily="18" charset="0"/>
                <a:sym typeface="Public Sans Bold Italics"/>
              </a:rPr>
              <a:t> </a:t>
            </a:r>
            <a:r>
              <a:rPr lang="en-US" sz="4400" b="1" u="none" dirty="0" err="1">
                <a:latin typeface="Times New Roman" panose="02020603050405020304" pitchFamily="18" charset="0"/>
                <a:ea typeface="Public Sans Bold Italics"/>
                <a:cs typeface="Times New Roman" panose="02020603050405020304" pitchFamily="18" charset="0"/>
                <a:sym typeface="Public Sans Bold Italics"/>
              </a:rPr>
              <a:t>có</a:t>
            </a:r>
            <a:r>
              <a:rPr lang="en-US" sz="4400" b="1" u="none" dirty="0">
                <a:latin typeface="Times New Roman" panose="02020603050405020304" pitchFamily="18" charset="0"/>
                <a:ea typeface="Public Sans Bold Italics"/>
                <a:cs typeface="Times New Roman" panose="02020603050405020304" pitchFamily="18" charset="0"/>
                <a:sym typeface="Public Sans Bold Italics"/>
              </a:rPr>
              <a:t> </a:t>
            </a:r>
            <a:r>
              <a:rPr lang="en-US" sz="4400" b="1" u="none" dirty="0" err="1">
                <a:latin typeface="Times New Roman" panose="02020603050405020304" pitchFamily="18" charset="0"/>
                <a:ea typeface="Public Sans Bold Italics"/>
                <a:cs typeface="Times New Roman" panose="02020603050405020304" pitchFamily="18" charset="0"/>
                <a:sym typeface="Public Sans Bold Italics"/>
              </a:rPr>
              <a:t>thể</a:t>
            </a:r>
            <a:endParaRPr lang="en-US" sz="4400" b="1" u="none" dirty="0">
              <a:latin typeface="Times New Roman" panose="02020603050405020304" pitchFamily="18" charset="0"/>
              <a:ea typeface="Public Sans Bold Italics"/>
              <a:cs typeface="Times New Roman" panose="02020603050405020304" pitchFamily="18" charset="0"/>
              <a:sym typeface="Public Sans Bold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34340" y="1076325"/>
            <a:ext cx="8446167" cy="1237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830"/>
              </a:lnSpc>
              <a:spcBef>
                <a:spcPct val="0"/>
              </a:spcBef>
            </a:pPr>
            <a:r>
              <a:rPr lang="en-US" sz="5400" b="1" u="none" spc="437" dirty="0">
                <a:solidFill>
                  <a:srgbClr val="6281E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CÁC CHỦ ĐỀ CẦN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1060" y="5715469"/>
            <a:ext cx="6589429" cy="2640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30"/>
              </a:lnSpc>
              <a:spcBef>
                <a:spcPct val="0"/>
              </a:spcBef>
            </a:pPr>
            <a:r>
              <a:rPr lang="en-US" sz="5400" b="1" spc="437" dirty="0">
                <a:solidFill>
                  <a:srgbClr val="6281E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THẢO LUẬN</a:t>
            </a:r>
          </a:p>
          <a:p>
            <a:pPr marL="0" lvl="0" indent="0" algn="ctr">
              <a:lnSpc>
                <a:spcPts val="10830"/>
              </a:lnSpc>
              <a:spcBef>
                <a:spcPct val="0"/>
              </a:spcBef>
            </a:pPr>
            <a:endParaRPr lang="en-US" sz="5400" b="1" spc="437" dirty="0">
              <a:solidFill>
                <a:srgbClr val="6281E0"/>
              </a:solidFill>
              <a:latin typeface="Times New Roman" panose="02020603050405020304" pitchFamily="18" charset="0"/>
              <a:ea typeface="Bernoru SemiCondensed"/>
              <a:cs typeface="Times New Roman" panose="02020603050405020304" pitchFamily="18" charset="0"/>
              <a:sym typeface="Bernoru SemiCondense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13832" y="3475855"/>
            <a:ext cx="677824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</a:pPr>
            <a:r>
              <a:rPr lang="en-US" sz="4000" b="1" u="none" dirty="0">
                <a:solidFill>
                  <a:srgbClr val="20274B"/>
                </a:solidFill>
                <a:latin typeface="Times New Roman" panose="02020603050405020304" pitchFamily="18" charset="0"/>
                <a:ea typeface="Public Sans Bold"/>
                <a:cs typeface="Times New Roman" panose="02020603050405020304" pitchFamily="18" charset="0"/>
                <a:sym typeface="Public Sans Bold"/>
              </a:rPr>
              <a:t>Trong </a:t>
            </a:r>
            <a:r>
              <a:rPr lang="en-US" sz="4000" b="1" u="none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 Bold"/>
                <a:cs typeface="Times New Roman" panose="02020603050405020304" pitchFamily="18" charset="0"/>
                <a:sym typeface="Public Sans Bold"/>
              </a:rPr>
              <a:t>phần</a:t>
            </a:r>
            <a:r>
              <a:rPr lang="en-US" sz="4000" b="1" u="none" dirty="0">
                <a:solidFill>
                  <a:srgbClr val="20274B"/>
                </a:solidFill>
                <a:latin typeface="Times New Roman" panose="02020603050405020304" pitchFamily="18" charset="0"/>
                <a:ea typeface="Public Sans Bold"/>
                <a:cs typeface="Times New Roman" panose="02020603050405020304" pitchFamily="18" charset="0"/>
                <a:sym typeface="Public Sans Bold"/>
              </a:rPr>
              <a:t> </a:t>
            </a:r>
            <a:r>
              <a:rPr lang="en-US" sz="4000" b="1" u="none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 Bold"/>
                <a:cs typeface="Times New Roman" panose="02020603050405020304" pitchFamily="18" charset="0"/>
                <a:sym typeface="Public Sans Bold"/>
              </a:rPr>
              <a:t>này</a:t>
            </a:r>
            <a:r>
              <a:rPr lang="en-US" sz="4000" b="1" u="none" dirty="0">
                <a:solidFill>
                  <a:srgbClr val="20274B"/>
                </a:solidFill>
                <a:latin typeface="Times New Roman" panose="02020603050405020304" pitchFamily="18" charset="0"/>
                <a:ea typeface="Public Sans Bold"/>
                <a:cs typeface="Times New Roman" panose="02020603050405020304" pitchFamily="18" charset="0"/>
                <a:sym typeface="Public Sans Bold"/>
              </a:rPr>
              <a:t>, </a:t>
            </a:r>
            <a:r>
              <a:rPr lang="en-US" sz="4000" b="1" u="none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 Bold"/>
                <a:cs typeface="Times New Roman" panose="02020603050405020304" pitchFamily="18" charset="0"/>
                <a:sym typeface="Public Sans Bold"/>
              </a:rPr>
              <a:t>chúng</a:t>
            </a:r>
            <a:r>
              <a:rPr lang="en-US" sz="4000" b="1" u="none" dirty="0">
                <a:solidFill>
                  <a:srgbClr val="20274B"/>
                </a:solidFill>
                <a:latin typeface="Times New Roman" panose="02020603050405020304" pitchFamily="18" charset="0"/>
                <a:ea typeface="Public Sans Bold"/>
                <a:cs typeface="Times New Roman" panose="02020603050405020304" pitchFamily="18" charset="0"/>
                <a:sym typeface="Public Sans Bold"/>
              </a:rPr>
              <a:t> ta </a:t>
            </a:r>
            <a:r>
              <a:rPr lang="en-US" sz="4000" b="1" u="none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 Bold"/>
                <a:cs typeface="Times New Roman" panose="02020603050405020304" pitchFamily="18" charset="0"/>
                <a:sym typeface="Public Sans Bold"/>
              </a:rPr>
              <a:t>sẽ</a:t>
            </a:r>
            <a:endParaRPr lang="en-US" sz="4000" b="1" u="none" dirty="0">
              <a:solidFill>
                <a:srgbClr val="20274B"/>
              </a:solidFill>
              <a:latin typeface="Times New Roman" panose="02020603050405020304" pitchFamily="18" charset="0"/>
              <a:ea typeface="Public Sans Bold"/>
              <a:cs typeface="Times New Roman" panose="02020603050405020304" pitchFamily="18" charset="0"/>
              <a:sym typeface="Public Sans Bold"/>
            </a:endParaRPr>
          </a:p>
          <a:p>
            <a:pPr marL="0" lvl="0" indent="0" algn="ctr">
              <a:lnSpc>
                <a:spcPts val="4199"/>
              </a:lnSpc>
            </a:pPr>
            <a:r>
              <a:rPr lang="en-US" sz="4000" b="1" u="none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 Bold"/>
                <a:cs typeface="Times New Roman" panose="02020603050405020304" pitchFamily="18" charset="0"/>
                <a:sym typeface="Public Sans Bold"/>
              </a:rPr>
              <a:t>đề</a:t>
            </a:r>
            <a:r>
              <a:rPr lang="en-US" sz="4000" b="1" u="none" dirty="0">
                <a:solidFill>
                  <a:srgbClr val="20274B"/>
                </a:solidFill>
                <a:latin typeface="Times New Roman" panose="02020603050405020304" pitchFamily="18" charset="0"/>
                <a:ea typeface="Public Sans Bold"/>
                <a:cs typeface="Times New Roman" panose="02020603050405020304" pitchFamily="18" charset="0"/>
                <a:sym typeface="Public Sans Bold"/>
              </a:rPr>
              <a:t> </a:t>
            </a:r>
            <a:r>
              <a:rPr lang="en-US" sz="4000" b="1" u="none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 Bold"/>
                <a:cs typeface="Times New Roman" panose="02020603050405020304" pitchFamily="18" charset="0"/>
                <a:sym typeface="Public Sans Bold"/>
              </a:rPr>
              <a:t>cập</a:t>
            </a:r>
            <a:r>
              <a:rPr lang="en-US" sz="4000" b="1" u="none" dirty="0">
                <a:solidFill>
                  <a:srgbClr val="20274B"/>
                </a:solidFill>
                <a:latin typeface="Times New Roman" panose="02020603050405020304" pitchFamily="18" charset="0"/>
                <a:ea typeface="Public Sans Bold"/>
                <a:cs typeface="Times New Roman" panose="02020603050405020304" pitchFamily="18" charset="0"/>
                <a:sym typeface="Public Sans Bold"/>
              </a:rPr>
              <a:t> </a:t>
            </a:r>
            <a:r>
              <a:rPr lang="en-US" sz="4000" b="1" u="none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 Bold"/>
                <a:cs typeface="Times New Roman" panose="02020603050405020304" pitchFamily="18" charset="0"/>
                <a:sym typeface="Public Sans Bold"/>
              </a:rPr>
              <a:t>đến</a:t>
            </a:r>
            <a:r>
              <a:rPr lang="en-US" sz="4000" b="1" u="none" dirty="0">
                <a:solidFill>
                  <a:srgbClr val="20274B"/>
                </a:solidFill>
                <a:latin typeface="Times New Roman" panose="02020603050405020304" pitchFamily="18" charset="0"/>
                <a:ea typeface="Public Sans Bold"/>
                <a:cs typeface="Times New Roman" panose="02020603050405020304" pitchFamily="18" charset="0"/>
                <a:sym typeface="Public Sans Bold"/>
              </a:rPr>
              <a:t> </a:t>
            </a:r>
            <a:r>
              <a:rPr lang="en-US" sz="4000" b="1" u="none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 Bold"/>
                <a:cs typeface="Times New Roman" panose="02020603050405020304" pitchFamily="18" charset="0"/>
                <a:sym typeface="Public Sans Bold"/>
              </a:rPr>
              <a:t>các</a:t>
            </a:r>
            <a:r>
              <a:rPr lang="en-US" sz="4000" b="1" u="none" dirty="0">
                <a:solidFill>
                  <a:srgbClr val="20274B"/>
                </a:solidFill>
                <a:latin typeface="Times New Roman" panose="02020603050405020304" pitchFamily="18" charset="0"/>
                <a:ea typeface="Public Sans Bold"/>
                <a:cs typeface="Times New Roman" panose="02020603050405020304" pitchFamily="18" charset="0"/>
                <a:sym typeface="Public Sans Bold"/>
              </a:rPr>
              <a:t> </a:t>
            </a:r>
            <a:r>
              <a:rPr lang="en-US" sz="4000" b="1" u="none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 Bold"/>
                <a:cs typeface="Times New Roman" panose="02020603050405020304" pitchFamily="18" charset="0"/>
                <a:sym typeface="Public Sans Bold"/>
              </a:rPr>
              <a:t>chủ</a:t>
            </a:r>
            <a:r>
              <a:rPr lang="en-US" sz="4000" b="1" u="none" dirty="0">
                <a:solidFill>
                  <a:srgbClr val="20274B"/>
                </a:solidFill>
                <a:latin typeface="Times New Roman" panose="02020603050405020304" pitchFamily="18" charset="0"/>
                <a:ea typeface="Public Sans Bold"/>
                <a:cs typeface="Times New Roman" panose="02020603050405020304" pitchFamily="18" charset="0"/>
                <a:sym typeface="Public Sans Bold"/>
              </a:rPr>
              <a:t> </a:t>
            </a:r>
            <a:r>
              <a:rPr lang="en-US" sz="4000" b="1" u="none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 Bold"/>
                <a:cs typeface="Times New Roman" panose="02020603050405020304" pitchFamily="18" charset="0"/>
                <a:sym typeface="Public Sans Bold"/>
              </a:rPr>
              <a:t>đề</a:t>
            </a:r>
            <a:endParaRPr lang="en-US" sz="4000" b="1" u="none" dirty="0">
              <a:solidFill>
                <a:srgbClr val="20274B"/>
              </a:solidFill>
              <a:latin typeface="Times New Roman" panose="02020603050405020304" pitchFamily="18" charset="0"/>
              <a:ea typeface="Public Sans Bold"/>
              <a:cs typeface="Times New Roman" panose="02020603050405020304" pitchFamily="18" charset="0"/>
              <a:sym typeface="Public Sans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7117001" y="1866820"/>
            <a:ext cx="10469836" cy="1231106"/>
            <a:chOff x="0" y="-9525"/>
            <a:chExt cx="9909156" cy="1641475"/>
          </a:xfrm>
        </p:grpSpPr>
        <p:sp>
          <p:nvSpPr>
            <p:cNvPr id="6" name="TextBox 6"/>
            <p:cNvSpPr txBox="1"/>
            <p:nvPr/>
          </p:nvSpPr>
          <p:spPr>
            <a:xfrm>
              <a:off x="1222356" y="-9525"/>
              <a:ext cx="8686800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0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PHƯƠNG PHÁP CHẾ BIẾN THỨC  ĂN THỦY SẢN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547158"/>
              <a:ext cx="917556" cy="963084"/>
            </a:xfrm>
            <a:custGeom>
              <a:avLst/>
              <a:gdLst/>
              <a:ahLst/>
              <a:cxnLst/>
              <a:rect l="l" t="t" r="r" b="b"/>
              <a:pathLst>
                <a:path w="917556" h="963084">
                  <a:moveTo>
                    <a:pt x="0" y="0"/>
                  </a:moveTo>
                  <a:lnTo>
                    <a:pt x="917556" y="0"/>
                  </a:lnTo>
                  <a:lnTo>
                    <a:pt x="917556" y="963084"/>
                  </a:lnTo>
                  <a:lnTo>
                    <a:pt x="0" y="963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endParaRPr lang="vi-V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17001" y="4303315"/>
            <a:ext cx="10469836" cy="1231106"/>
            <a:chOff x="0" y="-9525"/>
            <a:chExt cx="9909156" cy="1641475"/>
          </a:xfrm>
        </p:grpSpPr>
        <p:sp>
          <p:nvSpPr>
            <p:cNvPr id="9" name="TextBox 9"/>
            <p:cNvSpPr txBox="1"/>
            <p:nvPr/>
          </p:nvSpPr>
          <p:spPr>
            <a:xfrm>
              <a:off x="1222356" y="-9525"/>
              <a:ext cx="8686800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spcBef>
                  <a:spcPts val="1000"/>
                </a:spcBef>
                <a:spcAft>
                  <a:spcPts val="1000"/>
                </a:spcAft>
              </a:pPr>
              <a:r>
                <a:rPr lang="en-US" sz="40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PHƯƠNG PHÁP BẢO QUẢN THỨC ĂN THỦY SẢN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547158"/>
              <a:ext cx="917556" cy="963084"/>
            </a:xfrm>
            <a:custGeom>
              <a:avLst/>
              <a:gdLst/>
              <a:ahLst/>
              <a:cxnLst/>
              <a:rect l="l" t="t" r="r" b="b"/>
              <a:pathLst>
                <a:path w="917556" h="963084">
                  <a:moveTo>
                    <a:pt x="0" y="0"/>
                  </a:moveTo>
                  <a:lnTo>
                    <a:pt x="917556" y="0"/>
                  </a:lnTo>
                  <a:lnTo>
                    <a:pt x="917556" y="963084"/>
                  </a:lnTo>
                  <a:lnTo>
                    <a:pt x="0" y="963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just">
                <a:spcBef>
                  <a:spcPts val="1000"/>
                </a:spcBef>
                <a:spcAft>
                  <a:spcPts val="1000"/>
                </a:spcAft>
              </a:pPr>
              <a:endParaRPr lang="vi-V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299612" y="6328330"/>
            <a:ext cx="10265292" cy="1846659"/>
            <a:chOff x="0" y="-9525"/>
            <a:chExt cx="9909156" cy="2462213"/>
          </a:xfrm>
        </p:grpSpPr>
        <p:sp>
          <p:nvSpPr>
            <p:cNvPr id="12" name="TextBox 12"/>
            <p:cNvSpPr txBox="1"/>
            <p:nvPr/>
          </p:nvSpPr>
          <p:spPr>
            <a:xfrm>
              <a:off x="1222356" y="-9525"/>
              <a:ext cx="8686800" cy="2462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spcBef>
                  <a:spcPts val="1000"/>
                </a:spcBef>
                <a:spcAft>
                  <a:spcPts val="1000"/>
                </a:spcAft>
              </a:pPr>
              <a:r>
                <a:rPr lang="en-US" sz="4000" b="1" dirty="0">
                  <a:solidFill>
                    <a:srgbClr val="20274B"/>
                  </a:solidFill>
                  <a:latin typeface="Times New Roman" panose="02020603050405020304" pitchFamily="18" charset="0"/>
                  <a:ea typeface="Bernoru SemiCondensed"/>
                  <a:cs typeface="Times New Roman" panose="02020603050405020304" pitchFamily="18" charset="0"/>
                  <a:sym typeface="Bernoru SemiCondensed"/>
                </a:rPr>
                <a:t>ỨNG DỤNG CÔNG NGHỆ SINH HỌC TRONG CHẾ BIẾN VÀ BẢO QUẢN THỨC ĂN THỦY SẢN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1232958"/>
              <a:ext cx="917556" cy="963084"/>
            </a:xfrm>
            <a:custGeom>
              <a:avLst/>
              <a:gdLst/>
              <a:ahLst/>
              <a:cxnLst/>
              <a:rect l="l" t="t" r="r" b="b"/>
              <a:pathLst>
                <a:path w="917556" h="963084">
                  <a:moveTo>
                    <a:pt x="0" y="0"/>
                  </a:moveTo>
                  <a:lnTo>
                    <a:pt x="917556" y="0"/>
                  </a:lnTo>
                  <a:lnTo>
                    <a:pt x="917556" y="963084"/>
                  </a:lnTo>
                  <a:lnTo>
                    <a:pt x="0" y="963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just">
                <a:spcBef>
                  <a:spcPts val="1000"/>
                </a:spcBef>
                <a:spcAft>
                  <a:spcPts val="1000"/>
                </a:spcAft>
              </a:pPr>
              <a:endParaRPr lang="vi-V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091886" y="3676436"/>
            <a:ext cx="17798406" cy="10445537"/>
            <a:chOff x="0" y="0"/>
            <a:chExt cx="3711233" cy="21780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11233" cy="2178050"/>
            </a:xfrm>
            <a:custGeom>
              <a:avLst/>
              <a:gdLst/>
              <a:ahLst/>
              <a:cxnLst/>
              <a:rect l="l" t="t" r="r" b="b"/>
              <a:pathLst>
                <a:path w="3711233" h="2178050">
                  <a:moveTo>
                    <a:pt x="3711233" y="0"/>
                  </a:moveTo>
                  <a:lnTo>
                    <a:pt x="3711233" y="2178050"/>
                  </a:lnTo>
                  <a:lnTo>
                    <a:pt x="1088390" y="2178050"/>
                  </a:lnTo>
                  <a:cubicBezTo>
                    <a:pt x="487680" y="2178050"/>
                    <a:pt x="0" y="1690370"/>
                    <a:pt x="0" y="1088390"/>
                  </a:cubicBezTo>
                  <a:cubicBezTo>
                    <a:pt x="0" y="487680"/>
                    <a:pt x="487680" y="0"/>
                    <a:pt x="1088390" y="0"/>
                  </a:cubicBezTo>
                  <a:lnTo>
                    <a:pt x="3711233" y="0"/>
                  </a:lnTo>
                  <a:close/>
                </a:path>
              </a:pathLst>
            </a:custGeom>
            <a:solidFill>
              <a:srgbClr val="F4F0E5"/>
            </a:solidFill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 rot="-932378">
            <a:off x="11576168" y="60409"/>
            <a:ext cx="5218606" cy="5734732"/>
          </a:xfrm>
          <a:custGeom>
            <a:avLst/>
            <a:gdLst/>
            <a:ahLst/>
            <a:cxnLst/>
            <a:rect l="l" t="t" r="r" b="b"/>
            <a:pathLst>
              <a:path w="5218606" h="5734732">
                <a:moveTo>
                  <a:pt x="0" y="0"/>
                </a:moveTo>
                <a:lnTo>
                  <a:pt x="5218606" y="0"/>
                </a:lnTo>
                <a:lnTo>
                  <a:pt x="5218606" y="5734731"/>
                </a:lnTo>
                <a:lnTo>
                  <a:pt x="0" y="5734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TextBox 5"/>
          <p:cNvSpPr txBox="1"/>
          <p:nvPr/>
        </p:nvSpPr>
        <p:spPr>
          <a:xfrm>
            <a:off x="38100" y="470946"/>
            <a:ext cx="974562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88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1. PHƯƠNG PHÁP CHẾ BIẾN THỨC ĂN THỦY SẢN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94903" y="5824798"/>
            <a:ext cx="10344813" cy="32656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12"/>
              </a:lnSpc>
            </a:pP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1.1. </a:t>
            </a:r>
            <a:r>
              <a:rPr lang="en-US" sz="4651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Thức</a:t>
            </a: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651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ăn</a:t>
            </a: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651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thủy</a:t>
            </a: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651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sản</a:t>
            </a: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ở </a:t>
            </a:r>
            <a:r>
              <a:rPr lang="en-US" sz="4651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địa</a:t>
            </a: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651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phương</a:t>
            </a: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651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em</a:t>
            </a: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651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thường</a:t>
            </a: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651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được</a:t>
            </a: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651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chế</a:t>
            </a: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651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biến</a:t>
            </a: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651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như</a:t>
            </a: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651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thế</a:t>
            </a: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651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nào</a:t>
            </a: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?</a:t>
            </a:r>
          </a:p>
          <a:p>
            <a:pPr marL="0" lvl="0" indent="0" algn="ctr">
              <a:lnSpc>
                <a:spcPts val="6512"/>
              </a:lnSpc>
              <a:spcBef>
                <a:spcPct val="0"/>
              </a:spcBef>
            </a:pP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1.2. </a:t>
            </a:r>
            <a:r>
              <a:rPr lang="en-US" sz="4651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Hãy</a:t>
            </a: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651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nêu</a:t>
            </a: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651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các</a:t>
            </a: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651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phương</a:t>
            </a: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651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pháp</a:t>
            </a: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651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chế</a:t>
            </a: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651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biến</a:t>
            </a: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?  </a:t>
            </a:r>
            <a:r>
              <a:rPr lang="en-US" sz="4651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Ưu</a:t>
            </a: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651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nhược</a:t>
            </a: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651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điểm</a:t>
            </a: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687328" y="85738"/>
            <a:ext cx="13028645" cy="8115300"/>
            <a:chOff x="0" y="0"/>
            <a:chExt cx="3496733" cy="21780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96733" cy="2178050"/>
            </a:xfrm>
            <a:custGeom>
              <a:avLst/>
              <a:gdLst/>
              <a:ahLst/>
              <a:cxnLst/>
              <a:rect l="l" t="t" r="r" b="b"/>
              <a:pathLst>
                <a:path w="3496733" h="2178050">
                  <a:moveTo>
                    <a:pt x="3496733" y="0"/>
                  </a:moveTo>
                  <a:lnTo>
                    <a:pt x="3496733" y="2178050"/>
                  </a:lnTo>
                  <a:lnTo>
                    <a:pt x="1088390" y="2178050"/>
                  </a:lnTo>
                  <a:cubicBezTo>
                    <a:pt x="487680" y="2178050"/>
                    <a:pt x="0" y="1690370"/>
                    <a:pt x="0" y="1088390"/>
                  </a:cubicBezTo>
                  <a:cubicBezTo>
                    <a:pt x="0" y="487680"/>
                    <a:pt x="487680" y="0"/>
                    <a:pt x="1088390" y="0"/>
                  </a:cubicBezTo>
                  <a:lnTo>
                    <a:pt x="3496733" y="0"/>
                  </a:lnTo>
                  <a:close/>
                </a:path>
              </a:pathLst>
            </a:custGeom>
            <a:solidFill>
              <a:srgbClr val="6281E0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" name="Group 4"/>
          <p:cNvGrpSpPr/>
          <p:nvPr/>
        </p:nvGrpSpPr>
        <p:grpSpPr>
          <a:xfrm rot="-5400000">
            <a:off x="-1427972" y="85739"/>
            <a:ext cx="13028645" cy="8115300"/>
            <a:chOff x="0" y="0"/>
            <a:chExt cx="3496733" cy="21780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96733" cy="2178050"/>
            </a:xfrm>
            <a:custGeom>
              <a:avLst/>
              <a:gdLst/>
              <a:ahLst/>
              <a:cxnLst/>
              <a:rect l="l" t="t" r="r" b="b"/>
              <a:pathLst>
                <a:path w="3496733" h="2178050">
                  <a:moveTo>
                    <a:pt x="3496733" y="0"/>
                  </a:moveTo>
                  <a:lnTo>
                    <a:pt x="3496733" y="2178050"/>
                  </a:lnTo>
                  <a:lnTo>
                    <a:pt x="1088390" y="2178050"/>
                  </a:lnTo>
                  <a:cubicBezTo>
                    <a:pt x="487680" y="2178050"/>
                    <a:pt x="0" y="1690370"/>
                    <a:pt x="0" y="1088390"/>
                  </a:cubicBezTo>
                  <a:cubicBezTo>
                    <a:pt x="0" y="487680"/>
                    <a:pt x="487680" y="0"/>
                    <a:pt x="1088390" y="0"/>
                  </a:cubicBezTo>
                  <a:lnTo>
                    <a:pt x="34967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" name="Freeform 6"/>
          <p:cNvSpPr/>
          <p:nvPr/>
        </p:nvSpPr>
        <p:spPr>
          <a:xfrm>
            <a:off x="8163929" y="3220236"/>
            <a:ext cx="1960141" cy="2057400"/>
          </a:xfrm>
          <a:custGeom>
            <a:avLst/>
            <a:gdLst/>
            <a:ahLst/>
            <a:cxnLst/>
            <a:rect l="l" t="t" r="r" b="b"/>
            <a:pathLst>
              <a:path w="1960141" h="2057400">
                <a:moveTo>
                  <a:pt x="0" y="0"/>
                </a:moveTo>
                <a:lnTo>
                  <a:pt x="1960142" y="0"/>
                </a:lnTo>
                <a:lnTo>
                  <a:pt x="196014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4405312" y="8314317"/>
            <a:ext cx="1362075" cy="1362075"/>
          </a:xfrm>
          <a:custGeom>
            <a:avLst/>
            <a:gdLst/>
            <a:ahLst/>
            <a:cxnLst/>
            <a:rect l="l" t="t" r="r" b="b"/>
            <a:pathLst>
              <a:path w="1362075" h="1362075">
                <a:moveTo>
                  <a:pt x="0" y="0"/>
                </a:moveTo>
                <a:lnTo>
                  <a:pt x="1362075" y="0"/>
                </a:lnTo>
                <a:lnTo>
                  <a:pt x="1362075" y="1362075"/>
                </a:lnTo>
                <a:lnTo>
                  <a:pt x="0" y="1362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12520612" y="8314317"/>
            <a:ext cx="1362075" cy="1362075"/>
          </a:xfrm>
          <a:custGeom>
            <a:avLst/>
            <a:gdLst/>
            <a:ahLst/>
            <a:cxnLst/>
            <a:rect l="l" t="t" r="r" b="b"/>
            <a:pathLst>
              <a:path w="1362075" h="1362075">
                <a:moveTo>
                  <a:pt x="0" y="0"/>
                </a:moveTo>
                <a:lnTo>
                  <a:pt x="1362075" y="0"/>
                </a:lnTo>
                <a:lnTo>
                  <a:pt x="1362075" y="1362075"/>
                </a:lnTo>
                <a:lnTo>
                  <a:pt x="0" y="13620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2508460" y="145670"/>
            <a:ext cx="4650368" cy="5613417"/>
          </a:xfrm>
          <a:custGeom>
            <a:avLst/>
            <a:gdLst/>
            <a:ahLst/>
            <a:cxnLst/>
            <a:rect l="l" t="t" r="r" b="b"/>
            <a:pathLst>
              <a:path w="4650368" h="5613417">
                <a:moveTo>
                  <a:pt x="0" y="0"/>
                </a:moveTo>
                <a:lnTo>
                  <a:pt x="4650368" y="0"/>
                </a:lnTo>
                <a:lnTo>
                  <a:pt x="4650368" y="5613417"/>
                </a:lnTo>
                <a:lnTo>
                  <a:pt x="0" y="56134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872" b="-1872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9144000" y="135936"/>
            <a:ext cx="8115300" cy="4891466"/>
          </a:xfrm>
          <a:custGeom>
            <a:avLst/>
            <a:gdLst/>
            <a:ahLst/>
            <a:cxnLst/>
            <a:rect l="l" t="t" r="r" b="b"/>
            <a:pathLst>
              <a:path w="8115300" h="4891466">
                <a:moveTo>
                  <a:pt x="0" y="0"/>
                </a:moveTo>
                <a:lnTo>
                  <a:pt x="8115300" y="0"/>
                </a:lnTo>
                <a:lnTo>
                  <a:pt x="8115300" y="4891466"/>
                </a:lnTo>
                <a:lnTo>
                  <a:pt x="0" y="48914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3327" b="-332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TextBox 11"/>
          <p:cNvSpPr txBox="1"/>
          <p:nvPr/>
        </p:nvSpPr>
        <p:spPr>
          <a:xfrm>
            <a:off x="1314449" y="2614981"/>
            <a:ext cx="7776566" cy="7309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70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CHẾ BIẾN THỦ CÔNG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29749" y="2156902"/>
            <a:ext cx="7848601" cy="14619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70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CHẾ BIẾN </a:t>
            </a:r>
          </a:p>
          <a:p>
            <a:pPr marL="0" lvl="0" indent="0" algn="ctr">
              <a:lnSpc>
                <a:spcPts val="570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CÔNG NGHIÊP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26687" y="6062842"/>
            <a:ext cx="5919326" cy="2098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Do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người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nuôi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tự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tính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toán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,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rồi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phối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trộn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</a:p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các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nguyên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liệu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có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sẵn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829800" y="5692132"/>
            <a:ext cx="6781800" cy="21071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Chế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biến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bằng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máy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móc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hiện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đại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,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sử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dụng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phần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mềm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cân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đối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dinh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dưỡng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141315" y="3676434"/>
            <a:ext cx="17798406" cy="10445537"/>
            <a:chOff x="0" y="0"/>
            <a:chExt cx="3711233" cy="21780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11233" cy="2178050"/>
            </a:xfrm>
            <a:custGeom>
              <a:avLst/>
              <a:gdLst/>
              <a:ahLst/>
              <a:cxnLst/>
              <a:rect l="l" t="t" r="r" b="b"/>
              <a:pathLst>
                <a:path w="3711233" h="2178050">
                  <a:moveTo>
                    <a:pt x="3711233" y="0"/>
                  </a:moveTo>
                  <a:lnTo>
                    <a:pt x="3711233" y="2178050"/>
                  </a:lnTo>
                  <a:lnTo>
                    <a:pt x="1088390" y="2178050"/>
                  </a:lnTo>
                  <a:cubicBezTo>
                    <a:pt x="487680" y="2178050"/>
                    <a:pt x="0" y="1690370"/>
                    <a:pt x="0" y="1088390"/>
                  </a:cubicBezTo>
                  <a:cubicBezTo>
                    <a:pt x="0" y="487680"/>
                    <a:pt x="487680" y="0"/>
                    <a:pt x="1088390" y="0"/>
                  </a:cubicBezTo>
                  <a:lnTo>
                    <a:pt x="3711233" y="0"/>
                  </a:lnTo>
                  <a:close/>
                </a:path>
              </a:pathLst>
            </a:custGeom>
            <a:solidFill>
              <a:srgbClr val="F4F0E5"/>
            </a:solidFill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 rot="-932378">
            <a:off x="11576168" y="60409"/>
            <a:ext cx="5218606" cy="5734732"/>
          </a:xfrm>
          <a:custGeom>
            <a:avLst/>
            <a:gdLst/>
            <a:ahLst/>
            <a:cxnLst/>
            <a:rect l="l" t="t" r="r" b="b"/>
            <a:pathLst>
              <a:path w="5218606" h="5734732">
                <a:moveTo>
                  <a:pt x="0" y="0"/>
                </a:moveTo>
                <a:lnTo>
                  <a:pt x="5218606" y="0"/>
                </a:lnTo>
                <a:lnTo>
                  <a:pt x="5218606" y="5734731"/>
                </a:lnTo>
                <a:lnTo>
                  <a:pt x="0" y="5734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TextBox 5"/>
          <p:cNvSpPr txBox="1"/>
          <p:nvPr/>
        </p:nvSpPr>
        <p:spPr>
          <a:xfrm>
            <a:off x="38100" y="470946"/>
            <a:ext cx="974562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88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2. PHƯƠNG PHÁP BẢO QUẢN THỨC ĂN THỦY SẢN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844331" y="6462638"/>
            <a:ext cx="10344813" cy="2436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12"/>
              </a:lnSpc>
            </a:pP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2.1.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Một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số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phương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pháp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bảo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quản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thức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ăn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thủy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sản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?</a:t>
            </a:r>
          </a:p>
          <a:p>
            <a:pPr marL="0" lvl="0" indent="0" algn="ctr">
              <a:lnSpc>
                <a:spcPts val="6512"/>
              </a:lnSpc>
              <a:spcBef>
                <a:spcPct val="0"/>
              </a:spcBef>
            </a:pPr>
            <a:r>
              <a:rPr lang="en-US" sz="4651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2.2.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Lưu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ý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những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gì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khi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bảo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800" b="1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quản</a:t>
            </a:r>
            <a:r>
              <a:rPr lang="en-US" sz="4800" b="1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?</a:t>
            </a:r>
            <a:endParaRPr lang="en-US" sz="4651" b="1" dirty="0">
              <a:solidFill>
                <a:srgbClr val="20274B"/>
              </a:solidFill>
              <a:latin typeface="Times New Roman" panose="02020603050405020304" pitchFamily="18" charset="0"/>
              <a:ea typeface="Public Sans"/>
              <a:cs typeface="Times New Roman" panose="02020603050405020304" pitchFamily="18" charset="0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72631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427972" y="2456672"/>
            <a:ext cx="13028645" cy="8115300"/>
            <a:chOff x="0" y="0"/>
            <a:chExt cx="3496733" cy="21780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96733" cy="2178050"/>
            </a:xfrm>
            <a:custGeom>
              <a:avLst/>
              <a:gdLst/>
              <a:ahLst/>
              <a:cxnLst/>
              <a:rect l="l" t="t" r="r" b="b"/>
              <a:pathLst>
                <a:path w="3496733" h="2178050">
                  <a:moveTo>
                    <a:pt x="3496733" y="0"/>
                  </a:moveTo>
                  <a:lnTo>
                    <a:pt x="3496733" y="2178050"/>
                  </a:lnTo>
                  <a:lnTo>
                    <a:pt x="1088390" y="2178050"/>
                  </a:lnTo>
                  <a:cubicBezTo>
                    <a:pt x="487680" y="2178050"/>
                    <a:pt x="0" y="1690370"/>
                    <a:pt x="0" y="1088390"/>
                  </a:cubicBezTo>
                  <a:cubicBezTo>
                    <a:pt x="0" y="487680"/>
                    <a:pt x="487680" y="0"/>
                    <a:pt x="1088390" y="0"/>
                  </a:cubicBezTo>
                  <a:lnTo>
                    <a:pt x="3496733" y="0"/>
                  </a:lnTo>
                  <a:close/>
                </a:path>
              </a:pathLst>
            </a:custGeom>
            <a:solidFill>
              <a:srgbClr val="6281E0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6687328" y="2456672"/>
            <a:ext cx="13028645" cy="8115300"/>
            <a:chOff x="0" y="0"/>
            <a:chExt cx="3496733" cy="21780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96733" cy="2178050"/>
            </a:xfrm>
            <a:custGeom>
              <a:avLst/>
              <a:gdLst/>
              <a:ahLst/>
              <a:cxnLst/>
              <a:rect l="l" t="t" r="r" b="b"/>
              <a:pathLst>
                <a:path w="3496733" h="2178050">
                  <a:moveTo>
                    <a:pt x="3496733" y="0"/>
                  </a:moveTo>
                  <a:lnTo>
                    <a:pt x="3496733" y="2178050"/>
                  </a:lnTo>
                  <a:lnTo>
                    <a:pt x="1088390" y="2178050"/>
                  </a:lnTo>
                  <a:cubicBezTo>
                    <a:pt x="487680" y="2178050"/>
                    <a:pt x="0" y="1690370"/>
                    <a:pt x="0" y="1088390"/>
                  </a:cubicBezTo>
                  <a:cubicBezTo>
                    <a:pt x="0" y="487680"/>
                    <a:pt x="487680" y="0"/>
                    <a:pt x="1088390" y="0"/>
                  </a:cubicBezTo>
                  <a:lnTo>
                    <a:pt x="34967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" name="Freeform 6"/>
          <p:cNvSpPr/>
          <p:nvPr/>
        </p:nvSpPr>
        <p:spPr>
          <a:xfrm>
            <a:off x="9144000" y="6038064"/>
            <a:ext cx="8115300" cy="4248936"/>
          </a:xfrm>
          <a:custGeom>
            <a:avLst/>
            <a:gdLst/>
            <a:ahLst/>
            <a:cxnLst/>
            <a:rect l="l" t="t" r="r" b="b"/>
            <a:pathLst>
              <a:path w="8115300" h="4248936">
                <a:moveTo>
                  <a:pt x="0" y="0"/>
                </a:moveTo>
                <a:lnTo>
                  <a:pt x="8115300" y="0"/>
                </a:lnTo>
                <a:lnTo>
                  <a:pt x="8115300" y="4248936"/>
                </a:lnTo>
                <a:lnTo>
                  <a:pt x="0" y="4248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506" b="-10898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8163929" y="5009364"/>
            <a:ext cx="1960141" cy="2057400"/>
          </a:xfrm>
          <a:custGeom>
            <a:avLst/>
            <a:gdLst/>
            <a:ahLst/>
            <a:cxnLst/>
            <a:rect l="l" t="t" r="r" b="b"/>
            <a:pathLst>
              <a:path w="1960141" h="2057400">
                <a:moveTo>
                  <a:pt x="0" y="0"/>
                </a:moveTo>
                <a:lnTo>
                  <a:pt x="1960142" y="0"/>
                </a:lnTo>
                <a:lnTo>
                  <a:pt x="196014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12802392" y="580017"/>
            <a:ext cx="798516" cy="1362075"/>
          </a:xfrm>
          <a:custGeom>
            <a:avLst/>
            <a:gdLst/>
            <a:ahLst/>
            <a:cxnLst/>
            <a:rect l="l" t="t" r="r" b="b"/>
            <a:pathLst>
              <a:path w="798516" h="1362075">
                <a:moveTo>
                  <a:pt x="0" y="0"/>
                </a:moveTo>
                <a:lnTo>
                  <a:pt x="798516" y="0"/>
                </a:lnTo>
                <a:lnTo>
                  <a:pt x="798516" y="1362075"/>
                </a:lnTo>
                <a:lnTo>
                  <a:pt x="0" y="13620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4178300" y="580017"/>
            <a:ext cx="1816100" cy="1362075"/>
          </a:xfrm>
          <a:custGeom>
            <a:avLst/>
            <a:gdLst/>
            <a:ahLst/>
            <a:cxnLst/>
            <a:rect l="l" t="t" r="r" b="b"/>
            <a:pathLst>
              <a:path w="1816100" h="1362075">
                <a:moveTo>
                  <a:pt x="0" y="0"/>
                </a:moveTo>
                <a:lnTo>
                  <a:pt x="1816100" y="0"/>
                </a:lnTo>
                <a:lnTo>
                  <a:pt x="1816100" y="1362075"/>
                </a:lnTo>
                <a:lnTo>
                  <a:pt x="0" y="1362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TextBox 10"/>
          <p:cNvSpPr txBox="1"/>
          <p:nvPr/>
        </p:nvSpPr>
        <p:spPr>
          <a:xfrm>
            <a:off x="10241987" y="1978659"/>
            <a:ext cx="5919326" cy="28132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Nhà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kho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để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bảo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quản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nguyên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liệu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gồm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dụng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cụ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phải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được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vệ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sinh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sạch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sẽ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phun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thuốc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sát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trùng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ea typeface="Public Sans"/>
              <a:cs typeface="Times New Roman" panose="02020603050405020304" pitchFamily="18" charset="0"/>
              <a:sym typeface="Public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00860" y="2433551"/>
            <a:ext cx="6674413" cy="21071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Thức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ăn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phải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được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bảo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quản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trong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nhà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kho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tránh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nước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và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ánh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mặt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tròi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trực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tiếp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ea typeface="Public Sans"/>
              <a:cs typeface="Times New Roman" panose="02020603050405020304" pitchFamily="18" charset="0"/>
              <a:sym typeface="Public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410700" y="7531847"/>
            <a:ext cx="7581900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C00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BẢO QUẢN </a:t>
            </a:r>
          </a:p>
          <a:p>
            <a:pPr marL="0" lvl="0" indent="0" algn="ctr">
              <a:lnSpc>
                <a:spcPts val="57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C00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NGUYÊN LIỆU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7117" y="7531846"/>
            <a:ext cx="7581900" cy="1514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C00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BẢO QUẢN </a:t>
            </a:r>
          </a:p>
          <a:p>
            <a:pPr marL="0" lvl="0" indent="0" algn="ctr">
              <a:lnSpc>
                <a:spcPts val="57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C00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THỨC ĂN HỖN HỢP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427972" y="2456671"/>
            <a:ext cx="13028645" cy="8115300"/>
            <a:chOff x="0" y="0"/>
            <a:chExt cx="3496733" cy="21780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96733" cy="2178050"/>
            </a:xfrm>
            <a:custGeom>
              <a:avLst/>
              <a:gdLst/>
              <a:ahLst/>
              <a:cxnLst/>
              <a:rect l="l" t="t" r="r" b="b"/>
              <a:pathLst>
                <a:path w="3496733" h="2178050">
                  <a:moveTo>
                    <a:pt x="3496733" y="0"/>
                  </a:moveTo>
                  <a:lnTo>
                    <a:pt x="3496733" y="2178050"/>
                  </a:lnTo>
                  <a:lnTo>
                    <a:pt x="1088390" y="2178050"/>
                  </a:lnTo>
                  <a:cubicBezTo>
                    <a:pt x="487680" y="2178050"/>
                    <a:pt x="0" y="1690370"/>
                    <a:pt x="0" y="1088390"/>
                  </a:cubicBezTo>
                  <a:cubicBezTo>
                    <a:pt x="0" y="487680"/>
                    <a:pt x="487680" y="0"/>
                    <a:pt x="1088390" y="0"/>
                  </a:cubicBezTo>
                  <a:lnTo>
                    <a:pt x="3496733" y="0"/>
                  </a:lnTo>
                  <a:close/>
                </a:path>
              </a:pathLst>
            </a:custGeom>
            <a:solidFill>
              <a:srgbClr val="6281E0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6687328" y="2456672"/>
            <a:ext cx="13028645" cy="8115300"/>
            <a:chOff x="0" y="0"/>
            <a:chExt cx="3496733" cy="21780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96733" cy="2178050"/>
            </a:xfrm>
            <a:custGeom>
              <a:avLst/>
              <a:gdLst/>
              <a:ahLst/>
              <a:cxnLst/>
              <a:rect l="l" t="t" r="r" b="b"/>
              <a:pathLst>
                <a:path w="3496733" h="2178050">
                  <a:moveTo>
                    <a:pt x="3496733" y="0"/>
                  </a:moveTo>
                  <a:lnTo>
                    <a:pt x="3496733" y="2178050"/>
                  </a:lnTo>
                  <a:lnTo>
                    <a:pt x="1088390" y="2178050"/>
                  </a:lnTo>
                  <a:cubicBezTo>
                    <a:pt x="487680" y="2178050"/>
                    <a:pt x="0" y="1690370"/>
                    <a:pt x="0" y="1088390"/>
                  </a:cubicBezTo>
                  <a:cubicBezTo>
                    <a:pt x="0" y="487680"/>
                    <a:pt x="487680" y="0"/>
                    <a:pt x="1088390" y="0"/>
                  </a:cubicBezTo>
                  <a:lnTo>
                    <a:pt x="34967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" name="Freeform 6"/>
          <p:cNvSpPr/>
          <p:nvPr/>
        </p:nvSpPr>
        <p:spPr>
          <a:xfrm>
            <a:off x="8163929" y="5009364"/>
            <a:ext cx="1960141" cy="2057400"/>
          </a:xfrm>
          <a:custGeom>
            <a:avLst/>
            <a:gdLst/>
            <a:ahLst/>
            <a:cxnLst/>
            <a:rect l="l" t="t" r="r" b="b"/>
            <a:pathLst>
              <a:path w="1960141" h="2057400">
                <a:moveTo>
                  <a:pt x="0" y="0"/>
                </a:moveTo>
                <a:lnTo>
                  <a:pt x="1960142" y="0"/>
                </a:lnTo>
                <a:lnTo>
                  <a:pt x="196014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4178300" y="164377"/>
            <a:ext cx="1816100" cy="1362075"/>
          </a:xfrm>
          <a:custGeom>
            <a:avLst/>
            <a:gdLst/>
            <a:ahLst/>
            <a:cxnLst/>
            <a:rect l="l" t="t" r="r" b="b"/>
            <a:pathLst>
              <a:path w="1816100" h="1362075">
                <a:moveTo>
                  <a:pt x="0" y="0"/>
                </a:moveTo>
                <a:lnTo>
                  <a:pt x="1816100" y="0"/>
                </a:lnTo>
                <a:lnTo>
                  <a:pt x="1816100" y="1362075"/>
                </a:lnTo>
                <a:lnTo>
                  <a:pt x="0" y="1362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1336678" y="5143500"/>
            <a:ext cx="7053943" cy="6172200"/>
          </a:xfrm>
          <a:custGeom>
            <a:avLst/>
            <a:gdLst/>
            <a:ahLst/>
            <a:cxnLst/>
            <a:rect l="l" t="t" r="r" b="b"/>
            <a:pathLst>
              <a:path w="7053943" h="6172200">
                <a:moveTo>
                  <a:pt x="0" y="0"/>
                </a:moveTo>
                <a:lnTo>
                  <a:pt x="7053942" y="0"/>
                </a:lnTo>
                <a:lnTo>
                  <a:pt x="7053942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9144000" y="5143500"/>
            <a:ext cx="8115300" cy="6580688"/>
          </a:xfrm>
          <a:custGeom>
            <a:avLst/>
            <a:gdLst/>
            <a:ahLst/>
            <a:cxnLst/>
            <a:rect l="l" t="t" r="r" b="b"/>
            <a:pathLst>
              <a:path w="8115300" h="6580688">
                <a:moveTo>
                  <a:pt x="0" y="0"/>
                </a:moveTo>
                <a:lnTo>
                  <a:pt x="8115300" y="0"/>
                </a:lnTo>
                <a:lnTo>
                  <a:pt x="8115300" y="6580688"/>
                </a:lnTo>
                <a:lnTo>
                  <a:pt x="0" y="65806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1659" b="-11659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TextBox 10"/>
          <p:cNvSpPr txBox="1"/>
          <p:nvPr/>
        </p:nvSpPr>
        <p:spPr>
          <a:xfrm>
            <a:off x="9525000" y="2809070"/>
            <a:ext cx="7086600" cy="21071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Các</a:t>
            </a:r>
            <a:r>
              <a:rPr lang="en-US" sz="4400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chế</a:t>
            </a:r>
            <a:r>
              <a:rPr lang="en-US" sz="4400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phẩm</a:t>
            </a:r>
            <a:r>
              <a:rPr lang="en-US" sz="4400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là</a:t>
            </a:r>
            <a:r>
              <a:rPr lang="en-US" sz="4400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thảo</a:t>
            </a:r>
            <a:r>
              <a:rPr lang="en-US" sz="4400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dược</a:t>
            </a:r>
            <a:r>
              <a:rPr lang="en-US" sz="4400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, </a:t>
            </a:r>
            <a:r>
              <a:rPr lang="en-US" sz="4400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ứng</a:t>
            </a:r>
            <a:r>
              <a:rPr lang="en-US" sz="4400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dụng</a:t>
            </a:r>
            <a:r>
              <a:rPr lang="en-US" sz="4400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công</a:t>
            </a:r>
            <a:r>
              <a:rPr lang="en-US" sz="4400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nghệ</a:t>
            </a:r>
            <a:r>
              <a:rPr lang="en-US" sz="4400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bọc</a:t>
            </a:r>
            <a:r>
              <a:rPr lang="en-US" sz="4400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mới</a:t>
            </a:r>
            <a:r>
              <a:rPr lang="en-US" sz="4400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nên</a:t>
            </a:r>
            <a:r>
              <a:rPr lang="en-US" sz="4400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bảo</a:t>
            </a:r>
            <a:r>
              <a:rPr lang="en-US" sz="4400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quản</a:t>
            </a:r>
            <a:r>
              <a:rPr lang="en-US" sz="4400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được</a:t>
            </a:r>
            <a:r>
              <a:rPr lang="en-US" sz="4400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lâu</a:t>
            </a:r>
            <a:r>
              <a:rPr lang="en-US" sz="4400" dirty="0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solidFill>
                  <a:srgbClr val="20274B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hơn</a:t>
            </a:r>
            <a:endParaRPr lang="en-US" sz="4400" dirty="0">
              <a:solidFill>
                <a:srgbClr val="20274B"/>
              </a:solidFill>
              <a:latin typeface="Times New Roman" panose="02020603050405020304" pitchFamily="18" charset="0"/>
              <a:ea typeface="Public Sans"/>
              <a:cs typeface="Times New Roman" panose="02020603050405020304" pitchFamily="18" charset="0"/>
              <a:sym typeface="Public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94956" y="2871416"/>
            <a:ext cx="7734302" cy="21071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4400" dirty="0" err="1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ăn</a:t>
            </a:r>
            <a:r>
              <a:rPr lang="en-US" sz="4400" dirty="0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bảo</a:t>
            </a:r>
            <a:r>
              <a:rPr lang="en-US" sz="4400" dirty="0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quản</a:t>
            </a:r>
            <a:r>
              <a:rPr lang="en-US" sz="4400" dirty="0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nhiệt</a:t>
            </a:r>
            <a:r>
              <a:rPr lang="en-US" sz="4400" dirty="0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-20</a:t>
            </a:r>
            <a:r>
              <a:rPr lang="vi-VN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400" dirty="0">
                <a:effectLst/>
                <a:latin typeface="+mj-lt"/>
                <a:ea typeface="Arial" panose="020B0604020202020204" pitchFamily="34" charset="0"/>
              </a:rPr>
              <a:t>℃</a:t>
            </a:r>
            <a:r>
              <a:rPr lang="vi-VN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O</a:t>
            </a:r>
            <a:r>
              <a:rPr lang="vi-VN" sz="4400" dirty="0">
                <a:effectLst/>
                <a:latin typeface="+mj-lt"/>
                <a:ea typeface="Arial" panose="020B0604020202020204" pitchFamily="34" charset="0"/>
              </a:rPr>
              <a:t> ℃</a:t>
            </a:r>
            <a:r>
              <a:rPr lang="en-US" sz="4400" dirty="0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 </a:t>
            </a:r>
            <a:r>
              <a:rPr lang="en-US" sz="4400" dirty="0" err="1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nhưng</a:t>
            </a:r>
            <a:r>
              <a:rPr lang="en-US" sz="4400" dirty="0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</a:p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4400" dirty="0" err="1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quá</a:t>
            </a:r>
            <a:r>
              <a:rPr lang="en-US" sz="4400" dirty="0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6 </a:t>
            </a:r>
            <a:r>
              <a:rPr lang="en-US" sz="4400" dirty="0" err="1"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tháng</a:t>
            </a:r>
            <a:endParaRPr lang="en-US" sz="4400" dirty="0">
              <a:latin typeface="Times New Roman" panose="02020603050405020304" pitchFamily="18" charset="0"/>
              <a:ea typeface="Public Sans"/>
              <a:cs typeface="Times New Roman" panose="02020603050405020304" pitchFamily="18" charset="0"/>
              <a:sym typeface="Public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668000" y="883059"/>
            <a:ext cx="4928726" cy="14114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7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BẢO QUẢN </a:t>
            </a:r>
          </a:p>
          <a:p>
            <a:pPr marL="0" lvl="0" indent="0" algn="ctr">
              <a:lnSpc>
                <a:spcPts val="57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CHẤT BỔ SUNG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03039" y="1329230"/>
            <a:ext cx="5919326" cy="14114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7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BẢO QUẢN THỨC ĂN </a:t>
            </a:r>
          </a:p>
          <a:p>
            <a:pPr marL="0" lvl="0" indent="0" algn="ctr">
              <a:lnSpc>
                <a:spcPts val="57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Bernoru SemiCondensed"/>
                <a:cs typeface="Times New Roman" panose="02020603050405020304" pitchFamily="18" charset="0"/>
                <a:sym typeface="Bernoru SemiCondensed"/>
              </a:rPr>
              <a:t>TƯƠI SỐNG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869</Words>
  <PresentationFormat>Custom</PresentationFormat>
  <Paragraphs>105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2024-08-01T18:33:55Z</dcterms:modified>
  <dc:identifier>DAGJ8UIhMLQ</dc:identifier>
</cp:coreProperties>
</file>